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5" r:id="rId2"/>
    <p:sldId id="266" r:id="rId3"/>
    <p:sldId id="267" r:id="rId4"/>
    <p:sldId id="26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CC"/>
    <a:srgbClr val="65A5D1"/>
    <a:srgbClr val="74CC7F"/>
    <a:srgbClr val="99FFCC"/>
    <a:srgbClr val="FCF5A4"/>
    <a:srgbClr val="E91D63"/>
    <a:srgbClr val="9F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8" y="-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6875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"/>
              <a:t>‹Nr.›</a:t>
            </a:fld>
            <a:endParaRPr lang="s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"/>
              <a:t>‹Nr.›</a:t>
            </a:fld>
            <a:endParaRPr lang="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"/>
              <a:t>‹Nr.›</a:t>
            </a:fld>
            <a:endParaRPr lang="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"/>
              <a:t>‹Nr.›</a:t>
            </a:fld>
            <a:endParaRPr lang="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"/>
              <a:t>‹Nr.›</a:t>
            </a:fld>
            <a:endParaRPr lang="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"/>
              <a:t>‹Nr.›</a:t>
            </a:fld>
            <a:endParaRPr lang="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‹Nr.›</a:t>
            </a:fld>
            <a:endParaRPr lang="sv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‹Nr.›</a:t>
            </a:fld>
            <a:endParaRPr lang="sv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895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"/>
              <a:t>‹Nr.›</a:t>
            </a:fld>
            <a:endParaRPr lang="s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sv"/>
              <a:t>‹Nr.›</a:t>
            </a:fld>
            <a:endParaRPr lang="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‹Nr.›</a:t>
            </a:fld>
            <a:endParaRPr lang="sv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0" y="1"/>
            <a:ext cx="9144000" cy="961331"/>
          </a:xfrm>
          <a:prstGeom prst="rect">
            <a:avLst/>
          </a:prstGeom>
          <a:solidFill>
            <a:srgbClr val="E91D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92618"/>
            <a:ext cx="9144000" cy="801692"/>
          </a:xfrm>
        </p:spPr>
        <p:txBody>
          <a:bodyPr/>
          <a:lstStyle/>
          <a:p>
            <a:pPr lvl="0" algn="ctr"/>
            <a:r>
              <a:rPr lang="sv" dirty="0" smtClean="0">
                <a:solidFill>
                  <a:schemeClr val="bg1"/>
                </a:solidFill>
                <a:latin typeface="Source Sans Pro"/>
                <a:cs typeface="Source Sans Pro"/>
              </a:rPr>
              <a:t>WHATWG</a:t>
            </a:r>
            <a:r>
              <a:rPr lang="sv-SE" dirty="0" smtClean="0">
                <a:solidFill>
                  <a:schemeClr val="bg1"/>
                </a:solidFill>
                <a:latin typeface="Source Sans Pro"/>
                <a:cs typeface="Source Sans Pro"/>
              </a:rPr>
              <a:t/>
            </a:r>
            <a:br>
              <a:rPr lang="sv-SE" dirty="0" smtClean="0">
                <a:solidFill>
                  <a:schemeClr val="bg1"/>
                </a:solidFill>
                <a:latin typeface="Source Sans Pro"/>
                <a:cs typeface="Source Sans Pro"/>
              </a:rPr>
            </a:br>
            <a:r>
              <a:rPr lang="sv" sz="1800" dirty="0">
                <a:solidFill>
                  <a:srgbClr val="FFFFFF"/>
                </a:solidFill>
                <a:latin typeface="Source Sans Pro"/>
                <a:ea typeface="Open Sans"/>
                <a:cs typeface="Source Sans Pro"/>
                <a:sym typeface="Open Sans"/>
              </a:rPr>
              <a:t>The Web Hypertext Application Technology Working </a:t>
            </a:r>
            <a:r>
              <a:rPr lang="sv" sz="1800" dirty="0" smtClean="0">
                <a:solidFill>
                  <a:srgbClr val="FFFFFF"/>
                </a:solidFill>
                <a:latin typeface="Source Sans Pro"/>
                <a:ea typeface="Open Sans"/>
                <a:cs typeface="Source Sans Pro"/>
                <a:sym typeface="Open Sans"/>
              </a:rPr>
              <a:t>Group</a:t>
            </a:r>
            <a:endParaRPr lang="sv-SE" sz="18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357157" y="1305333"/>
            <a:ext cx="416519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v" b="1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Brytning från W3C </a:t>
            </a:r>
            <a:r>
              <a:rPr lang="sv" b="1" dirty="0" smtClean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2004</a:t>
            </a:r>
            <a:endParaRPr lang="sv-SE" b="1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sv-SE" b="1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/>
              <a:buChar char="•"/>
            </a:pPr>
            <a:r>
              <a:rPr lang="sv-SE" sz="1200" dirty="0" smtClean="0">
                <a:solidFill>
                  <a:schemeClr val="bg2">
                    <a:lumMod val="75000"/>
                  </a:schemeClr>
                </a:solidFill>
                <a:latin typeface="Open Sans"/>
                <a:cs typeface="Open Sans"/>
              </a:rPr>
              <a:t>W3C </a:t>
            </a:r>
            <a:r>
              <a:rPr lang="sv-SE" sz="1200" dirty="0">
                <a:solidFill>
                  <a:schemeClr val="bg2">
                    <a:lumMod val="75000"/>
                  </a:schemeClr>
                </a:solidFill>
                <a:latin typeface="Open Sans"/>
                <a:cs typeface="Open Sans"/>
              </a:rPr>
              <a:t>la </a:t>
            </a:r>
            <a:r>
              <a:rPr lang="sv-SE" sz="1200" dirty="0" smtClean="0">
                <a:solidFill>
                  <a:schemeClr val="bg2">
                    <a:lumMod val="75000"/>
                  </a:schemeClr>
                </a:solidFill>
                <a:latin typeface="Open Sans"/>
                <a:cs typeface="Open Sans"/>
              </a:rPr>
              <a:t>inte ner </a:t>
            </a:r>
            <a:r>
              <a:rPr lang="sv-SE" sz="1200" dirty="0">
                <a:solidFill>
                  <a:schemeClr val="bg2">
                    <a:lumMod val="75000"/>
                  </a:schemeClr>
                </a:solidFill>
                <a:latin typeface="Open Sans"/>
                <a:cs typeface="Open Sans"/>
              </a:rPr>
              <a:t>tillräckligt med kraft på </a:t>
            </a:r>
            <a:r>
              <a:rPr lang="sv-SE" sz="1200" dirty="0" smtClean="0">
                <a:solidFill>
                  <a:schemeClr val="bg2">
                    <a:lumMod val="75000"/>
                  </a:schemeClr>
                </a:solidFill>
                <a:latin typeface="Open Sans"/>
                <a:cs typeface="Open Sans"/>
              </a:rPr>
              <a:t>HTML </a:t>
            </a:r>
          </a:p>
          <a:p>
            <a:pPr marL="171450" lvl="0" indent="-171450">
              <a:buFont typeface="Arial"/>
              <a:buChar char="•"/>
            </a:pPr>
            <a:endParaRPr lang="sv-SE" sz="1200" dirty="0" smtClean="0">
              <a:solidFill>
                <a:schemeClr val="bg2">
                  <a:lumMod val="75000"/>
                </a:schemeClr>
              </a:solidFill>
              <a:latin typeface="Open Sans"/>
              <a:cs typeface="Open Sans"/>
            </a:endParaRPr>
          </a:p>
          <a:p>
            <a:pPr marL="171450" lvl="0" indent="-171450">
              <a:buFont typeface="Arial"/>
              <a:buChar char="•"/>
            </a:pPr>
            <a:r>
              <a:rPr lang="sv-SE" sz="1200" dirty="0" smtClean="0">
                <a:solidFill>
                  <a:schemeClr val="bg2">
                    <a:lumMod val="75000"/>
                  </a:schemeClr>
                </a:solidFill>
                <a:latin typeface="Open Sans"/>
                <a:cs typeface="Open Sans"/>
              </a:rPr>
              <a:t>WHATWG startades efter att ett förbättringsförslag röstades ned av W3C</a:t>
            </a:r>
          </a:p>
          <a:p>
            <a:pPr marL="171450" lvl="0" indent="-171450">
              <a:buFont typeface="Arial"/>
              <a:buChar char="•"/>
            </a:pPr>
            <a:endParaRPr lang="sv-SE" sz="1200" dirty="0" smtClean="0">
              <a:solidFill>
                <a:schemeClr val="bg2">
                  <a:lumMod val="75000"/>
                </a:schemeClr>
              </a:solidFill>
              <a:latin typeface="Open Sans"/>
              <a:cs typeface="Open Sans"/>
            </a:endParaRPr>
          </a:p>
          <a:p>
            <a:pPr marL="171450" lvl="0" indent="-171450">
              <a:buFont typeface="Arial"/>
              <a:buChar char="•"/>
            </a:pPr>
            <a:r>
              <a:rPr lang="sv-SE" sz="1200" dirty="0" err="1" smtClean="0">
                <a:solidFill>
                  <a:schemeClr val="bg2">
                    <a:lumMod val="75000"/>
                  </a:schemeClr>
                </a:solidFill>
                <a:latin typeface="Open Sans"/>
                <a:cs typeface="Open Sans"/>
              </a:rPr>
              <a:t>WHATWG’s</a:t>
            </a:r>
            <a:r>
              <a:rPr lang="sv-SE" sz="1200" dirty="0" smtClean="0">
                <a:solidFill>
                  <a:schemeClr val="bg2">
                    <a:lumMod val="75000"/>
                  </a:schemeClr>
                </a:solidFill>
                <a:latin typeface="Open Sans"/>
                <a:cs typeface="Open Sans"/>
              </a:rPr>
              <a:t> vision </a:t>
            </a:r>
            <a:r>
              <a:rPr lang="sv-SE" sz="1200" dirty="0">
                <a:solidFill>
                  <a:schemeClr val="bg2">
                    <a:lumMod val="75000"/>
                  </a:schemeClr>
                </a:solidFill>
                <a:latin typeface="Open Sans"/>
                <a:cs typeface="Open Sans"/>
              </a:rPr>
              <a:t>var att förbättra </a:t>
            </a:r>
            <a:r>
              <a:rPr lang="sv-SE" sz="1200" dirty="0" err="1">
                <a:solidFill>
                  <a:schemeClr val="bg2">
                    <a:lumMod val="75000"/>
                  </a:schemeClr>
                </a:solidFill>
                <a:latin typeface="Open Sans"/>
                <a:cs typeface="Open Sans"/>
              </a:rPr>
              <a:t>webbstandarder</a:t>
            </a:r>
            <a:r>
              <a:rPr lang="sv-SE" sz="1200" dirty="0">
                <a:solidFill>
                  <a:schemeClr val="bg2">
                    <a:lumMod val="75000"/>
                  </a:schemeClr>
                </a:solidFill>
                <a:latin typeface="Open Sans"/>
                <a:cs typeface="Open Sans"/>
              </a:rPr>
              <a:t> </a:t>
            </a:r>
            <a:r>
              <a:rPr lang="sv-SE" sz="1200" dirty="0" smtClean="0">
                <a:solidFill>
                  <a:schemeClr val="bg2">
                    <a:lumMod val="75000"/>
                  </a:schemeClr>
                </a:solidFill>
                <a:latin typeface="Open Sans"/>
                <a:cs typeface="Open Sans"/>
              </a:rPr>
              <a:t>och utveckla dem snabbare än W3C</a:t>
            </a:r>
            <a:endParaRPr lang="sv-SE" sz="1200" dirty="0" smtClean="0">
              <a:solidFill>
                <a:schemeClr val="bg2">
                  <a:lumMod val="75000"/>
                </a:schemeClr>
              </a:solidFill>
              <a:latin typeface="Open Sans"/>
              <a:cs typeface="Open Sans"/>
            </a:endParaRPr>
          </a:p>
          <a:p>
            <a:pPr lvl="0"/>
            <a:endParaRPr lang="sv-SE" dirty="0" smtClean="0">
              <a:solidFill>
                <a:schemeClr val="bg2">
                  <a:lumMod val="75000"/>
                </a:schemeClr>
              </a:solidFill>
              <a:latin typeface="Open Sans"/>
              <a:cs typeface="Open Sans"/>
            </a:endParaRPr>
          </a:p>
          <a:p>
            <a:pPr lvl="0"/>
            <a:r>
              <a:rPr lang="sv" b="1" dirty="0" smtClean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Ian Hickson</a:t>
            </a:r>
            <a:endParaRPr lang="sv-SE" b="1" dirty="0" smtClean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buFont typeface="Wingdings" charset="2"/>
              <a:buChar char=""/>
            </a:pPr>
            <a:endParaRPr lang="sv-SE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Ian "</a:t>
            </a:r>
            <a:r>
              <a:rPr lang="sv-SE" sz="1200" dirty="0" err="1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Hixie</a:t>
            </a:r>
            <a:r>
              <a:rPr lang="sv-SE" sz="1200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" </a:t>
            </a:r>
            <a:r>
              <a:rPr lang="sv-SE" sz="1200" dirty="0" err="1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Hickson</a:t>
            </a:r>
            <a:r>
              <a:rPr lang="sv-SE" sz="1200" dirty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är </a:t>
            </a:r>
            <a:r>
              <a:rPr lang="sv-SE" sz="1200" dirty="0" smtClean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ett känt namn inom webstandard </a:t>
            </a:r>
          </a:p>
          <a:p>
            <a:pPr marL="171450" indent="-171450">
              <a:buFont typeface="Arial"/>
              <a:buChar char="•"/>
            </a:pPr>
            <a:endParaRPr lang="sv-SE" sz="1200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>
                <a:latin typeface="Open Sans"/>
                <a:cs typeface="Open Sans"/>
              </a:rPr>
              <a:t>Arbetar numer på Google och jobbar som specifikationsredigerare på WHATWG.</a:t>
            </a:r>
          </a:p>
        </p:txBody>
      </p:sp>
      <p:sp>
        <p:nvSpPr>
          <p:cNvPr id="5" name="Platshållare för text 7"/>
          <p:cNvSpPr txBox="1">
            <a:spLocks/>
          </p:cNvSpPr>
          <p:nvPr/>
        </p:nvSpPr>
        <p:spPr>
          <a:xfrm>
            <a:off x="4780751" y="1305333"/>
            <a:ext cx="38370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v" b="1" dirty="0" smtClean="0">
                <a:latin typeface="Open Sans"/>
                <a:ea typeface="Open Sans"/>
                <a:cs typeface="Open Sans"/>
                <a:sym typeface="Open Sans"/>
              </a:rPr>
              <a:t>2007 </a:t>
            </a:r>
            <a:r>
              <a:rPr lang="sv" b="1" dirty="0" smtClean="0">
                <a:latin typeface="Open Sans"/>
                <a:ea typeface="Open Sans"/>
                <a:cs typeface="Open Sans"/>
                <a:sym typeface="Open Sans"/>
              </a:rPr>
              <a:t>samarbete</a:t>
            </a:r>
            <a:endParaRPr lang="sv-SE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Wingdings" charset="2"/>
              <a:buChar char=""/>
            </a:pPr>
            <a:endParaRPr lang="sv-SE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ea typeface="Open Sans"/>
                <a:cs typeface="Open Sans"/>
                <a:sym typeface="Open Sans"/>
              </a:rPr>
              <a:t>Den 10 mars 2007 </a:t>
            </a:r>
            <a:r>
              <a:rPr lang="sv-SE" sz="1200" dirty="0" smtClean="0">
                <a:latin typeface="Open Sans"/>
                <a:ea typeface="Open Sans"/>
                <a:cs typeface="Open Sans"/>
                <a:sym typeface="Open Sans"/>
              </a:rPr>
              <a:t>kom förslaget att </a:t>
            </a:r>
            <a:r>
              <a:rPr lang="sv-SE" sz="1200" dirty="0" smtClean="0">
                <a:latin typeface="Open Sans"/>
                <a:ea typeface="Open Sans"/>
                <a:cs typeface="Open Sans"/>
                <a:sym typeface="Open Sans"/>
              </a:rPr>
              <a:t>W3C skulle använda WHATWGS HTML version som utgångspunkt för sitt arbete. </a:t>
            </a:r>
            <a:endParaRPr lang="sv-SE" sz="12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/>
              <a:buChar char="•"/>
            </a:pPr>
            <a:endParaRPr lang="sv-SE"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ea typeface="Open Sans"/>
                <a:cs typeface="Open Sans"/>
                <a:sym typeface="Open Sans"/>
              </a:rPr>
              <a:t>Den </a:t>
            </a:r>
            <a:r>
              <a:rPr lang="sv-SE" sz="1200" dirty="0" smtClean="0">
                <a:latin typeface="Open Sans"/>
                <a:ea typeface="Open Sans"/>
                <a:cs typeface="Open Sans"/>
                <a:sym typeface="Open Sans"/>
              </a:rPr>
              <a:t>9 april 2007 </a:t>
            </a:r>
            <a:r>
              <a:rPr lang="sv-SE" sz="1200" dirty="0" smtClean="0">
                <a:latin typeface="Open Sans"/>
                <a:ea typeface="Open Sans"/>
                <a:cs typeface="Open Sans"/>
                <a:sym typeface="Open Sans"/>
              </a:rPr>
              <a:t>föreslog W3C ett samarbete med WHATWG. </a:t>
            </a:r>
          </a:p>
          <a:p>
            <a:pPr marL="171450" indent="-171450">
              <a:buFont typeface="Arial"/>
              <a:buChar char="•"/>
            </a:pPr>
            <a:endParaRPr lang="sv-SE"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ea typeface="Open Sans"/>
                <a:cs typeface="Open Sans"/>
                <a:sym typeface="Open Sans"/>
              </a:rPr>
              <a:t>Den 7 </a:t>
            </a:r>
            <a:r>
              <a:rPr lang="sv-SE" sz="1200" dirty="0" smtClean="0">
                <a:latin typeface="Open Sans"/>
                <a:ea typeface="Open Sans"/>
                <a:cs typeface="Open Sans"/>
                <a:sym typeface="Open Sans"/>
              </a:rPr>
              <a:t>maj 2007 kom parterna överens och ett samarbete påbörjades.</a:t>
            </a:r>
            <a:endParaRPr lang="sv" sz="12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Arial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7188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0" y="1"/>
            <a:ext cx="9144000" cy="661542"/>
          </a:xfrm>
          <a:prstGeom prst="rect">
            <a:avLst/>
          </a:prstGeom>
          <a:solidFill>
            <a:srgbClr val="65A5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latshållare för text 7"/>
          <p:cNvSpPr txBox="1">
            <a:spLocks/>
          </p:cNvSpPr>
          <p:nvPr/>
        </p:nvSpPr>
        <p:spPr>
          <a:xfrm>
            <a:off x="330707" y="971956"/>
            <a:ext cx="4338852" cy="301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v-SE" b="1" dirty="0" err="1" smtClean="0">
                <a:latin typeface="Open Sans"/>
                <a:cs typeface="Open Sans"/>
              </a:rPr>
              <a:t>Fetch</a:t>
            </a:r>
            <a:endParaRPr lang="sv-SE" b="1" dirty="0" smtClean="0">
              <a:latin typeface="Open Sans"/>
              <a:cs typeface="Open Sans"/>
            </a:endParaRPr>
          </a:p>
          <a:p>
            <a:pPr marL="171450" indent="-171450">
              <a:buFont typeface="Wingdings" charset="2"/>
              <a:buChar char=""/>
            </a:pPr>
            <a:endParaRPr lang="sv-SE" b="1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err="1">
                <a:latin typeface="Open Sans"/>
                <a:cs typeface="Open Sans"/>
              </a:rPr>
              <a:t>Fetchstandarden</a:t>
            </a:r>
            <a:r>
              <a:rPr lang="sv-SE" sz="1200" dirty="0">
                <a:latin typeface="Open Sans"/>
                <a:cs typeface="Open Sans"/>
              </a:rPr>
              <a:t> definierar förfrågningar, svar samt processen som sammanbinder </a:t>
            </a:r>
            <a:r>
              <a:rPr lang="sv-SE" sz="1200" dirty="0" smtClean="0">
                <a:latin typeface="Open Sans"/>
                <a:cs typeface="Open Sans"/>
              </a:rPr>
              <a:t>dem- </a:t>
            </a:r>
            <a:r>
              <a:rPr lang="sv-SE" sz="1200" i="1" dirty="0" err="1" smtClean="0">
                <a:latin typeface="Open Sans"/>
                <a:cs typeface="Open Sans"/>
              </a:rPr>
              <a:t>fetching</a:t>
            </a:r>
            <a:r>
              <a:rPr lang="sv-SE" sz="1200" dirty="0" smtClean="0">
                <a:latin typeface="Open Sans"/>
                <a:cs typeface="Open Sans"/>
              </a:rPr>
              <a:t>. </a:t>
            </a:r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Målet är att sätta upp gemensamma </a:t>
            </a:r>
            <a:r>
              <a:rPr lang="sv-SE" sz="1200" dirty="0">
                <a:latin typeface="Open Sans"/>
                <a:cs typeface="Open Sans"/>
              </a:rPr>
              <a:t>standarder för </a:t>
            </a:r>
            <a:r>
              <a:rPr lang="sv-SE" sz="1200" dirty="0" err="1">
                <a:latin typeface="Open Sans"/>
                <a:cs typeface="Open Sans"/>
              </a:rPr>
              <a:t>fetching</a:t>
            </a:r>
            <a:r>
              <a:rPr lang="sv-SE" sz="1200" dirty="0">
                <a:latin typeface="Open Sans"/>
                <a:cs typeface="Open Sans"/>
              </a:rPr>
              <a:t> på </a:t>
            </a:r>
            <a:r>
              <a:rPr lang="sv-SE" sz="1200" dirty="0" smtClean="0">
                <a:latin typeface="Open Sans"/>
                <a:cs typeface="Open Sans"/>
              </a:rPr>
              <a:t>webben med hjälp av ett antal </a:t>
            </a:r>
            <a:r>
              <a:rPr lang="sv-SE" sz="1200" dirty="0" err="1" smtClean="0">
                <a:latin typeface="Open Sans"/>
                <a:cs typeface="Open Sans"/>
              </a:rPr>
              <a:t>algortimer</a:t>
            </a:r>
            <a:r>
              <a:rPr lang="sv-SE" sz="1200" dirty="0" smtClean="0">
                <a:latin typeface="Open Sans"/>
                <a:cs typeface="Open Sans"/>
              </a:rPr>
              <a:t> och specifikationer. </a:t>
            </a:r>
          </a:p>
          <a:p>
            <a:pPr marL="171450" indent="-171450">
              <a:buFont typeface="Arial"/>
              <a:buChar char="•"/>
            </a:pPr>
            <a:endParaRPr lang="sv-SE" sz="1200" dirty="0" smtClean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err="1" smtClean="0">
                <a:latin typeface="Open Sans"/>
                <a:cs typeface="Open Sans"/>
              </a:rPr>
              <a:t>Fetchstandarden</a:t>
            </a:r>
            <a:r>
              <a:rPr lang="sv-SE" sz="1200" dirty="0" smtClean="0">
                <a:latin typeface="Open Sans"/>
                <a:cs typeface="Open Sans"/>
              </a:rPr>
              <a:t> </a:t>
            </a:r>
            <a:r>
              <a:rPr lang="sv-SE" sz="1200" dirty="0">
                <a:latin typeface="Open Sans"/>
                <a:cs typeface="Open Sans"/>
              </a:rPr>
              <a:t>definierar även </a:t>
            </a:r>
            <a:r>
              <a:rPr lang="sv-SE" sz="1200" dirty="0" err="1">
                <a:latin typeface="Open Sans"/>
                <a:cs typeface="Open Sans"/>
              </a:rPr>
              <a:t>fetch</a:t>
            </a:r>
            <a:r>
              <a:rPr lang="sv-SE" sz="1200" dirty="0">
                <a:latin typeface="Open Sans"/>
                <a:cs typeface="Open Sans"/>
              </a:rPr>
              <a:t>() JavaScript API. </a:t>
            </a:r>
          </a:p>
          <a:p>
            <a:pPr marL="171450" indent="-171450">
              <a:buFont typeface="Arial"/>
              <a:buChar char="•"/>
            </a:pPr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>
                <a:latin typeface="Open Sans"/>
                <a:cs typeface="Open Sans"/>
              </a:rPr>
              <a:t>*API = </a:t>
            </a:r>
            <a:r>
              <a:rPr lang="sv-SE" sz="1200" dirty="0" err="1">
                <a:latin typeface="Open Sans"/>
                <a:cs typeface="Open Sans"/>
              </a:rPr>
              <a:t>Application</a:t>
            </a:r>
            <a:r>
              <a:rPr lang="sv-SE" sz="1200" dirty="0">
                <a:latin typeface="Open Sans"/>
                <a:cs typeface="Open Sans"/>
              </a:rPr>
              <a:t> programming interface. Metoder för att kommunicera mellan olika mjukvarukomponenter.</a:t>
            </a:r>
          </a:p>
          <a:p>
            <a:endParaRPr lang="sv-SE" sz="1200" dirty="0"/>
          </a:p>
        </p:txBody>
      </p:sp>
      <p:sp>
        <p:nvSpPr>
          <p:cNvPr id="8" name="Rubrik 1"/>
          <p:cNvSpPr txBox="1">
            <a:spLocks/>
          </p:cNvSpPr>
          <p:nvPr/>
        </p:nvSpPr>
        <p:spPr>
          <a:xfrm>
            <a:off x="0" y="92618"/>
            <a:ext cx="9144000" cy="801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sv" dirty="0" smtClean="0">
                <a:solidFill>
                  <a:srgbClr val="FFFFFF"/>
                </a:solidFill>
                <a:latin typeface="Source Sans Pro"/>
                <a:cs typeface="Source Sans Pro"/>
              </a:rPr>
              <a:t>Arbetsområden och process</a:t>
            </a:r>
            <a:r>
              <a:rPr lang="sv-SE" dirty="0" smtClean="0">
                <a:solidFill>
                  <a:srgbClr val="FFFFFF"/>
                </a:solidFill>
                <a:latin typeface="Source Sans Pro"/>
                <a:cs typeface="Source Sans Pro"/>
              </a:rPr>
              <a:t>er</a:t>
            </a:r>
            <a:r>
              <a:rPr lang="sv-SE" dirty="0" smtClean="0">
                <a:solidFill>
                  <a:schemeClr val="bg1"/>
                </a:solidFill>
                <a:latin typeface="Source Sans Pro"/>
                <a:cs typeface="Source Sans Pro"/>
              </a:rPr>
              <a:t/>
            </a:r>
            <a:br>
              <a:rPr lang="sv-SE" dirty="0" smtClean="0">
                <a:solidFill>
                  <a:schemeClr val="bg1"/>
                </a:solidFill>
                <a:latin typeface="Source Sans Pro"/>
                <a:cs typeface="Source Sans Pro"/>
              </a:rPr>
            </a:br>
            <a:endParaRPr lang="sv-SE" sz="18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0" name="Platshållare för text 7"/>
          <p:cNvSpPr txBox="1">
            <a:spLocks/>
          </p:cNvSpPr>
          <p:nvPr/>
        </p:nvSpPr>
        <p:spPr>
          <a:xfrm>
            <a:off x="4669559" y="942718"/>
            <a:ext cx="4338852" cy="332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v-SE" b="1" dirty="0" smtClean="0">
                <a:latin typeface="Open Sans"/>
                <a:cs typeface="Open Sans"/>
              </a:rPr>
              <a:t>DOM</a:t>
            </a:r>
            <a:endParaRPr lang="sv-SE" dirty="0" smtClean="0">
              <a:latin typeface="Open Sans"/>
              <a:cs typeface="Open Sans"/>
            </a:endParaRPr>
          </a:p>
          <a:p>
            <a:pPr marL="285750" indent="-285750">
              <a:buFont typeface="Wingdings" charset="2"/>
              <a:buChar char=""/>
            </a:pPr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DOM </a:t>
            </a:r>
            <a:r>
              <a:rPr lang="sv-SE" sz="1200" dirty="0">
                <a:latin typeface="Open Sans"/>
                <a:cs typeface="Open Sans"/>
              </a:rPr>
              <a:t>specifikationer för en neutral plattform för events, och </a:t>
            </a:r>
            <a:r>
              <a:rPr lang="sv-SE" sz="1200" dirty="0" err="1">
                <a:latin typeface="Open Sans"/>
                <a:cs typeface="Open Sans"/>
              </a:rPr>
              <a:t>node</a:t>
            </a:r>
            <a:r>
              <a:rPr lang="sv-SE" sz="1200" dirty="0">
                <a:latin typeface="Open Sans"/>
                <a:cs typeface="Open Sans"/>
              </a:rPr>
              <a:t> trädet. </a:t>
            </a:r>
            <a:endParaRPr lang="sv-SE" sz="1200" dirty="0" smtClean="0">
              <a:latin typeface="Open Sans"/>
              <a:cs typeface="Open Sans"/>
            </a:endParaRPr>
          </a:p>
          <a:p>
            <a:pPr marL="171450" indent="-171450">
              <a:buFont typeface="Wingdings" charset="2"/>
              <a:buChar char=""/>
            </a:pPr>
            <a:endParaRPr lang="sv-SE" sz="1200" b="1" dirty="0">
              <a:latin typeface="Open Sans"/>
              <a:cs typeface="Open Sans"/>
            </a:endParaRPr>
          </a:p>
          <a:p>
            <a:r>
              <a:rPr lang="sv-SE" b="1" dirty="0" smtClean="0">
                <a:latin typeface="Open Sans"/>
                <a:cs typeface="Open Sans"/>
              </a:rPr>
              <a:t>HTML5</a:t>
            </a:r>
            <a:endParaRPr lang="sv-SE" dirty="0" smtClean="0">
              <a:latin typeface="Open Sans"/>
              <a:cs typeface="Open Sans"/>
            </a:endParaRPr>
          </a:p>
          <a:p>
            <a:pPr marL="285750" indent="-285750">
              <a:buFont typeface="Wingdings" charset="2"/>
              <a:buChar char=""/>
            </a:pPr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WHATWG </a:t>
            </a:r>
            <a:r>
              <a:rPr lang="sv-SE" sz="1200" dirty="0">
                <a:latin typeface="Open Sans"/>
                <a:cs typeface="Open Sans"/>
              </a:rPr>
              <a:t>arbetar med HTML utan att bry sig om vilken version det är. När människor pratar om HTML5 menar man oftast det senaste arbetet med HTML.</a:t>
            </a:r>
          </a:p>
          <a:p>
            <a:pPr marL="171450" indent="-171450">
              <a:buFont typeface="Wingdings" charset="2"/>
              <a:buChar char=""/>
            </a:pPr>
            <a:endParaRPr lang="sv-SE" sz="1200" dirty="0">
              <a:latin typeface="Open Sans"/>
              <a:cs typeface="Open Sans"/>
            </a:endParaRPr>
          </a:p>
          <a:p>
            <a:r>
              <a:rPr lang="sv-SE" b="1" dirty="0" err="1" smtClean="0">
                <a:latin typeface="Open Sans"/>
                <a:cs typeface="Open Sans"/>
              </a:rPr>
              <a:t>URL:er</a:t>
            </a:r>
            <a:endParaRPr lang="sv-SE" b="1" dirty="0" smtClean="0">
              <a:latin typeface="Open Sans"/>
              <a:cs typeface="Open Sans"/>
            </a:endParaRPr>
          </a:p>
          <a:p>
            <a:pPr marL="285750" indent="-285750">
              <a:buFont typeface="Wingdings" charset="2"/>
              <a:buChar char=""/>
            </a:pPr>
            <a:endParaRPr lang="sv-SE" sz="1200" b="1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Specifikationen </a:t>
            </a:r>
            <a:r>
              <a:rPr lang="sv-SE" sz="1200" dirty="0">
                <a:latin typeface="Open Sans"/>
                <a:cs typeface="Open Sans"/>
              </a:rPr>
              <a:t>för </a:t>
            </a:r>
            <a:r>
              <a:rPr lang="sv-SE" sz="1200" dirty="0" err="1">
                <a:latin typeface="Open Sans"/>
                <a:cs typeface="Open Sans"/>
              </a:rPr>
              <a:t>URL:er</a:t>
            </a:r>
            <a:r>
              <a:rPr lang="sv-SE" sz="1200" dirty="0">
                <a:latin typeface="Open Sans"/>
                <a:cs typeface="Open Sans"/>
              </a:rPr>
              <a:t> definierar infrastrukturen för </a:t>
            </a:r>
            <a:r>
              <a:rPr lang="sv-SE" sz="1200" dirty="0" err="1">
                <a:latin typeface="Open Sans"/>
                <a:cs typeface="Open Sans"/>
              </a:rPr>
              <a:t>URL:er</a:t>
            </a:r>
            <a:r>
              <a:rPr lang="sv-SE" sz="1200" dirty="0">
                <a:latin typeface="Open Sans"/>
                <a:cs typeface="Open Sans"/>
              </a:rPr>
              <a:t> på webben. Dessutom definierar den även domäner, IP adresser och deras API</a:t>
            </a:r>
            <a:r>
              <a:rPr lang="sv-SE" sz="1200" dirty="0" smtClean="0">
                <a:latin typeface="Open Sans"/>
                <a:cs typeface="Open Sans"/>
              </a:rPr>
              <a:t>.</a:t>
            </a:r>
          </a:p>
          <a:p>
            <a:endParaRPr lang="sv-SE" sz="12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3121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7"/>
          <p:cNvSpPr txBox="1">
            <a:spLocks/>
          </p:cNvSpPr>
          <p:nvPr/>
        </p:nvSpPr>
        <p:spPr>
          <a:xfrm>
            <a:off x="211652" y="1003070"/>
            <a:ext cx="4338852" cy="344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v-SE" b="1" dirty="0" err="1" smtClean="0">
                <a:latin typeface="Open Sans"/>
                <a:cs typeface="Open Sans"/>
              </a:rPr>
              <a:t>Living</a:t>
            </a:r>
            <a:r>
              <a:rPr lang="sv-SE" b="1" dirty="0" smtClean="0">
                <a:latin typeface="Open Sans"/>
                <a:cs typeface="Open Sans"/>
              </a:rPr>
              <a:t> Standards</a:t>
            </a:r>
          </a:p>
          <a:p>
            <a:endParaRPr lang="sv-SE" sz="1200" dirty="0" smtClean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Uppdateras </a:t>
            </a:r>
            <a:r>
              <a:rPr lang="sv-SE" sz="1200" dirty="0" smtClean="0">
                <a:latin typeface="Open Sans"/>
                <a:cs typeface="Open Sans"/>
              </a:rPr>
              <a:t>kontinuerligt efter </a:t>
            </a:r>
            <a:r>
              <a:rPr lang="sv-SE" sz="1200" dirty="0" smtClean="0">
                <a:latin typeface="Open Sans"/>
                <a:cs typeface="Open Sans"/>
              </a:rPr>
              <a:t>feedback</a:t>
            </a:r>
          </a:p>
          <a:p>
            <a:pPr marL="171450" indent="-171450">
              <a:buFont typeface="Arial"/>
              <a:buChar char="•"/>
            </a:pPr>
            <a:endParaRPr lang="sv-SE" sz="1200" dirty="0" smtClean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>
                <a:latin typeface="Open Sans"/>
                <a:cs typeface="Open Sans"/>
              </a:rPr>
              <a:t>D</a:t>
            </a:r>
            <a:r>
              <a:rPr lang="sv-SE" sz="1200" dirty="0" smtClean="0">
                <a:latin typeface="Open Sans"/>
                <a:cs typeface="Open Sans"/>
              </a:rPr>
              <a:t>etaljerade och tydliga </a:t>
            </a:r>
          </a:p>
          <a:p>
            <a:pPr marL="171450" indent="-171450">
              <a:buFont typeface="Arial"/>
              <a:buChar char="•"/>
            </a:pPr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Ma</a:t>
            </a:r>
            <a:r>
              <a:rPr lang="sv-SE" sz="1200" dirty="0" smtClean="0">
                <a:latin typeface="Open Sans"/>
                <a:cs typeface="Open Sans"/>
              </a:rPr>
              <a:t>tchar </a:t>
            </a:r>
            <a:r>
              <a:rPr lang="sv-SE" sz="1200" dirty="0" smtClean="0">
                <a:latin typeface="Open Sans"/>
                <a:cs typeface="Open Sans"/>
              </a:rPr>
              <a:t>olika sorters </a:t>
            </a:r>
            <a:r>
              <a:rPr lang="sv-SE" sz="1200" dirty="0" smtClean="0">
                <a:latin typeface="Open Sans"/>
                <a:cs typeface="Open Sans"/>
              </a:rPr>
              <a:t>browsers</a:t>
            </a:r>
            <a:endParaRPr lang="sv-SE" sz="1200" dirty="0">
              <a:latin typeface="Open Sans"/>
              <a:cs typeface="Open Sans"/>
            </a:endParaRPr>
          </a:p>
          <a:p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>
                <a:latin typeface="Open Sans"/>
                <a:cs typeface="Open Sans"/>
              </a:rPr>
              <a:t>WHATWG har en </a:t>
            </a:r>
            <a:r>
              <a:rPr lang="sv-SE" sz="1200" dirty="0" err="1">
                <a:latin typeface="Open Sans"/>
                <a:cs typeface="Open Sans"/>
              </a:rPr>
              <a:t>GitHub</a:t>
            </a:r>
            <a:r>
              <a:rPr lang="sv-SE" sz="1200" dirty="0">
                <a:latin typeface="Open Sans"/>
                <a:cs typeface="Open Sans"/>
              </a:rPr>
              <a:t> och en </a:t>
            </a:r>
            <a:r>
              <a:rPr lang="sv-SE" sz="1200" dirty="0" smtClean="0">
                <a:latin typeface="Open Sans"/>
                <a:cs typeface="Open Sans"/>
              </a:rPr>
              <a:t>maillista. </a:t>
            </a:r>
            <a:r>
              <a:rPr lang="sv-SE" sz="1200" dirty="0" smtClean="0">
                <a:latin typeface="Open Sans"/>
                <a:cs typeface="Open Sans"/>
              </a:rPr>
              <a:t>Vem </a:t>
            </a:r>
            <a:r>
              <a:rPr lang="sv-SE" sz="1200" dirty="0">
                <a:latin typeface="Open Sans"/>
                <a:cs typeface="Open Sans"/>
              </a:rPr>
              <a:t>som helst kan bidra och det finns inga medlemskostnader.</a:t>
            </a:r>
          </a:p>
          <a:p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>
                <a:latin typeface="Open Sans"/>
                <a:cs typeface="Open Sans"/>
              </a:rPr>
              <a:t>Varje standard har en eller flera editors som tar hand om all </a:t>
            </a:r>
            <a:r>
              <a:rPr lang="sv-SE" sz="1200" dirty="0" smtClean="0">
                <a:latin typeface="Open Sans"/>
                <a:cs typeface="Open Sans"/>
              </a:rPr>
              <a:t>feedback.  </a:t>
            </a:r>
            <a:endParaRPr lang="sv-SE" sz="1200" dirty="0">
              <a:latin typeface="Open Sans"/>
              <a:cs typeface="Open Sans"/>
            </a:endParaRPr>
          </a:p>
          <a:p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>
                <a:latin typeface="Open Sans"/>
                <a:cs typeface="Open Sans"/>
              </a:rPr>
              <a:t>Editorn lägger upp ett förslag </a:t>
            </a:r>
            <a:r>
              <a:rPr lang="sv-SE" sz="1200" dirty="0" smtClean="0">
                <a:latin typeface="Open Sans"/>
                <a:cs typeface="Open Sans"/>
              </a:rPr>
              <a:t>på förändringar </a:t>
            </a:r>
            <a:r>
              <a:rPr lang="sv-SE" sz="1200" dirty="0">
                <a:latin typeface="Open Sans"/>
                <a:cs typeface="Open Sans"/>
              </a:rPr>
              <a:t>eller </a:t>
            </a:r>
            <a:r>
              <a:rPr lang="sv-SE" sz="1200" dirty="0" smtClean="0">
                <a:latin typeface="Open Sans"/>
                <a:cs typeface="Open Sans"/>
              </a:rPr>
              <a:t>vilka buggar det gäller och låter sedan folk kommentera problemen </a:t>
            </a:r>
            <a:r>
              <a:rPr lang="sv-SE" sz="1200" dirty="0">
                <a:latin typeface="Open Sans"/>
                <a:cs typeface="Open Sans"/>
              </a:rPr>
              <a:t>och </a:t>
            </a:r>
            <a:r>
              <a:rPr lang="sv-SE" sz="1200" dirty="0" smtClean="0">
                <a:latin typeface="Open Sans"/>
                <a:cs typeface="Open Sans"/>
              </a:rPr>
              <a:t>därefter uppdaterar </a:t>
            </a:r>
            <a:r>
              <a:rPr lang="sv-SE" sz="1200" dirty="0">
                <a:latin typeface="Open Sans"/>
                <a:cs typeface="Open Sans"/>
              </a:rPr>
              <a:t>man specifikationen. </a:t>
            </a:r>
            <a:endParaRPr lang="sv-SE" sz="1200" dirty="0">
              <a:latin typeface="Open Sans"/>
              <a:cs typeface="Open Sans"/>
            </a:endParaRPr>
          </a:p>
        </p:txBody>
      </p:sp>
      <p:sp>
        <p:nvSpPr>
          <p:cNvPr id="10" name="Platshållare för text 7"/>
          <p:cNvSpPr txBox="1">
            <a:spLocks/>
          </p:cNvSpPr>
          <p:nvPr/>
        </p:nvSpPr>
        <p:spPr>
          <a:xfrm>
            <a:off x="4550504" y="1379445"/>
            <a:ext cx="4338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Ingen röstning sker istället finns en liten kommitté </a:t>
            </a:r>
            <a:r>
              <a:rPr lang="sv-SE" sz="1200" dirty="0">
                <a:latin typeface="Open Sans"/>
                <a:cs typeface="Open Sans"/>
              </a:rPr>
              <a:t>som kan åsidosätta editors eller byta ut </a:t>
            </a:r>
            <a:r>
              <a:rPr lang="sv-SE" sz="1200" dirty="0" smtClean="0">
                <a:latin typeface="Open Sans"/>
                <a:cs typeface="Open Sans"/>
              </a:rPr>
              <a:t>dem; det har däremot inte hänt på över tio år. </a:t>
            </a:r>
            <a:endParaRPr lang="sv-SE" sz="1200" dirty="0">
              <a:latin typeface="Open Sans"/>
              <a:cs typeface="Open Sans"/>
            </a:endParaRPr>
          </a:p>
          <a:p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>
                <a:latin typeface="Open Sans"/>
                <a:cs typeface="Open Sans"/>
              </a:rPr>
              <a:t>WHATWG ändrar inte på sina specifikationer hur som </a:t>
            </a:r>
            <a:r>
              <a:rPr lang="sv-SE" sz="1200" dirty="0" smtClean="0">
                <a:latin typeface="Open Sans"/>
                <a:cs typeface="Open Sans"/>
              </a:rPr>
              <a:t>helst</a:t>
            </a:r>
            <a:r>
              <a:rPr lang="sv-SE" sz="1200" dirty="0">
                <a:latin typeface="Open Sans"/>
                <a:cs typeface="Open Sans"/>
              </a:rPr>
              <a:t>. När delar av specifikationer blir klara och implementationer har gjorts kan de inte ändras eftersom de på så sätt skulle vara inkompatibla med vad som tidigare redan implementerats. </a:t>
            </a:r>
            <a:endParaRPr lang="sv-SE" sz="1200" dirty="0" smtClean="0">
              <a:latin typeface="Open Sans"/>
              <a:cs typeface="Open Sans"/>
            </a:endParaRPr>
          </a:p>
          <a:p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Specifikationerna blir </a:t>
            </a:r>
            <a:r>
              <a:rPr lang="sv-SE" sz="1200" dirty="0">
                <a:latin typeface="Open Sans"/>
                <a:cs typeface="Open Sans"/>
              </a:rPr>
              <a:t>aldrig </a:t>
            </a:r>
            <a:r>
              <a:rPr lang="sv-SE" sz="1200" dirty="0" smtClean="0">
                <a:latin typeface="Open Sans"/>
                <a:cs typeface="Open Sans"/>
              </a:rPr>
              <a:t>kompletta </a:t>
            </a:r>
            <a:endParaRPr lang="sv-SE" sz="1200" dirty="0">
              <a:latin typeface="Open Sans"/>
              <a:cs typeface="Open Sans"/>
            </a:endParaRPr>
          </a:p>
          <a:p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Vem som helst kan bli </a:t>
            </a:r>
            <a:r>
              <a:rPr lang="sv-SE" sz="1200" dirty="0" err="1" smtClean="0">
                <a:latin typeface="Open Sans"/>
                <a:cs typeface="Open Sans"/>
              </a:rPr>
              <a:t>voluntär</a:t>
            </a:r>
            <a:r>
              <a:rPr lang="sv-SE" sz="1200" dirty="0" smtClean="0">
                <a:latin typeface="Open Sans"/>
                <a:cs typeface="Open Sans"/>
              </a:rPr>
              <a:t> </a:t>
            </a:r>
            <a:r>
              <a:rPr lang="sv-SE" sz="1200" dirty="0">
                <a:latin typeface="Open Sans"/>
                <a:cs typeface="Open Sans"/>
              </a:rPr>
              <a:t>och hjälpa till att dokumentera olika saker för WHATWG. Många WHATWG standarder har översatts av </a:t>
            </a:r>
            <a:r>
              <a:rPr lang="sv-SE" sz="1200" dirty="0" err="1">
                <a:latin typeface="Open Sans"/>
                <a:cs typeface="Open Sans"/>
              </a:rPr>
              <a:t>community:t</a:t>
            </a:r>
            <a:r>
              <a:rPr lang="sv-SE" sz="1200" dirty="0">
                <a:latin typeface="Open Sans"/>
                <a:cs typeface="Open Sans"/>
              </a:rPr>
              <a:t>.</a:t>
            </a:r>
            <a:endParaRPr lang="sv-SE" dirty="0">
              <a:latin typeface="Open Sans"/>
              <a:cs typeface="Open Sans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0" y="1"/>
            <a:ext cx="9144000" cy="661542"/>
          </a:xfrm>
          <a:prstGeom prst="rect">
            <a:avLst/>
          </a:prstGeom>
          <a:solidFill>
            <a:srgbClr val="65A5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ubrik 1"/>
          <p:cNvSpPr txBox="1">
            <a:spLocks/>
          </p:cNvSpPr>
          <p:nvPr/>
        </p:nvSpPr>
        <p:spPr>
          <a:xfrm>
            <a:off x="0" y="92618"/>
            <a:ext cx="9144000" cy="801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sv" dirty="0">
                <a:solidFill>
                  <a:srgbClr val="FFFFFF"/>
                </a:solidFill>
                <a:latin typeface="Source Sans Pro"/>
                <a:cs typeface="Source Sans Pro"/>
              </a:rPr>
              <a:t>Arbetsområden och </a:t>
            </a:r>
            <a:r>
              <a:rPr lang="sv" dirty="0" smtClean="0">
                <a:solidFill>
                  <a:srgbClr val="FFFFFF"/>
                </a:solidFill>
                <a:latin typeface="Source Sans Pro"/>
                <a:cs typeface="Source Sans Pro"/>
              </a:rPr>
              <a:t>process</a:t>
            </a:r>
            <a:r>
              <a:rPr lang="sv-SE" dirty="0" smtClean="0">
                <a:solidFill>
                  <a:srgbClr val="FFFFFF"/>
                </a:solidFill>
                <a:latin typeface="Source Sans Pro"/>
                <a:cs typeface="Source Sans Pro"/>
              </a:rPr>
              <a:t>er</a:t>
            </a:r>
            <a:r>
              <a:rPr lang="sv-SE" dirty="0" smtClean="0">
                <a:solidFill>
                  <a:schemeClr val="bg1"/>
                </a:solidFill>
                <a:latin typeface="Source Sans Pro"/>
                <a:cs typeface="Source Sans Pro"/>
              </a:rPr>
              <a:t/>
            </a:r>
            <a:br>
              <a:rPr lang="sv-SE" dirty="0" smtClean="0">
                <a:solidFill>
                  <a:schemeClr val="bg1"/>
                </a:solidFill>
                <a:latin typeface="Source Sans Pro"/>
                <a:cs typeface="Source Sans Pro"/>
              </a:rPr>
            </a:br>
            <a:endParaRPr lang="sv-SE" sz="18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2149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0" y="2"/>
            <a:ext cx="9144000" cy="661542"/>
          </a:xfrm>
          <a:prstGeom prst="rect">
            <a:avLst/>
          </a:prstGeom>
          <a:solidFill>
            <a:srgbClr val="74CC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92618"/>
            <a:ext cx="9144000" cy="801692"/>
          </a:xfrm>
        </p:spPr>
        <p:txBody>
          <a:bodyPr/>
          <a:lstStyle/>
          <a:p>
            <a:pPr lvl="0" algn="ctr"/>
            <a:r>
              <a:rPr lang="sv" dirty="0" smtClean="0">
                <a:solidFill>
                  <a:srgbClr val="FFFFFF"/>
                </a:solidFill>
                <a:latin typeface="Source Sans Pro"/>
                <a:cs typeface="Source Sans Pro"/>
              </a:rPr>
              <a:t>Samarbetspartners</a:t>
            </a:r>
            <a:r>
              <a:rPr lang="sv-SE" dirty="0">
                <a:solidFill>
                  <a:srgbClr val="FFFFFF"/>
                </a:solidFill>
                <a:latin typeface="Open Sans"/>
                <a:cs typeface="Open Sans"/>
              </a:rPr>
              <a:t/>
            </a:r>
            <a:br>
              <a:rPr lang="sv-SE" dirty="0">
                <a:solidFill>
                  <a:srgbClr val="FFFFFF"/>
                </a:solidFill>
                <a:latin typeface="Open Sans"/>
                <a:cs typeface="Open Sans"/>
              </a:rPr>
            </a:br>
            <a:endParaRPr lang="sv-SE" sz="18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357157" y="1049790"/>
            <a:ext cx="4165191" cy="307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" b="1" dirty="0" smtClean="0">
                <a:latin typeface="Open Sans"/>
                <a:ea typeface="Open Sans"/>
                <a:cs typeface="Open Sans"/>
                <a:sym typeface="Open Sans"/>
              </a:rPr>
              <a:t>W3C</a:t>
            </a:r>
            <a:endParaRPr lang="sv-SE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 typeface="Wingdings" charset="2"/>
              <a:buChar char=""/>
            </a:pPr>
            <a:endParaRPr lang="sv-SE" sz="1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Både WHATWG och W3C organisationerna </a:t>
            </a:r>
            <a:r>
              <a:rPr lang="sv-SE" sz="1200" dirty="0">
                <a:latin typeface="Open Sans"/>
                <a:cs typeface="Open Sans"/>
              </a:rPr>
              <a:t>utvecklar specifikationer för HTML. </a:t>
            </a:r>
            <a:r>
              <a:rPr lang="sv-SE" sz="1200" dirty="0" smtClean="0">
                <a:latin typeface="Open Sans"/>
                <a:cs typeface="Open Sans"/>
              </a:rPr>
              <a:t> WHATWG </a:t>
            </a:r>
            <a:r>
              <a:rPr lang="sv-SE" sz="1200" dirty="0">
                <a:latin typeface="Open Sans"/>
                <a:cs typeface="Open Sans"/>
              </a:rPr>
              <a:t>drivs med patent som en W3C Community.</a:t>
            </a:r>
          </a:p>
          <a:p>
            <a:pPr marL="171450" indent="-171450">
              <a:buFont typeface="Arial"/>
              <a:buChar char="•"/>
            </a:pPr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>
                <a:latin typeface="Open Sans"/>
                <a:cs typeface="Open Sans"/>
              </a:rPr>
              <a:t>W3C har något som kallas HTML </a:t>
            </a:r>
            <a:r>
              <a:rPr lang="sv-SE" sz="1200" dirty="0" smtClean="0">
                <a:latin typeface="Open Sans"/>
                <a:cs typeface="Open Sans"/>
              </a:rPr>
              <a:t>WG som </a:t>
            </a:r>
            <a:r>
              <a:rPr lang="sv-SE" sz="1200" dirty="0" err="1" smtClean="0">
                <a:latin typeface="Open Sans"/>
                <a:cs typeface="Open Sans"/>
              </a:rPr>
              <a:t>WHATWGs</a:t>
            </a:r>
            <a:r>
              <a:rPr lang="sv-SE" sz="1200" dirty="0" smtClean="0">
                <a:latin typeface="Open Sans"/>
                <a:cs typeface="Open Sans"/>
              </a:rPr>
              <a:t> editors också läser feedback ifrån. </a:t>
            </a:r>
            <a:endParaRPr lang="sv-SE" sz="1200" dirty="0">
              <a:latin typeface="Open Sans"/>
              <a:cs typeface="Open Sans"/>
            </a:endParaRPr>
          </a:p>
          <a:p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Från början följde WHATWG W3Cs specifikationer </a:t>
            </a:r>
            <a:r>
              <a:rPr lang="sv-SE" sz="1200" dirty="0" smtClean="0">
                <a:latin typeface="Open Sans"/>
                <a:cs typeface="Open Sans"/>
              </a:rPr>
              <a:t>så länge </a:t>
            </a:r>
            <a:r>
              <a:rPr lang="sv-SE" sz="1200" dirty="0">
                <a:latin typeface="Open Sans"/>
                <a:cs typeface="Open Sans"/>
              </a:rPr>
              <a:t>som W3Cs arbetsgrupp inte gjorde något dåligt. </a:t>
            </a:r>
            <a:r>
              <a:rPr lang="sv-SE" sz="1200" dirty="0" smtClean="0">
                <a:latin typeface="Open Sans"/>
                <a:cs typeface="Open Sans"/>
              </a:rPr>
              <a:t> </a:t>
            </a:r>
          </a:p>
          <a:p>
            <a:pPr marL="171450" indent="-171450">
              <a:buFont typeface="Arial"/>
              <a:buChar char="•"/>
            </a:pPr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WHATWG försöker numer göra </a:t>
            </a:r>
            <a:r>
              <a:rPr lang="sv-SE" sz="1200" dirty="0">
                <a:latin typeface="Open Sans"/>
                <a:cs typeface="Open Sans"/>
              </a:rPr>
              <a:t>en bättre specifikation än W3C så att det ska bli </a:t>
            </a:r>
            <a:r>
              <a:rPr lang="sv-SE" sz="1200" dirty="0" smtClean="0">
                <a:latin typeface="Open Sans"/>
                <a:cs typeface="Open Sans"/>
              </a:rPr>
              <a:t>uppenbart vilken </a:t>
            </a:r>
            <a:r>
              <a:rPr lang="sv-SE" sz="1200" dirty="0">
                <a:latin typeface="Open Sans"/>
                <a:cs typeface="Open Sans"/>
              </a:rPr>
              <a:t>specifikation man ska följa.</a:t>
            </a:r>
          </a:p>
          <a:p>
            <a:endParaRPr lang="sv-SE" sz="1200" dirty="0">
              <a:latin typeface="Open Sans"/>
              <a:cs typeface="Open Sans"/>
            </a:endParaRPr>
          </a:p>
        </p:txBody>
      </p:sp>
      <p:sp>
        <p:nvSpPr>
          <p:cNvPr id="5" name="Platshållare för text 7"/>
          <p:cNvSpPr txBox="1">
            <a:spLocks/>
          </p:cNvSpPr>
          <p:nvPr/>
        </p:nvSpPr>
        <p:spPr>
          <a:xfrm>
            <a:off x="4820435" y="1049790"/>
            <a:ext cx="383700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sv" b="1" dirty="0">
                <a:latin typeface="Open Sans"/>
                <a:ea typeface="Open Sans"/>
                <a:cs typeface="Open Sans"/>
                <a:sym typeface="Open Sans"/>
              </a:rPr>
              <a:t>Stabilitet eller flexibilitet?</a:t>
            </a:r>
          </a:p>
          <a:p>
            <a:endParaRPr lang="sv-SE" sz="1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W3Cs </a:t>
            </a:r>
            <a:r>
              <a:rPr lang="sv-SE" sz="1200" dirty="0">
                <a:latin typeface="Open Sans"/>
                <a:cs typeface="Open Sans"/>
              </a:rPr>
              <a:t>HTML </a:t>
            </a:r>
            <a:r>
              <a:rPr lang="sv-SE" sz="1200" dirty="0" err="1">
                <a:latin typeface="Open Sans"/>
                <a:cs typeface="Open Sans"/>
              </a:rPr>
              <a:t>Working</a:t>
            </a:r>
            <a:r>
              <a:rPr lang="sv-SE" sz="1200" dirty="0">
                <a:latin typeface="Open Sans"/>
                <a:cs typeface="Open Sans"/>
              </a:rPr>
              <a:t> Group </a:t>
            </a:r>
            <a:r>
              <a:rPr lang="sv-SE" sz="1200" dirty="0" smtClean="0">
                <a:latin typeface="Open Sans"/>
                <a:cs typeface="Open Sans"/>
              </a:rPr>
              <a:t>tog </a:t>
            </a:r>
            <a:r>
              <a:rPr lang="sv-SE" sz="1200" dirty="0">
                <a:latin typeface="Open Sans"/>
                <a:cs typeface="Open Sans"/>
              </a:rPr>
              <a:t>bort </a:t>
            </a:r>
            <a:r>
              <a:rPr lang="sv-SE" sz="1200" dirty="0" err="1">
                <a:latin typeface="Open Sans"/>
                <a:cs typeface="Open Sans"/>
              </a:rPr>
              <a:t>WHATWGs</a:t>
            </a:r>
            <a:r>
              <a:rPr lang="sv-SE" sz="1200" dirty="0">
                <a:latin typeface="Open Sans"/>
                <a:cs typeface="Open Sans"/>
              </a:rPr>
              <a:t> </a:t>
            </a:r>
            <a:r>
              <a:rPr lang="sv-SE" sz="1200" dirty="0" err="1">
                <a:latin typeface="Open Sans"/>
                <a:cs typeface="Open Sans"/>
              </a:rPr>
              <a:t>living</a:t>
            </a:r>
            <a:r>
              <a:rPr lang="sv-SE" sz="1200" dirty="0">
                <a:latin typeface="Open Sans"/>
                <a:cs typeface="Open Sans"/>
              </a:rPr>
              <a:t> standard för att uppnå stabilitet. </a:t>
            </a:r>
            <a:r>
              <a:rPr lang="sv-SE" sz="1200" dirty="0" smtClean="0">
                <a:latin typeface="Open Sans"/>
                <a:cs typeface="Open Sans"/>
              </a:rPr>
              <a:t> </a:t>
            </a:r>
          </a:p>
          <a:p>
            <a:pPr marL="171450" indent="-171450">
              <a:buFont typeface="Arial"/>
              <a:buChar char="•"/>
            </a:pPr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Det viktigaste är att de stora </a:t>
            </a:r>
            <a:r>
              <a:rPr lang="sv-SE" sz="1200" dirty="0">
                <a:latin typeface="Open Sans"/>
                <a:cs typeface="Open Sans"/>
              </a:rPr>
              <a:t>webbläsarna utvecklas tillsammans.</a:t>
            </a:r>
          </a:p>
          <a:p>
            <a:endParaRPr lang="sv-SE" sz="1200" dirty="0">
              <a:latin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latin typeface="Open Sans"/>
                <a:cs typeface="Open Sans"/>
              </a:rPr>
              <a:t> WHATWG </a:t>
            </a:r>
            <a:r>
              <a:rPr lang="sv-SE" sz="1200" dirty="0">
                <a:latin typeface="Open Sans"/>
                <a:cs typeface="Open Sans"/>
              </a:rPr>
              <a:t>tidigarelade HTML5. </a:t>
            </a:r>
            <a:r>
              <a:rPr lang="sv-SE" sz="1200" dirty="0" smtClean="0">
                <a:latin typeface="Open Sans"/>
                <a:cs typeface="Open Sans"/>
              </a:rPr>
              <a:t>Om W3C </a:t>
            </a:r>
            <a:r>
              <a:rPr lang="sv-SE" sz="1200" dirty="0">
                <a:latin typeface="Open Sans"/>
                <a:cs typeface="Open Sans"/>
              </a:rPr>
              <a:t>skulle </a:t>
            </a:r>
            <a:r>
              <a:rPr lang="sv-SE" sz="1200" dirty="0" smtClean="0">
                <a:latin typeface="Open Sans"/>
                <a:cs typeface="Open Sans"/>
              </a:rPr>
              <a:t>fått bestämma hade HTML5 </a:t>
            </a:r>
            <a:r>
              <a:rPr lang="sv-SE" sz="1200" dirty="0">
                <a:latin typeface="Open Sans"/>
                <a:cs typeface="Open Sans"/>
              </a:rPr>
              <a:t>blivit klar </a:t>
            </a:r>
            <a:r>
              <a:rPr lang="sv-SE" sz="1200" dirty="0" smtClean="0">
                <a:latin typeface="Open Sans"/>
                <a:cs typeface="Open Sans"/>
              </a:rPr>
              <a:t>2018</a:t>
            </a:r>
          </a:p>
          <a:p>
            <a:pPr marL="171450" indent="-171450">
              <a:buFont typeface="Arial"/>
              <a:buChar char="•"/>
            </a:pPr>
            <a:endParaRPr lang="sv-SE" sz="1200" dirty="0" smtClean="0">
              <a:latin typeface="Open Sans"/>
              <a:cs typeface="Open Sans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0" y="4495189"/>
            <a:ext cx="9144000" cy="661542"/>
          </a:xfrm>
          <a:prstGeom prst="rect">
            <a:avLst/>
          </a:prstGeom>
          <a:solidFill>
            <a:srgbClr val="74CC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0" y="4659001"/>
            <a:ext cx="9135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v-SE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Övriga </a:t>
            </a:r>
            <a:r>
              <a:rPr lang="sv-SE" sz="1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synpunkter - </a:t>
            </a:r>
            <a:r>
              <a:rPr lang="sv-SE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Vem </a:t>
            </a:r>
            <a:r>
              <a:rPr lang="sv-SE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styr egentligen WHATWG</a:t>
            </a:r>
            <a:r>
              <a:rPr lang="sv-SE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lang="sv"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Likbent triangel 8"/>
          <p:cNvSpPr/>
          <p:nvPr/>
        </p:nvSpPr>
        <p:spPr>
          <a:xfrm>
            <a:off x="4326247" y="4164943"/>
            <a:ext cx="491506" cy="483133"/>
          </a:xfrm>
          <a:prstGeom prst="triangle">
            <a:avLst/>
          </a:prstGeom>
          <a:solidFill>
            <a:srgbClr val="74CC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696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524</Words>
  <Application>Microsoft Macintosh PowerPoint</Application>
  <PresentationFormat>Bildspel på skärmen (16:9)</PresentationFormat>
  <Paragraphs>81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5" baseType="lpstr">
      <vt:lpstr>modern-writer</vt:lpstr>
      <vt:lpstr>WHATWG The Web Hypertext Application Technology Working Group</vt:lpstr>
      <vt:lpstr>PowerPoint-presentation</vt:lpstr>
      <vt:lpstr>PowerPoint-presentation</vt:lpstr>
      <vt:lpstr>Samarbetspartners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WHATWG</dc:title>
  <cp:lastModifiedBy>Cilla</cp:lastModifiedBy>
  <cp:revision>29</cp:revision>
  <dcterms:modified xsi:type="dcterms:W3CDTF">2017-01-12T19:48:30Z</dcterms:modified>
</cp:coreProperties>
</file>