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3" r:id="rId4"/>
    <p:sldId id="278" r:id="rId5"/>
    <p:sldId id="266" r:id="rId6"/>
    <p:sldId id="298" r:id="rId7"/>
    <p:sldId id="265" r:id="rId8"/>
    <p:sldId id="280" r:id="rId9"/>
    <p:sldId id="322" r:id="rId10"/>
    <p:sldId id="290" r:id="rId11"/>
    <p:sldId id="281" r:id="rId12"/>
    <p:sldId id="299" r:id="rId13"/>
    <p:sldId id="304" r:id="rId14"/>
    <p:sldId id="300" r:id="rId15"/>
    <p:sldId id="305" r:id="rId16"/>
    <p:sldId id="307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20" r:id="rId27"/>
    <p:sldId id="316" r:id="rId28"/>
    <p:sldId id="317" r:id="rId29"/>
    <p:sldId id="318" r:id="rId30"/>
    <p:sldId id="321" r:id="rId31"/>
    <p:sldId id="264" r:id="rId32"/>
    <p:sldId id="319" r:id="rId33"/>
    <p:sldId id="262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B7FF"/>
    <a:srgbClr val="FFBDFF"/>
    <a:srgbClr val="FF97FF"/>
    <a:srgbClr val="FF85FF"/>
    <a:srgbClr val="FF71FF"/>
    <a:srgbClr val="FF21FF"/>
    <a:srgbClr val="FF5DFF"/>
    <a:srgbClr val="C0504D"/>
    <a:srgbClr val="D89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3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461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18/06/06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 userDrawn="1"/>
        </p:nvSpPr>
        <p:spPr>
          <a:xfrm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 userDrawn="1"/>
        </p:nvSpPr>
        <p:spPr>
          <a:xfrm>
            <a:off x="1781690" y="1491630"/>
            <a:ext cx="55806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Machine Learning &amp; Search Engine</a:t>
            </a: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基于机器学习的问答推荐算法设计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末期答辩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俸志刚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伍峰</a:t>
            </a:r>
          </a:p>
        </p:txBody>
      </p:sp>
      <p:pic>
        <p:nvPicPr>
          <p:cNvPr id="9" name="图片 8" descr="标志1"/>
          <p:cNvPicPr/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1549"/>
            <a:ext cx="1188647" cy="1019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8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18/06/06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1.0 </a:t>
            </a:r>
            <a:r>
              <a:rPr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2197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18/06/06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1.0 </a:t>
            </a:r>
            <a:r>
              <a:rPr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9949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18/06/06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2.0 </a:t>
            </a:r>
            <a:r>
              <a:rPr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396625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18/06/06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3.0 </a:t>
            </a:r>
            <a:r>
              <a:rPr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324273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 userDrawn="1"/>
        </p:nvSpPr>
        <p:spPr>
          <a:xfrm flipV="1"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2699792" y="283016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7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75656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18/06/06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0" r:id="rId3"/>
    <p:sldLayoutId id="2147483665" r:id="rId4"/>
    <p:sldLayoutId id="2147483661" r:id="rId5"/>
    <p:sldLayoutId id="2147483662" r:id="rId6"/>
    <p:sldLayoutId id="214748366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87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0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具体设计</a:t>
            </a:r>
          </a:p>
        </p:txBody>
      </p:sp>
    </p:spTree>
    <p:extLst>
      <p:ext uri="{BB962C8B-B14F-4D97-AF65-F5344CB8AC3E}">
        <p14:creationId xmlns:p14="http://schemas.microsoft.com/office/powerpoint/2010/main" val="54940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实施方案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528E9D-E252-4B0A-A0E5-E2F3E517DDA1}"/>
              </a:ext>
            </a:extLst>
          </p:cNvPr>
          <p:cNvSpPr/>
          <p:nvPr/>
        </p:nvSpPr>
        <p:spPr>
          <a:xfrm>
            <a:off x="3707879" y="1995686"/>
            <a:ext cx="627687" cy="449915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7700E36-4E95-4FBE-BE14-CC3D5036BCCE}"/>
              </a:ext>
            </a:extLst>
          </p:cNvPr>
          <p:cNvCxnSpPr/>
          <p:nvPr/>
        </p:nvCxnSpPr>
        <p:spPr>
          <a:xfrm>
            <a:off x="4427959" y="1059582"/>
            <a:ext cx="0" cy="367240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A9631E3-836B-46EC-BC5B-313285A0F766}"/>
              </a:ext>
            </a:extLst>
          </p:cNvPr>
          <p:cNvSpPr/>
          <p:nvPr/>
        </p:nvSpPr>
        <p:spPr>
          <a:xfrm>
            <a:off x="3708251" y="2670009"/>
            <a:ext cx="627687" cy="449915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F47EEBC-5C41-4F62-9C93-7924E9A6868C}"/>
              </a:ext>
            </a:extLst>
          </p:cNvPr>
          <p:cNvSpPr/>
          <p:nvPr/>
        </p:nvSpPr>
        <p:spPr>
          <a:xfrm>
            <a:off x="4571603" y="1995686"/>
            <a:ext cx="627687" cy="449915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DC0073-B970-4362-AF1A-924058779FC6}"/>
              </a:ext>
            </a:extLst>
          </p:cNvPr>
          <p:cNvSpPr/>
          <p:nvPr/>
        </p:nvSpPr>
        <p:spPr>
          <a:xfrm>
            <a:off x="4571975" y="2670009"/>
            <a:ext cx="627687" cy="449915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8">
            <a:extLst>
              <a:ext uri="{FF2B5EF4-FFF2-40B4-BE49-F238E27FC236}">
                <a16:creationId xmlns:a16="http://schemas.microsoft.com/office/drawing/2014/main" id="{B6F6CD9B-9458-4B1C-92F4-4B4B2C512A85}"/>
              </a:ext>
            </a:extLst>
          </p:cNvPr>
          <p:cNvSpPr txBox="1"/>
          <p:nvPr/>
        </p:nvSpPr>
        <p:spPr>
          <a:xfrm>
            <a:off x="359202" y="1261374"/>
            <a:ext cx="331236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负责爬取知乎网站问答数据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并存入数据库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爬虫模块</a:t>
            </a:r>
            <a:endParaRPr lang="en-US" altLang="zh-CN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51">
            <a:extLst>
              <a:ext uri="{FF2B5EF4-FFF2-40B4-BE49-F238E27FC236}">
                <a16:creationId xmlns:a16="http://schemas.microsoft.com/office/drawing/2014/main" id="{D4E40AE8-A5FF-4113-A8FD-10013E4960E6}"/>
              </a:ext>
            </a:extLst>
          </p:cNvPr>
          <p:cNvSpPr txBox="1"/>
          <p:nvPr/>
        </p:nvSpPr>
        <p:spPr>
          <a:xfrm>
            <a:off x="5292055" y="2670009"/>
            <a:ext cx="370790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用户交互模块</a:t>
            </a:r>
            <a:endParaRPr lang="en-US" altLang="zh-CN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使用训练好的模型作为排序模型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检索并排序答案结果展示给用户</a:t>
            </a:r>
          </a:p>
        </p:txBody>
      </p:sp>
      <p:sp>
        <p:nvSpPr>
          <p:cNvPr id="26" name="TextBox 55">
            <a:extLst>
              <a:ext uri="{FF2B5EF4-FFF2-40B4-BE49-F238E27FC236}">
                <a16:creationId xmlns:a16="http://schemas.microsoft.com/office/drawing/2014/main" id="{D2BF1B74-F110-453D-A794-9208764E510C}"/>
              </a:ext>
            </a:extLst>
          </p:cNvPr>
          <p:cNvSpPr txBox="1"/>
          <p:nvPr/>
        </p:nvSpPr>
        <p:spPr>
          <a:xfrm>
            <a:off x="5298411" y="866347"/>
            <a:ext cx="360039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将数据库数据进行预处理并提取特征值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生成搜索引擎需要的索引结构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数据预处理模块</a:t>
            </a:r>
            <a:endParaRPr lang="en-US" altLang="zh-CN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57">
            <a:extLst>
              <a:ext uri="{FF2B5EF4-FFF2-40B4-BE49-F238E27FC236}">
                <a16:creationId xmlns:a16="http://schemas.microsoft.com/office/drawing/2014/main" id="{DC943A01-F636-4806-AE84-F58CC7A6F987}"/>
              </a:ext>
            </a:extLst>
          </p:cNvPr>
          <p:cNvSpPr txBox="1"/>
          <p:nvPr/>
        </p:nvSpPr>
        <p:spPr>
          <a:xfrm>
            <a:off x="107504" y="2670009"/>
            <a:ext cx="352836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机器学习模块</a:t>
            </a:r>
            <a:endParaRPr lang="en-US" altLang="zh-CN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根据预处理数据训练排序模型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5BD5EA-1099-4828-BBEB-3E5A1AC4FB86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46816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爬虫框架</a:t>
            </a:r>
          </a:p>
        </p:txBody>
      </p:sp>
      <p:sp>
        <p:nvSpPr>
          <p:cNvPr id="19" name="TextBox 48">
            <a:extLst>
              <a:ext uri="{FF2B5EF4-FFF2-40B4-BE49-F238E27FC236}">
                <a16:creationId xmlns:a16="http://schemas.microsoft.com/office/drawing/2014/main" id="{AD3A7CBE-4862-4027-8387-614839F58AEF}"/>
              </a:ext>
            </a:extLst>
          </p:cNvPr>
          <p:cNvSpPr txBox="1"/>
          <p:nvPr/>
        </p:nvSpPr>
        <p:spPr>
          <a:xfrm>
            <a:off x="644918" y="2758105"/>
            <a:ext cx="374441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下十分成熟的框架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支持中间件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方便处理常见问题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010A82-0C4D-4B8A-B727-131F92BD50CC}"/>
              </a:ext>
            </a:extLst>
          </p:cNvPr>
          <p:cNvSpPr/>
          <p:nvPr/>
        </p:nvSpPr>
        <p:spPr>
          <a:xfrm>
            <a:off x="1617026" y="1725697"/>
            <a:ext cx="1800200" cy="864096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166E0E-DC30-44B5-A580-E308950CE53C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2AD389-B5C6-4170-A287-DC5B20A651DD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6C3D13-38A2-4840-8BB5-1E51948FC132}"/>
              </a:ext>
            </a:extLst>
          </p:cNvPr>
          <p:cNvSpPr/>
          <p:nvPr/>
        </p:nvSpPr>
        <p:spPr>
          <a:xfrm>
            <a:off x="5508104" y="1725697"/>
            <a:ext cx="1800200" cy="864096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</a:p>
        </p:txBody>
      </p:sp>
      <p:sp>
        <p:nvSpPr>
          <p:cNvPr id="8" name="TextBox 48">
            <a:extLst>
              <a:ext uri="{FF2B5EF4-FFF2-40B4-BE49-F238E27FC236}">
                <a16:creationId xmlns:a16="http://schemas.microsoft.com/office/drawing/2014/main" id="{3FD4378D-2C23-4441-A198-A8D1664A7393}"/>
              </a:ext>
            </a:extLst>
          </p:cNvPr>
          <p:cNvSpPr txBox="1"/>
          <p:nvPr/>
        </p:nvSpPr>
        <p:spPr>
          <a:xfrm>
            <a:off x="4788024" y="2741540"/>
            <a:ext cx="332130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数据结构简单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但数据量大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读取速度快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00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知乎网站结构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010A82-0C4D-4B8A-B727-131F92BD50CC}"/>
              </a:ext>
            </a:extLst>
          </p:cNvPr>
          <p:cNvSpPr/>
          <p:nvPr/>
        </p:nvSpPr>
        <p:spPr>
          <a:xfrm>
            <a:off x="899592" y="1635646"/>
            <a:ext cx="1800200" cy="864096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问题详细页面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9663E1-E707-42E9-BAEA-8B6731F1EB91}"/>
              </a:ext>
            </a:extLst>
          </p:cNvPr>
          <p:cNvSpPr/>
          <p:nvPr/>
        </p:nvSpPr>
        <p:spPr>
          <a:xfrm>
            <a:off x="6444208" y="1635646"/>
            <a:ext cx="1800200" cy="864096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话题详细页面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8542A4-A206-4459-BD6A-4D57DF5A95F7}"/>
              </a:ext>
            </a:extLst>
          </p:cNvPr>
          <p:cNvSpPr/>
          <p:nvPr/>
        </p:nvSpPr>
        <p:spPr>
          <a:xfrm>
            <a:off x="3671900" y="1635646"/>
            <a:ext cx="1800200" cy="864096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答案详细页面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8">
            <a:extLst>
              <a:ext uri="{FF2B5EF4-FFF2-40B4-BE49-F238E27FC236}">
                <a16:creationId xmlns:a16="http://schemas.microsoft.com/office/drawing/2014/main" id="{72336438-F95C-4AC0-BD49-B3A3876831F0}"/>
              </a:ext>
            </a:extLst>
          </p:cNvPr>
          <p:cNvSpPr txBox="1"/>
          <p:nvPr/>
        </p:nvSpPr>
        <p:spPr>
          <a:xfrm>
            <a:off x="438030" y="1059582"/>
            <a:ext cx="122413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数据来源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8" name="TextBox 48">
            <a:extLst>
              <a:ext uri="{FF2B5EF4-FFF2-40B4-BE49-F238E27FC236}">
                <a16:creationId xmlns:a16="http://schemas.microsoft.com/office/drawing/2014/main" id="{A89389D8-987D-4B50-8083-F35B7C2F19E6}"/>
              </a:ext>
            </a:extLst>
          </p:cNvPr>
          <p:cNvSpPr txBox="1"/>
          <p:nvPr/>
        </p:nvSpPr>
        <p:spPr>
          <a:xfrm>
            <a:off x="368203" y="2662708"/>
            <a:ext cx="277230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www.zhihu.com/question/QID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QID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表示问题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F834B576-1F36-4A16-B35C-FB1AE48F8B2C}"/>
              </a:ext>
            </a:extLst>
          </p:cNvPr>
          <p:cNvSpPr txBox="1"/>
          <p:nvPr/>
        </p:nvSpPr>
        <p:spPr>
          <a:xfrm>
            <a:off x="3411203" y="2643759"/>
            <a:ext cx="259228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www.zhihu.com/answer/AID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AID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表示答案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</p:txBody>
      </p:sp>
      <p:sp>
        <p:nvSpPr>
          <p:cNvPr id="10" name="TextBox 48">
            <a:extLst>
              <a:ext uri="{FF2B5EF4-FFF2-40B4-BE49-F238E27FC236}">
                <a16:creationId xmlns:a16="http://schemas.microsoft.com/office/drawing/2014/main" id="{E2DCAB6F-47AA-4DCB-995A-B7C190235794}"/>
              </a:ext>
            </a:extLst>
          </p:cNvPr>
          <p:cNvSpPr txBox="1"/>
          <p:nvPr/>
        </p:nvSpPr>
        <p:spPr>
          <a:xfrm>
            <a:off x="6177086" y="2643759"/>
            <a:ext cx="259228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www.zhihu.com/topic/TID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TID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表示话题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ED1F99-4F8E-4074-BCF7-1047B61FE16A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4F1058C6-3616-4502-B9D0-C6518D444E9F}"/>
              </a:ext>
            </a:extLst>
          </p:cNvPr>
          <p:cNvSpPr txBox="1"/>
          <p:nvPr/>
        </p:nvSpPr>
        <p:spPr>
          <a:xfrm>
            <a:off x="4439484" y="3344335"/>
            <a:ext cx="5357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×</a:t>
            </a:r>
          </a:p>
        </p:txBody>
      </p:sp>
      <p:sp>
        <p:nvSpPr>
          <p:cNvPr id="14" name="TextBox 48">
            <a:extLst>
              <a:ext uri="{FF2B5EF4-FFF2-40B4-BE49-F238E27FC236}">
                <a16:creationId xmlns:a16="http://schemas.microsoft.com/office/drawing/2014/main" id="{E280EEEF-6ACE-4F50-B5D4-2572F9EAB4F1}"/>
              </a:ext>
            </a:extLst>
          </p:cNvPr>
          <p:cNvSpPr txBox="1"/>
          <p:nvPr/>
        </p:nvSpPr>
        <p:spPr>
          <a:xfrm>
            <a:off x="7236296" y="3432986"/>
            <a:ext cx="5357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DB12C886-7DA4-45B3-B244-00ED6F3C7FA5}"/>
              </a:ext>
            </a:extLst>
          </p:cNvPr>
          <p:cNvSpPr txBox="1"/>
          <p:nvPr/>
        </p:nvSpPr>
        <p:spPr>
          <a:xfrm>
            <a:off x="1531829" y="3235721"/>
            <a:ext cx="53572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5784DB-806A-427E-9126-7E4B35887560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32850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HTML</a:t>
            </a:r>
            <a:r>
              <a:rPr lang="zh-CN" altLang="en-US" dirty="0"/>
              <a:t>页面结构</a:t>
            </a:r>
            <a:r>
              <a:rPr lang="en-US" altLang="zh-CN" dirty="0"/>
              <a:t>(</a:t>
            </a:r>
            <a:r>
              <a:rPr lang="zh-CN" altLang="en-US" dirty="0"/>
              <a:t>例子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TextBox 48">
            <a:extLst>
              <a:ext uri="{FF2B5EF4-FFF2-40B4-BE49-F238E27FC236}">
                <a16:creationId xmlns:a16="http://schemas.microsoft.com/office/drawing/2014/main" id="{33559C73-7046-42BF-8A6A-FAB0BBB51E49}"/>
              </a:ext>
            </a:extLst>
          </p:cNvPr>
          <p:cNvSpPr txBox="1"/>
          <p:nvPr/>
        </p:nvSpPr>
        <p:spPr>
          <a:xfrm>
            <a:off x="355670" y="759576"/>
            <a:ext cx="238204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获取问题被浏览次数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B7DC84-953F-4867-B471-39914744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70" y="4253218"/>
            <a:ext cx="861624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question_view_count = response.xpath(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r"//div[@class='NumberBoard QuestionFollowStatus-counts']/div[@class='NumberBoard-item']/div[@class='NumberBoard-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V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alue']/text()"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).extract()[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48">
            <a:extLst>
              <a:ext uri="{FF2B5EF4-FFF2-40B4-BE49-F238E27FC236}">
                <a16:creationId xmlns:a16="http://schemas.microsoft.com/office/drawing/2014/main" id="{99637D21-ADAF-435D-9FB5-6870AA341B12}"/>
              </a:ext>
            </a:extLst>
          </p:cNvPr>
          <p:cNvSpPr txBox="1"/>
          <p:nvPr/>
        </p:nvSpPr>
        <p:spPr>
          <a:xfrm>
            <a:off x="418586" y="3777457"/>
            <a:ext cx="98506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XPath: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BF8A92-326A-43F7-B4A2-7C0442F4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40" y="1205332"/>
            <a:ext cx="6206350" cy="290695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7C498C1-671B-4F9D-A9EC-23CF3950ABEA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081BA-5F96-485D-9E25-217F1775708F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C70F048E-84F2-4ADE-B858-3717A072EDA6}"/>
              </a:ext>
            </a:extLst>
          </p:cNvPr>
          <p:cNvSpPr txBox="1"/>
          <p:nvPr/>
        </p:nvSpPr>
        <p:spPr>
          <a:xfrm>
            <a:off x="1547664" y="1782418"/>
            <a:ext cx="311894" cy="418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E0646EF9-CCDC-4846-BC5C-C2EAF76466FE}"/>
              </a:ext>
            </a:extLst>
          </p:cNvPr>
          <p:cNvSpPr txBox="1"/>
          <p:nvPr/>
        </p:nvSpPr>
        <p:spPr>
          <a:xfrm>
            <a:off x="1609328" y="2436242"/>
            <a:ext cx="311894" cy="418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2" name="TextBox 48">
            <a:extLst>
              <a:ext uri="{FF2B5EF4-FFF2-40B4-BE49-F238E27FC236}">
                <a16:creationId xmlns:a16="http://schemas.microsoft.com/office/drawing/2014/main" id="{58FC8897-DDE6-418D-A313-F0F4852AC0F7}"/>
              </a:ext>
            </a:extLst>
          </p:cNvPr>
          <p:cNvSpPr txBox="1"/>
          <p:nvPr/>
        </p:nvSpPr>
        <p:spPr>
          <a:xfrm>
            <a:off x="4067944" y="3291830"/>
            <a:ext cx="311894" cy="418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D988FE19-925E-4F9D-B283-55A161546F49}"/>
              </a:ext>
            </a:extLst>
          </p:cNvPr>
          <p:cNvSpPr txBox="1"/>
          <p:nvPr/>
        </p:nvSpPr>
        <p:spPr>
          <a:xfrm>
            <a:off x="5496173" y="3323524"/>
            <a:ext cx="311894" cy="418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228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69B74E-906C-42F5-9DF0-FD402A06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411510"/>
            <a:ext cx="4931108" cy="4731990"/>
          </a:xfrm>
          <a:prstGeom prst="rect">
            <a:avLst/>
          </a:prstGeom>
        </p:spPr>
      </p:pic>
      <p:sp>
        <p:nvSpPr>
          <p:cNvPr id="5" name="TextBox 48">
            <a:extLst>
              <a:ext uri="{FF2B5EF4-FFF2-40B4-BE49-F238E27FC236}">
                <a16:creationId xmlns:a16="http://schemas.microsoft.com/office/drawing/2014/main" id="{9AA0E5D9-F76F-428A-A5EC-DFB8B4343D0E}"/>
              </a:ext>
            </a:extLst>
          </p:cNvPr>
          <p:cNvSpPr txBox="1"/>
          <p:nvPr/>
        </p:nvSpPr>
        <p:spPr>
          <a:xfrm>
            <a:off x="445570" y="1131590"/>
            <a:ext cx="290229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答案详细数据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6" name="TextBox 48">
            <a:extLst>
              <a:ext uri="{FF2B5EF4-FFF2-40B4-BE49-F238E27FC236}">
                <a16:creationId xmlns:a16="http://schemas.microsoft.com/office/drawing/2014/main" id="{C295AAA5-4D55-4C82-80E0-CAEB69629E4A}"/>
              </a:ext>
            </a:extLst>
          </p:cNvPr>
          <p:cNvSpPr txBox="1"/>
          <p:nvPr/>
        </p:nvSpPr>
        <p:spPr>
          <a:xfrm>
            <a:off x="661594" y="1579340"/>
            <a:ext cx="3280226" cy="152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www.zhihu.com/api/v4/questions/</a:t>
            </a:r>
            <a:r>
              <a:rPr lang="en-US" altLang="zh-CN" sz="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{0}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/answers?sort_by=default&amp;include=data[*].is_normal,admin_closed_</a:t>
            </a: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comment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reward_info,is_collapsed,annotation_action,annotation_detail,collapse_reason,is_sticky,collapsed_by,suggest_edit,comment_count,can_comment,content,editable_content,voteup_count,reshipment_settings,comment_permission,created_time,updated_time,review_info,question,excerpt,relationship.is_authorized,is_author,voting,is_thanked,is_nothelp,upvoted_followees;data[*].mark_infos[*].url;data[*].author.follower_count,badge[?(type=best_answerer)].topics&amp;limit=</a:t>
            </a:r>
            <a:r>
              <a:rPr lang="en-US" altLang="zh-CN" sz="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&amp;offset=</a:t>
            </a:r>
            <a:r>
              <a:rPr lang="en-US" altLang="zh-CN" sz="7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{2}</a:t>
            </a:r>
          </a:p>
        </p:txBody>
      </p:sp>
      <p:sp>
        <p:nvSpPr>
          <p:cNvPr id="7" name="TextBox 48">
            <a:extLst>
              <a:ext uri="{FF2B5EF4-FFF2-40B4-BE49-F238E27FC236}">
                <a16:creationId xmlns:a16="http://schemas.microsoft.com/office/drawing/2014/main" id="{79DABEB4-0BC6-4CA7-A8C6-7FD3D59A9B70}"/>
              </a:ext>
            </a:extLst>
          </p:cNvPr>
          <p:cNvSpPr txBox="1"/>
          <p:nvPr/>
        </p:nvSpPr>
        <p:spPr>
          <a:xfrm>
            <a:off x="683568" y="3219822"/>
            <a:ext cx="2382049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接口参数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获取答案列表长度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获取答案偏移量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D5FEF-F73E-4F08-BADF-D55C5494CED9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685162-D7D2-4421-B652-A2F77B173263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60810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B75EC8-E695-46DA-81EF-06935EFB6DE6}"/>
              </a:ext>
            </a:extLst>
          </p:cNvPr>
          <p:cNvSpPr/>
          <p:nvPr/>
        </p:nvSpPr>
        <p:spPr>
          <a:xfrm>
            <a:off x="899592" y="915566"/>
            <a:ext cx="1800200" cy="864096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DC8797-8EA5-4DA7-B8B8-B8B6B11FE1EB}"/>
              </a:ext>
            </a:extLst>
          </p:cNvPr>
          <p:cNvSpPr/>
          <p:nvPr/>
        </p:nvSpPr>
        <p:spPr>
          <a:xfrm>
            <a:off x="6444208" y="915566"/>
            <a:ext cx="1800200" cy="864096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话题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1C14BB-140F-4E37-9013-FDA9C5E108BB}"/>
              </a:ext>
            </a:extLst>
          </p:cNvPr>
          <p:cNvSpPr/>
          <p:nvPr/>
        </p:nvSpPr>
        <p:spPr>
          <a:xfrm>
            <a:off x="3671900" y="915566"/>
            <a:ext cx="1800200" cy="864096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48">
            <a:extLst>
              <a:ext uri="{FF2B5EF4-FFF2-40B4-BE49-F238E27FC236}">
                <a16:creationId xmlns:a16="http://schemas.microsoft.com/office/drawing/2014/main" id="{0EB2DAA9-19BD-46CA-8DA3-F0E575C278A7}"/>
              </a:ext>
            </a:extLst>
          </p:cNvPr>
          <p:cNvSpPr txBox="1"/>
          <p:nvPr/>
        </p:nvSpPr>
        <p:spPr>
          <a:xfrm>
            <a:off x="3500551" y="1949117"/>
            <a:ext cx="2412268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答案回答的原问题的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答案作者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答案创建时间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答案更新时间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答案点赞数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答案详细说明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答案的简述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答案评论数</a:t>
            </a:r>
          </a:p>
        </p:txBody>
      </p:sp>
      <p:sp>
        <p:nvSpPr>
          <p:cNvPr id="7" name="TextBox 48">
            <a:extLst>
              <a:ext uri="{FF2B5EF4-FFF2-40B4-BE49-F238E27FC236}">
                <a16:creationId xmlns:a16="http://schemas.microsoft.com/office/drawing/2014/main" id="{A55B52CA-A331-406D-86BB-C3AE988D7EB0}"/>
              </a:ext>
            </a:extLst>
          </p:cNvPr>
          <p:cNvSpPr txBox="1"/>
          <p:nvPr/>
        </p:nvSpPr>
        <p:spPr>
          <a:xfrm>
            <a:off x="6300192" y="1949117"/>
            <a:ext cx="2187573" cy="23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话题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话题名字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话题详细说明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话题下的子话题列表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话题的父话题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话题的所有问题列表</a:t>
            </a:r>
            <a:r>
              <a:rPr lang="en-US" altLang="zh-CN" sz="1400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包括子话题</a:t>
            </a:r>
            <a:r>
              <a:rPr lang="en-US" altLang="zh-CN" sz="1400" dirty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8">
            <a:extLst>
              <a:ext uri="{FF2B5EF4-FFF2-40B4-BE49-F238E27FC236}">
                <a16:creationId xmlns:a16="http://schemas.microsoft.com/office/drawing/2014/main" id="{D61EA225-F4A5-44E9-A650-252643FD0624}"/>
              </a:ext>
            </a:extLst>
          </p:cNvPr>
          <p:cNvSpPr txBox="1"/>
          <p:nvPr/>
        </p:nvSpPr>
        <p:spPr>
          <a:xfrm>
            <a:off x="827584" y="1853871"/>
            <a:ext cx="1800200" cy="310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问题标题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问题详细说明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问题创建时间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问题最近更新时间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问题关注者数量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问题作者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问题评论数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问题回答数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问题被浏览次数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问题所属主题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8C119-8A96-4161-87FA-8B2A57489EB3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C923BD-98C8-400C-8736-1247AC463628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60303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爬取策略</a:t>
            </a:r>
          </a:p>
        </p:txBody>
      </p:sp>
      <p:sp>
        <p:nvSpPr>
          <p:cNvPr id="3" name="TextBox 48">
            <a:extLst>
              <a:ext uri="{FF2B5EF4-FFF2-40B4-BE49-F238E27FC236}">
                <a16:creationId xmlns:a16="http://schemas.microsoft.com/office/drawing/2014/main" id="{B2C6B95E-D074-4A9F-8054-3040C23FE1E3}"/>
              </a:ext>
            </a:extLst>
          </p:cNvPr>
          <p:cNvSpPr txBox="1"/>
          <p:nvPr/>
        </p:nvSpPr>
        <p:spPr>
          <a:xfrm>
            <a:off x="683568" y="915566"/>
            <a:ext cx="626469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暴力遍历所有问题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                                               ×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通过首页的信息流获取问题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                                  ×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通过话题组成的有根无循环有向图获取问题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   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4404153-4C00-427D-BA67-7C6F731C0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835647"/>
              </p:ext>
            </p:extLst>
          </p:nvPr>
        </p:nvGraphicFramePr>
        <p:xfrm>
          <a:off x="683568" y="2358233"/>
          <a:ext cx="45720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Visio" r:id="rId3" imgW="5912978" imgH="2636441" progId="Visio.Drawing.15">
                  <p:embed/>
                </p:oleObj>
              </mc:Choice>
              <mc:Fallback>
                <p:oleObj name="Visio" r:id="rId3" imgW="5912978" imgH="263644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58233"/>
                        <a:ext cx="4572000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8">
            <a:extLst>
              <a:ext uri="{FF2B5EF4-FFF2-40B4-BE49-F238E27FC236}">
                <a16:creationId xmlns:a16="http://schemas.microsoft.com/office/drawing/2014/main" id="{BF7A03F1-4295-45BF-A5D7-C483E868F418}"/>
              </a:ext>
            </a:extLst>
          </p:cNvPr>
          <p:cNvSpPr txBox="1"/>
          <p:nvPr/>
        </p:nvSpPr>
        <p:spPr>
          <a:xfrm>
            <a:off x="1547664" y="4421716"/>
            <a:ext cx="266429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话题构成的有根无循环有向图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062A21-A0B0-416C-80EB-2784818393FA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A693D3-F86F-4DAA-92DE-3BA5674D2940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02758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sp>
        <p:nvSpPr>
          <p:cNvPr id="3" name="TextBox 48">
            <a:extLst>
              <a:ext uri="{FF2B5EF4-FFF2-40B4-BE49-F238E27FC236}">
                <a16:creationId xmlns:a16="http://schemas.microsoft.com/office/drawing/2014/main" id="{32B6ACF5-3379-4322-9BC4-FD498F8607B4}"/>
              </a:ext>
            </a:extLst>
          </p:cNvPr>
          <p:cNvSpPr txBox="1"/>
          <p:nvPr/>
        </p:nvSpPr>
        <p:spPr>
          <a:xfrm>
            <a:off x="863588" y="915566"/>
            <a:ext cx="7416824" cy="351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代理中间件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使用代理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池技术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防止被目标服务器网站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缓存空间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中间件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当某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Ban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的时候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更换其他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继续爬取数据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暂存所有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可断点续爬中间件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当发生不可抗力因素中断爬虫程序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依旧可以接着未完成任务继续工作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作为搜索列表暂存区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C9A82C-8C22-4434-BD23-5FCCB9CE01A1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4DD216-4317-4914-8AF6-F8396B6943C6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28171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6937868-530D-4037-AC44-99D0532D755A}"/>
              </a:ext>
            </a:extLst>
          </p:cNvPr>
          <p:cNvSpPr/>
          <p:nvPr/>
        </p:nvSpPr>
        <p:spPr>
          <a:xfrm>
            <a:off x="5975648" y="906387"/>
            <a:ext cx="2988840" cy="1526187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66C70792-9C6B-4ACF-8DC3-B6E019F9AC22}"/>
              </a:ext>
            </a:extLst>
          </p:cNvPr>
          <p:cNvSpPr txBox="1"/>
          <p:nvPr/>
        </p:nvSpPr>
        <p:spPr>
          <a:xfrm>
            <a:off x="611560" y="879528"/>
            <a:ext cx="19442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数据规格化处理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8">
            <a:extLst>
              <a:ext uri="{FF2B5EF4-FFF2-40B4-BE49-F238E27FC236}">
                <a16:creationId xmlns:a16="http://schemas.microsoft.com/office/drawing/2014/main" id="{FE024F77-92D6-4E71-AE93-9CF54146D7BF}"/>
              </a:ext>
            </a:extLst>
          </p:cNvPr>
          <p:cNvSpPr txBox="1"/>
          <p:nvPr/>
        </p:nvSpPr>
        <p:spPr>
          <a:xfrm>
            <a:off x="683568" y="1339483"/>
            <a:ext cx="6048672" cy="332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答案创建时间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答案更新时间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原始数据为时间戳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数值过大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答案点赞数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答案评论数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答案长度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对于不同问题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数据差别十分大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应该处理为相对值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48">
            <a:extLst>
              <a:ext uri="{FF2B5EF4-FFF2-40B4-BE49-F238E27FC236}">
                <a16:creationId xmlns:a16="http://schemas.microsoft.com/office/drawing/2014/main" id="{1F826F10-0969-487D-9B3F-249B2BA87BB5}"/>
              </a:ext>
            </a:extLst>
          </p:cNvPr>
          <p:cNvSpPr txBox="1"/>
          <p:nvPr/>
        </p:nvSpPr>
        <p:spPr>
          <a:xfrm>
            <a:off x="5975648" y="879528"/>
            <a:ext cx="2988840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处理方式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针对每个查询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下所有答案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MinMaxScaler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缩放到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[0,1]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32D9E2-3956-4C11-B788-81DF27A46A44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586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22994"/>
            <a:ext cx="2520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35696" y="1184768"/>
            <a:ext cx="2590700" cy="1776794"/>
            <a:chOff x="755576" y="1711846"/>
            <a:chExt cx="2448272" cy="2372072"/>
          </a:xfrm>
        </p:grpSpPr>
        <p:sp>
          <p:nvSpPr>
            <p:cNvPr id="4" name="矩形 3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课题内容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第一部分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27984" y="1184768"/>
            <a:ext cx="2808312" cy="1776794"/>
            <a:chOff x="755576" y="1711846"/>
            <a:chExt cx="2448272" cy="2372072"/>
          </a:xfrm>
        </p:grpSpPr>
        <p:sp>
          <p:nvSpPr>
            <p:cNvPr id="15" name="矩形 14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07604" y="2995087"/>
              <a:ext cx="1944216" cy="780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相关技术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第二部分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34108" y="2961562"/>
            <a:ext cx="2593876" cy="1751598"/>
            <a:chOff x="755576" y="1711846"/>
            <a:chExt cx="2448272" cy="2372072"/>
          </a:xfrm>
          <a:solidFill>
            <a:srgbClr val="FF5DFF"/>
          </a:solidFill>
        </p:grpSpPr>
        <p:sp>
          <p:nvSpPr>
            <p:cNvPr id="20" name="矩形 19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7603" y="3032118"/>
              <a:ext cx="1944216" cy="7919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具体设计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第三部分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26396" y="2961562"/>
            <a:ext cx="2809900" cy="1751598"/>
            <a:chOff x="755576" y="1711846"/>
            <a:chExt cx="2448272" cy="2372072"/>
          </a:xfrm>
        </p:grpSpPr>
        <p:sp>
          <p:nvSpPr>
            <p:cNvPr id="30" name="矩形 29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1"/>
            <p:cNvSpPr txBox="1"/>
            <p:nvPr/>
          </p:nvSpPr>
          <p:spPr>
            <a:xfrm>
              <a:off x="1007604" y="2995087"/>
              <a:ext cx="1944216" cy="791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</a:p>
          </p:txBody>
        </p:sp>
        <p:sp>
          <p:nvSpPr>
            <p:cNvPr id="33" name="TextBox 22"/>
            <p:cNvSpPr txBox="1"/>
            <p:nvPr/>
          </p:nvSpPr>
          <p:spPr>
            <a:xfrm>
              <a:off x="1300454" y="2058402"/>
              <a:ext cx="1358517" cy="5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第四部分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71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00F31639-F962-4926-9A96-9FC54C6550ED}"/>
              </a:ext>
            </a:extLst>
          </p:cNvPr>
          <p:cNvSpPr txBox="1"/>
          <p:nvPr/>
        </p:nvSpPr>
        <p:spPr>
          <a:xfrm>
            <a:off x="683568" y="915566"/>
            <a:ext cx="7560840" cy="382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去除文本中存在的无用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原始数据形如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美国作为当今世界上最强大的发达国家，会被其他国家超越吗？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&lt;/h1&gt;,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需要去除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去除文本中存在的停用词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包括语气词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连词等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提取文本关键词信息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提取后表示形式为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[(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TF-IDF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),…]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生成关键词索引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索引项表示形式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关键词文本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09BC66-27D4-4E5C-913A-D3F5A7A963EB}"/>
              </a:ext>
            </a:extLst>
          </p:cNvPr>
          <p:cNvSpPr/>
          <p:nvPr/>
        </p:nvSpPr>
        <p:spPr>
          <a:xfrm>
            <a:off x="7660331" y="4758411"/>
            <a:ext cx="1492717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0863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19F86783-AE56-4E6B-AB69-03E97875858C}"/>
              </a:ext>
            </a:extLst>
          </p:cNvPr>
          <p:cNvSpPr txBox="1"/>
          <p:nvPr/>
        </p:nvSpPr>
        <p:spPr>
          <a:xfrm>
            <a:off x="683568" y="915566"/>
            <a:ext cx="7560840" cy="401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生成答案正向索引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索引项表示形式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(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ID,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答案包含关键词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和权重列表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生成答案逆向索引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索引项表示形式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(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ID,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包含关键词的答案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和权重列表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生成问题正向索引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索引项表示形式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(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ID,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问题包含关键词和权重列表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生成问题逆向索引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索引项表示形式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(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ID,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包含关键词的问题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和权重列表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将预处理的数据存为文本文件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作为训练数据集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113378-FAD2-47B2-BDB2-2891E5ED9B79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849766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8">
            <a:extLst>
              <a:ext uri="{FF2B5EF4-FFF2-40B4-BE49-F238E27FC236}">
                <a16:creationId xmlns:a16="http://schemas.microsoft.com/office/drawing/2014/main" id="{FF2DABF5-CDD7-40F7-A6A5-7C840F610380}"/>
              </a:ext>
            </a:extLst>
          </p:cNvPr>
          <p:cNvSpPr txBox="1"/>
          <p:nvPr/>
        </p:nvSpPr>
        <p:spPr>
          <a:xfrm>
            <a:off x="1043608" y="1662506"/>
            <a:ext cx="724714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排序模型的训练数据输入部分为答案的特征值序列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输出为答案和问题的相关度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8">
            <a:extLst>
              <a:ext uri="{FF2B5EF4-FFF2-40B4-BE49-F238E27FC236}">
                <a16:creationId xmlns:a16="http://schemas.microsoft.com/office/drawing/2014/main" id="{CE5AC2B9-90C2-4208-8F61-A66D43EFD111}"/>
              </a:ext>
            </a:extLst>
          </p:cNvPr>
          <p:cNvSpPr txBox="1"/>
          <p:nvPr/>
        </p:nvSpPr>
        <p:spPr>
          <a:xfrm>
            <a:off x="1115616" y="3178812"/>
            <a:ext cx="717514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相关度直接采用了知乎网的搜索排序结果作为相关度参考标准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这里采用了知乎非官方接口获取搜索结果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F2E24A-959D-4205-BF35-839DBE2BDCD2}"/>
              </a:ext>
            </a:extLst>
          </p:cNvPr>
          <p:cNvSpPr/>
          <p:nvPr/>
        </p:nvSpPr>
        <p:spPr>
          <a:xfrm>
            <a:off x="971600" y="1203598"/>
            <a:ext cx="7319156" cy="45890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模型输入输出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063DF0-B3C1-4108-AB26-9EE5BAD18508}"/>
              </a:ext>
            </a:extLst>
          </p:cNvPr>
          <p:cNvSpPr/>
          <p:nvPr/>
        </p:nvSpPr>
        <p:spPr>
          <a:xfrm>
            <a:off x="971600" y="2662277"/>
            <a:ext cx="7319156" cy="45890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相关度标记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499A69-6F01-4E4E-93D2-4739F7034B04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00177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5805F262-7A4E-4E5F-9F32-EA6A8FF35939}"/>
              </a:ext>
            </a:extLst>
          </p:cNvPr>
          <p:cNvSpPr txBox="1"/>
          <p:nvPr/>
        </p:nvSpPr>
        <p:spPr>
          <a:xfrm>
            <a:off x="611560" y="813507"/>
            <a:ext cx="482453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训练集中特征值列表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答案相关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一共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F4AD73-D971-44C2-8C51-89A31AFC4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51570"/>
              </p:ext>
            </p:extLst>
          </p:nvPr>
        </p:nvGraphicFramePr>
        <p:xfrm>
          <a:off x="966427" y="1275606"/>
          <a:ext cx="7211145" cy="355442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17341">
                  <a:extLst>
                    <a:ext uri="{9D8B030D-6E8A-4147-A177-3AD203B41FA5}">
                      <a16:colId xmlns:a16="http://schemas.microsoft.com/office/drawing/2014/main" val="408656142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66758898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3272036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470724541"/>
                    </a:ext>
                  </a:extLst>
                </a:gridCol>
                <a:gridCol w="2813484">
                  <a:extLst>
                    <a:ext uri="{9D8B030D-6E8A-4147-A177-3AD203B41FA5}">
                      <a16:colId xmlns:a16="http://schemas.microsoft.com/office/drawing/2014/main" val="2709560349"/>
                    </a:ext>
                  </a:extLst>
                </a:gridCol>
              </a:tblGrid>
              <a:tr h="284642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90488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特征值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范围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预处理方式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详细说明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11546"/>
                  </a:ext>
                </a:extLst>
              </a:tr>
              <a:tr h="28659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Create_time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浮点数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[0,1]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MinMaxScaler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答案创建的时间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/>
                </a:tc>
                <a:extLst>
                  <a:ext uri="{0D108BD9-81ED-4DB2-BD59-A6C34878D82A}">
                    <a16:rowId xmlns:a16="http://schemas.microsoft.com/office/drawing/2014/main" val="2113037786"/>
                  </a:ext>
                </a:extLst>
              </a:tr>
              <a:tr h="28659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Update_time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浮点数</a:t>
                      </a: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答案更新的时间</a:t>
                      </a:r>
                    </a:p>
                  </a:txBody>
                  <a:tcPr marL="48322" marR="48322" marT="0" marB="0"/>
                </a:tc>
                <a:extLst>
                  <a:ext uri="{0D108BD9-81ED-4DB2-BD59-A6C34878D82A}">
                    <a16:rowId xmlns:a16="http://schemas.microsoft.com/office/drawing/2014/main" val="429719276"/>
                  </a:ext>
                </a:extLst>
              </a:tr>
              <a:tr h="28659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Comment_count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浮点数</a:t>
                      </a: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答案评论数</a:t>
                      </a:r>
                    </a:p>
                  </a:txBody>
                  <a:tcPr marL="48322" marR="48322" marT="0" marB="0"/>
                </a:tc>
                <a:extLst>
                  <a:ext uri="{0D108BD9-81ED-4DB2-BD59-A6C34878D82A}">
                    <a16:rowId xmlns:a16="http://schemas.microsoft.com/office/drawing/2014/main" val="1901308122"/>
                  </a:ext>
                </a:extLst>
              </a:tr>
              <a:tr h="28659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Voteup_count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浮点数</a:t>
                      </a: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答案点赞数</a:t>
                      </a:r>
                    </a:p>
                  </a:txBody>
                  <a:tcPr marL="48322" marR="48322" marT="0" marB="0"/>
                </a:tc>
                <a:extLst>
                  <a:ext uri="{0D108BD9-81ED-4DB2-BD59-A6C34878D82A}">
                    <a16:rowId xmlns:a16="http://schemas.microsoft.com/office/drawing/2014/main" val="1539540436"/>
                  </a:ext>
                </a:extLst>
              </a:tr>
              <a:tr h="28659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Len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浮点数</a:t>
                      </a: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答案文本长度</a:t>
                      </a:r>
                    </a:p>
                  </a:txBody>
                  <a:tcPr marL="48322" marR="48322" marT="0" marB="0"/>
                </a:tc>
                <a:extLst>
                  <a:ext uri="{0D108BD9-81ED-4DB2-BD59-A6C34878D82A}">
                    <a16:rowId xmlns:a16="http://schemas.microsoft.com/office/drawing/2014/main" val="415357433"/>
                  </a:ext>
                </a:extLst>
              </a:tr>
              <a:tr h="681918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Ans_key_word_hit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整数</a:t>
                      </a: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正整数</a:t>
                      </a: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答案关键词中和搜索关键词匹配个数，即答案命中关键词个数</a:t>
                      </a:r>
                    </a:p>
                  </a:txBody>
                  <a:tcPr marL="48322" marR="48322" marT="0" marB="0"/>
                </a:tc>
                <a:extLst>
                  <a:ext uri="{0D108BD9-81ED-4DB2-BD59-A6C34878D82A}">
                    <a16:rowId xmlns:a16="http://schemas.microsoft.com/office/drawing/2014/main" val="1919776439"/>
                  </a:ext>
                </a:extLst>
              </a:tr>
              <a:tr h="1154913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Ans_key_word_hit_query_tfidf</a:t>
                      </a:r>
                      <a:r>
                        <a:rPr lang="en-US" altLang="zh-CN" sz="1400" kern="100" dirty="0">
                          <a:effectLst/>
                        </a:rPr>
                        <a:t>[10]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322" marR="48322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浮点数</a:t>
                      </a: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正实数</a:t>
                      </a: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48322" marR="48322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答案命中关键词和搜索关键词的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TF-IDF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相乘所得，共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个，如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Ans_key_word_hit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，那么后面补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/>
                </a:tc>
                <a:extLst>
                  <a:ext uri="{0D108BD9-81ED-4DB2-BD59-A6C34878D82A}">
                    <a16:rowId xmlns:a16="http://schemas.microsoft.com/office/drawing/2014/main" val="383416777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5523B1D-DD35-47A6-974E-068CE2C7A738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37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61009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5805F262-7A4E-4E5F-9F32-EA6A8FF35939}"/>
              </a:ext>
            </a:extLst>
          </p:cNvPr>
          <p:cNvSpPr txBox="1"/>
          <p:nvPr/>
        </p:nvSpPr>
        <p:spPr>
          <a:xfrm>
            <a:off x="611560" y="813507"/>
            <a:ext cx="482453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训练集中特征值列表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问题相关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一共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CA8ECF9-A447-4173-9D14-2551DDE24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34920"/>
              </p:ext>
            </p:extLst>
          </p:nvPr>
        </p:nvGraphicFramePr>
        <p:xfrm>
          <a:off x="1115616" y="1563638"/>
          <a:ext cx="6768752" cy="252028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8894975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105308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9329839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857661168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260468948"/>
                    </a:ext>
                  </a:extLst>
                </a:gridCol>
              </a:tblGrid>
              <a:tr h="397569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特征值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范围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预处理方式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详细说明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5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60157"/>
                  </a:ext>
                </a:extLst>
              </a:tr>
              <a:tr h="1275448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Ques_key_word_hit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整数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正整数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当前答案所回答的问题中关键词和搜索关键词匹配个数，即问题命中关键词个数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0820345"/>
                  </a:ext>
                </a:extLst>
              </a:tr>
              <a:tr h="847264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Ques_key_word_hit_query_tfidf</a:t>
                      </a:r>
                      <a:r>
                        <a:rPr lang="en-US" altLang="zh-CN" sz="1400" kern="100" dirty="0">
                          <a:effectLst/>
                        </a:rPr>
                        <a:t>[10]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5D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浮点数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正实数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答案对应问题的关键词和搜索关键词的</a:t>
                      </a:r>
                      <a:r>
                        <a:rPr lang="en-US" sz="1400" kern="100" dirty="0">
                          <a:effectLst/>
                        </a:rPr>
                        <a:t>TF-IDF</a:t>
                      </a:r>
                      <a:r>
                        <a:rPr lang="zh-CN" sz="1400" kern="100" dirty="0">
                          <a:effectLst/>
                        </a:rPr>
                        <a:t>相乘所得，共</a:t>
                      </a:r>
                      <a:r>
                        <a:rPr lang="en-US" sz="1400" kern="100" dirty="0">
                          <a:effectLst/>
                        </a:rPr>
                        <a:t>10</a:t>
                      </a:r>
                      <a:r>
                        <a:rPr lang="zh-CN" sz="1400" kern="100" dirty="0">
                          <a:effectLst/>
                        </a:rPr>
                        <a:t>个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92832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544B08D8-28F3-4CB1-B443-D4967EE33FC7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710221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LTR-</a:t>
            </a:r>
            <a:r>
              <a:rPr lang="en-US" altLang="zh-CN" dirty="0" err="1"/>
              <a:t>LambdaMART</a:t>
            </a:r>
            <a:r>
              <a:rPr lang="zh-CN" altLang="en-US" dirty="0"/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499A69-6F01-4E4E-93D2-4739F7034B04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51E6D6-1661-4448-918A-9998D360E497}"/>
              </a:ext>
            </a:extLst>
          </p:cNvPr>
          <p:cNvSpPr/>
          <p:nvPr/>
        </p:nvSpPr>
        <p:spPr>
          <a:xfrm>
            <a:off x="948426" y="1059582"/>
            <a:ext cx="7247147" cy="43204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底层训练模型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/>
              <a:t>MART(</a:t>
            </a:r>
            <a:r>
              <a:rPr lang="zh-CN" altLang="en-US" dirty="0"/>
              <a:t>多重累计回归树</a:t>
            </a:r>
            <a:r>
              <a:rPr lang="en-US" altLang="zh-CN" dirty="0"/>
              <a:t>Multiple Additive Regression Tree)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8FD74C-8C9C-45C8-AF4F-E7B765AC9DE2}"/>
              </a:ext>
            </a:extLst>
          </p:cNvPr>
          <p:cNvSpPr/>
          <p:nvPr/>
        </p:nvSpPr>
        <p:spPr>
          <a:xfrm>
            <a:off x="965372" y="1684861"/>
            <a:ext cx="7247147" cy="43204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代价函数梯度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:Lambda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070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LambdaMART</a:t>
            </a:r>
            <a:r>
              <a:rPr lang="zh-CN" altLang="en-US" dirty="0"/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499A69-6F01-4E4E-93D2-4739F7034B04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0821C0-220F-40A8-A057-A9327FAC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729906"/>
            <a:ext cx="6229715" cy="41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8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用户交互页面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499A69-6F01-4E4E-93D2-4739F7034B04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CE7A7F-F57B-4F38-868B-16432BA51547}"/>
              </a:ext>
            </a:extLst>
          </p:cNvPr>
          <p:cNvSpPr/>
          <p:nvPr/>
        </p:nvSpPr>
        <p:spPr>
          <a:xfrm>
            <a:off x="1593304" y="1923679"/>
            <a:ext cx="5688632" cy="43204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后台框架                                                           </a:t>
            </a:r>
            <a:r>
              <a:rPr lang="en-US" altLang="zh-CN" dirty="0"/>
              <a:t>Flask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810BFD-6F40-4C29-9D9E-27AE7C7287A9}"/>
              </a:ext>
            </a:extLst>
          </p:cNvPr>
          <p:cNvSpPr/>
          <p:nvPr/>
        </p:nvSpPr>
        <p:spPr>
          <a:xfrm>
            <a:off x="1609328" y="2499742"/>
            <a:ext cx="5688632" cy="432048"/>
          </a:xfrm>
          <a:prstGeom prst="rect">
            <a:avLst/>
          </a:prstGeom>
          <a:solidFill>
            <a:srgbClr val="FF7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前端显示交互框架                                      </a:t>
            </a:r>
            <a:r>
              <a:rPr lang="en-US" altLang="zh-CN" dirty="0"/>
              <a:t>Bootstrap4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993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搜索流程</a:t>
            </a:r>
            <a:r>
              <a:rPr lang="en-US" altLang="zh-CN" dirty="0"/>
              <a:t>(</a:t>
            </a:r>
            <a:r>
              <a:rPr lang="zh-CN" altLang="en-US" dirty="0"/>
              <a:t>简单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499A69-6F01-4E4E-93D2-4739F7034B04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C8A971-71DD-410E-A1E9-3936F06F6AF7}"/>
              </a:ext>
            </a:extLst>
          </p:cNvPr>
          <p:cNvSpPr/>
          <p:nvPr/>
        </p:nvSpPr>
        <p:spPr>
          <a:xfrm>
            <a:off x="1331640" y="1203598"/>
            <a:ext cx="6638559" cy="43204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获取搜索内容关键词和权重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FF0670-A2AC-43FA-A111-4830ED66F4BB}"/>
              </a:ext>
            </a:extLst>
          </p:cNvPr>
          <p:cNvSpPr/>
          <p:nvPr/>
        </p:nvSpPr>
        <p:spPr>
          <a:xfrm>
            <a:off x="1331640" y="1851670"/>
            <a:ext cx="6638559" cy="432048"/>
          </a:xfrm>
          <a:prstGeom prst="rect">
            <a:avLst/>
          </a:prstGeom>
          <a:solidFill>
            <a:srgbClr val="FF7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根据关键词查询答案逆向索引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获得所有相关答案信息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1FDC01-9DFE-401E-AF15-F97F3573238D}"/>
              </a:ext>
            </a:extLst>
          </p:cNvPr>
          <p:cNvSpPr/>
          <p:nvPr/>
        </p:nvSpPr>
        <p:spPr>
          <a:xfrm>
            <a:off x="1331641" y="2532731"/>
            <a:ext cx="6638558" cy="432048"/>
          </a:xfrm>
          <a:prstGeom prst="rect">
            <a:avLst/>
          </a:prstGeom>
          <a:solidFill>
            <a:srgbClr val="FF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根据关键词查询问题逆向索引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获得所有相关问题信息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09171F-4C5F-4295-A26B-88D5D7429F77}"/>
              </a:ext>
            </a:extLst>
          </p:cNvPr>
          <p:cNvSpPr/>
          <p:nvPr/>
        </p:nvSpPr>
        <p:spPr>
          <a:xfrm>
            <a:off x="1331640" y="3213792"/>
            <a:ext cx="6638560" cy="432048"/>
          </a:xfrm>
          <a:prstGeom prst="rect">
            <a:avLst/>
          </a:prstGeom>
          <a:solidFill>
            <a:srgbClr val="FF9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获取的信息使用训练模型预测每个相关答案的相关度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C99A37-CB6F-4532-8B6C-811D1E2E0B4C}"/>
              </a:ext>
            </a:extLst>
          </p:cNvPr>
          <p:cNvSpPr/>
          <p:nvPr/>
        </p:nvSpPr>
        <p:spPr>
          <a:xfrm>
            <a:off x="1331640" y="3879473"/>
            <a:ext cx="6638560" cy="432048"/>
          </a:xfrm>
          <a:prstGeom prst="rect">
            <a:avLst/>
          </a:prstGeom>
          <a:solidFill>
            <a:srgbClr val="FFB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根据预测相关度排序答案结果并返回给用户显示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102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搜索流程</a:t>
            </a:r>
            <a:r>
              <a:rPr lang="en-US" altLang="zh-CN" dirty="0"/>
              <a:t>(</a:t>
            </a:r>
            <a:r>
              <a:rPr lang="zh-CN" altLang="en-US" dirty="0"/>
              <a:t>详细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499A69-6F01-4E4E-93D2-4739F7034B04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D402A0D-6138-4344-9607-FACDEC135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0977" y="730380"/>
          <a:ext cx="6264696" cy="394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Visio" r:id="rId3" imgW="5585495" imgH="4267090" progId="Visio.Drawing.15">
                  <p:embed/>
                </p:oleObj>
              </mc:Choice>
              <mc:Fallback>
                <p:oleObj name="Visio" r:id="rId3" imgW="5585495" imgH="4267090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D402A0D-6138-4344-9607-FACDEC135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977" y="730380"/>
                        <a:ext cx="6264696" cy="3947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99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rgbClr val="00CC99"/>
                </a:solidFill>
                <a:latin typeface="微软雅黑" pitchFamily="34" charset="-122"/>
                <a:ea typeface="微软雅黑" pitchFamily="34" charset="-122"/>
              </a:rPr>
              <a:t>课题内容</a:t>
            </a:r>
          </a:p>
        </p:txBody>
      </p:sp>
    </p:spTree>
    <p:extLst>
      <p:ext uri="{BB962C8B-B14F-4D97-AF65-F5344CB8AC3E}">
        <p14:creationId xmlns:p14="http://schemas.microsoft.com/office/powerpoint/2010/main" val="2230840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获取相关答案</a:t>
            </a:r>
            <a:r>
              <a:rPr lang="en-US" altLang="zh-CN" dirty="0"/>
              <a:t>(</a:t>
            </a:r>
            <a:r>
              <a:rPr lang="zh-CN" altLang="en-US" dirty="0"/>
              <a:t>初始子集选取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C23C3-B6FC-4504-9F97-3650D5C610EB}"/>
              </a:ext>
            </a:extLst>
          </p:cNvPr>
          <p:cNvSpPr/>
          <p:nvPr/>
        </p:nvSpPr>
        <p:spPr>
          <a:xfrm>
            <a:off x="611560" y="53212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499A69-6F01-4E4E-93D2-4739F7034B04}"/>
              </a:ext>
            </a:extLst>
          </p:cNvPr>
          <p:cNvSpPr/>
          <p:nvPr/>
        </p:nvSpPr>
        <p:spPr>
          <a:xfrm>
            <a:off x="7236296" y="4758411"/>
            <a:ext cx="1915909" cy="261610"/>
          </a:xfrm>
          <a:prstGeom prst="rect">
            <a:avLst/>
          </a:prstGeom>
          <a:solidFill>
            <a:srgbClr val="FF5D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页不同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实现已更改</a:t>
            </a:r>
          </a:p>
        </p:txBody>
      </p:sp>
      <p:sp>
        <p:nvSpPr>
          <p:cNvPr id="7" name="TextBox 48">
            <a:extLst>
              <a:ext uri="{FF2B5EF4-FFF2-40B4-BE49-F238E27FC236}">
                <a16:creationId xmlns:a16="http://schemas.microsoft.com/office/drawing/2014/main" id="{2F13C886-4272-4116-A908-E64204AF0247}"/>
              </a:ext>
            </a:extLst>
          </p:cNvPr>
          <p:cNvSpPr txBox="1"/>
          <p:nvPr/>
        </p:nvSpPr>
        <p:spPr>
          <a:xfrm>
            <a:off x="611560" y="879528"/>
            <a:ext cx="19442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余弦相似度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4BD252-1C99-4E26-A084-6CBC3497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87" y="1620871"/>
            <a:ext cx="5883150" cy="1013548"/>
          </a:xfrm>
          <a:prstGeom prst="rect">
            <a:avLst/>
          </a:prstGeom>
        </p:spPr>
      </p:pic>
      <p:sp>
        <p:nvSpPr>
          <p:cNvPr id="8" name="TextBox 48">
            <a:extLst>
              <a:ext uri="{FF2B5EF4-FFF2-40B4-BE49-F238E27FC236}">
                <a16:creationId xmlns:a16="http://schemas.microsoft.com/office/drawing/2014/main" id="{0045639D-D17E-4164-BE81-582621FEF3BB}"/>
              </a:ext>
            </a:extLst>
          </p:cNvPr>
          <p:cNvSpPr txBox="1"/>
          <p:nvPr/>
        </p:nvSpPr>
        <p:spPr>
          <a:xfrm>
            <a:off x="562930" y="2849233"/>
            <a:ext cx="801814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先获取所有包含搜索关键词的答案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根据关键词权重特征值计算出每个答案和搜索内容相似度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Top100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作为相关答案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用于后续模型预测相关度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960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0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736623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7" name="TextBox 48">
            <a:extLst>
              <a:ext uri="{FF2B5EF4-FFF2-40B4-BE49-F238E27FC236}">
                <a16:creationId xmlns:a16="http://schemas.microsoft.com/office/drawing/2014/main" id="{7F952EBC-E2B5-4DF8-B4CC-1756AFC0FC9D}"/>
              </a:ext>
            </a:extLst>
          </p:cNvPr>
          <p:cNvSpPr txBox="1"/>
          <p:nvPr/>
        </p:nvSpPr>
        <p:spPr>
          <a:xfrm>
            <a:off x="467544" y="676751"/>
            <a:ext cx="19442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工作内容有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16" name="TextBox 48">
            <a:extLst>
              <a:ext uri="{FF2B5EF4-FFF2-40B4-BE49-F238E27FC236}">
                <a16:creationId xmlns:a16="http://schemas.microsoft.com/office/drawing/2014/main" id="{BAC19FB7-4A20-43EF-9199-987339A268A6}"/>
              </a:ext>
            </a:extLst>
          </p:cNvPr>
          <p:cNvSpPr txBox="1"/>
          <p:nvPr/>
        </p:nvSpPr>
        <p:spPr>
          <a:xfrm>
            <a:off x="251520" y="1135659"/>
            <a:ext cx="8778940" cy="328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分析知乎网站组织结构，包括话题详细页面结构，问题详细页面结构，答案详细数据获取方式，话题组成的无循环有向图，话题页面中热门问题和待回答问题的页面结构等。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框架编写爬虫，使用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数据库实现了爬虫的断点爬取，全自动切换代理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，切换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等反反爬虫手段，并爬取知乎网问题答案相关数据，使用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做数据持久化。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深入了解搜索引擎基础原理，包括文本特征值提取，关键词提取，文档存储方法等。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深入了解搜索引擎中索引的原理和使用，包括文档正向索引，文档逆向索引，并使用爬取数据建立需要的搜索引擎索引。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进行数据的预处理，包括提取数据特征值，提取文本特征值，个别特征值进行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MinMaxScaler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缩放处理。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深入了解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LTR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机器学习算法，使用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scikit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-learn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LambdaMART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模型并使用爬取数据训练模型。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利用训练好的模型在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Flask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下实现一个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端答案搜索系统。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53DAA3-B25E-43EF-8F16-2C84CA396575}"/>
              </a:ext>
            </a:extLst>
          </p:cNvPr>
          <p:cNvSpPr/>
          <p:nvPr/>
        </p:nvSpPr>
        <p:spPr>
          <a:xfrm>
            <a:off x="7677964" y="4758411"/>
            <a:ext cx="1457450" cy="261610"/>
          </a:xfrm>
          <a:prstGeom prst="rect">
            <a:avLst/>
          </a:prstGeom>
          <a:solidFill>
            <a:srgbClr val="4BACC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585081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8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课题任务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555776" y="1131590"/>
            <a:ext cx="5426487" cy="3456384"/>
          </a:xfrm>
          <a:prstGeom prst="rect">
            <a:avLst/>
          </a:prstGeom>
          <a:gradFill flip="none" rotWithShape="1">
            <a:gsLst>
              <a:gs pos="0">
                <a:srgbClr val="00C08E">
                  <a:tint val="66000"/>
                  <a:satMod val="160000"/>
                </a:srgbClr>
              </a:gs>
              <a:gs pos="50000">
                <a:srgbClr val="00C08E">
                  <a:tint val="44500"/>
                  <a:satMod val="160000"/>
                </a:srgbClr>
              </a:gs>
              <a:gs pos="100000">
                <a:srgbClr val="00C08E">
                  <a:tint val="23500"/>
                  <a:satMod val="160000"/>
                </a:srgb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学习机器学习的基本理论、方法和工具</a:t>
            </a: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编写爬虫抓取知乎网站问答数据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 问题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 匹配算法模型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实现并训练模型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实现一个可视化演示系统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1101455" y="1131590"/>
            <a:ext cx="1457646" cy="3456384"/>
          </a:xfrm>
          <a:prstGeom prst="rect">
            <a:avLst/>
          </a:prstGeom>
          <a:solidFill>
            <a:srgbClr val="00C08E"/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14992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>
            <a:stCxn id="15" idx="4"/>
          </p:cNvCxnSpPr>
          <p:nvPr/>
        </p:nvCxnSpPr>
        <p:spPr>
          <a:xfrm>
            <a:off x="5314690" y="2855007"/>
            <a:ext cx="801982" cy="1460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课题任务</a:t>
            </a:r>
          </a:p>
        </p:txBody>
      </p:sp>
      <p:grpSp>
        <p:nvGrpSpPr>
          <p:cNvPr id="24" name="组合 23"/>
          <p:cNvGrpSpPr/>
          <p:nvPr/>
        </p:nvGrpSpPr>
        <p:grpSpPr>
          <a:xfrm rot="527227">
            <a:off x="2354142" y="1155427"/>
            <a:ext cx="3008731" cy="2544565"/>
            <a:chOff x="2242323" y="1342356"/>
            <a:chExt cx="3399603" cy="2813570"/>
          </a:xfrm>
        </p:grpSpPr>
        <p:grpSp>
          <p:nvGrpSpPr>
            <p:cNvPr id="10" name="组合 9"/>
            <p:cNvGrpSpPr/>
            <p:nvPr/>
          </p:nvGrpSpPr>
          <p:grpSpPr>
            <a:xfrm>
              <a:off x="3620844" y="1370762"/>
              <a:ext cx="1310630" cy="1506471"/>
              <a:chOff x="2017573" y="1278763"/>
              <a:chExt cx="1310630" cy="1506471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六边形 16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六边形 4"/>
              <p:cNvSpPr/>
              <p:nvPr/>
            </p:nvSpPr>
            <p:spPr>
              <a:xfrm>
                <a:off x="2221812" y="1513522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kern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31296" y="2649455"/>
              <a:ext cx="1310630" cy="1506471"/>
              <a:chOff x="2728025" y="2557456"/>
              <a:chExt cx="1310630" cy="1506471"/>
            </a:xfrm>
            <a:solidFill>
              <a:srgbClr val="00C08E"/>
            </a:solidFill>
          </p:grpSpPr>
          <p:sp>
            <p:nvSpPr>
              <p:cNvPr id="15" name="六边形 14"/>
              <p:cNvSpPr/>
              <p:nvPr/>
            </p:nvSpPr>
            <p:spPr>
              <a:xfrm rot="5400000">
                <a:off x="263010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六边形 6"/>
              <p:cNvSpPr/>
              <p:nvPr/>
            </p:nvSpPr>
            <p:spPr>
              <a:xfrm>
                <a:off x="293226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242323" y="1342356"/>
              <a:ext cx="1310630" cy="1506471"/>
              <a:chOff x="639052" y="1250357"/>
              <a:chExt cx="1310630" cy="1506471"/>
            </a:xfrm>
            <a:solidFill>
              <a:schemeClr val="bg1">
                <a:lumMod val="65000"/>
              </a:schemeClr>
            </a:solidFill>
          </p:grpSpPr>
          <p:sp>
            <p:nvSpPr>
              <p:cNvPr id="13" name="六边形 12"/>
              <p:cNvSpPr/>
              <p:nvPr/>
            </p:nvSpPr>
            <p:spPr>
              <a:xfrm rot="5400000">
                <a:off x="541131" y="1348278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六边形 8"/>
              <p:cNvSpPr/>
              <p:nvPr/>
            </p:nvSpPr>
            <p:spPr>
              <a:xfrm>
                <a:off x="843291" y="1485115"/>
                <a:ext cx="902150" cy="10369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600" kern="1200" dirty="0"/>
              </a:p>
            </p:txBody>
          </p:sp>
        </p:grpSp>
      </p:grpSp>
      <p:cxnSp>
        <p:nvCxnSpPr>
          <p:cNvPr id="23" name="直接连接符 22"/>
          <p:cNvCxnSpPr>
            <a:stCxn id="17" idx="4"/>
          </p:cNvCxnSpPr>
          <p:nvPr/>
        </p:nvCxnSpPr>
        <p:spPr>
          <a:xfrm flipV="1">
            <a:off x="4869964" y="1203598"/>
            <a:ext cx="598636" cy="41249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13" idx="1"/>
          </p:cNvCxnSpPr>
          <p:nvPr/>
        </p:nvCxnSpPr>
        <p:spPr>
          <a:xfrm flipH="1">
            <a:off x="2191254" y="2000413"/>
            <a:ext cx="211071" cy="71535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5240" y="923592"/>
            <a:ext cx="24482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问答推荐系统</a:t>
            </a:r>
            <a:endParaRPr lang="en-US" altLang="zh-CN" sz="2000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可视化交互界面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1975" y="2641323"/>
            <a:ext cx="1892203" cy="9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sz="2000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爬取问答数据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56176" y="2715766"/>
            <a:ext cx="2448272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问题推荐算法模型</a:t>
            </a:r>
            <a:endParaRPr lang="en-US" altLang="zh-CN" sz="2000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模型设计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模型训练</a:t>
            </a:r>
          </a:p>
        </p:txBody>
      </p:sp>
    </p:spTree>
    <p:extLst>
      <p:ext uri="{BB962C8B-B14F-4D97-AF65-F5344CB8AC3E}">
        <p14:creationId xmlns:p14="http://schemas.microsoft.com/office/powerpoint/2010/main" val="359893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09328" y="123479"/>
            <a:ext cx="7211144" cy="576064"/>
          </a:xfrm>
        </p:spPr>
        <p:txBody>
          <a:bodyPr/>
          <a:lstStyle/>
          <a:p>
            <a:r>
              <a:rPr lang="zh-CN" altLang="en-US" dirty="0"/>
              <a:t>课题任务简单描述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F7772E-2536-4338-8266-39AE00BD77D5}"/>
              </a:ext>
            </a:extLst>
          </p:cNvPr>
          <p:cNvSpPr/>
          <p:nvPr/>
        </p:nvSpPr>
        <p:spPr>
          <a:xfrm>
            <a:off x="560688" y="2063918"/>
            <a:ext cx="473139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爬取知乎网问答数据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并使用该数据作为数据来源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实现一个用户输入问题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智能匹配答案的搜索引擎系统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8080BB-565E-4D5D-AF35-7642D9C99C5A}"/>
              </a:ext>
            </a:extLst>
          </p:cNvPr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53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0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54394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94106" y="2653724"/>
            <a:ext cx="2160240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路径语言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Xpath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其他技术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代理访问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3074" y="-13810"/>
            <a:ext cx="800574" cy="785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63">
            <a:extLst>
              <a:ext uri="{FF2B5EF4-FFF2-40B4-BE49-F238E27FC236}">
                <a16:creationId xmlns:a16="http://schemas.microsoft.com/office/drawing/2014/main" id="{558916AE-0F87-4C3B-8465-FA58FBD5B840}"/>
              </a:ext>
            </a:extLst>
          </p:cNvPr>
          <p:cNvSpPr txBox="1"/>
          <p:nvPr/>
        </p:nvSpPr>
        <p:spPr>
          <a:xfrm>
            <a:off x="3457971" y="2896073"/>
            <a:ext cx="2228056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文本处理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去停用词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关键词提取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搜索引擎索引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检索模型和搜索排序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(LTR)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AFA14FB0-794B-4945-8232-DC04DB9BA6EA}"/>
              </a:ext>
            </a:extLst>
          </p:cNvPr>
          <p:cNvSpPr txBox="1"/>
          <p:nvPr/>
        </p:nvSpPr>
        <p:spPr>
          <a:xfrm>
            <a:off x="5914564" y="2653724"/>
            <a:ext cx="3024336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后台框架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:Flask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页面显示框架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:Bootstrap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A00026-C2CF-4DC4-848C-0768D1A6B74A}"/>
              </a:ext>
            </a:extLst>
          </p:cNvPr>
          <p:cNvSpPr/>
          <p:nvPr/>
        </p:nvSpPr>
        <p:spPr>
          <a:xfrm>
            <a:off x="1317906" y="1228036"/>
            <a:ext cx="2420805" cy="1119358"/>
          </a:xfrm>
          <a:prstGeom prst="rect">
            <a:avLst/>
          </a:prstGeom>
          <a:solidFill>
            <a:srgbClr val="D8929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爬虫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643F7A-A68B-456E-8A08-2FDEA3B3A00F}"/>
              </a:ext>
            </a:extLst>
          </p:cNvPr>
          <p:cNvSpPr/>
          <p:nvPr/>
        </p:nvSpPr>
        <p:spPr>
          <a:xfrm>
            <a:off x="5449829" y="1219533"/>
            <a:ext cx="2420805" cy="1119358"/>
          </a:xfrm>
          <a:prstGeom prst="rect">
            <a:avLst/>
          </a:prstGeom>
          <a:solidFill>
            <a:srgbClr val="D8929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界面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766AE5-51E2-4548-8010-59B713369E39}"/>
              </a:ext>
            </a:extLst>
          </p:cNvPr>
          <p:cNvSpPr/>
          <p:nvPr/>
        </p:nvSpPr>
        <p:spPr>
          <a:xfrm>
            <a:off x="3361597" y="1787715"/>
            <a:ext cx="2420805" cy="1119358"/>
          </a:xfrm>
          <a:prstGeom prst="rect">
            <a:avLst/>
          </a:prstGeom>
          <a:solidFill>
            <a:srgbClr val="C0504D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搜索引擎</a:t>
            </a:r>
          </a:p>
        </p:txBody>
      </p:sp>
    </p:spTree>
    <p:extLst>
      <p:ext uri="{BB962C8B-B14F-4D97-AF65-F5344CB8AC3E}">
        <p14:creationId xmlns:p14="http://schemas.microsoft.com/office/powerpoint/2010/main" val="154557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1668" y="1555551"/>
            <a:ext cx="721114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它是一种用来确定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（标准通用标记语言的子集）文档中某部分位置的语言</a:t>
            </a:r>
          </a:p>
        </p:txBody>
      </p:sp>
      <p:sp>
        <p:nvSpPr>
          <p:cNvPr id="25" name="矩形 24"/>
          <p:cNvSpPr/>
          <p:nvPr/>
        </p:nvSpPr>
        <p:spPr>
          <a:xfrm>
            <a:off x="603074" y="-13810"/>
            <a:ext cx="800574" cy="785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A00026-C2CF-4DC4-848C-0768D1A6B74A}"/>
              </a:ext>
            </a:extLst>
          </p:cNvPr>
          <p:cNvSpPr/>
          <p:nvPr/>
        </p:nvSpPr>
        <p:spPr>
          <a:xfrm>
            <a:off x="638066" y="992286"/>
            <a:ext cx="7678349" cy="479618"/>
          </a:xfrm>
          <a:prstGeom prst="rect">
            <a:avLst/>
          </a:prstGeom>
          <a:solidFill>
            <a:srgbClr val="D8929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路径语言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XPath: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1CF75-41C4-428E-80B9-87FCF9CB4947}"/>
              </a:ext>
            </a:extLst>
          </p:cNvPr>
          <p:cNvSpPr/>
          <p:nvPr/>
        </p:nvSpPr>
        <p:spPr>
          <a:xfrm>
            <a:off x="638067" y="2211710"/>
            <a:ext cx="7678349" cy="479618"/>
          </a:xfrm>
          <a:prstGeom prst="rect">
            <a:avLst/>
          </a:prstGeom>
          <a:solidFill>
            <a:srgbClr val="D8929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搜索引擎基本步骤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31806D9-3437-4A1E-9A30-20801C9C1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04215"/>
              </p:ext>
            </p:extLst>
          </p:nvPr>
        </p:nvGraphicFramePr>
        <p:xfrm>
          <a:off x="1667062" y="2903882"/>
          <a:ext cx="5809876" cy="73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3" imgW="4435053" imgH="563770" progId="Visio.Drawing.15">
                  <p:embed/>
                </p:oleObj>
              </mc:Choice>
              <mc:Fallback>
                <p:oleObj name="Visio" r:id="rId3" imgW="4435053" imgH="56377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062" y="2903882"/>
                        <a:ext cx="5809876" cy="739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A3C35FF-7B64-403C-AD11-1EC640D511F5}"/>
              </a:ext>
            </a:extLst>
          </p:cNvPr>
          <p:cNvSpPr/>
          <p:nvPr/>
        </p:nvSpPr>
        <p:spPr>
          <a:xfrm>
            <a:off x="7795196" y="4758411"/>
            <a:ext cx="1385316" cy="261610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详细说明见论文</a:t>
            </a:r>
            <a:r>
              <a:rPr lang="en-US" altLang="zh-CN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25464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olid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1806</Words>
  <Application>Microsoft Office PowerPoint</Application>
  <PresentationFormat>全屏显示(16:9)</PresentationFormat>
  <Paragraphs>311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Consolas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课题任务</vt:lpstr>
      <vt:lpstr>课题任务</vt:lpstr>
      <vt:lpstr>课题任务简单描述</vt:lpstr>
      <vt:lpstr>PowerPoint 演示文稿</vt:lpstr>
      <vt:lpstr>相关技术</vt:lpstr>
      <vt:lpstr>相关技术</vt:lpstr>
      <vt:lpstr>PowerPoint 演示文稿</vt:lpstr>
      <vt:lpstr>实施方案</vt:lpstr>
      <vt:lpstr>爬虫框架</vt:lpstr>
      <vt:lpstr>知乎网站结构</vt:lpstr>
      <vt:lpstr>问题HTML页面结构(例子)</vt:lpstr>
      <vt:lpstr>答案json格式</vt:lpstr>
      <vt:lpstr>详细数据结构</vt:lpstr>
      <vt:lpstr>爬取策略</vt:lpstr>
      <vt:lpstr>中间件</vt:lpstr>
      <vt:lpstr>数据预处理</vt:lpstr>
      <vt:lpstr>数据预处理</vt:lpstr>
      <vt:lpstr>数据预处理</vt:lpstr>
      <vt:lpstr>排序模型</vt:lpstr>
      <vt:lpstr>特征值</vt:lpstr>
      <vt:lpstr>特征值</vt:lpstr>
      <vt:lpstr>LTR-LambdaMART模型</vt:lpstr>
      <vt:lpstr>LambdaMART模型</vt:lpstr>
      <vt:lpstr>用户交互页面</vt:lpstr>
      <vt:lpstr>搜索流程(简单)</vt:lpstr>
      <vt:lpstr>搜索流程(详细)</vt:lpstr>
      <vt:lpstr>获取相关答案(初始子集选取)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极简形状PPT</dc:title>
  <dc:subject>PPT模板</dc:subject>
  <dc:creator>木先生</dc:creator>
  <cp:lastModifiedBy>峰 少</cp:lastModifiedBy>
  <cp:revision>382</cp:revision>
  <dcterms:modified xsi:type="dcterms:W3CDTF">2018-06-06T00:13:46Z</dcterms:modified>
</cp:coreProperties>
</file>