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3" r:id="rId4"/>
    <p:sldId id="278" r:id="rId5"/>
    <p:sldId id="266" r:id="rId6"/>
    <p:sldId id="265" r:id="rId7"/>
    <p:sldId id="280" r:id="rId8"/>
    <p:sldId id="290" r:id="rId9"/>
    <p:sldId id="281" r:id="rId10"/>
    <p:sldId id="289" r:id="rId11"/>
    <p:sldId id="264" r:id="rId12"/>
    <p:sldId id="272" r:id="rId13"/>
    <p:sldId id="291" r:id="rId14"/>
    <p:sldId id="292" r:id="rId15"/>
    <p:sldId id="293" r:id="rId16"/>
    <p:sldId id="294" r:id="rId17"/>
    <p:sldId id="26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DEA4"/>
    <a:srgbClr val="FF5DFF"/>
    <a:srgbClr val="FFFFFF"/>
    <a:srgbClr val="FF00FF"/>
    <a:srgbClr val="CCCC00"/>
    <a:srgbClr val="00C08E"/>
    <a:srgbClr val="00CC99"/>
    <a:srgbClr val="00966F"/>
    <a:srgbClr val="009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39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Machine Learning &amp; Search Engine</a:t>
            </a: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基于机器学习的问答推荐算法设计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中期答辩</a:t>
            </a:r>
          </a:p>
        </p:txBody>
      </p:sp>
      <p:pic>
        <p:nvPicPr>
          <p:cNvPr id="9" name="图片 8" descr="标志1"/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549"/>
            <a:ext cx="1188647" cy="1019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9949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3.0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18/04/17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87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实施方案</a:t>
            </a:r>
          </a:p>
        </p:txBody>
      </p:sp>
      <p:pic>
        <p:nvPicPr>
          <p:cNvPr id="25" name="图片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47950"/>
            <a:ext cx="5184576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目前进度</a:t>
            </a: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9328" y="123479"/>
            <a:ext cx="7211144" cy="576064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20" name="矩形 19"/>
          <p:cNvSpPr/>
          <p:nvPr/>
        </p:nvSpPr>
        <p:spPr>
          <a:xfrm>
            <a:off x="2987824" y="843558"/>
            <a:ext cx="1440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0122" y="1275606"/>
            <a:ext cx="108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0122" y="1905606"/>
            <a:ext cx="90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705786" y="1217455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爬虫编写完毕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1708556" y="2279365"/>
            <a:ext cx="202339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预处理数据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5" name="TextBox 10"/>
          <p:cNvSpPr txBox="1"/>
          <p:nvPr/>
        </p:nvSpPr>
        <p:spPr>
          <a:xfrm>
            <a:off x="4692041" y="1483560"/>
            <a:ext cx="345917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爬取知乎网站答案和问题数据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CC450B-6249-45FE-926F-20FB6F13C4D8}"/>
              </a:ext>
            </a:extLst>
          </p:cNvPr>
          <p:cNvSpPr/>
          <p:nvPr/>
        </p:nvSpPr>
        <p:spPr>
          <a:xfrm>
            <a:off x="4530986" y="2161749"/>
            <a:ext cx="1176106" cy="117610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FB2AFFD-4C3E-4665-AE7D-F39CC20C4945}"/>
              </a:ext>
            </a:extLst>
          </p:cNvPr>
          <p:cNvSpPr txBox="1"/>
          <p:nvPr/>
        </p:nvSpPr>
        <p:spPr>
          <a:xfrm>
            <a:off x="5769752" y="2852835"/>
            <a:ext cx="20084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  <a:r>
              <a:rPr lang="en-US" altLang="zh-CN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需优化</a:t>
            </a:r>
            <a:r>
              <a:rPr lang="en-US" altLang="zh-CN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DD6CFB-A3F6-4BFE-8B71-7B76BB567DB1}"/>
              </a:ext>
            </a:extLst>
          </p:cNvPr>
          <p:cNvSpPr/>
          <p:nvPr/>
        </p:nvSpPr>
        <p:spPr>
          <a:xfrm>
            <a:off x="3988090" y="2924765"/>
            <a:ext cx="982630" cy="9581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BE74DDC-7E3F-4777-A42C-534E6917893A}"/>
              </a:ext>
            </a:extLst>
          </p:cNvPr>
          <p:cNvSpPr txBox="1"/>
          <p:nvPr/>
        </p:nvSpPr>
        <p:spPr>
          <a:xfrm>
            <a:off x="4180122" y="3413559"/>
            <a:ext cx="258094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可视化界面</a:t>
            </a:r>
            <a:r>
              <a:rPr lang="en-US" altLang="zh-CN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(Web)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D03869-E24D-4410-9FA7-A3F921B47C28}"/>
              </a:ext>
            </a:extLst>
          </p:cNvPr>
          <p:cNvSpPr/>
          <p:nvPr/>
        </p:nvSpPr>
        <p:spPr>
          <a:xfrm>
            <a:off x="3251718" y="3495187"/>
            <a:ext cx="982630" cy="958191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72D4414B-60C2-4B8D-8093-04B3257E5F62}"/>
              </a:ext>
            </a:extLst>
          </p:cNvPr>
          <p:cNvSpPr txBox="1"/>
          <p:nvPr/>
        </p:nvSpPr>
        <p:spPr>
          <a:xfrm>
            <a:off x="1243240" y="3867129"/>
            <a:ext cx="20084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模型优化</a:t>
            </a:r>
            <a:r>
              <a:rPr lang="en-US" altLang="zh-CN" sz="16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参数调优</a:t>
            </a:r>
            <a:endParaRPr lang="en-US" altLang="zh-CN" sz="1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93121A-A248-47A3-AF3E-615A548E9896}"/>
              </a:ext>
            </a:extLst>
          </p:cNvPr>
          <p:cNvSpPr/>
          <p:nvPr/>
        </p:nvSpPr>
        <p:spPr>
          <a:xfrm>
            <a:off x="3851920" y="3971233"/>
            <a:ext cx="982630" cy="958191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A0663CF-7D65-42E6-86B1-629F1E716135}"/>
              </a:ext>
            </a:extLst>
          </p:cNvPr>
          <p:cNvSpPr txBox="1"/>
          <p:nvPr/>
        </p:nvSpPr>
        <p:spPr>
          <a:xfrm>
            <a:off x="4878123" y="4285320"/>
            <a:ext cx="67355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endParaRPr lang="en-US" altLang="zh-CN" sz="1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CC58CC-F07D-49E6-A5A2-F14C1F2ED927}"/>
              </a:ext>
            </a:extLst>
          </p:cNvPr>
          <p:cNvSpPr/>
          <p:nvPr/>
        </p:nvSpPr>
        <p:spPr>
          <a:xfrm>
            <a:off x="8706449" y="57708"/>
            <a:ext cx="331209" cy="3312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7A9CE68C-93BD-4D38-8224-5128FC9F1CC2}"/>
              </a:ext>
            </a:extLst>
          </p:cNvPr>
          <p:cNvSpPr txBox="1"/>
          <p:nvPr/>
        </p:nvSpPr>
        <p:spPr>
          <a:xfrm>
            <a:off x="7020039" y="-21202"/>
            <a:ext cx="168641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开题进度</a:t>
            </a: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32326E-30AD-49A1-9990-0C9FAE0DEB97}"/>
              </a:ext>
            </a:extLst>
          </p:cNvPr>
          <p:cNvSpPr/>
          <p:nvPr/>
        </p:nvSpPr>
        <p:spPr>
          <a:xfrm>
            <a:off x="8706449" y="437048"/>
            <a:ext cx="331209" cy="33120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393BD5A8-689B-42C9-A902-D3689C05FCC8}"/>
              </a:ext>
            </a:extLst>
          </p:cNvPr>
          <p:cNvSpPr txBox="1"/>
          <p:nvPr/>
        </p:nvSpPr>
        <p:spPr>
          <a:xfrm>
            <a:off x="7020039" y="358138"/>
            <a:ext cx="168641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中期进度</a:t>
            </a:r>
            <a:endParaRPr lang="en-US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7B1E2D-2E07-4991-9A3D-E9358353BE5C}"/>
              </a:ext>
            </a:extLst>
          </p:cNvPr>
          <p:cNvSpPr/>
          <p:nvPr/>
        </p:nvSpPr>
        <p:spPr>
          <a:xfrm>
            <a:off x="8706449" y="846025"/>
            <a:ext cx="331209" cy="331209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4C4E7F82-E926-4AC3-9550-F8AFE2E4C3D2}"/>
              </a:ext>
            </a:extLst>
          </p:cNvPr>
          <p:cNvSpPr txBox="1"/>
          <p:nvPr/>
        </p:nvSpPr>
        <p:spPr>
          <a:xfrm>
            <a:off x="7020039" y="767115"/>
            <a:ext cx="168641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结题进度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66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3347864" y="4659982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爬取到的问答数据</a:t>
            </a:r>
            <a:endParaRPr lang="en-US" altLang="zh-CN" sz="16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79" y="828244"/>
            <a:ext cx="6270017" cy="37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2915816" y="4679836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正向索引</a:t>
            </a:r>
            <a:endParaRPr lang="en-US" altLang="zh-CN" sz="16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38356"/>
            <a:ext cx="6480720" cy="38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3707904" y="4714783"/>
            <a:ext cx="136815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搜索结果</a:t>
            </a:r>
            <a:endParaRPr lang="en-US" altLang="zh-CN" sz="16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4AAED-6541-4C18-B092-4FFE32CF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749990"/>
            <a:ext cx="2736304" cy="3929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8D07F-CFE7-4798-9AD8-1B96B04E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86" y="841690"/>
            <a:ext cx="2672454" cy="38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6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2915816" y="4679836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答案详情</a:t>
            </a:r>
            <a:endParaRPr lang="en-US" altLang="zh-CN" sz="1600" dirty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9D325-2EB7-478C-AA34-CE5627E2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674340"/>
            <a:ext cx="3329681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3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2994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35696" y="1184768"/>
            <a:ext cx="2808312" cy="1776794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课题内容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第一部分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27984" y="1184768"/>
            <a:ext cx="2808312" cy="1776794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技术路线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34108" y="2961562"/>
            <a:ext cx="2593876" cy="1751598"/>
            <a:chOff x="755576" y="1711846"/>
            <a:chExt cx="2448272" cy="2372072"/>
          </a:xfrm>
          <a:solidFill>
            <a:srgbClr val="FF5DFF"/>
          </a:solidFill>
        </p:grpSpPr>
        <p:sp>
          <p:nvSpPr>
            <p:cNvPr id="20" name="矩形 1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7603" y="3032118"/>
              <a:ext cx="1944216" cy="7919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实施方案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第三部分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26396" y="2961562"/>
            <a:ext cx="2809900" cy="1751598"/>
            <a:chOff x="755576" y="1711846"/>
            <a:chExt cx="2448272" cy="2372072"/>
          </a:xfrm>
        </p:grpSpPr>
        <p:sp>
          <p:nvSpPr>
            <p:cNvPr id="30" name="矩形 2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1"/>
            <p:cNvSpPr txBox="1"/>
            <p:nvPr/>
          </p:nvSpPr>
          <p:spPr>
            <a:xfrm>
              <a:off x="1007604" y="2995087"/>
              <a:ext cx="1944216" cy="79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目前进度</a:t>
              </a: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1300454" y="2058402"/>
              <a:ext cx="1358517" cy="5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课题任务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555776" y="1131590"/>
            <a:ext cx="5426487" cy="3456384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学习机器学习的基本理论、方法和工具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编写爬虫抓取知乎网站问答数据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 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 匹配算法模型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实现并训练模型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与其他相关算法模型比较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实现一个可视化演示系统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101455" y="1131590"/>
            <a:ext cx="1457646" cy="3456384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15" idx="4"/>
          </p:cNvCxnSpPr>
          <p:nvPr/>
        </p:nvCxnSpPr>
        <p:spPr>
          <a:xfrm>
            <a:off x="5314690" y="2855007"/>
            <a:ext cx="801982" cy="146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课题任务</a:t>
            </a:r>
          </a:p>
        </p:txBody>
      </p:sp>
      <p:grpSp>
        <p:nvGrpSpPr>
          <p:cNvPr id="24" name="组合 23"/>
          <p:cNvGrpSpPr/>
          <p:nvPr/>
        </p:nvGrpSpPr>
        <p:grpSpPr>
          <a:xfrm rot="527227">
            <a:off x="2944740" y="1226495"/>
            <a:ext cx="2412674" cy="2518875"/>
            <a:chOff x="2915816" y="1370762"/>
            <a:chExt cx="2726110" cy="2785164"/>
          </a:xfrm>
        </p:grpSpPr>
        <p:grpSp>
          <p:nvGrpSpPr>
            <p:cNvPr id="10" name="组合 9"/>
            <p:cNvGrpSpPr/>
            <p:nvPr/>
          </p:nvGrpSpPr>
          <p:grpSpPr>
            <a:xfrm>
              <a:off x="3620844" y="1370762"/>
              <a:ext cx="1310630" cy="1506471"/>
              <a:chOff x="2017573" y="1278763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六边形 16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六边形 4"/>
              <p:cNvSpPr/>
              <p:nvPr/>
            </p:nvSpPr>
            <p:spPr>
              <a:xfrm>
                <a:off x="2221812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1296" y="2649455"/>
              <a:ext cx="1310630" cy="1506471"/>
              <a:chOff x="2728025" y="2557456"/>
              <a:chExt cx="1310630" cy="1506471"/>
            </a:xfrm>
            <a:solidFill>
              <a:srgbClr val="00C08E"/>
            </a:solidFill>
          </p:grpSpPr>
          <p:sp>
            <p:nvSpPr>
              <p:cNvPr id="15" name="六边形 14"/>
              <p:cNvSpPr/>
              <p:nvPr/>
            </p:nvSpPr>
            <p:spPr>
              <a:xfrm rot="5400000">
                <a:off x="263010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六边形 6"/>
              <p:cNvSpPr/>
              <p:nvPr/>
            </p:nvSpPr>
            <p:spPr>
              <a:xfrm>
                <a:off x="293226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15816" y="2649455"/>
              <a:ext cx="1310630" cy="1506471"/>
              <a:chOff x="1312545" y="2557456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六边形 12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六边形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/>
              </a:p>
            </p:txBody>
          </p:sp>
        </p:grpSp>
      </p:grpSp>
      <p:cxnSp>
        <p:nvCxnSpPr>
          <p:cNvPr id="23" name="直接连接符 22"/>
          <p:cNvCxnSpPr>
            <a:stCxn id="17" idx="4"/>
          </p:cNvCxnSpPr>
          <p:nvPr/>
        </p:nvCxnSpPr>
        <p:spPr>
          <a:xfrm flipV="1">
            <a:off x="4869964" y="1203598"/>
            <a:ext cx="598636" cy="4124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</p:cNvCxnSpPr>
          <p:nvPr/>
        </p:nvCxnSpPr>
        <p:spPr>
          <a:xfrm flipH="1" flipV="1">
            <a:off x="2516272" y="1914135"/>
            <a:ext cx="414062" cy="5723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40" y="923592"/>
            <a:ext cx="244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问答推荐系统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可视化交互界面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1616090"/>
            <a:ext cx="1892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爬取问答数据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56176" y="2715766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问题推荐算法模型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肘形连接符 59"/>
          <p:cNvCxnSpPr>
            <a:stCxn id="49" idx="0"/>
            <a:endCxn id="46" idx="0"/>
          </p:cNvCxnSpPr>
          <p:nvPr/>
        </p:nvCxnSpPr>
        <p:spPr>
          <a:xfrm rot="5400000" flipH="1" flipV="1">
            <a:off x="5475877" y="1700765"/>
            <a:ext cx="10777" cy="1818531"/>
          </a:xfrm>
          <a:prstGeom prst="bentConnector3">
            <a:avLst>
              <a:gd name="adj1" fmla="val 4289775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3" idx="4"/>
            <a:endCxn id="49" idx="4"/>
          </p:cNvCxnSpPr>
          <p:nvPr/>
        </p:nvCxnSpPr>
        <p:spPr>
          <a:xfrm rot="16200000" flipH="1">
            <a:off x="3657664" y="1935093"/>
            <a:ext cx="1462" cy="1827210"/>
          </a:xfrm>
          <a:prstGeom prst="bentConnector3">
            <a:avLst>
              <a:gd name="adj1" fmla="val 2957441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115616" y="2715766"/>
            <a:ext cx="6912768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2627784" y="2613956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3" name="椭圆 42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6273525" y="2604641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6" name="椭圆 45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4454994" y="2615418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9" name="椭圆 48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cxnSp>
        <p:nvCxnSpPr>
          <p:cNvPr id="52" name="肘形连接符 51"/>
          <p:cNvCxnSpPr>
            <a:stCxn id="43" idx="0"/>
          </p:cNvCxnSpPr>
          <p:nvPr/>
        </p:nvCxnSpPr>
        <p:spPr>
          <a:xfrm rot="16200000" flipV="1">
            <a:off x="1693076" y="1562242"/>
            <a:ext cx="474254" cy="1629174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6" idx="4"/>
          </p:cNvCxnSpPr>
          <p:nvPr/>
        </p:nvCxnSpPr>
        <p:spPr>
          <a:xfrm rot="16200000" flipH="1">
            <a:off x="7018872" y="2210310"/>
            <a:ext cx="453178" cy="170986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3608" y="130870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爬虫框架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应对反爬虫策略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3328" y="329183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特征值提取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0538" y="16348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索引的设计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9069" y="329183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Listwise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相关算法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50079" y="2139702"/>
            <a:ext cx="6463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13518" y="2787774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中文文本处理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27267" y="2184850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搜索引擎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91463" y="2786105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3074" y="-13810"/>
            <a:ext cx="800574" cy="78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实施方案</a:t>
            </a:r>
          </a:p>
        </p:txBody>
      </p:sp>
    </p:spTree>
    <p:extLst>
      <p:ext uri="{BB962C8B-B14F-4D97-AF65-F5344CB8AC3E}">
        <p14:creationId xmlns:p14="http://schemas.microsoft.com/office/powerpoint/2010/main" val="5494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131590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1557012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572000" y="1131590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364088" y="1557012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60" y="3010424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403648" y="3435846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72000" y="3003798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64088" y="3429220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63014" y="1084328"/>
            <a:ext cx="64633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02359" y="1098104"/>
            <a:ext cx="6463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26322" y="2965906"/>
            <a:ext cx="133882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文本预处理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71526" y="2969890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63564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框架中实现知乎爬虫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爬取问答结构化数据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03648" y="3507854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去除停用词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特征提取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4088" y="163564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设计实现正向索引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设计实现反向索引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64088" y="3507854"/>
            <a:ext cx="288032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ListNet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实现模型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训练模型</a:t>
            </a:r>
          </a:p>
        </p:txBody>
      </p:sp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245</Words>
  <Application>Microsoft Office PowerPoint</Application>
  <PresentationFormat>全屏显示(16:9)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课题任务</vt:lpstr>
      <vt:lpstr>课题任务</vt:lpstr>
      <vt:lpstr>PowerPoint 演示文稿</vt:lpstr>
      <vt:lpstr>技术路线</vt:lpstr>
      <vt:lpstr>PowerPoint 演示文稿</vt:lpstr>
      <vt:lpstr>实施方案</vt:lpstr>
      <vt:lpstr>实施方案</vt:lpstr>
      <vt:lpstr>PowerPoint 演示文稿</vt:lpstr>
      <vt:lpstr>目前进度</vt:lpstr>
      <vt:lpstr>目前进度</vt:lpstr>
      <vt:lpstr>目前进度</vt:lpstr>
      <vt:lpstr>目前进度</vt:lpstr>
      <vt:lpstr>目前进度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峰少</cp:lastModifiedBy>
  <cp:revision>151</cp:revision>
  <dcterms:modified xsi:type="dcterms:W3CDTF">2018-04-17T02:41:02Z</dcterms:modified>
</cp:coreProperties>
</file>