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3" r:id="rId4"/>
    <p:sldId id="278" r:id="rId5"/>
    <p:sldId id="266" r:id="rId6"/>
    <p:sldId id="265" r:id="rId7"/>
    <p:sldId id="280" r:id="rId8"/>
    <p:sldId id="290" r:id="rId9"/>
    <p:sldId id="281" r:id="rId10"/>
    <p:sldId id="289" r:id="rId11"/>
    <p:sldId id="264" r:id="rId12"/>
    <p:sldId id="272" r:id="rId13"/>
    <p:sldId id="291" r:id="rId14"/>
    <p:sldId id="292" r:id="rId15"/>
    <p:sldId id="262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DEA4"/>
    <a:srgbClr val="FF5DFF"/>
    <a:srgbClr val="FFFFFF"/>
    <a:srgbClr val="FF00FF"/>
    <a:srgbClr val="CCCC00"/>
    <a:srgbClr val="00C08E"/>
    <a:srgbClr val="00CC99"/>
    <a:srgbClr val="00966F"/>
    <a:srgbClr val="009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3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27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Machine Learning &amp; Search Engine</a:t>
            </a:r>
          </a:p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基于机器学习的问答推荐算法设计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开题答辩</a:t>
            </a:r>
          </a:p>
        </p:txBody>
      </p:sp>
      <p:pic>
        <p:nvPicPr>
          <p:cNvPr id="9" name="图片 8" descr="标志1"/>
          <p:cNvPicPr/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549"/>
            <a:ext cx="1188647" cy="1019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4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2.0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3.0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5" r:id="rId4"/>
    <p:sldLayoutId id="2147483661" r:id="rId5"/>
    <p:sldLayoutId id="2147483662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8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zh-CN" altLang="en-US" dirty="0"/>
          </a:p>
        </p:txBody>
      </p:sp>
      <p:pic>
        <p:nvPicPr>
          <p:cNvPr id="25" name="图片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47950"/>
            <a:ext cx="5184576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目前进度</a:t>
            </a:r>
            <a:endParaRPr lang="zh-CN" altLang="en-US" sz="40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6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目前进度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78505" y="1491630"/>
            <a:ext cx="1440000" cy="144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70803" y="1923678"/>
            <a:ext cx="1080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20803" y="2553678"/>
            <a:ext cx="900000" cy="90000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896467" y="1865527"/>
            <a:ext cx="22322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爬虫编写完毕</a:t>
            </a:r>
            <a:endParaRPr lang="en-US" altLang="zh-CN" sz="16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1899237" y="2927437"/>
            <a:ext cx="202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预处理数据</a:t>
            </a:r>
            <a:endParaRPr lang="en-US" altLang="zh-CN" sz="16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r>
              <a:rPr lang="en-US" altLang="zh-CN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r>
              <a:rPr lang="en-US" altLang="zh-CN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5389692" y="2211630"/>
            <a:ext cx="345917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爬取知乎网站答案和问题数据</a:t>
            </a:r>
            <a:endParaRPr lang="en-US" altLang="zh-CN" sz="16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62281" y="3003798"/>
            <a:ext cx="7056784" cy="1457003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6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目前进度</a:t>
            </a:r>
            <a:endParaRPr lang="zh-CN" altLang="en-US" dirty="0"/>
          </a:p>
        </p:txBody>
      </p:sp>
      <p:sp>
        <p:nvSpPr>
          <p:cNvPr id="23" name="TextBox 8"/>
          <p:cNvSpPr txBox="1"/>
          <p:nvPr/>
        </p:nvSpPr>
        <p:spPr>
          <a:xfrm>
            <a:off x="3347864" y="4659982"/>
            <a:ext cx="22322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爬取到的问答数据</a:t>
            </a:r>
            <a:endParaRPr lang="en-US" altLang="zh-CN" sz="16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79" y="828244"/>
            <a:ext cx="6270017" cy="37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目前进度</a:t>
            </a:r>
            <a:endParaRPr lang="zh-CN" altLang="en-US" dirty="0"/>
          </a:p>
        </p:txBody>
      </p:sp>
      <p:sp>
        <p:nvSpPr>
          <p:cNvPr id="23" name="TextBox 8"/>
          <p:cNvSpPr txBox="1"/>
          <p:nvPr/>
        </p:nvSpPr>
        <p:spPr>
          <a:xfrm>
            <a:off x="2915816" y="4679836"/>
            <a:ext cx="22322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DEA4"/>
                </a:solidFill>
                <a:latin typeface="微软雅黑" pitchFamily="34" charset="-122"/>
                <a:ea typeface="微软雅黑" pitchFamily="34" charset="-122"/>
              </a:rPr>
              <a:t>正向索引</a:t>
            </a:r>
            <a:endParaRPr lang="en-US" altLang="zh-CN" sz="1600" dirty="0" smtClean="0">
              <a:solidFill>
                <a:srgbClr val="00DE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838356"/>
            <a:ext cx="6480720" cy="38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22994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35696" y="1184768"/>
            <a:ext cx="2808312" cy="1776794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课题内容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第一部分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27984" y="1184768"/>
            <a:ext cx="2808312" cy="1776794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技术路线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第二部分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34108" y="2961562"/>
            <a:ext cx="2593876" cy="1751598"/>
            <a:chOff x="755576" y="1711846"/>
            <a:chExt cx="2448272" cy="2372072"/>
          </a:xfrm>
          <a:solidFill>
            <a:srgbClr val="FF5DFF"/>
          </a:solidFill>
        </p:grpSpPr>
        <p:sp>
          <p:nvSpPr>
            <p:cNvPr id="20" name="矩形 1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7603" y="3032118"/>
              <a:ext cx="1944216" cy="7919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实施方案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第三部分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26396" y="2961562"/>
            <a:ext cx="2809900" cy="1751598"/>
            <a:chOff x="755576" y="1711846"/>
            <a:chExt cx="2448272" cy="2372072"/>
          </a:xfrm>
        </p:grpSpPr>
        <p:sp>
          <p:nvSpPr>
            <p:cNvPr id="30" name="矩形 29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6AB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1"/>
            <p:cNvSpPr txBox="1"/>
            <p:nvPr/>
          </p:nvSpPr>
          <p:spPr>
            <a:xfrm>
              <a:off x="1007604" y="2995087"/>
              <a:ext cx="1944216" cy="791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目前进度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2"/>
            <p:cNvSpPr txBox="1"/>
            <p:nvPr/>
          </p:nvSpPr>
          <p:spPr>
            <a:xfrm>
              <a:off x="1300454" y="2058402"/>
              <a:ext cx="1358517" cy="5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第四部分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课题内容</a:t>
            </a:r>
            <a:endParaRPr lang="zh-CN" altLang="en-US" sz="4000" b="1" dirty="0">
              <a:solidFill>
                <a:srgbClr val="00CC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课题任务</a:t>
            </a:r>
            <a:endParaRPr lang="zh-CN" alt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555776" y="1131590"/>
            <a:ext cx="5426487" cy="3456384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机器学习的基本理论、方法和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编写爬虫抓取知乎网站问答数据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 问题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答案 匹配算法模型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实现并训练模型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与其他相关算法模型比较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实现一个可视化演示系统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101455" y="1131590"/>
            <a:ext cx="1457646" cy="3456384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>
            <a:stCxn id="15" idx="4"/>
          </p:cNvCxnSpPr>
          <p:nvPr/>
        </p:nvCxnSpPr>
        <p:spPr>
          <a:xfrm>
            <a:off x="5314690" y="2855007"/>
            <a:ext cx="801982" cy="146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</a:t>
            </a:r>
            <a:r>
              <a:rPr lang="zh-CN" altLang="en-US" dirty="0"/>
              <a:t>任务</a:t>
            </a:r>
          </a:p>
        </p:txBody>
      </p:sp>
      <p:grpSp>
        <p:nvGrpSpPr>
          <p:cNvPr id="24" name="组合 23"/>
          <p:cNvGrpSpPr/>
          <p:nvPr/>
        </p:nvGrpSpPr>
        <p:grpSpPr>
          <a:xfrm rot="527227">
            <a:off x="2944740" y="1226495"/>
            <a:ext cx="2412674" cy="2518875"/>
            <a:chOff x="2915816" y="1370762"/>
            <a:chExt cx="2726110" cy="2785164"/>
          </a:xfrm>
        </p:grpSpPr>
        <p:grpSp>
          <p:nvGrpSpPr>
            <p:cNvPr id="10" name="组合 9"/>
            <p:cNvGrpSpPr/>
            <p:nvPr/>
          </p:nvGrpSpPr>
          <p:grpSpPr>
            <a:xfrm>
              <a:off x="3620844" y="1370762"/>
              <a:ext cx="1310630" cy="1506471"/>
              <a:chOff x="2017573" y="1278763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六边形 16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六边形 4"/>
              <p:cNvSpPr/>
              <p:nvPr/>
            </p:nvSpPr>
            <p:spPr>
              <a:xfrm>
                <a:off x="2221812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31296" y="2649455"/>
              <a:ext cx="1310630" cy="1506471"/>
              <a:chOff x="2728025" y="2557456"/>
              <a:chExt cx="1310630" cy="1506471"/>
            </a:xfrm>
            <a:solidFill>
              <a:srgbClr val="00C08E"/>
            </a:solidFill>
          </p:grpSpPr>
          <p:sp>
            <p:nvSpPr>
              <p:cNvPr id="15" name="六边形 14"/>
              <p:cNvSpPr/>
              <p:nvPr/>
            </p:nvSpPr>
            <p:spPr>
              <a:xfrm rot="5400000">
                <a:off x="263010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六边形 6"/>
              <p:cNvSpPr/>
              <p:nvPr/>
            </p:nvSpPr>
            <p:spPr>
              <a:xfrm>
                <a:off x="293226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15816" y="2649455"/>
              <a:ext cx="1310630" cy="1506471"/>
              <a:chOff x="1312545" y="2557456"/>
              <a:chExt cx="1310630" cy="1506471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六边形 12"/>
              <p:cNvSpPr/>
              <p:nvPr/>
            </p:nvSpPr>
            <p:spPr>
              <a:xfrm rot="5400000">
                <a:off x="121462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六边形 8"/>
              <p:cNvSpPr/>
              <p:nvPr/>
            </p:nvSpPr>
            <p:spPr>
              <a:xfrm>
                <a:off x="151678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/>
              </a:p>
            </p:txBody>
          </p:sp>
        </p:grpSp>
      </p:grpSp>
      <p:cxnSp>
        <p:nvCxnSpPr>
          <p:cNvPr id="23" name="直接连接符 22"/>
          <p:cNvCxnSpPr>
            <a:stCxn id="17" idx="4"/>
          </p:cNvCxnSpPr>
          <p:nvPr/>
        </p:nvCxnSpPr>
        <p:spPr>
          <a:xfrm flipV="1">
            <a:off x="4869964" y="1203598"/>
            <a:ext cx="598636" cy="4124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</p:cNvCxnSpPr>
          <p:nvPr/>
        </p:nvCxnSpPr>
        <p:spPr>
          <a:xfrm flipH="1" flipV="1">
            <a:off x="2516272" y="1914135"/>
            <a:ext cx="414062" cy="5723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5240" y="923592"/>
            <a:ext cx="2448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问答推荐系统</a:t>
            </a:r>
            <a:endParaRPr lang="en-US" altLang="zh-CN" sz="2000" b="1" dirty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可视化交互界面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1616090"/>
            <a:ext cx="1892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2000" b="1" dirty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爬取问答数据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56176" y="2715766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问题推荐算法模型</a:t>
            </a:r>
            <a:endParaRPr lang="en-US" altLang="zh-CN" sz="2000" b="1" dirty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模型设计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模型训练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9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技术路线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肘形连接符 59"/>
          <p:cNvCxnSpPr>
            <a:stCxn id="49" idx="0"/>
            <a:endCxn id="46" idx="0"/>
          </p:cNvCxnSpPr>
          <p:nvPr/>
        </p:nvCxnSpPr>
        <p:spPr>
          <a:xfrm rot="5400000" flipH="1" flipV="1">
            <a:off x="5475877" y="1700765"/>
            <a:ext cx="10777" cy="1818531"/>
          </a:xfrm>
          <a:prstGeom prst="bentConnector3">
            <a:avLst>
              <a:gd name="adj1" fmla="val 4289775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3" idx="4"/>
            <a:endCxn id="49" idx="4"/>
          </p:cNvCxnSpPr>
          <p:nvPr/>
        </p:nvCxnSpPr>
        <p:spPr>
          <a:xfrm rot="16200000" flipH="1">
            <a:off x="3657664" y="1935093"/>
            <a:ext cx="1462" cy="1827210"/>
          </a:xfrm>
          <a:prstGeom prst="bentConnector3">
            <a:avLst>
              <a:gd name="adj1" fmla="val 2957441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1115616" y="2715766"/>
            <a:ext cx="6912768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2627784" y="2613956"/>
            <a:ext cx="234011" cy="234011"/>
            <a:chOff x="3686163" y="1743062"/>
            <a:chExt cx="1044000" cy="1044000"/>
          </a:xfrm>
          <a:solidFill>
            <a:srgbClr val="C0504D"/>
          </a:solidFill>
        </p:grpSpPr>
        <p:sp>
          <p:nvSpPr>
            <p:cNvPr id="43" name="椭圆 42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grpFill/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6273525" y="2604641"/>
            <a:ext cx="234011" cy="234011"/>
            <a:chOff x="3686163" y="1743062"/>
            <a:chExt cx="1044000" cy="1044000"/>
          </a:xfrm>
          <a:solidFill>
            <a:srgbClr val="C0504D"/>
          </a:solidFill>
        </p:grpSpPr>
        <p:sp>
          <p:nvSpPr>
            <p:cNvPr id="46" name="椭圆 45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grpFill/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4454994" y="2615418"/>
            <a:ext cx="234011" cy="234011"/>
            <a:chOff x="3686163" y="1743062"/>
            <a:chExt cx="1044000" cy="1044000"/>
          </a:xfrm>
          <a:solidFill>
            <a:srgbClr val="C0504D"/>
          </a:solidFill>
        </p:grpSpPr>
        <p:sp>
          <p:nvSpPr>
            <p:cNvPr id="49" name="椭圆 48"/>
            <p:cNvSpPr/>
            <p:nvPr/>
          </p:nvSpPr>
          <p:spPr>
            <a:xfrm>
              <a:off x="3686163" y="1743062"/>
              <a:ext cx="1044000" cy="1044000"/>
            </a:xfrm>
            <a:prstGeom prst="ellipse">
              <a:avLst/>
            </a:prstGeom>
            <a:grpFill/>
            <a:ln>
              <a:solidFill>
                <a:srgbClr val="00C08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888444" y="1945343"/>
              <a:ext cx="626400" cy="6264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latin typeface="Impact" pitchFamily="34" charset="0"/>
              </a:endParaRPr>
            </a:p>
          </p:txBody>
        </p:sp>
      </p:grpSp>
      <p:cxnSp>
        <p:nvCxnSpPr>
          <p:cNvPr id="52" name="肘形连接符 51"/>
          <p:cNvCxnSpPr>
            <a:stCxn id="43" idx="0"/>
          </p:cNvCxnSpPr>
          <p:nvPr/>
        </p:nvCxnSpPr>
        <p:spPr>
          <a:xfrm rot="16200000" flipV="1">
            <a:off x="1693076" y="1562242"/>
            <a:ext cx="474254" cy="1629174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6" idx="4"/>
          </p:cNvCxnSpPr>
          <p:nvPr/>
        </p:nvCxnSpPr>
        <p:spPr>
          <a:xfrm rot="16200000" flipH="1">
            <a:off x="7018872" y="2210310"/>
            <a:ext cx="453178" cy="170986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43608" y="130870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爬虫框架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应对反爬虫策略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328" y="329183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特征值提取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0538" y="163488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索引的设计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89069" y="329183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Listwise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相关算法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50079" y="2139702"/>
            <a:ext cx="64633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13518" y="2787774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中文文本处理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927267" y="2184850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搜索引擎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91463" y="2786105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b="1" dirty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3074" y="-13810"/>
            <a:ext cx="800574" cy="785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实施方案</a:t>
            </a:r>
            <a:endParaRPr lang="zh-CN" altLang="en-US" sz="4000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131590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03648" y="1557012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572000" y="1131590"/>
            <a:ext cx="792088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364088" y="1557012"/>
            <a:ext cx="2664296" cy="6626"/>
          </a:xfrm>
          <a:prstGeom prst="line">
            <a:avLst/>
          </a:prstGeom>
          <a:ln w="12700">
            <a:solidFill>
              <a:srgbClr val="FF5D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60" y="3010424"/>
            <a:ext cx="792088" cy="432048"/>
          </a:xfrm>
          <a:prstGeom prst="rect">
            <a:avLst/>
          </a:prstGeom>
          <a:solidFill>
            <a:srgbClr val="FF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403648" y="3435846"/>
            <a:ext cx="2664296" cy="6626"/>
          </a:xfrm>
          <a:prstGeom prst="line">
            <a:avLst/>
          </a:prstGeom>
          <a:ln w="12700">
            <a:solidFill>
              <a:srgbClr val="FF5D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572000" y="3003798"/>
            <a:ext cx="79208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364088" y="3429220"/>
            <a:ext cx="2664296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763014" y="1084328"/>
            <a:ext cx="64633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02359" y="1098104"/>
            <a:ext cx="64633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26322" y="2965906"/>
            <a:ext cx="133882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F5DFF"/>
                </a:solidFill>
                <a:latin typeface="微软雅黑" pitchFamily="34" charset="-122"/>
                <a:ea typeface="微软雅黑" pitchFamily="34" charset="-122"/>
              </a:rPr>
              <a:t>文本预处理</a:t>
            </a:r>
            <a:endParaRPr lang="en-US" altLang="zh-CN" b="1" dirty="0">
              <a:solidFill>
                <a:srgbClr val="FF5D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71526" y="2969890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3648" y="163564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框架中实现知乎爬虫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爬取问答结构化数据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648" y="3507854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去除停用词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关键词提取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特征提取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4088" y="1635645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设计实现正向索引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设计实现反向索引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3507854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采用基于列的学习方式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ListNet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排序模型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实现模型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216</Words>
  <Application>Microsoft Office PowerPoint</Application>
  <PresentationFormat>全屏显示(16:9)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课题任务</vt:lpstr>
      <vt:lpstr>课题任务</vt:lpstr>
      <vt:lpstr>PowerPoint 演示文稿</vt:lpstr>
      <vt:lpstr>技术路线</vt:lpstr>
      <vt:lpstr>PowerPoint 演示文稿</vt:lpstr>
      <vt:lpstr>实施方案</vt:lpstr>
      <vt:lpstr>实施方案</vt:lpstr>
      <vt:lpstr>PowerPoint 演示文稿</vt:lpstr>
      <vt:lpstr>目前进度</vt:lpstr>
      <vt:lpstr>目前进度</vt:lpstr>
      <vt:lpstr>目前进度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峰少</cp:lastModifiedBy>
  <cp:revision>133</cp:revision>
  <dcterms:modified xsi:type="dcterms:W3CDTF">2018-01-09T04:06:40Z</dcterms:modified>
</cp:coreProperties>
</file>