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11"/>
    <p:restoredTop sz="93713"/>
  </p:normalViewPr>
  <p:slideViewPr>
    <p:cSldViewPr snapToGrid="0" snapToObjects="1">
      <p:cViewPr varScale="1">
        <p:scale>
          <a:sx n="99" d="100"/>
          <a:sy n="99" d="100"/>
        </p:scale>
        <p:origin x="20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121276"/>
            <a:ext cx="9792088" cy="3329581"/>
          </a:xfrm>
        </p:spPr>
        <p:txBody>
          <a:bodyPr/>
          <a:lstStyle/>
          <a:p>
            <a:pPr algn="ctr"/>
            <a:r>
              <a:rPr kumimoji="1" lang="zh-CN" altLang="en-US" dirty="0" smtClean="0"/>
              <a:t>人月神话阅读小组报告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第七小组：林人瑞，刘轩清，李丰翔，全柯，孙士涵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削足适履（如何压缩规模）</a:t>
            </a:r>
          </a:p>
          <a:p>
            <a:pPr lvl="1"/>
            <a:r>
              <a:rPr lang="zh-CN" altLang="zh-CN" dirty="0"/>
              <a:t>作为成本的程序空间</a:t>
            </a:r>
          </a:p>
          <a:p>
            <a:pPr lvl="1"/>
            <a:r>
              <a:rPr lang="zh-CN" altLang="zh-CN" dirty="0"/>
              <a:t>规模</a:t>
            </a:r>
            <a:r>
              <a:rPr lang="zh-CN" altLang="zh-CN" dirty="0" smtClean="0"/>
              <a:t>控制</a:t>
            </a:r>
            <a:endParaRPr lang="zh-CN" altLang="en-US" dirty="0" smtClean="0"/>
          </a:p>
          <a:p>
            <a:pPr lvl="1"/>
            <a:r>
              <a:rPr lang="zh-CN" altLang="zh-CN" dirty="0"/>
              <a:t>空间技能</a:t>
            </a:r>
          </a:p>
          <a:p>
            <a:pPr lvl="1"/>
            <a:r>
              <a:rPr lang="zh-CN" altLang="zh-CN" dirty="0"/>
              <a:t>数据的表现形式是编程的根本</a:t>
            </a:r>
          </a:p>
          <a:p>
            <a:pPr marL="457200" lvl="1" indent="0">
              <a:buNone/>
            </a:pPr>
            <a:endParaRPr lang="zh-CN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4172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提纲</a:t>
            </a:r>
            <a:r>
              <a:rPr lang="zh-CN" altLang="zh-CN" b="1" dirty="0" smtClean="0"/>
              <a:t>挈领</a:t>
            </a:r>
            <a:r>
              <a:rPr lang="zh-CN" altLang="en-US" b="1" dirty="0" smtClean="0"/>
              <a:t>（</a:t>
            </a:r>
            <a:r>
              <a:rPr lang="zh-CN" altLang="en-US" b="1" dirty="0" smtClean="0"/>
              <a:t>如何撰写文档</a:t>
            </a:r>
            <a:r>
              <a:rPr lang="zh-CN" altLang="en-US" b="1" dirty="0" smtClean="0"/>
              <a:t>）</a:t>
            </a:r>
          </a:p>
          <a:p>
            <a:pPr lvl="1"/>
            <a:r>
              <a:rPr lang="zh-CN" altLang="zh-CN" dirty="0"/>
              <a:t>计算机产品的文档</a:t>
            </a:r>
          </a:p>
          <a:p>
            <a:pPr lvl="1"/>
            <a:r>
              <a:rPr lang="zh-CN" altLang="zh-CN" dirty="0"/>
              <a:t>软件项目的文档</a:t>
            </a:r>
          </a:p>
          <a:p>
            <a:pPr lvl="1"/>
            <a:r>
              <a:rPr lang="zh-CN" altLang="zh-CN" dirty="0"/>
              <a:t>为什么要有正式的文档</a:t>
            </a:r>
          </a:p>
          <a:p>
            <a:pPr marL="457200" lvl="1" indent="0">
              <a:buNone/>
            </a:pPr>
            <a:endParaRPr lang="zh-CN" altLang="zh-CN" b="1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333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人月神话（第</a:t>
            </a:r>
            <a:r>
              <a:rPr kumimoji="1" lang="en-US" altLang="zh-CN" dirty="0" smtClean="0"/>
              <a:t>11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15</a:t>
            </a:r>
            <a:r>
              <a:rPr kumimoji="1" lang="zh-CN" altLang="en-US" dirty="0" smtClean="0"/>
              <a:t>章）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未雨绸缪</a:t>
            </a:r>
            <a:r>
              <a:rPr lang="zh-CN" altLang="zh-CN" dirty="0"/>
              <a:t>（软件系统的目标、计划在不断的变化</a:t>
            </a:r>
            <a:r>
              <a:rPr lang="zh-CN" altLang="zh-CN" dirty="0" smtClean="0"/>
              <a:t>）</a:t>
            </a:r>
            <a:endParaRPr lang="zh-CN" altLang="en-US" dirty="0" smtClean="0"/>
          </a:p>
          <a:p>
            <a:pPr lvl="1"/>
            <a:r>
              <a:rPr lang="zh-CN" altLang="zh-CN" dirty="0"/>
              <a:t>关于软件目标上的一些变化无可避免，事先为它们做准备总比假设它们不会出现要好得多。抛弃原型，随着学习的过程更改设计。</a:t>
            </a:r>
          </a:p>
          <a:p>
            <a:pPr lvl="1"/>
            <a:r>
              <a:rPr lang="zh-CN" altLang="zh-CN" dirty="0" smtClean="0"/>
              <a:t>程序维护</a:t>
            </a:r>
            <a:r>
              <a:rPr lang="zh-CN" altLang="en-US" dirty="0" smtClean="0"/>
              <a:t>中的一个</a:t>
            </a:r>
            <a:r>
              <a:rPr lang="zh-CN" altLang="zh-CN" dirty="0" smtClean="0"/>
              <a:t>基本</a:t>
            </a:r>
            <a:r>
              <a:rPr lang="zh-CN" altLang="zh-CN" dirty="0"/>
              <a:t>问题是缺陷修复总会以</a:t>
            </a:r>
            <a:r>
              <a:rPr lang="en-US" altLang="zh-CN" dirty="0"/>
              <a:t>20</a:t>
            </a:r>
            <a:r>
              <a:rPr lang="zh-CN" altLang="zh-CN" dirty="0"/>
              <a:t>－</a:t>
            </a:r>
            <a:r>
              <a:rPr lang="en-US" altLang="zh-CN" dirty="0"/>
              <a:t>50%</a:t>
            </a:r>
            <a:r>
              <a:rPr lang="zh-CN" altLang="zh-CN" dirty="0"/>
              <a:t>的机率引入新的</a:t>
            </a:r>
            <a:r>
              <a:rPr lang="en-US" altLang="zh-CN" dirty="0"/>
              <a:t> bug</a:t>
            </a:r>
            <a:r>
              <a:rPr lang="zh-CN" altLang="zh-CN" dirty="0"/>
              <a:t> </a:t>
            </a:r>
            <a:r>
              <a:rPr lang="zh-CN" altLang="zh-CN" dirty="0" smtClean="0"/>
              <a:t>。</a:t>
            </a:r>
            <a:endParaRPr lang="zh-CN" altLang="zh-CN" sz="1600" dirty="0"/>
          </a:p>
          <a:p>
            <a:pPr lvl="1"/>
            <a:r>
              <a:rPr lang="zh-CN" altLang="zh-CN" dirty="0"/>
              <a:t>机器在变化，配置在变化，用户的需求在变化，所以现实系统不可能永远可用</a:t>
            </a:r>
            <a:r>
              <a:rPr lang="zh-CN" altLang="zh-CN" dirty="0"/>
              <a:t> </a:t>
            </a:r>
            <a:endParaRPr lang="zh-CN" altLang="zh-CN" dirty="0"/>
          </a:p>
          <a:p>
            <a:pPr marL="0" indent="0">
              <a:buNone/>
            </a:pPr>
            <a:r>
              <a:rPr kumimoji="1" lang="zh-CN" altLang="en-US" dirty="0" smtClean="0"/>
              <a:t>	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960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干将莫邪（软件开发过程中要确定合适的工具）</a:t>
            </a:r>
          </a:p>
          <a:p>
            <a:pPr lvl="1"/>
            <a:r>
              <a:rPr lang="zh-CN" altLang="zh-CN" dirty="0"/>
              <a:t>为整个团队开发和维护公共的通用编程工具，会使效率更高。</a:t>
            </a:r>
          </a:p>
          <a:p>
            <a:pPr lvl="1"/>
            <a:r>
              <a:rPr lang="zh-CN" altLang="zh-CN" dirty="0"/>
              <a:t>每个团队配备一名工具管理人员。这个角色管理所有通用工具与专业工具，能指导他的客户－老板使用工具。</a:t>
            </a:r>
          </a:p>
          <a:p>
            <a:pPr lvl="1"/>
            <a:r>
              <a:rPr lang="zh-CN" altLang="zh-CN" dirty="0"/>
              <a:t>高级语言和交互式编程是现在最重要的两种系统编程工具。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zh-CN" dirty="0"/>
          </a:p>
          <a:p>
            <a:pPr marL="457200" lvl="1" indent="0">
              <a:buNone/>
            </a:pPr>
            <a:endParaRPr kumimoji="1" lang="zh-CN" altLang="en-US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19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整体与部分（</a:t>
            </a:r>
            <a:r>
              <a:rPr lang="zh-CN" altLang="zh-CN" dirty="0"/>
              <a:t>测试系统的一些方法</a:t>
            </a:r>
            <a:r>
              <a:rPr lang="zh-CN" altLang="zh-CN" dirty="0"/>
              <a:t> </a:t>
            </a:r>
            <a:r>
              <a:rPr kumimoji="1" lang="zh-CN" altLang="en-US" dirty="0" smtClean="0"/>
              <a:t>）</a:t>
            </a:r>
          </a:p>
          <a:p>
            <a:pPr lvl="1"/>
            <a:r>
              <a:rPr lang="zh-CN" altLang="zh-CN" dirty="0"/>
              <a:t>防范</a:t>
            </a:r>
            <a:r>
              <a:rPr lang="en-US" altLang="zh-CN" dirty="0"/>
              <a:t>bug</a:t>
            </a:r>
            <a:r>
              <a:rPr lang="zh-CN" altLang="zh-CN" dirty="0"/>
              <a:t>的</a:t>
            </a:r>
            <a:r>
              <a:rPr lang="zh-CN" altLang="zh-CN" dirty="0" smtClean="0"/>
              <a:t>设计</a:t>
            </a:r>
            <a:endParaRPr lang="zh-CN" altLang="en-US" dirty="0" smtClean="0"/>
          </a:p>
          <a:p>
            <a:pPr lvl="1"/>
            <a:r>
              <a:rPr lang="zh-CN" altLang="zh-CN" dirty="0"/>
              <a:t>系统集成调试</a:t>
            </a:r>
            <a:r>
              <a:rPr lang="zh-CN" altLang="zh-CN" dirty="0"/>
              <a:t> </a:t>
            </a:r>
            <a:endParaRPr lang="zh-CN" altLang="zh-CN" dirty="0"/>
          </a:p>
          <a:p>
            <a:pPr lvl="1"/>
            <a:endParaRPr kumimoji="1" lang="zh-CN" altLang="en-US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7511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祸起萧墙（</a:t>
            </a:r>
            <a:r>
              <a:rPr lang="zh-CN" altLang="zh-CN" dirty="0"/>
              <a:t>防止项目的进度落后对整个工程的影响</a:t>
            </a:r>
            <a:r>
              <a:rPr lang="zh-CN" altLang="zh-CN" dirty="0"/>
              <a:t> </a:t>
            </a:r>
            <a:r>
              <a:rPr kumimoji="1" lang="zh-CN" altLang="en-US" dirty="0" smtClean="0"/>
              <a:t>）</a:t>
            </a:r>
          </a:p>
          <a:p>
            <a:pPr lvl="1"/>
            <a:r>
              <a:rPr lang="zh-CN" altLang="zh-CN" dirty="0"/>
              <a:t>制定进度表，表中每一件事必须是具体的、特定的、可度量的事件。</a:t>
            </a:r>
          </a:p>
          <a:p>
            <a:pPr lvl="1"/>
            <a:r>
              <a:rPr lang="zh-CN" altLang="zh-CN" dirty="0"/>
              <a:t>必须关心每一次的滞后（难怕只有一天），采用</a:t>
            </a:r>
            <a:r>
              <a:rPr lang="en-US" altLang="zh-CN" dirty="0"/>
              <a:t>PERT</a:t>
            </a:r>
            <a:r>
              <a:rPr lang="zh-CN" altLang="zh-CN" dirty="0"/>
              <a:t>技术</a:t>
            </a:r>
            <a:r>
              <a:rPr lang="en-US" altLang="zh-CN" dirty="0"/>
              <a:t>/</a:t>
            </a:r>
            <a:r>
              <a:rPr lang="zh-CN" altLang="zh-CN" dirty="0"/>
              <a:t>关键路径技术判断此次工作滞后是否会影响最终的完成日期。</a:t>
            </a:r>
          </a:p>
          <a:p>
            <a:pPr lvl="1"/>
            <a:r>
              <a:rPr lang="zh-CN" altLang="zh-CN" dirty="0"/>
              <a:t>使用两种方式让老板知道目前项目进度与计算状态</a:t>
            </a:r>
          </a:p>
          <a:p>
            <a:pPr lvl="2"/>
            <a:r>
              <a:rPr lang="en-US" altLang="zh-CN" dirty="0"/>
              <a:t>1</a:t>
            </a:r>
            <a:r>
              <a:rPr lang="zh-CN" altLang="zh-CN" dirty="0"/>
              <a:t>、减少角色的</a:t>
            </a:r>
            <a:r>
              <a:rPr lang="zh-CN" altLang="zh-CN" dirty="0" smtClean="0"/>
              <a:t>冲突</a:t>
            </a:r>
            <a:endParaRPr lang="zh-CN" altLang="zh-CN" dirty="0"/>
          </a:p>
          <a:p>
            <a:pPr lvl="2"/>
            <a:r>
              <a:rPr lang="en-US" altLang="zh-CN" dirty="0"/>
              <a:t>2</a:t>
            </a:r>
            <a:r>
              <a:rPr lang="zh-CN" altLang="zh-CN" dirty="0"/>
              <a:t>、定期进行整体评审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1160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第一部分（</a:t>
            </a:r>
            <a:r>
              <a:rPr kumimoji="1" lang="en-US" altLang="zh-CN" dirty="0" smtClean="0"/>
              <a:t>1-5</a:t>
            </a:r>
            <a:r>
              <a:rPr kumimoji="1" lang="zh-CN" altLang="en-US" dirty="0" smtClean="0"/>
              <a:t>章）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3200" dirty="0" smtClean="0"/>
              <a:t>焦油坑（软件产品的基本概念与职业介绍）</a:t>
            </a:r>
          </a:p>
          <a:p>
            <a:pPr marL="457200" lvl="1" indent="0">
              <a:buNone/>
            </a:pPr>
            <a:endParaRPr kumimoji="1" lang="zh-CN" altLang="en-US" dirty="0"/>
          </a:p>
          <a:p>
            <a:pPr lvl="1"/>
            <a:r>
              <a:rPr kumimoji="1" lang="zh-CN" altLang="en-US" sz="2400" dirty="0" smtClean="0"/>
              <a:t>编程系统产品的四个层面：程序，编程产品，编程系统，编程系统产品</a:t>
            </a:r>
          </a:p>
          <a:p>
            <a:pPr marL="457200" lvl="1" indent="0">
              <a:buNone/>
            </a:pPr>
            <a:endParaRPr kumimoji="1" lang="zh-CN" altLang="en-US" dirty="0" smtClean="0"/>
          </a:p>
          <a:p>
            <a:pPr marL="457200" lvl="1" indent="0">
              <a:buNone/>
            </a:pPr>
            <a:endParaRPr kumimoji="1" lang="zh-CN" altLang="en-US" dirty="0" smtClean="0"/>
          </a:p>
          <a:p>
            <a:pPr lvl="1"/>
            <a:r>
              <a:rPr kumimoji="1" lang="zh-CN" altLang="en-US" sz="2400" dirty="0" smtClean="0"/>
              <a:t>职业的乐趣与痛苦</a:t>
            </a:r>
          </a:p>
          <a:p>
            <a:pPr marL="0" indent="0" algn="ctr">
              <a:buNone/>
            </a:pPr>
            <a:endParaRPr kumimoji="1" lang="zh-CN" altLang="en-US" dirty="0"/>
          </a:p>
          <a:p>
            <a:pPr marL="0" indent="0" algn="ctr">
              <a:buNone/>
            </a:pPr>
            <a:endParaRPr kumimoji="1" lang="zh-CN" altLang="en-US" dirty="0" smtClean="0"/>
          </a:p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人月神话（时间进度管理）</a:t>
            </a:r>
          </a:p>
          <a:p>
            <a:pPr lvl="1"/>
            <a:r>
              <a:rPr kumimoji="1" lang="zh-CN" altLang="en-US" dirty="0" smtClean="0"/>
              <a:t>开发人员的乐观主义</a:t>
            </a:r>
          </a:p>
          <a:p>
            <a:pPr lvl="1"/>
            <a:r>
              <a:rPr kumimoji="1" lang="zh-CN" altLang="en-US" dirty="0" smtClean="0"/>
              <a:t>人月神话：</a:t>
            </a:r>
            <a:r>
              <a:rPr lang="zh-CN" altLang="zh-CN" dirty="0"/>
              <a:t>人数和时间不可以兑换，因为人员之间需要相互交流</a:t>
            </a:r>
            <a:r>
              <a:rPr lang="zh-CN" altLang="zh-CN" dirty="0"/>
              <a:t> </a:t>
            </a:r>
            <a:endParaRPr kumimoji="1" lang="zh-CN" altLang="en-US" dirty="0" smtClean="0"/>
          </a:p>
          <a:p>
            <a:pPr lvl="1"/>
            <a:r>
              <a:rPr lang="zh-CN" altLang="zh-CN" b="1" dirty="0"/>
              <a:t>系统</a:t>
            </a:r>
            <a:r>
              <a:rPr lang="zh-CN" altLang="zh-CN" b="1" dirty="0" smtClean="0"/>
              <a:t>测试</a:t>
            </a:r>
            <a:r>
              <a:rPr lang="zh-CN" altLang="en-US" b="1" dirty="0" smtClean="0"/>
              <a:t>时间规划</a:t>
            </a:r>
          </a:p>
          <a:p>
            <a:pPr lvl="1"/>
            <a:r>
              <a:rPr lang="zh-CN" altLang="en-US" b="1" dirty="0" smtClean="0"/>
              <a:t>空泛的估算</a:t>
            </a:r>
          </a:p>
          <a:p>
            <a:pPr lvl="1"/>
            <a:r>
              <a:rPr lang="zh-CN" altLang="en-US" dirty="0" smtClean="0"/>
              <a:t>重复产生的进度灾难</a:t>
            </a:r>
            <a:endParaRPr lang="zh-CN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51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外科手术队伍</a:t>
            </a:r>
            <a:r>
              <a:rPr lang="zh-CN" altLang="zh-CN" dirty="0"/>
              <a:t>（用外科手术团队来类比开发团队，从而清晰划分职责）</a:t>
            </a:r>
          </a:p>
          <a:p>
            <a:pPr lvl="1"/>
            <a:r>
              <a:rPr kumimoji="1" lang="zh-CN" altLang="en-US" dirty="0" smtClean="0"/>
              <a:t>软件开发存在的问题</a:t>
            </a:r>
          </a:p>
          <a:p>
            <a:pPr lvl="1"/>
            <a:r>
              <a:rPr kumimoji="1" lang="en-US" altLang="zh-CN" dirty="0" smtClean="0"/>
              <a:t>Mills</a:t>
            </a:r>
            <a:r>
              <a:rPr kumimoji="1" lang="zh-CN" altLang="en-US" dirty="0" smtClean="0"/>
              <a:t>的团队解决方案：</a:t>
            </a:r>
            <a:r>
              <a:rPr lang="zh-CN" altLang="zh-CN" u="sng" dirty="0"/>
              <a:t>外科</a:t>
            </a:r>
            <a:r>
              <a:rPr lang="zh-CN" altLang="zh-CN" u="sng" dirty="0" smtClean="0"/>
              <a:t>医生</a:t>
            </a:r>
            <a:r>
              <a:rPr lang="zh-CN" altLang="en-US" u="sng" dirty="0" smtClean="0"/>
              <a:t>，</a:t>
            </a:r>
            <a:r>
              <a:rPr lang="zh-CN" altLang="zh-CN" u="sng" dirty="0" smtClean="0"/>
              <a:t>副手</a:t>
            </a:r>
            <a:r>
              <a:rPr lang="zh-CN" altLang="zh-CN" dirty="0" smtClean="0"/>
              <a:t> </a:t>
            </a:r>
            <a:r>
              <a:rPr lang="zh-CN" altLang="en-US" dirty="0" smtClean="0"/>
              <a:t>，</a:t>
            </a:r>
            <a:r>
              <a:rPr lang="zh-CN" altLang="zh-CN" u="sng" dirty="0"/>
              <a:t>管理员</a:t>
            </a:r>
            <a:r>
              <a:rPr lang="zh-CN" altLang="zh-CN" dirty="0"/>
              <a:t> </a:t>
            </a:r>
            <a:r>
              <a:rPr lang="zh-CN" altLang="en-US" dirty="0" smtClean="0"/>
              <a:t>，</a:t>
            </a:r>
            <a:r>
              <a:rPr lang="zh-CN" altLang="zh-CN" u="sng" dirty="0"/>
              <a:t>编辑</a:t>
            </a:r>
            <a:r>
              <a:rPr lang="zh-CN" altLang="zh-CN" dirty="0"/>
              <a:t> </a:t>
            </a:r>
            <a:r>
              <a:rPr lang="zh-CN" altLang="en-US" dirty="0" smtClean="0"/>
              <a:t>，</a:t>
            </a:r>
            <a:r>
              <a:rPr lang="zh-CN" altLang="zh-CN" u="sng" dirty="0"/>
              <a:t>两个秘书</a:t>
            </a:r>
            <a:r>
              <a:rPr lang="zh-CN" altLang="zh-CN" dirty="0"/>
              <a:t> </a:t>
            </a:r>
            <a:r>
              <a:rPr lang="zh-CN" altLang="en-US" dirty="0" smtClean="0"/>
              <a:t>，</a:t>
            </a:r>
            <a:r>
              <a:rPr lang="zh-CN" altLang="zh-CN" u="sng" dirty="0"/>
              <a:t>程序</a:t>
            </a:r>
            <a:r>
              <a:rPr lang="zh-CN" altLang="zh-CN" u="sng" dirty="0" smtClean="0"/>
              <a:t>职员</a:t>
            </a:r>
            <a:r>
              <a:rPr lang="zh-CN" altLang="zh-CN" dirty="0" smtClean="0"/>
              <a:t> </a:t>
            </a:r>
            <a:r>
              <a:rPr lang="zh-CN" altLang="en-US" dirty="0" smtClean="0"/>
              <a:t>，</a:t>
            </a:r>
            <a:r>
              <a:rPr lang="zh-CN" altLang="zh-CN" u="sng" dirty="0" smtClean="0"/>
              <a:t>工具</a:t>
            </a:r>
            <a:r>
              <a:rPr lang="zh-CN" altLang="zh-CN" u="sng" dirty="0"/>
              <a:t>维护人员</a:t>
            </a:r>
            <a:r>
              <a:rPr lang="zh-CN" altLang="zh-CN" dirty="0"/>
              <a:t> </a:t>
            </a:r>
            <a:r>
              <a:rPr lang="zh-CN" altLang="en-US" dirty="0" smtClean="0"/>
              <a:t>，</a:t>
            </a:r>
            <a:r>
              <a:rPr lang="zh-CN" altLang="zh-CN" u="sng" dirty="0"/>
              <a:t>测试人员</a:t>
            </a:r>
            <a:r>
              <a:rPr lang="zh-CN" altLang="zh-CN" dirty="0"/>
              <a:t> </a:t>
            </a:r>
            <a:r>
              <a:rPr lang="zh-CN" altLang="en-US" dirty="0" smtClean="0"/>
              <a:t>，</a:t>
            </a:r>
            <a:r>
              <a:rPr lang="zh-CN" altLang="zh-CN" u="sng" dirty="0"/>
              <a:t>语言专家</a:t>
            </a:r>
            <a:r>
              <a:rPr lang="zh-CN" altLang="zh-CN" dirty="0"/>
              <a:t> </a:t>
            </a:r>
            <a:endParaRPr lang="zh-CN" altLang="en-US" dirty="0" smtClean="0"/>
          </a:p>
          <a:p>
            <a:pPr lvl="1"/>
            <a:r>
              <a:rPr kumimoji="1" lang="zh-CN" altLang="en-US" dirty="0" smtClean="0"/>
              <a:t>团队如何运作</a:t>
            </a:r>
          </a:p>
          <a:p>
            <a:pPr lvl="1"/>
            <a:r>
              <a:rPr kumimoji="1" lang="zh-CN" altLang="en-US" dirty="0" smtClean="0"/>
              <a:t>团队的扩建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829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贵族专制、民主政治和系统</a:t>
            </a:r>
            <a:r>
              <a:rPr lang="zh-CN" altLang="zh-CN" b="1" dirty="0" smtClean="0"/>
              <a:t>设计</a:t>
            </a:r>
            <a:r>
              <a:rPr lang="zh-CN" altLang="zh-CN" dirty="0" smtClean="0"/>
              <a:t>（</a:t>
            </a:r>
            <a:r>
              <a:rPr lang="zh-CN" altLang="zh-CN" dirty="0"/>
              <a:t>讲概念的完整性</a:t>
            </a:r>
            <a:r>
              <a:rPr lang="zh-CN" altLang="zh-CN" dirty="0" smtClean="0"/>
              <a:t>）</a:t>
            </a:r>
            <a:endParaRPr lang="zh-CN" altLang="en-US" b="1" dirty="0"/>
          </a:p>
          <a:p>
            <a:pPr lvl="1"/>
            <a:r>
              <a:rPr lang="zh-CN" altLang="en-US" b="1" dirty="0" smtClean="0"/>
              <a:t>概念一致性</a:t>
            </a:r>
          </a:p>
          <a:p>
            <a:pPr lvl="1"/>
            <a:r>
              <a:rPr lang="zh-CN" altLang="en-US" b="1" dirty="0" smtClean="0"/>
              <a:t>获得概念的完整性</a:t>
            </a:r>
          </a:p>
          <a:p>
            <a:pPr lvl="1"/>
            <a:r>
              <a:rPr lang="zh-CN" altLang="en-US" b="1" dirty="0" smtClean="0"/>
              <a:t>贵族专制统治和民主政治</a:t>
            </a:r>
          </a:p>
          <a:p>
            <a:pPr lvl="1"/>
            <a:r>
              <a:rPr lang="zh-CN" altLang="zh-CN" b="1" dirty="0"/>
              <a:t>在等待时，实现人员应该做</a:t>
            </a:r>
            <a:r>
              <a:rPr lang="zh-CN" altLang="zh-CN" b="1" dirty="0" smtClean="0"/>
              <a:t>什么</a:t>
            </a:r>
            <a:endParaRPr lang="zh-CN" altLang="en-US" b="1" dirty="0" smtClean="0"/>
          </a:p>
          <a:p>
            <a:endParaRPr lang="zh-CN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259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画蛇添足（架构的核心内容）</a:t>
            </a:r>
          </a:p>
          <a:p>
            <a:pPr lvl="1"/>
            <a:r>
              <a:rPr lang="zh-CN" altLang="zh-CN" b="1" dirty="0"/>
              <a:t>结构师的交互准则和机制</a:t>
            </a:r>
            <a:endParaRPr lang="zh-CN" altLang="zh-CN" dirty="0"/>
          </a:p>
          <a:p>
            <a:pPr lvl="1"/>
            <a:r>
              <a:rPr lang="zh-CN" altLang="zh-CN" dirty="0"/>
              <a:t>自律——开发的第二个系统所带来的后果</a:t>
            </a:r>
          </a:p>
          <a:p>
            <a:pPr marL="45720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12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人月神话（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章）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贯彻执行：</a:t>
            </a:r>
            <a:r>
              <a:rPr lang="zh-CN" altLang="zh-CN" dirty="0"/>
              <a:t>确保每个人听从、理解并实现结构师的决策。让每个结构师的小组保持系统概念上的完整性</a:t>
            </a:r>
            <a:r>
              <a:rPr lang="zh-CN" altLang="zh-CN" dirty="0" smtClean="0"/>
              <a:t>。</a:t>
            </a:r>
            <a:endParaRPr lang="zh-CN" altLang="en-US" dirty="0" smtClean="0"/>
          </a:p>
          <a:p>
            <a:pPr lvl="1"/>
            <a:r>
              <a:rPr lang="zh-CN" altLang="zh-CN" dirty="0"/>
              <a:t>文档化的规格说明——手册</a:t>
            </a:r>
          </a:p>
          <a:p>
            <a:pPr lvl="1"/>
            <a:r>
              <a:rPr lang="zh-CN" altLang="zh-CN" dirty="0"/>
              <a:t>形式化定义</a:t>
            </a:r>
          </a:p>
          <a:p>
            <a:pPr lvl="1"/>
            <a:r>
              <a:rPr lang="zh-CN" altLang="zh-CN" dirty="0"/>
              <a:t>直接整合</a:t>
            </a:r>
          </a:p>
          <a:p>
            <a:pPr lvl="1"/>
            <a:r>
              <a:rPr lang="zh-CN" altLang="zh-CN" dirty="0"/>
              <a:t>会议和大会</a:t>
            </a:r>
          </a:p>
          <a:p>
            <a:pPr lvl="1"/>
            <a:r>
              <a:rPr lang="zh-CN" altLang="zh-CN" dirty="0"/>
              <a:t>多重实现</a:t>
            </a:r>
          </a:p>
          <a:p>
            <a:pPr lvl="1"/>
            <a:r>
              <a:rPr lang="zh-CN" altLang="zh-CN" dirty="0"/>
              <a:t>电话日志</a:t>
            </a:r>
          </a:p>
          <a:p>
            <a:pPr lvl="1"/>
            <a:r>
              <a:rPr lang="zh-CN" altLang="zh-CN" dirty="0"/>
              <a:t>产品</a:t>
            </a:r>
            <a:r>
              <a:rPr lang="zh-CN" altLang="zh-CN" dirty="0" smtClean="0"/>
              <a:t>测试</a:t>
            </a:r>
            <a:endParaRPr lang="zh-CN" altLang="zh-CN" dirty="0"/>
          </a:p>
          <a:p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0585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为什么巴比伦塔会</a:t>
            </a:r>
            <a:r>
              <a:rPr lang="zh-CN" altLang="zh-CN" b="1" dirty="0" smtClean="0"/>
              <a:t>失败</a:t>
            </a:r>
            <a:r>
              <a:rPr lang="zh-CN" altLang="en-US" b="1" dirty="0" smtClean="0"/>
              <a:t>（</a:t>
            </a:r>
            <a:r>
              <a:rPr lang="zh-CN" altLang="en-US" b="1" dirty="0" smtClean="0"/>
              <a:t>项目的管理与沟通</a:t>
            </a:r>
            <a:r>
              <a:rPr lang="zh-CN" altLang="en-US" b="1" dirty="0" smtClean="0"/>
              <a:t>）</a:t>
            </a:r>
          </a:p>
          <a:p>
            <a:pPr lvl="1"/>
            <a:r>
              <a:rPr lang="zh-CN" altLang="zh-CN" dirty="0"/>
              <a:t>巴比伦塔的管理</a:t>
            </a:r>
            <a:r>
              <a:rPr lang="zh-CN" altLang="zh-CN" dirty="0" smtClean="0"/>
              <a:t>教训</a:t>
            </a:r>
            <a:r>
              <a:rPr lang="zh-CN" altLang="en-US" dirty="0" smtClean="0"/>
              <a:t>：</a:t>
            </a:r>
            <a:r>
              <a:rPr lang="zh-CN" altLang="zh-CN" dirty="0"/>
              <a:t>缺乏交流和组织，无法合作。</a:t>
            </a:r>
          </a:p>
          <a:p>
            <a:pPr lvl="1"/>
            <a:r>
              <a:rPr lang="zh-CN" altLang="zh-CN" dirty="0"/>
              <a:t>大型编程项目中的交流</a:t>
            </a:r>
          </a:p>
          <a:p>
            <a:pPr lvl="1"/>
            <a:r>
              <a:rPr lang="zh-CN" altLang="zh-CN" dirty="0"/>
              <a:t>项目工作手册</a:t>
            </a:r>
          </a:p>
          <a:p>
            <a:pPr lvl="1"/>
            <a:r>
              <a:rPr lang="zh-CN" altLang="zh-CN" dirty="0"/>
              <a:t>大型编程项目的组织架构</a:t>
            </a:r>
          </a:p>
          <a:p>
            <a:pPr lvl="1"/>
            <a:endParaRPr lang="zh-CN" altLang="zh-CN" dirty="0"/>
          </a:p>
          <a:p>
            <a:pPr lvl="1"/>
            <a:endParaRPr lang="zh-CN" altLang="zh-CN" b="1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691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胸有成竹（任务规模量指标）</a:t>
            </a:r>
          </a:p>
          <a:p>
            <a:pPr lvl="1"/>
            <a:r>
              <a:rPr lang="en-US" altLang="zh-CN" dirty="0" smtClean="0"/>
              <a:t>Portman</a:t>
            </a:r>
            <a:r>
              <a:rPr lang="zh-CN" altLang="zh-CN" dirty="0"/>
              <a:t>的</a:t>
            </a:r>
            <a:r>
              <a:rPr lang="zh-CN" altLang="zh-CN" dirty="0" smtClean="0"/>
              <a:t>数据</a:t>
            </a:r>
            <a:r>
              <a:rPr lang="zh-CN" altLang="en-US" dirty="0" smtClean="0"/>
              <a:t>，</a:t>
            </a:r>
          </a:p>
          <a:p>
            <a:pPr lvl="1"/>
            <a:r>
              <a:rPr lang="en-US" altLang="zh-CN" dirty="0" smtClean="0"/>
              <a:t>Aron</a:t>
            </a:r>
            <a:r>
              <a:rPr lang="zh-CN" altLang="zh-CN" dirty="0" smtClean="0"/>
              <a:t>数据</a:t>
            </a:r>
            <a:r>
              <a:rPr lang="zh-CN" altLang="en-US" dirty="0" smtClean="0"/>
              <a:t>，</a:t>
            </a:r>
          </a:p>
          <a:p>
            <a:pPr lvl="1"/>
            <a:r>
              <a:rPr lang="en-US" altLang="zh-CN" dirty="0" err="1" smtClean="0"/>
              <a:t>Harr</a:t>
            </a:r>
            <a:r>
              <a:rPr lang="zh-CN" altLang="zh-CN" dirty="0" smtClean="0"/>
              <a:t>数据</a:t>
            </a:r>
            <a:r>
              <a:rPr lang="zh-CN" altLang="en-US" dirty="0" smtClean="0"/>
              <a:t>，</a:t>
            </a:r>
          </a:p>
          <a:p>
            <a:pPr lvl="1"/>
            <a:r>
              <a:rPr lang="en-US" altLang="zh-CN" dirty="0" smtClean="0"/>
              <a:t>OS/360</a:t>
            </a:r>
            <a:r>
              <a:rPr lang="zh-CN" altLang="zh-CN" dirty="0" smtClean="0"/>
              <a:t>数据</a:t>
            </a:r>
            <a:r>
              <a:rPr lang="zh-CN" altLang="en-US" dirty="0" smtClean="0"/>
              <a:t>，</a:t>
            </a:r>
          </a:p>
          <a:p>
            <a:pPr lvl="1"/>
            <a:r>
              <a:rPr lang="en-US" altLang="zh-CN" dirty="0" err="1" smtClean="0"/>
              <a:t>Corbato</a:t>
            </a:r>
            <a:r>
              <a:rPr lang="zh-CN" altLang="zh-CN" dirty="0" smtClean="0"/>
              <a:t>数据</a:t>
            </a:r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5705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</TotalTime>
  <Words>672</Words>
  <Application>Microsoft Macintosh PowerPoint</Application>
  <PresentationFormat>宽屏</PresentationFormat>
  <Paragraphs>81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Century Gothic</vt:lpstr>
      <vt:lpstr>Wingdings 3</vt:lpstr>
      <vt:lpstr>宋体</vt:lpstr>
      <vt:lpstr>Arial</vt:lpstr>
      <vt:lpstr>离子</vt:lpstr>
      <vt:lpstr>人月神话阅读小组报告</vt:lpstr>
      <vt:lpstr>第一部分（1-5章）</vt:lpstr>
      <vt:lpstr>PowerPoint 演示文稿</vt:lpstr>
      <vt:lpstr>PowerPoint 演示文稿</vt:lpstr>
      <vt:lpstr>PowerPoint 演示文稿</vt:lpstr>
      <vt:lpstr>PowerPoint 演示文稿</vt:lpstr>
      <vt:lpstr>人月神话（6到10章）</vt:lpstr>
      <vt:lpstr>PowerPoint 演示文稿</vt:lpstr>
      <vt:lpstr>PowerPoint 演示文稿</vt:lpstr>
      <vt:lpstr>PowerPoint 演示文稿</vt:lpstr>
      <vt:lpstr>PowerPoint 演示文稿</vt:lpstr>
      <vt:lpstr>人月神话（第11到15章）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人月神话阅读小组报告</dc:title>
  <dc:creator>administrator</dc:creator>
  <cp:lastModifiedBy>administrator</cp:lastModifiedBy>
  <cp:revision>32</cp:revision>
  <dcterms:created xsi:type="dcterms:W3CDTF">2016-03-22T17:31:01Z</dcterms:created>
  <dcterms:modified xsi:type="dcterms:W3CDTF">2016-03-22T18:42:46Z</dcterms:modified>
</cp:coreProperties>
</file>