
<file path=[Content_Types].xml><?xml version="1.0" encoding="utf-8"?>
<Types xmlns="http://schemas.openxmlformats.org/package/2006/content-types">
  <Default Extension="emf" ContentType="image/x-emf"/>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3"/>
  </p:notesMasterIdLst>
  <p:handoutMasterIdLst>
    <p:handoutMasterId r:id="rId14"/>
  </p:handoutMasterIdLst>
  <p:sldIdLst>
    <p:sldId id="266" r:id="rId2"/>
    <p:sldId id="290" r:id="rId3"/>
    <p:sldId id="311" r:id="rId4"/>
    <p:sldId id="310" r:id="rId5"/>
    <p:sldId id="293" r:id="rId6"/>
    <p:sldId id="306" r:id="rId7"/>
    <p:sldId id="307" r:id="rId8"/>
    <p:sldId id="308" r:id="rId9"/>
    <p:sldId id="297" r:id="rId10"/>
    <p:sldId id="309" r:id="rId11"/>
    <p:sldId id="313" r:id="rId12"/>
  </p:sldIdLst>
  <p:sldSz cx="9906000" cy="6858000" type="A4"/>
  <p:notesSz cx="6735763" cy="9866313"/>
  <p:defaultTextStyle>
    <a:defPPr>
      <a:defRPr lang="ja-JP"/>
    </a:defPPr>
    <a:lvl1pPr algn="l" rtl="0" fontAlgn="base">
      <a:spcBef>
        <a:spcPct val="0"/>
      </a:spcBef>
      <a:spcAft>
        <a:spcPct val="0"/>
      </a:spcAft>
      <a:defRPr kumimoji="1" sz="2000" b="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2000" b="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2000" b="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2000" b="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2000" b="1" kern="1200">
        <a:solidFill>
          <a:schemeClr val="tx1"/>
        </a:solidFill>
        <a:latin typeface="Arial" charset="0"/>
        <a:ea typeface="ＭＳ Ｐゴシック" pitchFamily="50" charset="-128"/>
        <a:cs typeface="+mn-cs"/>
      </a:defRPr>
    </a:lvl5pPr>
    <a:lvl6pPr marL="2286000" algn="l" defTabSz="914400" rtl="0" eaLnBrk="1" latinLnBrk="0" hangingPunct="1">
      <a:defRPr kumimoji="1" sz="2000" b="1" kern="1200">
        <a:solidFill>
          <a:schemeClr val="tx1"/>
        </a:solidFill>
        <a:latin typeface="Arial" charset="0"/>
        <a:ea typeface="ＭＳ Ｐゴシック" pitchFamily="50" charset="-128"/>
        <a:cs typeface="+mn-cs"/>
      </a:defRPr>
    </a:lvl6pPr>
    <a:lvl7pPr marL="2743200" algn="l" defTabSz="914400" rtl="0" eaLnBrk="1" latinLnBrk="0" hangingPunct="1">
      <a:defRPr kumimoji="1" sz="2000" b="1" kern="1200">
        <a:solidFill>
          <a:schemeClr val="tx1"/>
        </a:solidFill>
        <a:latin typeface="Arial" charset="0"/>
        <a:ea typeface="ＭＳ Ｐゴシック" pitchFamily="50" charset="-128"/>
        <a:cs typeface="+mn-cs"/>
      </a:defRPr>
    </a:lvl7pPr>
    <a:lvl8pPr marL="3200400" algn="l" defTabSz="914400" rtl="0" eaLnBrk="1" latinLnBrk="0" hangingPunct="1">
      <a:defRPr kumimoji="1" sz="2000" b="1" kern="1200">
        <a:solidFill>
          <a:schemeClr val="tx1"/>
        </a:solidFill>
        <a:latin typeface="Arial" charset="0"/>
        <a:ea typeface="ＭＳ Ｐゴシック" pitchFamily="50" charset="-128"/>
        <a:cs typeface="+mn-cs"/>
      </a:defRPr>
    </a:lvl8pPr>
    <a:lvl9pPr marL="3657600" algn="l" defTabSz="914400" rtl="0" eaLnBrk="1" latinLnBrk="0" hangingPunct="1">
      <a:defRPr kumimoji="1" sz="2000" b="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99"/>
    <a:srgbClr val="FFCC99"/>
    <a:srgbClr val="FFFF66"/>
    <a:srgbClr val="CCFFCC"/>
    <a:srgbClr val="FBD281"/>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94693" autoAdjust="0"/>
  </p:normalViewPr>
  <p:slideViewPr>
    <p:cSldViewPr>
      <p:cViewPr>
        <p:scale>
          <a:sx n="95" d="100"/>
          <a:sy n="95" d="100"/>
        </p:scale>
        <p:origin x="-102" y="-9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2612056866825923"/>
          <c:y val="3.90625E-2"/>
          <c:w val="0.69549330085261829"/>
          <c:h val="0.78906450669481121"/>
        </c:manualLayout>
      </c:layout>
      <c:barChart>
        <c:barDir val="bar"/>
        <c:grouping val="stacked"/>
        <c:varyColors val="0"/>
        <c:ser>
          <c:idx val="1"/>
          <c:order val="0"/>
          <c:tx>
            <c:strRef>
              <c:f>'Sheet1 (2)'!$C$1</c:f>
              <c:strCache>
                <c:ptCount val="1"/>
                <c:pt idx="0">
                  <c:v>Land use change</c:v>
                </c:pt>
              </c:strCache>
            </c:strRef>
          </c:tx>
          <c:spPr>
            <a:solidFill>
              <a:srgbClr val="339966"/>
            </a:solidFill>
            <a:ln w="12700">
              <a:solidFill>
                <a:srgbClr val="000000"/>
              </a:solidFill>
              <a:prstDash val="solid"/>
            </a:ln>
          </c:spPr>
          <c:invertIfNegative val="0"/>
          <c:dPt>
            <c:idx val="10"/>
            <c:invertIfNegative val="0"/>
            <c:bubble3D val="0"/>
            <c:spPr>
              <a:solidFill>
                <a:srgbClr val="969696"/>
              </a:solidFill>
              <a:ln w="12700">
                <a:solidFill>
                  <a:srgbClr val="000000"/>
                </a:solidFill>
                <a:prstDash val="solid"/>
              </a:ln>
            </c:spPr>
          </c:dPt>
          <c:cat>
            <c:multiLvlStrRef>
              <c:f>'Sheet1 (2)'!$A$2:$B$12</c:f>
              <c:multiLvlStrCache>
                <c:ptCount val="11"/>
                <c:lvl>
                  <c:pt idx="0">
                    <c:v>Molasses</c:v>
                  </c:pt>
                  <c:pt idx="1">
                    <c:v>Construction and demolition waste</c:v>
                  </c:pt>
                  <c:pt idx="2">
                    <c:v>Sugar beet</c:v>
                  </c:pt>
                  <c:pt idx="3">
                    <c:v>Off-spec wheat</c:v>
                  </c:pt>
                  <c:pt idx="4">
                    <c:v>MA rice</c:v>
                  </c:pt>
                  <c:pt idx="5">
                    <c:v>High-yield rice 2</c:v>
                  </c:pt>
                  <c:pt idx="6">
                    <c:v>High-yield rice 1</c:v>
                  </c:pt>
                  <c:pt idx="7">
                    <c:v>Conversion from forest</c:v>
                  </c:pt>
                  <c:pt idx="8">
                    <c:v>Conversion from grassland</c:v>
                  </c:pt>
                  <c:pt idx="9">
                    <c:v>Existing farmland</c:v>
                  </c:pt>
                  <c:pt idx="10">
                    <c:v>Gasoline</c:v>
                  </c:pt>
                </c:lvl>
                <c:lvl>
                  <c:pt idx="0">
                    <c:v>Domestic materials
（for reference）</c:v>
                  </c:pt>
                  <c:pt idx="7">
                    <c:v>Brazilian
Sugarcane</c:v>
                  </c:pt>
                  <c:pt idx="10">
                    <c:v>　</c:v>
                  </c:pt>
                </c:lvl>
              </c:multiLvlStrCache>
            </c:multiLvlStrRef>
          </c:cat>
          <c:val>
            <c:numRef>
              <c:f>'Sheet1 (2)'!$C$2:$C$12</c:f>
              <c:numCache>
                <c:formatCode>#,##0_);[Red]\(#,##0\)</c:formatCode>
                <c:ptCount val="11"/>
                <c:pt idx="0">
                  <c:v>0</c:v>
                </c:pt>
                <c:pt idx="1">
                  <c:v>0</c:v>
                </c:pt>
                <c:pt idx="2">
                  <c:v>0</c:v>
                </c:pt>
                <c:pt idx="3">
                  <c:v>0</c:v>
                </c:pt>
                <c:pt idx="4">
                  <c:v>0</c:v>
                </c:pt>
                <c:pt idx="5">
                  <c:v>0</c:v>
                </c:pt>
                <c:pt idx="6">
                  <c:v>0</c:v>
                </c:pt>
                <c:pt idx="7" formatCode="#,##0.0;[Red]\-#,##0.0">
                  <c:v>245</c:v>
                </c:pt>
                <c:pt idx="8" formatCode="#,##0.0;[Red]\-#,##0.0">
                  <c:v>37.4</c:v>
                </c:pt>
                <c:pt idx="9" formatCode="#,##0.0;[Red]\-#,##0.0">
                  <c:v>0</c:v>
                </c:pt>
                <c:pt idx="10" formatCode="General">
                  <c:v>81.7</c:v>
                </c:pt>
              </c:numCache>
            </c:numRef>
          </c:val>
        </c:ser>
        <c:ser>
          <c:idx val="0"/>
          <c:order val="1"/>
          <c:tx>
            <c:strRef>
              <c:f>'Sheet1 (2)'!$D$1</c:f>
              <c:strCache>
                <c:ptCount val="1"/>
                <c:pt idx="0">
                  <c:v>Raw material cultivation</c:v>
                </c:pt>
              </c:strCache>
            </c:strRef>
          </c:tx>
          <c:spPr>
            <a:solidFill>
              <a:srgbClr val="3366FF"/>
            </a:solidFill>
            <a:ln w="12700">
              <a:solidFill>
                <a:srgbClr val="000000"/>
              </a:solidFill>
              <a:prstDash val="solid"/>
            </a:ln>
          </c:spPr>
          <c:invertIfNegative val="0"/>
          <c:cat>
            <c:multiLvlStrRef>
              <c:f>'Sheet1 (2)'!$A$2:$B$12</c:f>
              <c:multiLvlStrCache>
                <c:ptCount val="11"/>
                <c:lvl>
                  <c:pt idx="0">
                    <c:v>Molasses</c:v>
                  </c:pt>
                  <c:pt idx="1">
                    <c:v>Construction and demolition waste</c:v>
                  </c:pt>
                  <c:pt idx="2">
                    <c:v>Sugar beet</c:v>
                  </c:pt>
                  <c:pt idx="3">
                    <c:v>Off-spec wheat</c:v>
                  </c:pt>
                  <c:pt idx="4">
                    <c:v>MA rice</c:v>
                  </c:pt>
                  <c:pt idx="5">
                    <c:v>High-yield rice 2</c:v>
                  </c:pt>
                  <c:pt idx="6">
                    <c:v>High-yield rice 1</c:v>
                  </c:pt>
                  <c:pt idx="7">
                    <c:v>Conversion from forest</c:v>
                  </c:pt>
                  <c:pt idx="8">
                    <c:v>Conversion from grassland</c:v>
                  </c:pt>
                  <c:pt idx="9">
                    <c:v>Existing farmland</c:v>
                  </c:pt>
                  <c:pt idx="10">
                    <c:v>Gasoline</c:v>
                  </c:pt>
                </c:lvl>
                <c:lvl>
                  <c:pt idx="0">
                    <c:v>Domestic materials
（for reference）</c:v>
                  </c:pt>
                  <c:pt idx="7">
                    <c:v>Brazilian
Sugarcane</c:v>
                  </c:pt>
                  <c:pt idx="10">
                    <c:v>　</c:v>
                  </c:pt>
                </c:lvl>
              </c:multiLvlStrCache>
            </c:multiLvlStrRef>
          </c:cat>
          <c:val>
            <c:numRef>
              <c:f>'Sheet1 (2)'!$D$2:$D$12</c:f>
              <c:numCache>
                <c:formatCode>#,##0_);[Red]\(#,##0\)</c:formatCode>
                <c:ptCount val="11"/>
                <c:pt idx="0">
                  <c:v>0</c:v>
                </c:pt>
                <c:pt idx="1">
                  <c:v>0</c:v>
                </c:pt>
                <c:pt idx="2">
                  <c:v>6.9</c:v>
                </c:pt>
                <c:pt idx="3">
                  <c:v>6.7</c:v>
                </c:pt>
                <c:pt idx="4">
                  <c:v>21.5</c:v>
                </c:pt>
                <c:pt idx="5">
                  <c:v>18.899999999999999</c:v>
                </c:pt>
                <c:pt idx="6">
                  <c:v>52.8</c:v>
                </c:pt>
                <c:pt idx="7" formatCode="#,##0.0;[Red]\-#,##0.0">
                  <c:v>14.4</c:v>
                </c:pt>
                <c:pt idx="8" formatCode="#,##0.0;[Red]\-#,##0.0">
                  <c:v>14.4</c:v>
                </c:pt>
                <c:pt idx="9" formatCode="#,##0.0;[Red]\-#,##0.0">
                  <c:v>14.4</c:v>
                </c:pt>
              </c:numCache>
            </c:numRef>
          </c:val>
        </c:ser>
        <c:ser>
          <c:idx val="2"/>
          <c:order val="2"/>
          <c:tx>
            <c:strRef>
              <c:f>'Sheet1 (2)'!$E$1</c:f>
              <c:strCache>
                <c:ptCount val="1"/>
                <c:pt idx="0">
                  <c:v>Raw material transport</c:v>
                </c:pt>
              </c:strCache>
            </c:strRef>
          </c:tx>
          <c:spPr>
            <a:solidFill>
              <a:srgbClr val="FF9900"/>
            </a:solidFill>
            <a:ln w="12700">
              <a:solidFill>
                <a:srgbClr val="000000"/>
              </a:solidFill>
              <a:prstDash val="solid"/>
            </a:ln>
          </c:spPr>
          <c:invertIfNegative val="0"/>
          <c:cat>
            <c:multiLvlStrRef>
              <c:f>'Sheet1 (2)'!$A$2:$B$12</c:f>
              <c:multiLvlStrCache>
                <c:ptCount val="11"/>
                <c:lvl>
                  <c:pt idx="0">
                    <c:v>Molasses</c:v>
                  </c:pt>
                  <c:pt idx="1">
                    <c:v>Construction and demolition waste</c:v>
                  </c:pt>
                  <c:pt idx="2">
                    <c:v>Sugar beet</c:v>
                  </c:pt>
                  <c:pt idx="3">
                    <c:v>Off-spec wheat</c:v>
                  </c:pt>
                  <c:pt idx="4">
                    <c:v>MA rice</c:v>
                  </c:pt>
                  <c:pt idx="5">
                    <c:v>High-yield rice 2</c:v>
                  </c:pt>
                  <c:pt idx="6">
                    <c:v>High-yield rice 1</c:v>
                  </c:pt>
                  <c:pt idx="7">
                    <c:v>Conversion from forest</c:v>
                  </c:pt>
                  <c:pt idx="8">
                    <c:v>Conversion from grassland</c:v>
                  </c:pt>
                  <c:pt idx="9">
                    <c:v>Existing farmland</c:v>
                  </c:pt>
                  <c:pt idx="10">
                    <c:v>Gasoline</c:v>
                  </c:pt>
                </c:lvl>
                <c:lvl>
                  <c:pt idx="0">
                    <c:v>Domestic materials
（for reference）</c:v>
                  </c:pt>
                  <c:pt idx="7">
                    <c:v>Brazilian
Sugarcane</c:v>
                  </c:pt>
                  <c:pt idx="10">
                    <c:v>　</c:v>
                  </c:pt>
                </c:lvl>
              </c:multiLvlStrCache>
            </c:multiLvlStrRef>
          </c:cat>
          <c:val>
            <c:numRef>
              <c:f>'Sheet1 (2)'!$E$2:$E$12</c:f>
              <c:numCache>
                <c:formatCode>#,##0_);[Red]\(#,##0\)</c:formatCode>
                <c:ptCount val="11"/>
                <c:pt idx="0">
                  <c:v>0</c:v>
                </c:pt>
                <c:pt idx="1">
                  <c:v>1.4</c:v>
                </c:pt>
                <c:pt idx="2">
                  <c:v>4.7</c:v>
                </c:pt>
                <c:pt idx="3">
                  <c:v>0.8</c:v>
                </c:pt>
                <c:pt idx="4">
                  <c:v>0.8</c:v>
                </c:pt>
                <c:pt idx="5">
                  <c:v>0.8</c:v>
                </c:pt>
                <c:pt idx="6">
                  <c:v>0.8</c:v>
                </c:pt>
                <c:pt idx="7" formatCode="#,##0.0;[Red]\-#,##0.0">
                  <c:v>1.5</c:v>
                </c:pt>
                <c:pt idx="8" formatCode="#,##0.0;[Red]\-#,##0.0">
                  <c:v>1.5</c:v>
                </c:pt>
                <c:pt idx="9" formatCode="#,##0.0;[Red]\-#,##0.0">
                  <c:v>1.5</c:v>
                </c:pt>
              </c:numCache>
            </c:numRef>
          </c:val>
        </c:ser>
        <c:ser>
          <c:idx val="3"/>
          <c:order val="3"/>
          <c:tx>
            <c:strRef>
              <c:f>'Sheet1 (2)'!$F$1</c:f>
              <c:strCache>
                <c:ptCount val="1"/>
                <c:pt idx="0">
                  <c:v>Fuel production</c:v>
                </c:pt>
              </c:strCache>
            </c:strRef>
          </c:tx>
          <c:spPr>
            <a:solidFill>
              <a:srgbClr val="FFFF00"/>
            </a:solidFill>
            <a:ln w="12700">
              <a:solidFill>
                <a:srgbClr val="000000"/>
              </a:solidFill>
              <a:prstDash val="solid"/>
            </a:ln>
          </c:spPr>
          <c:invertIfNegative val="0"/>
          <c:cat>
            <c:multiLvlStrRef>
              <c:f>'Sheet1 (2)'!$A$2:$B$12</c:f>
              <c:multiLvlStrCache>
                <c:ptCount val="11"/>
                <c:lvl>
                  <c:pt idx="0">
                    <c:v>Molasses</c:v>
                  </c:pt>
                  <c:pt idx="1">
                    <c:v>Construction and demolition waste</c:v>
                  </c:pt>
                  <c:pt idx="2">
                    <c:v>Sugar beet</c:v>
                  </c:pt>
                  <c:pt idx="3">
                    <c:v>Off-spec wheat</c:v>
                  </c:pt>
                  <c:pt idx="4">
                    <c:v>MA rice</c:v>
                  </c:pt>
                  <c:pt idx="5">
                    <c:v>High-yield rice 2</c:v>
                  </c:pt>
                  <c:pt idx="6">
                    <c:v>High-yield rice 1</c:v>
                  </c:pt>
                  <c:pt idx="7">
                    <c:v>Conversion from forest</c:v>
                  </c:pt>
                  <c:pt idx="8">
                    <c:v>Conversion from grassland</c:v>
                  </c:pt>
                  <c:pt idx="9">
                    <c:v>Existing farmland</c:v>
                  </c:pt>
                  <c:pt idx="10">
                    <c:v>Gasoline</c:v>
                  </c:pt>
                </c:lvl>
                <c:lvl>
                  <c:pt idx="0">
                    <c:v>Domestic materials
（for reference）</c:v>
                  </c:pt>
                  <c:pt idx="7">
                    <c:v>Brazilian
Sugarcane</c:v>
                  </c:pt>
                  <c:pt idx="10">
                    <c:v>　</c:v>
                  </c:pt>
                </c:lvl>
              </c:multiLvlStrCache>
            </c:multiLvlStrRef>
          </c:cat>
          <c:val>
            <c:numRef>
              <c:f>'Sheet1 (2)'!$F$2:$F$12</c:f>
              <c:numCache>
                <c:formatCode>#,##0_);[Red]\(#,##0\)</c:formatCode>
                <c:ptCount val="11"/>
                <c:pt idx="0">
                  <c:v>51.4</c:v>
                </c:pt>
                <c:pt idx="1">
                  <c:v>2.9</c:v>
                </c:pt>
                <c:pt idx="2">
                  <c:v>23.5</c:v>
                </c:pt>
                <c:pt idx="3">
                  <c:v>32.200000000000003</c:v>
                </c:pt>
                <c:pt idx="4">
                  <c:v>33.4</c:v>
                </c:pt>
                <c:pt idx="5">
                  <c:v>33.4</c:v>
                </c:pt>
                <c:pt idx="6">
                  <c:v>33.4</c:v>
                </c:pt>
                <c:pt idx="7" formatCode="#,##0.0;[Red]\-#,##0.0">
                  <c:v>3</c:v>
                </c:pt>
                <c:pt idx="8" formatCode="#,##0.0;[Red]\-#,##0.0">
                  <c:v>3</c:v>
                </c:pt>
                <c:pt idx="9" formatCode="#,##0.0;[Red]\-#,##0.0">
                  <c:v>3</c:v>
                </c:pt>
              </c:numCache>
            </c:numRef>
          </c:val>
        </c:ser>
        <c:ser>
          <c:idx val="4"/>
          <c:order val="4"/>
          <c:tx>
            <c:strRef>
              <c:f>'Sheet1 (2)'!$G$1</c:f>
              <c:strCache>
                <c:ptCount val="1"/>
                <c:pt idx="0">
                  <c:v>Fuel transport</c:v>
                </c:pt>
              </c:strCache>
            </c:strRef>
          </c:tx>
          <c:spPr>
            <a:solidFill>
              <a:srgbClr val="00FFFF"/>
            </a:solidFill>
            <a:ln w="12700">
              <a:solidFill>
                <a:srgbClr val="000000"/>
              </a:solidFill>
              <a:prstDash val="solid"/>
            </a:ln>
          </c:spPr>
          <c:invertIfNegative val="0"/>
          <c:cat>
            <c:multiLvlStrRef>
              <c:f>'Sheet1 (2)'!$A$2:$B$12</c:f>
              <c:multiLvlStrCache>
                <c:ptCount val="11"/>
                <c:lvl>
                  <c:pt idx="0">
                    <c:v>Molasses</c:v>
                  </c:pt>
                  <c:pt idx="1">
                    <c:v>Construction and demolition waste</c:v>
                  </c:pt>
                  <c:pt idx="2">
                    <c:v>Sugar beet</c:v>
                  </c:pt>
                  <c:pt idx="3">
                    <c:v>Off-spec wheat</c:v>
                  </c:pt>
                  <c:pt idx="4">
                    <c:v>MA rice</c:v>
                  </c:pt>
                  <c:pt idx="5">
                    <c:v>High-yield rice 2</c:v>
                  </c:pt>
                  <c:pt idx="6">
                    <c:v>High-yield rice 1</c:v>
                  </c:pt>
                  <c:pt idx="7">
                    <c:v>Conversion from forest</c:v>
                  </c:pt>
                  <c:pt idx="8">
                    <c:v>Conversion from grassland</c:v>
                  </c:pt>
                  <c:pt idx="9">
                    <c:v>Existing farmland</c:v>
                  </c:pt>
                  <c:pt idx="10">
                    <c:v>Gasoline</c:v>
                  </c:pt>
                </c:lvl>
                <c:lvl>
                  <c:pt idx="0">
                    <c:v>Domestic materials
（for reference）</c:v>
                  </c:pt>
                  <c:pt idx="7">
                    <c:v>Brazilian
Sugarcane</c:v>
                  </c:pt>
                  <c:pt idx="10">
                    <c:v>　</c:v>
                  </c:pt>
                </c:lvl>
              </c:multiLvlStrCache>
            </c:multiLvlStrRef>
          </c:cat>
          <c:val>
            <c:numRef>
              <c:f>'Sheet1 (2)'!$G$2:$G$12</c:f>
              <c:numCache>
                <c:formatCode>#,##0_);[Red]\(#,##0\)</c:formatCode>
                <c:ptCount val="11"/>
                <c:pt idx="0">
                  <c:v>4</c:v>
                </c:pt>
                <c:pt idx="1">
                  <c:v>4</c:v>
                </c:pt>
                <c:pt idx="2">
                  <c:v>4</c:v>
                </c:pt>
                <c:pt idx="3">
                  <c:v>4</c:v>
                </c:pt>
                <c:pt idx="4">
                  <c:v>4</c:v>
                </c:pt>
                <c:pt idx="5">
                  <c:v>4</c:v>
                </c:pt>
                <c:pt idx="6">
                  <c:v>4</c:v>
                </c:pt>
                <c:pt idx="7" formatCode="#,##0.0;[Red]\-#,##0.0">
                  <c:v>13.9</c:v>
                </c:pt>
                <c:pt idx="8" formatCode="#,##0.0;[Red]\-#,##0.0">
                  <c:v>13.9</c:v>
                </c:pt>
                <c:pt idx="9" formatCode="#,##0.0;[Red]\-#,##0.0">
                  <c:v>13.9</c:v>
                </c:pt>
              </c:numCache>
            </c:numRef>
          </c:val>
        </c:ser>
        <c:dLbls>
          <c:showLegendKey val="0"/>
          <c:showVal val="0"/>
          <c:showCatName val="0"/>
          <c:showSerName val="0"/>
          <c:showPercent val="0"/>
          <c:showBubbleSize val="0"/>
        </c:dLbls>
        <c:gapWidth val="50"/>
        <c:overlap val="100"/>
        <c:axId val="36059008"/>
        <c:axId val="36060544"/>
      </c:barChart>
      <c:catAx>
        <c:axId val="36059008"/>
        <c:scaling>
          <c:orientation val="minMax"/>
        </c:scaling>
        <c:delete val="0"/>
        <c:axPos val="l"/>
        <c:numFmt formatCode="General" sourceLinked="1"/>
        <c:majorTickMark val="in"/>
        <c:minorTickMark val="none"/>
        <c:tickLblPos val="nextTo"/>
        <c:spPr>
          <a:ln w="3175">
            <a:solidFill>
              <a:srgbClr val="000000"/>
            </a:solidFill>
            <a:prstDash val="solid"/>
          </a:ln>
        </c:spPr>
        <c:txPr>
          <a:bodyPr rot="0" vert="horz"/>
          <a:lstStyle/>
          <a:p>
            <a:pPr>
              <a:defRPr lang="ja-JP" sz="1100" b="0" i="0" u="none" strike="noStrike" baseline="0">
                <a:solidFill>
                  <a:srgbClr val="000000"/>
                </a:solidFill>
                <a:latin typeface="Times New Roman" pitchFamily="18" charset="0"/>
                <a:ea typeface="+mn-ea"/>
                <a:cs typeface="ＭＳ Ｐゴシック"/>
              </a:defRPr>
            </a:pPr>
            <a:endParaRPr lang="en-US"/>
          </a:p>
        </c:txPr>
        <c:crossAx val="36060544"/>
        <c:crosses val="autoZero"/>
        <c:auto val="1"/>
        <c:lblAlgn val="ctr"/>
        <c:lblOffset val="100"/>
        <c:tickLblSkip val="1"/>
        <c:tickMarkSkip val="1"/>
        <c:noMultiLvlLbl val="0"/>
      </c:catAx>
      <c:valAx>
        <c:axId val="36060544"/>
        <c:scaling>
          <c:orientation val="minMax"/>
        </c:scaling>
        <c:delete val="0"/>
        <c:axPos val="b"/>
        <c:majorGridlines>
          <c:spPr>
            <a:ln w="3175">
              <a:solidFill>
                <a:srgbClr val="000000"/>
              </a:solidFill>
              <a:prstDash val="solid"/>
            </a:ln>
          </c:spPr>
        </c:majorGridlines>
        <c:title>
          <c:tx>
            <c:rich>
              <a:bodyPr/>
              <a:lstStyle/>
              <a:p>
                <a:pPr>
                  <a:defRPr lang="ja-JP" sz="1100" b="0" i="0" u="none" strike="noStrike" baseline="0">
                    <a:solidFill>
                      <a:srgbClr val="000000"/>
                    </a:solidFill>
                    <a:latin typeface="Times New Roman" pitchFamily="18" charset="0"/>
                    <a:ea typeface="ＭＳ Ｐゴシック"/>
                    <a:cs typeface="Times New Roman" pitchFamily="18" charset="0"/>
                  </a:defRPr>
                </a:pPr>
                <a:r>
                  <a:rPr lang="en-US" altLang="en-US">
                    <a:latin typeface="Times New Roman" pitchFamily="18" charset="0"/>
                    <a:cs typeface="Times New Roman" pitchFamily="18" charset="0"/>
                  </a:rPr>
                  <a:t>g-CO2/MJ</a:t>
                </a:r>
              </a:p>
            </c:rich>
          </c:tx>
          <c:layout>
            <c:manualLayout>
              <c:xMode val="edge"/>
              <c:yMode val="edge"/>
              <c:x val="0.52618757612667477"/>
              <c:y val="0.90104385389326325"/>
            </c:manualLayout>
          </c:layout>
          <c:overlay val="0"/>
          <c:spPr>
            <a:noFill/>
            <a:ln w="25400">
              <a:noFill/>
            </a:ln>
          </c:spPr>
        </c:title>
        <c:numFmt formatCode="#,##0_);[Red]\(#,##0\)" sourceLinked="1"/>
        <c:majorTickMark val="in"/>
        <c:minorTickMark val="none"/>
        <c:tickLblPos val="nextTo"/>
        <c:spPr>
          <a:ln w="3175">
            <a:solidFill>
              <a:srgbClr val="000000"/>
            </a:solidFill>
            <a:prstDash val="solid"/>
          </a:ln>
        </c:spPr>
        <c:txPr>
          <a:bodyPr rot="0" vert="horz"/>
          <a:lstStyle/>
          <a:p>
            <a:pPr>
              <a:defRPr lang="ja-JP" sz="1100" b="0" i="0" u="none" strike="noStrike" baseline="0">
                <a:solidFill>
                  <a:srgbClr val="000000"/>
                </a:solidFill>
                <a:latin typeface="Times New Roman" pitchFamily="18" charset="0"/>
                <a:ea typeface="ＭＳ Ｐゴシック"/>
                <a:cs typeface="ＭＳ Ｐゴシック"/>
              </a:defRPr>
            </a:pPr>
            <a:endParaRPr lang="en-US"/>
          </a:p>
        </c:txPr>
        <c:crossAx val="36059008"/>
        <c:crosses val="autoZero"/>
        <c:crossBetween val="between"/>
      </c:valAx>
      <c:spPr>
        <a:noFill/>
        <a:ln w="3175">
          <a:solidFill>
            <a:srgbClr val="000000"/>
          </a:solidFill>
          <a:prstDash val="solid"/>
        </a:ln>
      </c:spPr>
    </c:plotArea>
    <c:legend>
      <c:legendPos val="r"/>
      <c:layout>
        <c:manualLayout>
          <c:xMode val="edge"/>
          <c:yMode val="edge"/>
          <c:x val="0.73934226552984161"/>
          <c:y val="0.55468886701662301"/>
          <c:w val="0.22533495736906223"/>
          <c:h val="0.24566026902887139"/>
        </c:manualLayout>
      </c:layout>
      <c:overlay val="0"/>
      <c:spPr>
        <a:solidFill>
          <a:srgbClr val="FFFFFF"/>
        </a:solidFill>
        <a:ln w="3175">
          <a:solidFill>
            <a:srgbClr val="000000"/>
          </a:solidFill>
          <a:prstDash val="solid"/>
        </a:ln>
      </c:spPr>
      <c:txPr>
        <a:bodyPr/>
        <a:lstStyle/>
        <a:p>
          <a:pPr>
            <a:defRPr lang="ja-JP" sz="1010" b="0" i="0" u="none" strike="noStrike" baseline="0">
              <a:solidFill>
                <a:srgbClr val="000000"/>
              </a:solidFill>
              <a:latin typeface="Times New Roman" pitchFamily="18" charset="0"/>
              <a:ea typeface="ＭＳ Ｐゴシック"/>
              <a:cs typeface="ＭＳ Ｐゴシック"/>
            </a:defRPr>
          </a:pPr>
          <a:endParaRPr lang="en-US"/>
        </a:p>
      </c:txPr>
    </c:legend>
    <c:plotVisOnly val="1"/>
    <c:dispBlanksAs val="gap"/>
    <c:showDLblsOverMax val="0"/>
  </c:chart>
  <c:spPr>
    <a:solidFill>
      <a:srgbClr val="FFFFFF"/>
    </a:solidFill>
    <a:ln w="19050">
      <a:solidFill>
        <a:srgbClr val="000000"/>
      </a:solidFill>
      <a:prstDash val="solid"/>
    </a:ln>
  </c:spPr>
  <c:txPr>
    <a:bodyPr/>
    <a:lstStyle/>
    <a:p>
      <a:pPr>
        <a:defRPr sz="1100" b="0" i="0" u="none" strike="noStrike" baseline="0">
          <a:solidFill>
            <a:srgbClr val="000000"/>
          </a:solidFill>
          <a:latin typeface="ＭＳ Ｐゴシック"/>
          <a:ea typeface="ＭＳ Ｐゴシック"/>
          <a:cs typeface="ＭＳ Ｐゴシック"/>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0.31775</cdr:x>
      <cdr:y>0.91185</cdr:y>
    </cdr:from>
    <cdr:to>
      <cdr:x>0.4889</cdr:x>
      <cdr:y>0.98003</cdr:y>
    </cdr:to>
    <cdr:sp macro="" textlink="">
      <cdr:nvSpPr>
        <cdr:cNvPr id="2049" name="Rectangle 1"/>
        <cdr:cNvSpPr>
          <a:spLocks xmlns:a="http://schemas.openxmlformats.org/drawingml/2006/main" noChangeArrowheads="1"/>
        </cdr:cNvSpPr>
      </cdr:nvSpPr>
      <cdr:spPr bwMode="auto">
        <a:xfrm xmlns:a="http://schemas.openxmlformats.org/drawingml/2006/main">
          <a:off x="2484784" y="3335190"/>
          <a:ext cx="1338398" cy="249375"/>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altLang="ja-JP"/>
            <a:t>50% reduction level</a:t>
          </a:r>
          <a:endParaRPr lang="ja-JP" altLang="en-US"/>
        </a:p>
      </cdr:txBody>
    </cdr:sp>
  </cdr:relSizeAnchor>
  <cdr:relSizeAnchor xmlns:cdr="http://schemas.openxmlformats.org/drawingml/2006/chartDrawing">
    <cdr:from>
      <cdr:x>0.4146</cdr:x>
      <cdr:y>0.04362</cdr:y>
    </cdr:from>
    <cdr:to>
      <cdr:x>0.4146</cdr:x>
      <cdr:y>0.82649</cdr:y>
    </cdr:to>
    <cdr:sp macro="" textlink="">
      <cdr:nvSpPr>
        <cdr:cNvPr id="2060" name="Line 12"/>
        <cdr:cNvSpPr>
          <a:spLocks xmlns:a="http://schemas.openxmlformats.org/drawingml/2006/main" noChangeShapeType="1"/>
        </cdr:cNvSpPr>
      </cdr:nvSpPr>
      <cdr:spPr bwMode="auto">
        <a:xfrm xmlns:a="http://schemas.openxmlformats.org/drawingml/2006/main">
          <a:off x="3242145" y="159532"/>
          <a:ext cx="0" cy="2863426"/>
        </a:xfrm>
        <a:prstGeom xmlns:a="http://schemas.openxmlformats.org/drawingml/2006/main" prst="line">
          <a:avLst/>
        </a:prstGeom>
        <a:noFill xmlns:a="http://schemas.openxmlformats.org/drawingml/2006/main"/>
        <a:ln xmlns:a="http://schemas.openxmlformats.org/drawingml/2006/main" w="15875" cap="rnd">
          <a:solidFill>
            <a:srgbClr val="FF0000"/>
          </a:solidFill>
          <a:prstDash val="sysDot"/>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0.38707</cdr:x>
      <cdr:y>0.82851</cdr:y>
    </cdr:from>
    <cdr:to>
      <cdr:x>0.41399</cdr:x>
      <cdr:y>0.8962</cdr:y>
    </cdr:to>
    <cdr:sp macro="" textlink="">
      <cdr:nvSpPr>
        <cdr:cNvPr id="2063" name="Line 15"/>
        <cdr:cNvSpPr>
          <a:spLocks xmlns:a="http://schemas.openxmlformats.org/drawingml/2006/main" noChangeShapeType="1"/>
        </cdr:cNvSpPr>
      </cdr:nvSpPr>
      <cdr:spPr bwMode="auto">
        <a:xfrm xmlns:a="http://schemas.openxmlformats.org/drawingml/2006/main" flipV="1">
          <a:off x="3026867" y="3030367"/>
          <a:ext cx="210515" cy="247583"/>
        </a:xfrm>
        <a:prstGeom xmlns:a="http://schemas.openxmlformats.org/drawingml/2006/main" prst="line">
          <a:avLst/>
        </a:prstGeom>
        <a:noFill xmlns:a="http://schemas.openxmlformats.org/drawingml/2006/main"/>
        <a:ln xmlns:a="http://schemas.openxmlformats.org/drawingml/2006/main" w="9525">
          <a:solidFill>
            <a:srgbClr val="000000"/>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0.30329</cdr:x>
      <cdr:y>0.90755</cdr:y>
    </cdr:from>
    <cdr:to>
      <cdr:x>0.46285</cdr:x>
      <cdr:y>0.98052</cdr:y>
    </cdr:to>
    <cdr:sp macro="" textlink="">
      <cdr:nvSpPr>
        <cdr:cNvPr id="2071" name="円/楕円 20"/>
        <cdr:cNvSpPr>
          <a:spLocks xmlns:a="http://schemas.openxmlformats.org/drawingml/2006/main" noChangeArrowheads="1"/>
        </cdr:cNvSpPr>
      </cdr:nvSpPr>
      <cdr:spPr bwMode="auto">
        <a:xfrm xmlns:a="http://schemas.openxmlformats.org/drawingml/2006/main">
          <a:off x="2371707" y="3319462"/>
          <a:ext cx="1247763" cy="266895"/>
        </a:xfrm>
        <a:prstGeom xmlns:a="http://schemas.openxmlformats.org/drawingml/2006/main" prst="ellipse">
          <a:avLst/>
        </a:prstGeom>
        <a:noFill xmlns:a="http://schemas.openxmlformats.org/drawingml/2006/main"/>
        <a:ln xmlns:a="http://schemas.openxmlformats.org/drawingml/2006/main" w="28575" algn="ctr">
          <a:solidFill>
            <a:srgbClr val="FF0000"/>
          </a:solidFill>
          <a:round/>
          <a:headEnd/>
          <a:tailEnd/>
        </a:l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Overflow="clip" wrap="square" lIns="91440" tIns="0" rIns="91440" bIns="45720" anchor="t"/>
        <a:lstStyle xmlns:a="http://schemas.openxmlformats.org/drawingml/2006/main"/>
        <a:p xmlns:a="http://schemas.openxmlformats.org/drawingml/2006/main">
          <a:pPr algn="l" rtl="0">
            <a:defRPr sz="1000"/>
          </a:pPr>
          <a:endParaRPr lang="ja-JP" altLang="en-US" sz="10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0.15085</cdr:x>
      <cdr:y>0.10156</cdr:y>
    </cdr:from>
    <cdr:to>
      <cdr:x>0.32216</cdr:x>
      <cdr:y>0.17679</cdr:y>
    </cdr:to>
    <cdr:sp macro="" textlink="">
      <cdr:nvSpPr>
        <cdr:cNvPr id="2075" name="円/楕円 25"/>
        <cdr:cNvSpPr>
          <a:spLocks xmlns:a="http://schemas.openxmlformats.org/drawingml/2006/main" noChangeArrowheads="1"/>
        </cdr:cNvSpPr>
      </cdr:nvSpPr>
      <cdr:spPr bwMode="auto">
        <a:xfrm xmlns:a="http://schemas.openxmlformats.org/drawingml/2006/main">
          <a:off x="1179681" y="371481"/>
          <a:ext cx="1339648" cy="275161"/>
        </a:xfrm>
        <a:prstGeom xmlns:a="http://schemas.openxmlformats.org/drawingml/2006/main" prst="ellipse">
          <a:avLst/>
        </a:prstGeom>
        <a:noFill xmlns:a="http://schemas.openxmlformats.org/drawingml/2006/main"/>
        <a:ln xmlns:a="http://schemas.openxmlformats.org/drawingml/2006/main" w="28575" algn="ctr">
          <a:solidFill>
            <a:srgbClr val="FF0000"/>
          </a:solidFill>
          <a:round/>
          <a:headEnd/>
          <a:tailEnd/>
        </a:l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Overflow="clip" wrap="square" lIns="91440" tIns="0" rIns="91440" bIns="45720" anchor="t"/>
        <a:lstStyle xmlns:a="http://schemas.openxmlformats.org/drawingml/2006/main"/>
        <a:p xmlns:a="http://schemas.openxmlformats.org/drawingml/2006/main">
          <a:pPr algn="l" rtl="0">
            <a:defRPr sz="1000"/>
          </a:pPr>
          <a:endParaRPr lang="ja-JP" altLang="en-US" sz="10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0.33306</cdr:x>
      <cdr:y>0.09067</cdr:y>
    </cdr:from>
    <cdr:to>
      <cdr:x>0.35668</cdr:x>
      <cdr:y>0.19727</cdr:y>
    </cdr:to>
    <cdr:sp macro="" textlink="">
      <cdr:nvSpPr>
        <cdr:cNvPr id="2076" name="テキスト ボックス 26"/>
        <cdr:cNvSpPr txBox="1">
          <a:spLocks xmlns:a="http://schemas.openxmlformats.org/drawingml/2006/main" noChangeArrowheads="1"/>
        </cdr:cNvSpPr>
      </cdr:nvSpPr>
      <cdr:spPr bwMode="auto">
        <a:xfrm xmlns:a="http://schemas.openxmlformats.org/drawingml/2006/main">
          <a:off x="2604538" y="331635"/>
          <a:ext cx="184731" cy="38991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91440" tIns="45720" rIns="91440" bIns="45720" anchor="t">
          <a:spAutoFit/>
        </a:bodyPr>
        <a:lstStyle xmlns:a="http://schemas.openxmlformats.org/drawingml/2006/main"/>
        <a:p xmlns:a="http://schemas.openxmlformats.org/drawingml/2006/main">
          <a:pPr algn="l" rtl="0">
            <a:lnSpc>
              <a:spcPts val="1100"/>
            </a:lnSpc>
            <a:defRPr sz="1000"/>
          </a:pPr>
          <a:endParaRPr lang="ja-JP" altLang="en-US" sz="11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0.50267</cdr:x>
      <cdr:y>0.11412</cdr:y>
    </cdr:from>
    <cdr:to>
      <cdr:x>0.84314</cdr:x>
      <cdr:y>0.15444</cdr:y>
    </cdr:to>
    <cdr:sp macro="" textlink="">
      <cdr:nvSpPr>
        <cdr:cNvPr id="2077" name="テキスト ボックス 27"/>
        <cdr:cNvSpPr txBox="1">
          <a:spLocks xmlns:a="http://schemas.openxmlformats.org/drawingml/2006/main" noChangeArrowheads="1"/>
        </cdr:cNvSpPr>
      </cdr:nvSpPr>
      <cdr:spPr bwMode="auto">
        <a:xfrm xmlns:a="http://schemas.openxmlformats.org/drawingml/2006/main">
          <a:off x="3936703" y="417405"/>
          <a:ext cx="2672073" cy="147476"/>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en-US" altLang="ja-JP" sz="1000" b="1" i="0" u="sng" strike="noStrike" baseline="0">
              <a:solidFill>
                <a:srgbClr val="FF0000"/>
              </a:solidFill>
              <a:latin typeface="Times New Roman" pitchFamily="18" charset="0"/>
              <a:ea typeface="ＭＳ Ｐゴシック"/>
              <a:cs typeface="Times New Roman" pitchFamily="18" charset="0"/>
            </a:rPr>
            <a:t>60% </a:t>
          </a:r>
          <a:r>
            <a:rPr lang="en-US" altLang="ja-JP" sz="1000" b="0" i="0" u="none" strike="noStrike" baseline="0">
              <a:solidFill>
                <a:srgbClr val="FF0000"/>
              </a:solidFill>
              <a:latin typeface="Times New Roman" pitchFamily="18" charset="0"/>
              <a:ea typeface="ＭＳ Ｐゴシック"/>
              <a:cs typeface="Times New Roman" pitchFamily="18" charset="0"/>
            </a:rPr>
            <a:t>CO2 emissions reduced compared to gasoline</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0.44702</cdr:x>
      <cdr:y>0.78061</cdr:y>
    </cdr:from>
    <cdr:to>
      <cdr:x>0.49578</cdr:x>
      <cdr:y>0.78125</cdr:y>
    </cdr:to>
    <cdr:sp macro="" textlink="">
      <cdr:nvSpPr>
        <cdr:cNvPr id="2089" name="Line 41"/>
        <cdr:cNvSpPr>
          <a:spLocks xmlns:a="http://schemas.openxmlformats.org/drawingml/2006/main" noChangeShapeType="1"/>
        </cdr:cNvSpPr>
      </cdr:nvSpPr>
      <cdr:spPr bwMode="auto">
        <a:xfrm xmlns:a="http://schemas.openxmlformats.org/drawingml/2006/main" flipH="1">
          <a:off x="3495675" y="2855146"/>
          <a:ext cx="381316" cy="2356"/>
        </a:xfrm>
        <a:prstGeom xmlns:a="http://schemas.openxmlformats.org/drawingml/2006/main" prst="line">
          <a:avLst/>
        </a:prstGeom>
        <a:noFill xmlns:a="http://schemas.openxmlformats.org/drawingml/2006/main"/>
        <a:ln xmlns:a="http://schemas.openxmlformats.org/drawingml/2006/main" w="28575">
          <a:solidFill>
            <a:srgbClr val="0066CC"/>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0.50594</cdr:x>
      <cdr:y>0.54685</cdr:y>
    </cdr:from>
    <cdr:to>
      <cdr:x>0.60668</cdr:x>
      <cdr:y>0.58717</cdr:y>
    </cdr:to>
    <cdr:sp macro="" textlink="">
      <cdr:nvSpPr>
        <cdr:cNvPr id="2093" name="テキスト ボックス 11"/>
        <cdr:cNvSpPr txBox="1">
          <a:spLocks xmlns:a="http://schemas.openxmlformats.org/drawingml/2006/main" noChangeArrowheads="1"/>
        </cdr:cNvSpPr>
      </cdr:nvSpPr>
      <cdr:spPr bwMode="auto">
        <a:xfrm xmlns:a="http://schemas.openxmlformats.org/drawingml/2006/main">
          <a:off x="3956436" y="2000144"/>
          <a:ext cx="787839" cy="147476"/>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0" i="0" u="none" strike="noStrike" baseline="0">
              <a:solidFill>
                <a:srgbClr val="0066CC"/>
              </a:solidFill>
              <a:latin typeface="Times New Roman" pitchFamily="18" charset="0"/>
              <a:ea typeface="ＭＳ Ｐゴシック"/>
              <a:cs typeface="Times New Roman" pitchFamily="18" charset="0"/>
            </a:rPr>
            <a:t>46% </a:t>
          </a:r>
          <a:r>
            <a:rPr lang="en-US" altLang="ja-JP" sz="1000" b="0" i="0" u="none" strike="noStrike" baseline="0">
              <a:solidFill>
                <a:srgbClr val="0066CC"/>
              </a:solidFill>
              <a:latin typeface="Times New Roman" pitchFamily="18" charset="0"/>
              <a:ea typeface="ＭＳ Ｐゴシック"/>
              <a:cs typeface="Times New Roman" pitchFamily="18" charset="0"/>
            </a:rPr>
            <a:t>reduction</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0.50533</cdr:x>
      <cdr:y>0.47248</cdr:y>
    </cdr:from>
    <cdr:to>
      <cdr:x>0.60607</cdr:x>
      <cdr:y>0.5128</cdr:y>
    </cdr:to>
    <cdr:sp macro="" textlink="">
      <cdr:nvSpPr>
        <cdr:cNvPr id="2095" name="テキスト ボックス 11"/>
        <cdr:cNvSpPr txBox="1">
          <a:spLocks xmlns:a="http://schemas.openxmlformats.org/drawingml/2006/main" noChangeArrowheads="1"/>
        </cdr:cNvSpPr>
      </cdr:nvSpPr>
      <cdr:spPr bwMode="auto">
        <a:xfrm xmlns:a="http://schemas.openxmlformats.org/drawingml/2006/main">
          <a:off x="3951674" y="1728158"/>
          <a:ext cx="787839" cy="147476"/>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0" i="0" u="none" strike="noStrike" baseline="0">
              <a:solidFill>
                <a:srgbClr val="0066CC"/>
              </a:solidFill>
              <a:latin typeface="Times New Roman" pitchFamily="18" charset="0"/>
              <a:ea typeface="ＭＳ Ｐゴシック"/>
              <a:cs typeface="Times New Roman" pitchFamily="18" charset="0"/>
            </a:rPr>
            <a:t>27% </a:t>
          </a:r>
          <a:r>
            <a:rPr lang="en-US" altLang="ja-JP" sz="1000" b="0" i="0" u="none" strike="noStrike" baseline="0">
              <a:solidFill>
                <a:srgbClr val="0066CC"/>
              </a:solidFill>
              <a:latin typeface="Times New Roman" pitchFamily="18" charset="0"/>
              <a:ea typeface="ＭＳ Ｐゴシック"/>
              <a:cs typeface="Times New Roman" pitchFamily="18" charset="0"/>
            </a:rPr>
            <a:t>reduction</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0.44884</cdr:x>
      <cdr:y>0.42057</cdr:y>
    </cdr:from>
    <cdr:to>
      <cdr:x>0.50183</cdr:x>
      <cdr:y>0.42057</cdr:y>
    </cdr:to>
    <cdr:sp macro="" textlink="">
      <cdr:nvSpPr>
        <cdr:cNvPr id="2096" name="Line 48"/>
        <cdr:cNvSpPr>
          <a:spLocks xmlns:a="http://schemas.openxmlformats.org/drawingml/2006/main" noChangeShapeType="1"/>
        </cdr:cNvSpPr>
      </cdr:nvSpPr>
      <cdr:spPr bwMode="auto">
        <a:xfrm xmlns:a="http://schemas.openxmlformats.org/drawingml/2006/main" flipH="1" flipV="1">
          <a:off x="3509960" y="1538283"/>
          <a:ext cx="414339" cy="4"/>
        </a:xfrm>
        <a:prstGeom xmlns:a="http://schemas.openxmlformats.org/drawingml/2006/main" prst="line">
          <a:avLst/>
        </a:prstGeom>
        <a:noFill xmlns:a="http://schemas.openxmlformats.org/drawingml/2006/main"/>
        <a:ln xmlns:a="http://schemas.openxmlformats.org/drawingml/2006/main" w="28575">
          <a:solidFill>
            <a:srgbClr val="0066CC"/>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0.39708</cdr:x>
      <cdr:y>0.13802</cdr:y>
    </cdr:from>
    <cdr:to>
      <cdr:x>0.50244</cdr:x>
      <cdr:y>0.13802</cdr:y>
    </cdr:to>
    <cdr:sp macro="" textlink="">
      <cdr:nvSpPr>
        <cdr:cNvPr id="2098" name="Line 50"/>
        <cdr:cNvSpPr>
          <a:spLocks xmlns:a="http://schemas.openxmlformats.org/drawingml/2006/main" noChangeShapeType="1"/>
        </cdr:cNvSpPr>
      </cdr:nvSpPr>
      <cdr:spPr bwMode="auto">
        <a:xfrm xmlns:a="http://schemas.openxmlformats.org/drawingml/2006/main" flipH="1" flipV="1">
          <a:off x="3105148" y="504824"/>
          <a:ext cx="823914" cy="1"/>
        </a:xfrm>
        <a:prstGeom xmlns:a="http://schemas.openxmlformats.org/drawingml/2006/main" prst="line">
          <a:avLst/>
        </a:prstGeom>
        <a:noFill xmlns:a="http://schemas.openxmlformats.org/drawingml/2006/main"/>
        <a:ln xmlns:a="http://schemas.openxmlformats.org/drawingml/2006/main" w="28575">
          <a:solidFill>
            <a:srgbClr val="FF0000"/>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0.47747</cdr:x>
      <cdr:y>0.20833</cdr:y>
    </cdr:from>
    <cdr:to>
      <cdr:x>0.50183</cdr:x>
      <cdr:y>0.20964</cdr:y>
    </cdr:to>
    <cdr:sp macro="" textlink="">
      <cdr:nvSpPr>
        <cdr:cNvPr id="2099" name="Line 51"/>
        <cdr:cNvSpPr>
          <a:spLocks xmlns:a="http://schemas.openxmlformats.org/drawingml/2006/main" noChangeShapeType="1"/>
        </cdr:cNvSpPr>
      </cdr:nvSpPr>
      <cdr:spPr bwMode="auto">
        <a:xfrm xmlns:a="http://schemas.openxmlformats.org/drawingml/2006/main" flipH="1">
          <a:off x="3733798" y="761999"/>
          <a:ext cx="190501" cy="4763"/>
        </a:xfrm>
        <a:prstGeom xmlns:a="http://schemas.openxmlformats.org/drawingml/2006/main" prst="line">
          <a:avLst/>
        </a:prstGeom>
        <a:noFill xmlns:a="http://schemas.openxmlformats.org/drawingml/2006/main"/>
        <a:ln xmlns:a="http://schemas.openxmlformats.org/drawingml/2006/main" w="28575">
          <a:solidFill>
            <a:srgbClr val="0066CC"/>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0.50479</cdr:x>
      <cdr:y>0.18425</cdr:y>
    </cdr:from>
    <cdr:to>
      <cdr:x>0.61457</cdr:x>
      <cdr:y>0.22983</cdr:y>
    </cdr:to>
    <cdr:sp macro="" textlink="">
      <cdr:nvSpPr>
        <cdr:cNvPr id="2101" name="テキスト ボックス 11"/>
        <cdr:cNvSpPr txBox="1">
          <a:spLocks xmlns:a="http://schemas.openxmlformats.org/drawingml/2006/main" noChangeArrowheads="1"/>
        </cdr:cNvSpPr>
      </cdr:nvSpPr>
      <cdr:spPr bwMode="auto">
        <a:xfrm xmlns:a="http://schemas.openxmlformats.org/drawingml/2006/main">
          <a:off x="3947444" y="673913"/>
          <a:ext cx="858482" cy="166713"/>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0" i="0" u="none" strike="noStrike" baseline="0">
              <a:solidFill>
                <a:srgbClr val="0066CC"/>
              </a:solidFill>
              <a:latin typeface="Times New Roman" pitchFamily="18" charset="0"/>
              <a:ea typeface="ＭＳ Ｐゴシック"/>
              <a:cs typeface="Times New Roman" pitchFamily="18" charset="0"/>
            </a:rPr>
            <a:t>14%　</a:t>
          </a:r>
          <a:r>
            <a:rPr lang="en-US" altLang="ja-JP" sz="1000" b="0" i="0" u="none" strike="noStrike" baseline="0">
              <a:solidFill>
                <a:srgbClr val="0066CC"/>
              </a:solidFill>
              <a:latin typeface="Times New Roman" pitchFamily="18" charset="0"/>
              <a:ea typeface="ＭＳ Ｐゴシック"/>
              <a:cs typeface="Times New Roman" pitchFamily="18" charset="0"/>
            </a:rPr>
            <a:t>reduction</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0.52619</cdr:x>
      <cdr:y>0.34009</cdr:y>
    </cdr:from>
    <cdr:to>
      <cdr:x>0.61872</cdr:x>
      <cdr:y>0.38041</cdr:y>
    </cdr:to>
    <cdr:sp macro="" textlink="">
      <cdr:nvSpPr>
        <cdr:cNvPr id="2106" name="テキスト ボックス 11"/>
        <cdr:cNvSpPr txBox="1">
          <a:spLocks xmlns:a="http://schemas.openxmlformats.org/drawingml/2006/main" noChangeArrowheads="1"/>
        </cdr:cNvSpPr>
      </cdr:nvSpPr>
      <cdr:spPr bwMode="auto">
        <a:xfrm xmlns:a="http://schemas.openxmlformats.org/drawingml/2006/main">
          <a:off x="4114793" y="1243913"/>
          <a:ext cx="723591" cy="147476"/>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en-US" altLang="ja-JP" sz="1000" b="0" i="0" u="none" strike="noStrike" baseline="0">
              <a:solidFill>
                <a:srgbClr val="0066CC"/>
              </a:solidFill>
              <a:latin typeface="Times New Roman" pitchFamily="18" charset="0"/>
              <a:ea typeface="ＭＳ Ｐゴシック"/>
              <a:cs typeface="Times New Roman" pitchFamily="18" charset="0"/>
            </a:rPr>
            <a:t>12% increase</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0.1894</cdr:x>
      <cdr:y>0.61459</cdr:y>
    </cdr:from>
    <cdr:to>
      <cdr:x>0.31851</cdr:x>
      <cdr:y>0.67188</cdr:y>
    </cdr:to>
    <cdr:sp macro="" textlink="">
      <cdr:nvSpPr>
        <cdr:cNvPr id="34" name="円/楕円 23"/>
        <cdr:cNvSpPr>
          <a:spLocks xmlns:a="http://schemas.openxmlformats.org/drawingml/2006/main" noChangeArrowheads="1"/>
        </cdr:cNvSpPr>
      </cdr:nvSpPr>
      <cdr:spPr bwMode="auto">
        <a:xfrm xmlns:a="http://schemas.openxmlformats.org/drawingml/2006/main">
          <a:off x="1481127" y="2247918"/>
          <a:ext cx="1009644" cy="209544"/>
        </a:xfrm>
        <a:prstGeom xmlns:a="http://schemas.openxmlformats.org/drawingml/2006/main" prst="ellipse">
          <a:avLst/>
        </a:prstGeom>
        <a:noFill xmlns:a="http://schemas.openxmlformats.org/drawingml/2006/main"/>
        <a:ln xmlns:a="http://schemas.openxmlformats.org/drawingml/2006/main" w="28575" algn="ctr">
          <a:solidFill>
            <a:srgbClr val="FF0000"/>
          </a:solidFill>
          <a:round/>
          <a:headEnd/>
          <a:tailEnd/>
        </a:l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Overflow="clip" wrap="square" lIns="91440" tIns="0" rIns="91440" bIns="45720" anchor="t"/>
        <a:lstStyle xmlns:a="http://schemas.openxmlformats.org/drawingml/2006/main"/>
        <a:p xmlns:a="http://schemas.openxmlformats.org/drawingml/2006/main">
          <a:pPr algn="l" rtl="0">
            <a:defRPr sz="1000"/>
          </a:pPr>
          <a:endParaRPr lang="ja-JP" altLang="en-US" sz="10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0.50248</cdr:x>
      <cdr:y>0.03776</cdr:y>
    </cdr:from>
    <cdr:to>
      <cdr:x>0.50248</cdr:x>
      <cdr:y>0.82599</cdr:y>
    </cdr:to>
    <cdr:sp macro="" textlink="">
      <cdr:nvSpPr>
        <cdr:cNvPr id="2059" name="Line 11"/>
        <cdr:cNvSpPr>
          <a:spLocks xmlns:a="http://schemas.openxmlformats.org/drawingml/2006/main" noChangeShapeType="1"/>
        </cdr:cNvSpPr>
      </cdr:nvSpPr>
      <cdr:spPr bwMode="auto">
        <a:xfrm xmlns:a="http://schemas.openxmlformats.org/drawingml/2006/main">
          <a:off x="3929411" y="138120"/>
          <a:ext cx="0" cy="2883030"/>
        </a:xfrm>
        <a:prstGeom xmlns:a="http://schemas.openxmlformats.org/drawingml/2006/main" prst="line">
          <a:avLst/>
        </a:prstGeom>
        <a:noFill xmlns:a="http://schemas.openxmlformats.org/drawingml/2006/main"/>
        <a:ln xmlns:a="http://schemas.openxmlformats.org/drawingml/2006/main" w="15875">
          <a:solidFill>
            <a:srgbClr val="FF0000"/>
          </a:solidFill>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0.50744</cdr:x>
      <cdr:y>0.40755</cdr:y>
    </cdr:from>
    <cdr:to>
      <cdr:x>0.60819</cdr:x>
      <cdr:y>0.44787</cdr:y>
    </cdr:to>
    <cdr:sp macro="" textlink="">
      <cdr:nvSpPr>
        <cdr:cNvPr id="31" name="テキスト ボックス 11"/>
        <cdr:cNvSpPr txBox="1">
          <a:spLocks xmlns:a="http://schemas.openxmlformats.org/drawingml/2006/main" noChangeArrowheads="1"/>
        </cdr:cNvSpPr>
      </cdr:nvSpPr>
      <cdr:spPr bwMode="auto">
        <a:xfrm xmlns:a="http://schemas.openxmlformats.org/drawingml/2006/main">
          <a:off x="3968225" y="1490637"/>
          <a:ext cx="787839" cy="147476"/>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0" i="0" u="none" strike="noStrike" baseline="0">
              <a:solidFill>
                <a:srgbClr val="0066CC"/>
              </a:solidFill>
              <a:latin typeface="Times New Roman" pitchFamily="18" charset="0"/>
              <a:ea typeface="ＭＳ Ｐゴシック"/>
              <a:cs typeface="Times New Roman" pitchFamily="18" charset="0"/>
            </a:rPr>
            <a:t>30% </a:t>
          </a:r>
          <a:r>
            <a:rPr lang="en-US" altLang="ja-JP" sz="1000" b="0" i="0" u="none" strike="noStrike" baseline="0">
              <a:solidFill>
                <a:srgbClr val="0066CC"/>
              </a:solidFill>
              <a:latin typeface="Times New Roman" pitchFamily="18" charset="0"/>
              <a:ea typeface="ＭＳ Ｐゴシック"/>
              <a:cs typeface="Times New Roman" pitchFamily="18" charset="0"/>
            </a:rPr>
            <a:t>reduction</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0.31775</cdr:x>
      <cdr:y>0.91185</cdr:y>
    </cdr:from>
    <cdr:to>
      <cdr:x>0.4889</cdr:x>
      <cdr:y>0.98003</cdr:y>
    </cdr:to>
    <cdr:sp macro="" textlink="">
      <cdr:nvSpPr>
        <cdr:cNvPr id="2" name="Rectangle 1"/>
        <cdr:cNvSpPr>
          <a:spLocks xmlns:a="http://schemas.openxmlformats.org/drawingml/2006/main" noChangeArrowheads="1"/>
        </cdr:cNvSpPr>
      </cdr:nvSpPr>
      <cdr:spPr bwMode="auto">
        <a:xfrm xmlns:a="http://schemas.openxmlformats.org/drawingml/2006/main">
          <a:off x="2484784" y="3335190"/>
          <a:ext cx="1338398" cy="249375"/>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xmlns:mc="http://schemas.openxmlformats.org/markup-compatibility/2006" val="000000" mc:Ignorable="a14" a14:legacySpreadsheetColorIndex="64"/>
              </a:solidFill>
              <a:miter lim="800000"/>
              <a:headEnd/>
              <a:tailEnd/>
            </a14:hiddenLine>
          </a:ext>
        </a:extLst>
      </cdr:spPr>
      <cdr:txBody>
        <a:bodyPr xmlns:a="http://schemas.openxmlformats.org/drawingml/2006/main" vertOverflow="clip" wrap="square" lIns="27432" tIns="18288" rIns="0" bIns="0" anchor="t" upright="1"/>
        <a:lstStyle xmlns:a="http://schemas.openxmlformats.org/drawingml/2006/main"/>
        <a:p xmlns:a="http://schemas.openxmlformats.org/drawingml/2006/main">
          <a:pPr algn="l" rtl="0">
            <a:defRPr sz="1000"/>
          </a:pPr>
          <a:r>
            <a:rPr lang="en-US" altLang="ja-JP"/>
            <a:t>50% reduction level</a:t>
          </a:r>
          <a:endParaRPr lang="ja-JP" altLang="en-US"/>
        </a:p>
      </cdr:txBody>
    </cdr:sp>
  </cdr:relSizeAnchor>
  <cdr:relSizeAnchor xmlns:cdr="http://schemas.openxmlformats.org/drawingml/2006/chartDrawing">
    <cdr:from>
      <cdr:x>0.4146</cdr:x>
      <cdr:y>0.04362</cdr:y>
    </cdr:from>
    <cdr:to>
      <cdr:x>0.4146</cdr:x>
      <cdr:y>0.82649</cdr:y>
    </cdr:to>
    <cdr:sp macro="" textlink="">
      <cdr:nvSpPr>
        <cdr:cNvPr id="3" name="Line 12"/>
        <cdr:cNvSpPr>
          <a:spLocks xmlns:a="http://schemas.openxmlformats.org/drawingml/2006/main" noChangeShapeType="1"/>
        </cdr:cNvSpPr>
      </cdr:nvSpPr>
      <cdr:spPr bwMode="auto">
        <a:xfrm xmlns:a="http://schemas.openxmlformats.org/drawingml/2006/main">
          <a:off x="3242145" y="159532"/>
          <a:ext cx="0" cy="2863426"/>
        </a:xfrm>
        <a:prstGeom xmlns:a="http://schemas.openxmlformats.org/drawingml/2006/main" prst="line">
          <a:avLst/>
        </a:prstGeom>
        <a:noFill xmlns:a="http://schemas.openxmlformats.org/drawingml/2006/main"/>
        <a:ln xmlns:a="http://schemas.openxmlformats.org/drawingml/2006/main" w="15875" cap="rnd">
          <a:solidFill>
            <a:srgbClr val="FF0000"/>
          </a:solidFill>
          <a:prstDash val="sysDot"/>
          <a:round/>
          <a:headEn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0.38707</cdr:x>
      <cdr:y>0.82851</cdr:y>
    </cdr:from>
    <cdr:to>
      <cdr:x>0.41399</cdr:x>
      <cdr:y>0.8962</cdr:y>
    </cdr:to>
    <cdr:sp macro="" textlink="">
      <cdr:nvSpPr>
        <cdr:cNvPr id="4" name="Line 15"/>
        <cdr:cNvSpPr>
          <a:spLocks xmlns:a="http://schemas.openxmlformats.org/drawingml/2006/main" noChangeShapeType="1"/>
        </cdr:cNvSpPr>
      </cdr:nvSpPr>
      <cdr:spPr bwMode="auto">
        <a:xfrm xmlns:a="http://schemas.openxmlformats.org/drawingml/2006/main" flipV="1">
          <a:off x="3026867" y="3030367"/>
          <a:ext cx="210515" cy="247583"/>
        </a:xfrm>
        <a:prstGeom xmlns:a="http://schemas.openxmlformats.org/drawingml/2006/main" prst="line">
          <a:avLst/>
        </a:prstGeom>
        <a:noFill xmlns:a="http://schemas.openxmlformats.org/drawingml/2006/main"/>
        <a:ln xmlns:a="http://schemas.openxmlformats.org/drawingml/2006/main" w="9525">
          <a:solidFill>
            <a:srgbClr val="000000"/>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0.50594</cdr:x>
      <cdr:y>0.76333</cdr:y>
    </cdr:from>
    <cdr:to>
      <cdr:x>0.60668</cdr:x>
      <cdr:y>0.80365</cdr:y>
    </cdr:to>
    <cdr:sp macro="" textlink="">
      <cdr:nvSpPr>
        <cdr:cNvPr id="5" name="テキスト ボックス 11"/>
        <cdr:cNvSpPr txBox="1">
          <a:spLocks xmlns:a="http://schemas.openxmlformats.org/drawingml/2006/main" noChangeArrowheads="1"/>
        </cdr:cNvSpPr>
      </cdr:nvSpPr>
      <cdr:spPr bwMode="auto">
        <a:xfrm xmlns:a="http://schemas.openxmlformats.org/drawingml/2006/main">
          <a:off x="3956464" y="2791965"/>
          <a:ext cx="787790" cy="147474"/>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0" i="0" u="none" strike="noStrike" baseline="0">
              <a:solidFill>
                <a:srgbClr val="0066CC"/>
              </a:solidFill>
              <a:latin typeface="Times New Roman" pitchFamily="18" charset="0"/>
              <a:ea typeface="ＭＳ Ｐゴシック"/>
              <a:cs typeface="Times New Roman" pitchFamily="18" charset="0"/>
            </a:rPr>
            <a:t>32% </a:t>
          </a:r>
          <a:r>
            <a:rPr lang="en-US" altLang="ja-JP" sz="1000" b="0" i="0" u="none" strike="noStrike" baseline="0">
              <a:solidFill>
                <a:srgbClr val="0066CC"/>
              </a:solidFill>
              <a:latin typeface="Times New Roman" pitchFamily="18" charset="0"/>
              <a:ea typeface="ＭＳ Ｐゴシック"/>
              <a:cs typeface="Times New Roman" pitchFamily="18" charset="0"/>
            </a:rPr>
            <a:t>reduction</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0.50667</cdr:x>
      <cdr:y>0.69825</cdr:y>
    </cdr:from>
    <cdr:to>
      <cdr:x>0.61489</cdr:x>
      <cdr:y>0.73857</cdr:y>
    </cdr:to>
    <cdr:sp macro="" textlink="">
      <cdr:nvSpPr>
        <cdr:cNvPr id="6" name="テキスト ボックス 13"/>
        <cdr:cNvSpPr txBox="1">
          <a:spLocks xmlns:a="http://schemas.openxmlformats.org/drawingml/2006/main" noChangeArrowheads="1"/>
        </cdr:cNvSpPr>
      </cdr:nvSpPr>
      <cdr:spPr bwMode="auto">
        <a:xfrm xmlns:a="http://schemas.openxmlformats.org/drawingml/2006/main">
          <a:off x="3965988" y="2553929"/>
          <a:ext cx="852070" cy="147475"/>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1" i="0" u="sng" strike="noStrike" baseline="0">
              <a:solidFill>
                <a:srgbClr val="FF0000"/>
              </a:solidFill>
              <a:latin typeface="Times New Roman" pitchFamily="18" charset="0"/>
              <a:ea typeface="ＭＳ Ｐゴシック"/>
              <a:cs typeface="Times New Roman" pitchFamily="18" charset="0"/>
            </a:rPr>
            <a:t>90%</a:t>
          </a:r>
          <a:r>
            <a:rPr lang="en-US" altLang="ja-JP" sz="1000" b="1" i="0" u="sng" strike="noStrike" baseline="0">
              <a:solidFill>
                <a:srgbClr val="FF0000"/>
              </a:solidFill>
              <a:latin typeface="Times New Roman" pitchFamily="18" charset="0"/>
              <a:ea typeface="ＭＳ Ｐゴシック"/>
              <a:cs typeface="Times New Roman" pitchFamily="18" charset="0"/>
            </a:rPr>
            <a:t> reduction</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0.30329</cdr:x>
      <cdr:y>0.90755</cdr:y>
    </cdr:from>
    <cdr:to>
      <cdr:x>0.46285</cdr:x>
      <cdr:y>0.98052</cdr:y>
    </cdr:to>
    <cdr:sp macro="" textlink="">
      <cdr:nvSpPr>
        <cdr:cNvPr id="7" name="円/楕円 20"/>
        <cdr:cNvSpPr>
          <a:spLocks xmlns:a="http://schemas.openxmlformats.org/drawingml/2006/main" noChangeArrowheads="1"/>
        </cdr:cNvSpPr>
      </cdr:nvSpPr>
      <cdr:spPr bwMode="auto">
        <a:xfrm xmlns:a="http://schemas.openxmlformats.org/drawingml/2006/main">
          <a:off x="2371707" y="3319462"/>
          <a:ext cx="1247763" cy="266895"/>
        </a:xfrm>
        <a:prstGeom xmlns:a="http://schemas.openxmlformats.org/drawingml/2006/main" prst="ellipse">
          <a:avLst/>
        </a:prstGeom>
        <a:noFill xmlns:a="http://schemas.openxmlformats.org/drawingml/2006/main"/>
        <a:ln xmlns:a="http://schemas.openxmlformats.org/drawingml/2006/main" w="28575" algn="ctr">
          <a:solidFill>
            <a:srgbClr val="FF0000"/>
          </a:solidFill>
          <a:round/>
          <a:headEnd/>
          <a:tailEnd/>
        </a:l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Overflow="clip" wrap="square" lIns="91440" tIns="0" rIns="91440" bIns="45720" anchor="t"/>
        <a:lstStyle xmlns:a="http://schemas.openxmlformats.org/drawingml/2006/main"/>
        <a:p xmlns:a="http://schemas.openxmlformats.org/drawingml/2006/main">
          <a:pPr algn="l" rtl="0">
            <a:defRPr sz="1000"/>
          </a:pPr>
          <a:endParaRPr lang="ja-JP" altLang="en-US" sz="10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0.04546</cdr:x>
      <cdr:y>0.68124</cdr:y>
    </cdr:from>
    <cdr:to>
      <cdr:x>0.3309</cdr:x>
      <cdr:y>0.75999</cdr:y>
    </cdr:to>
    <cdr:sp macro="" textlink="">
      <cdr:nvSpPr>
        <cdr:cNvPr id="8" name="円/楕円 23"/>
        <cdr:cNvSpPr>
          <a:spLocks xmlns:a="http://schemas.openxmlformats.org/drawingml/2006/main" noChangeArrowheads="1"/>
        </cdr:cNvSpPr>
      </cdr:nvSpPr>
      <cdr:spPr bwMode="auto">
        <a:xfrm xmlns:a="http://schemas.openxmlformats.org/drawingml/2006/main">
          <a:off x="355526" y="2491697"/>
          <a:ext cx="2232096" cy="288032"/>
        </a:xfrm>
        <a:prstGeom xmlns:a="http://schemas.openxmlformats.org/drawingml/2006/main" prst="ellipse">
          <a:avLst/>
        </a:prstGeom>
        <a:noFill xmlns:a="http://schemas.openxmlformats.org/drawingml/2006/main"/>
        <a:ln xmlns:a="http://schemas.openxmlformats.org/drawingml/2006/main" w="28575" algn="ctr">
          <a:solidFill>
            <a:srgbClr val="FF0000"/>
          </a:solidFill>
          <a:round/>
          <a:headEnd/>
          <a:tailEnd/>
        </a:l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Overflow="clip" wrap="square" lIns="91440" tIns="0" rIns="91440" bIns="45720" anchor="t"/>
        <a:lstStyle xmlns:a="http://schemas.openxmlformats.org/drawingml/2006/main"/>
        <a:p xmlns:a="http://schemas.openxmlformats.org/drawingml/2006/main">
          <a:pPr algn="l" rtl="0">
            <a:defRPr sz="1000"/>
          </a:pPr>
          <a:endParaRPr lang="ja-JP" altLang="en-US" sz="10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0.15085</cdr:x>
      <cdr:y>0.10156</cdr:y>
    </cdr:from>
    <cdr:to>
      <cdr:x>0.32216</cdr:x>
      <cdr:y>0.17679</cdr:y>
    </cdr:to>
    <cdr:sp macro="" textlink="">
      <cdr:nvSpPr>
        <cdr:cNvPr id="9" name="円/楕円 25"/>
        <cdr:cNvSpPr>
          <a:spLocks xmlns:a="http://schemas.openxmlformats.org/drawingml/2006/main" noChangeArrowheads="1"/>
        </cdr:cNvSpPr>
      </cdr:nvSpPr>
      <cdr:spPr bwMode="auto">
        <a:xfrm xmlns:a="http://schemas.openxmlformats.org/drawingml/2006/main">
          <a:off x="1179681" y="371481"/>
          <a:ext cx="1339648" cy="275161"/>
        </a:xfrm>
        <a:prstGeom xmlns:a="http://schemas.openxmlformats.org/drawingml/2006/main" prst="ellipse">
          <a:avLst/>
        </a:prstGeom>
        <a:noFill xmlns:a="http://schemas.openxmlformats.org/drawingml/2006/main"/>
        <a:ln xmlns:a="http://schemas.openxmlformats.org/drawingml/2006/main" w="28575" algn="ctr">
          <a:solidFill>
            <a:srgbClr val="FF0000"/>
          </a:solidFill>
          <a:round/>
          <a:headEnd/>
          <a:tailEnd/>
        </a:l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Overflow="clip" wrap="square" lIns="91440" tIns="0" rIns="91440" bIns="45720" anchor="t"/>
        <a:lstStyle xmlns:a="http://schemas.openxmlformats.org/drawingml/2006/main"/>
        <a:p xmlns:a="http://schemas.openxmlformats.org/drawingml/2006/main">
          <a:pPr algn="l" rtl="0">
            <a:defRPr sz="1000"/>
          </a:pPr>
          <a:endParaRPr lang="ja-JP" altLang="en-US" sz="10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0.33306</cdr:x>
      <cdr:y>0.09067</cdr:y>
    </cdr:from>
    <cdr:to>
      <cdr:x>0.35668</cdr:x>
      <cdr:y>0.19727</cdr:y>
    </cdr:to>
    <cdr:sp macro="" textlink="">
      <cdr:nvSpPr>
        <cdr:cNvPr id="10" name="テキスト ボックス 26"/>
        <cdr:cNvSpPr txBox="1">
          <a:spLocks xmlns:a="http://schemas.openxmlformats.org/drawingml/2006/main" noChangeArrowheads="1"/>
        </cdr:cNvSpPr>
      </cdr:nvSpPr>
      <cdr:spPr bwMode="auto">
        <a:xfrm xmlns:a="http://schemas.openxmlformats.org/drawingml/2006/main">
          <a:off x="2604538" y="331635"/>
          <a:ext cx="184731" cy="38991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91440" tIns="45720" rIns="91440" bIns="45720" anchor="t">
          <a:spAutoFit/>
        </a:bodyPr>
        <a:lstStyle xmlns:a="http://schemas.openxmlformats.org/drawingml/2006/main"/>
        <a:p xmlns:a="http://schemas.openxmlformats.org/drawingml/2006/main">
          <a:pPr algn="l" rtl="0">
            <a:lnSpc>
              <a:spcPts val="1100"/>
            </a:lnSpc>
            <a:defRPr sz="1000"/>
          </a:pPr>
          <a:endParaRPr lang="ja-JP" altLang="en-US" sz="11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0.50267</cdr:x>
      <cdr:y>0.11412</cdr:y>
    </cdr:from>
    <cdr:to>
      <cdr:x>0.87363</cdr:x>
      <cdr:y>0.15619</cdr:y>
    </cdr:to>
    <cdr:sp macro="" textlink="">
      <cdr:nvSpPr>
        <cdr:cNvPr id="11" name="テキスト ボックス 27"/>
        <cdr:cNvSpPr txBox="1">
          <a:spLocks xmlns:a="http://schemas.openxmlformats.org/drawingml/2006/main" noChangeArrowheads="1"/>
        </cdr:cNvSpPr>
      </cdr:nvSpPr>
      <cdr:spPr bwMode="auto">
        <a:xfrm xmlns:a="http://schemas.openxmlformats.org/drawingml/2006/main">
          <a:off x="3930892" y="417405"/>
          <a:ext cx="2900918" cy="153888"/>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en-US" altLang="ja-JP" sz="1000" b="0" i="0" u="none" strike="noStrike" baseline="0" dirty="0" smtClean="0">
              <a:solidFill>
                <a:srgbClr val="FF0000"/>
              </a:solidFill>
              <a:latin typeface="Times New Roman" pitchFamily="18" charset="0"/>
              <a:ea typeface="ＭＳ Ｐゴシック"/>
              <a:cs typeface="Times New Roman" pitchFamily="18" charset="0"/>
            </a:rPr>
            <a:t>CO2 </a:t>
          </a:r>
          <a:r>
            <a:rPr lang="en-US" altLang="ja-JP" sz="1000" b="0" i="0" u="none" strike="noStrike" baseline="0" dirty="0">
              <a:solidFill>
                <a:srgbClr val="FF0000"/>
              </a:solidFill>
              <a:latin typeface="Times New Roman" pitchFamily="18" charset="0"/>
              <a:ea typeface="ＭＳ Ｐゴシック"/>
              <a:cs typeface="Times New Roman" pitchFamily="18" charset="0"/>
            </a:rPr>
            <a:t>emissions </a:t>
          </a:r>
          <a:r>
            <a:rPr lang="en-US" altLang="ja-JP" sz="1000" b="1" i="0" u="sng" strike="noStrike" baseline="0" dirty="0">
              <a:solidFill>
                <a:srgbClr val="FF0000"/>
              </a:solidFill>
              <a:latin typeface="Times New Roman" pitchFamily="18" charset="0"/>
              <a:ea typeface="ＭＳ Ｐゴシック"/>
              <a:cs typeface="Times New Roman" pitchFamily="18" charset="0"/>
            </a:rPr>
            <a:t>reduced </a:t>
          </a:r>
          <a:r>
            <a:rPr lang="en-US" altLang="ja-JP" sz="1000" b="1" i="0" u="sng" strike="noStrike" baseline="0" dirty="0" smtClean="0">
              <a:solidFill>
                <a:srgbClr val="FF0000"/>
              </a:solidFill>
              <a:latin typeface="Times New Roman" pitchFamily="18" charset="0"/>
              <a:ea typeface="ＭＳ Ｐゴシック"/>
              <a:cs typeface="Times New Roman" pitchFamily="18" charset="0"/>
            </a:rPr>
            <a:t>by </a:t>
          </a:r>
          <a:r>
            <a:rPr lang="en-US" altLang="ja-JP" sz="1000" b="1" u="sng" dirty="0">
              <a:solidFill>
                <a:srgbClr val="FF0000"/>
              </a:solidFill>
              <a:latin typeface="Times New Roman" pitchFamily="18" charset="0"/>
              <a:cs typeface="Times New Roman" pitchFamily="18" charset="0"/>
            </a:rPr>
            <a:t>60% </a:t>
          </a:r>
          <a:r>
            <a:rPr lang="en-US" altLang="ja-JP" sz="1000" b="0" i="0" u="none" strike="noStrike" baseline="0" dirty="0" smtClean="0">
              <a:solidFill>
                <a:srgbClr val="FF0000"/>
              </a:solidFill>
              <a:latin typeface="Times New Roman" pitchFamily="18" charset="0"/>
              <a:ea typeface="ＭＳ Ｐゴシック"/>
              <a:cs typeface="Times New Roman" pitchFamily="18" charset="0"/>
            </a:rPr>
            <a:t>compared </a:t>
          </a:r>
          <a:r>
            <a:rPr lang="en-US" altLang="ja-JP" sz="1000" b="0" i="0" u="none" strike="noStrike" baseline="0" dirty="0">
              <a:solidFill>
                <a:srgbClr val="FF0000"/>
              </a:solidFill>
              <a:latin typeface="Times New Roman" pitchFamily="18" charset="0"/>
              <a:ea typeface="ＭＳ Ｐゴシック"/>
              <a:cs typeface="Times New Roman" pitchFamily="18" charset="0"/>
            </a:rPr>
            <a:t>to gasoline</a:t>
          </a:r>
          <a:endParaRPr lang="ja-JP" altLang="en-US" dirty="0">
            <a:latin typeface="Times New Roman" pitchFamily="18" charset="0"/>
            <a:cs typeface="Times New Roman" pitchFamily="18" charset="0"/>
          </a:endParaRPr>
        </a:p>
      </cdr:txBody>
    </cdr:sp>
  </cdr:relSizeAnchor>
  <cdr:relSizeAnchor xmlns:cdr="http://schemas.openxmlformats.org/drawingml/2006/chartDrawing">
    <cdr:from>
      <cdr:x>0.50655</cdr:x>
      <cdr:y>0.62292</cdr:y>
    </cdr:from>
    <cdr:to>
      <cdr:x>0.61551</cdr:x>
      <cdr:y>0.66324</cdr:y>
    </cdr:to>
    <cdr:sp macro="" textlink="">
      <cdr:nvSpPr>
        <cdr:cNvPr id="12" name="テキスト ボックス 32"/>
        <cdr:cNvSpPr txBox="1">
          <a:spLocks xmlns:a="http://schemas.openxmlformats.org/drawingml/2006/main" noChangeArrowheads="1"/>
        </cdr:cNvSpPr>
      </cdr:nvSpPr>
      <cdr:spPr bwMode="auto">
        <a:xfrm xmlns:a="http://schemas.openxmlformats.org/drawingml/2006/main">
          <a:off x="3961227" y="2278395"/>
          <a:ext cx="852070" cy="147475"/>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1" i="0" u="sng" strike="noStrike" baseline="0">
              <a:solidFill>
                <a:srgbClr val="FF0000"/>
              </a:solidFill>
              <a:latin typeface="Times New Roman" pitchFamily="18" charset="0"/>
              <a:ea typeface="ＭＳ Ｐゴシック"/>
              <a:cs typeface="Times New Roman" pitchFamily="18" charset="0"/>
            </a:rPr>
            <a:t>52% </a:t>
          </a:r>
          <a:r>
            <a:rPr lang="en-US" altLang="ja-JP" sz="1000" b="1" i="0" u="sng" strike="noStrike" baseline="0">
              <a:solidFill>
                <a:srgbClr val="FF0000"/>
              </a:solidFill>
              <a:latin typeface="Times New Roman" pitchFamily="18" charset="0"/>
              <a:ea typeface="ＭＳ Ｐゴシック"/>
              <a:cs typeface="Times New Roman" pitchFamily="18" charset="0"/>
            </a:rPr>
            <a:t>reduction</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0.44702</cdr:x>
      <cdr:y>0.78061</cdr:y>
    </cdr:from>
    <cdr:to>
      <cdr:x>0.49578</cdr:x>
      <cdr:y>0.78125</cdr:y>
    </cdr:to>
    <cdr:sp macro="" textlink="">
      <cdr:nvSpPr>
        <cdr:cNvPr id="13" name="Line 41"/>
        <cdr:cNvSpPr>
          <a:spLocks xmlns:a="http://schemas.openxmlformats.org/drawingml/2006/main" noChangeShapeType="1"/>
        </cdr:cNvSpPr>
      </cdr:nvSpPr>
      <cdr:spPr bwMode="auto">
        <a:xfrm xmlns:a="http://schemas.openxmlformats.org/drawingml/2006/main" flipH="1">
          <a:off x="3495675" y="2855146"/>
          <a:ext cx="381316" cy="2356"/>
        </a:xfrm>
        <a:prstGeom xmlns:a="http://schemas.openxmlformats.org/drawingml/2006/main" prst="line">
          <a:avLst/>
        </a:prstGeom>
        <a:noFill xmlns:a="http://schemas.openxmlformats.org/drawingml/2006/main"/>
        <a:ln xmlns:a="http://schemas.openxmlformats.org/drawingml/2006/main" w="28575">
          <a:solidFill>
            <a:srgbClr val="0066CC"/>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0.34348</cdr:x>
      <cdr:y>0.71875</cdr:y>
    </cdr:from>
    <cdr:to>
      <cdr:x>0.50304</cdr:x>
      <cdr:y>0.71875</cdr:y>
    </cdr:to>
    <cdr:sp macro="" textlink="">
      <cdr:nvSpPr>
        <cdr:cNvPr id="14" name="Line 42"/>
        <cdr:cNvSpPr>
          <a:spLocks xmlns:a="http://schemas.openxmlformats.org/drawingml/2006/main" noChangeShapeType="1"/>
        </cdr:cNvSpPr>
      </cdr:nvSpPr>
      <cdr:spPr bwMode="auto">
        <a:xfrm xmlns:a="http://schemas.openxmlformats.org/drawingml/2006/main" flipH="1" flipV="1">
          <a:off x="2686021" y="2628894"/>
          <a:ext cx="1247803" cy="5"/>
        </a:xfrm>
        <a:prstGeom xmlns:a="http://schemas.openxmlformats.org/drawingml/2006/main" prst="line">
          <a:avLst/>
        </a:prstGeom>
        <a:noFill xmlns:a="http://schemas.openxmlformats.org/drawingml/2006/main"/>
        <a:ln xmlns:a="http://schemas.openxmlformats.org/drawingml/2006/main" w="28575">
          <a:solidFill>
            <a:srgbClr val="FF0000"/>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0.44884</cdr:x>
      <cdr:y>0.42057</cdr:y>
    </cdr:from>
    <cdr:to>
      <cdr:x>0.50183</cdr:x>
      <cdr:y>0.42057</cdr:y>
    </cdr:to>
    <cdr:sp macro="" textlink="">
      <cdr:nvSpPr>
        <cdr:cNvPr id="18" name="Line 48"/>
        <cdr:cNvSpPr>
          <a:spLocks xmlns:a="http://schemas.openxmlformats.org/drawingml/2006/main" noChangeShapeType="1"/>
        </cdr:cNvSpPr>
      </cdr:nvSpPr>
      <cdr:spPr bwMode="auto">
        <a:xfrm xmlns:a="http://schemas.openxmlformats.org/drawingml/2006/main" flipH="1" flipV="1">
          <a:off x="3509960" y="1538283"/>
          <a:ext cx="414339" cy="4"/>
        </a:xfrm>
        <a:prstGeom xmlns:a="http://schemas.openxmlformats.org/drawingml/2006/main" prst="line">
          <a:avLst/>
        </a:prstGeom>
        <a:noFill xmlns:a="http://schemas.openxmlformats.org/drawingml/2006/main"/>
        <a:ln xmlns:a="http://schemas.openxmlformats.org/drawingml/2006/main" w="28575">
          <a:solidFill>
            <a:srgbClr val="0066CC"/>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0.39708</cdr:x>
      <cdr:y>0.13802</cdr:y>
    </cdr:from>
    <cdr:to>
      <cdr:x>0.50244</cdr:x>
      <cdr:y>0.13802</cdr:y>
    </cdr:to>
    <cdr:sp macro="" textlink="">
      <cdr:nvSpPr>
        <cdr:cNvPr id="19" name="Line 50"/>
        <cdr:cNvSpPr>
          <a:spLocks xmlns:a="http://schemas.openxmlformats.org/drawingml/2006/main" noChangeShapeType="1"/>
        </cdr:cNvSpPr>
      </cdr:nvSpPr>
      <cdr:spPr bwMode="auto">
        <a:xfrm xmlns:a="http://schemas.openxmlformats.org/drawingml/2006/main" flipH="1" flipV="1">
          <a:off x="3105148" y="504824"/>
          <a:ext cx="823914" cy="1"/>
        </a:xfrm>
        <a:prstGeom xmlns:a="http://schemas.openxmlformats.org/drawingml/2006/main" prst="line">
          <a:avLst/>
        </a:prstGeom>
        <a:noFill xmlns:a="http://schemas.openxmlformats.org/drawingml/2006/main"/>
        <a:ln xmlns:a="http://schemas.openxmlformats.org/drawingml/2006/main" w="28575">
          <a:solidFill>
            <a:srgbClr val="FF0000"/>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0.47747</cdr:x>
      <cdr:y>0.20833</cdr:y>
    </cdr:from>
    <cdr:to>
      <cdr:x>0.50183</cdr:x>
      <cdr:y>0.20964</cdr:y>
    </cdr:to>
    <cdr:sp macro="" textlink="">
      <cdr:nvSpPr>
        <cdr:cNvPr id="20" name="Line 51"/>
        <cdr:cNvSpPr>
          <a:spLocks xmlns:a="http://schemas.openxmlformats.org/drawingml/2006/main" noChangeShapeType="1"/>
        </cdr:cNvSpPr>
      </cdr:nvSpPr>
      <cdr:spPr bwMode="auto">
        <a:xfrm xmlns:a="http://schemas.openxmlformats.org/drawingml/2006/main" flipH="1">
          <a:off x="3733798" y="761999"/>
          <a:ext cx="190501" cy="4763"/>
        </a:xfrm>
        <a:prstGeom xmlns:a="http://schemas.openxmlformats.org/drawingml/2006/main" prst="line">
          <a:avLst/>
        </a:prstGeom>
        <a:noFill xmlns:a="http://schemas.openxmlformats.org/drawingml/2006/main"/>
        <a:ln xmlns:a="http://schemas.openxmlformats.org/drawingml/2006/main" w="28575">
          <a:solidFill>
            <a:srgbClr val="0066CC"/>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0.50479</cdr:x>
      <cdr:y>0.18425</cdr:y>
    </cdr:from>
    <cdr:to>
      <cdr:x>0.61255</cdr:x>
      <cdr:y>0.22632</cdr:y>
    </cdr:to>
    <cdr:sp macro="" textlink="">
      <cdr:nvSpPr>
        <cdr:cNvPr id="21" name="テキスト ボックス 11"/>
        <cdr:cNvSpPr txBox="1">
          <a:spLocks xmlns:a="http://schemas.openxmlformats.org/drawingml/2006/main" noChangeArrowheads="1"/>
        </cdr:cNvSpPr>
      </cdr:nvSpPr>
      <cdr:spPr bwMode="auto">
        <a:xfrm xmlns:a="http://schemas.openxmlformats.org/drawingml/2006/main">
          <a:off x="3947470" y="673913"/>
          <a:ext cx="842663" cy="153888"/>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0" i="0" u="none" strike="noStrike" baseline="0" dirty="0" smtClean="0">
              <a:solidFill>
                <a:srgbClr val="0066CC"/>
              </a:solidFill>
              <a:latin typeface="Times New Roman" pitchFamily="18" charset="0"/>
              <a:ea typeface="ＭＳ Ｐゴシック"/>
              <a:cs typeface="Times New Roman" pitchFamily="18" charset="0"/>
            </a:rPr>
            <a:t>14%　</a:t>
          </a:r>
          <a:r>
            <a:rPr lang="en-US" altLang="ja-JP" sz="1000" b="0" i="0" u="none" strike="noStrike" baseline="0" dirty="0" smtClean="0">
              <a:solidFill>
                <a:srgbClr val="0066CC"/>
              </a:solidFill>
              <a:latin typeface="Times New Roman" pitchFamily="18" charset="0"/>
              <a:ea typeface="ＭＳ Ｐゴシック"/>
              <a:cs typeface="Times New Roman" pitchFamily="18" charset="0"/>
            </a:rPr>
            <a:t>reduction</a:t>
          </a:r>
          <a:endParaRPr lang="ja-JP" altLang="en-US" dirty="0">
            <a:latin typeface="Times New Roman" pitchFamily="18" charset="0"/>
            <a:cs typeface="Times New Roman" pitchFamily="18" charset="0"/>
          </a:endParaRPr>
        </a:p>
      </cdr:txBody>
    </cdr:sp>
  </cdr:relSizeAnchor>
  <cdr:relSizeAnchor xmlns:cdr="http://schemas.openxmlformats.org/drawingml/2006/chartDrawing">
    <cdr:from>
      <cdr:x>0.61986</cdr:x>
      <cdr:y>0.32996</cdr:y>
    </cdr:from>
    <cdr:to>
      <cdr:x>0.9982</cdr:x>
      <cdr:y>0.37203</cdr:y>
    </cdr:to>
    <cdr:sp macro="" textlink="">
      <cdr:nvSpPr>
        <cdr:cNvPr id="23" name="テキスト ボックス 27"/>
        <cdr:cNvSpPr txBox="1">
          <a:spLocks xmlns:a="http://schemas.openxmlformats.org/drawingml/2006/main" noChangeArrowheads="1"/>
        </cdr:cNvSpPr>
      </cdr:nvSpPr>
      <cdr:spPr bwMode="auto">
        <a:xfrm xmlns:a="http://schemas.openxmlformats.org/drawingml/2006/main">
          <a:off x="4847321" y="1206862"/>
          <a:ext cx="2958626" cy="153888"/>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en-US" altLang="ja-JP" sz="1000" b="0" i="0" u="none" strike="noStrike" baseline="0" dirty="0" smtClean="0">
              <a:solidFill>
                <a:srgbClr val="0066CC"/>
              </a:solidFill>
              <a:latin typeface="Times New Roman" pitchFamily="18" charset="0"/>
              <a:ea typeface="ＭＳ Ｐゴシック"/>
              <a:cs typeface="Times New Roman" pitchFamily="18" charset="0"/>
            </a:rPr>
            <a:t>CO2 </a:t>
          </a:r>
          <a:r>
            <a:rPr lang="en-US" altLang="ja-JP" sz="1000" b="0" i="0" u="none" strike="noStrike" baseline="0" dirty="0">
              <a:solidFill>
                <a:srgbClr val="0066CC"/>
              </a:solidFill>
              <a:latin typeface="Times New Roman" pitchFamily="18" charset="0"/>
              <a:ea typeface="ＭＳ Ｐゴシック"/>
              <a:cs typeface="Times New Roman" pitchFamily="18" charset="0"/>
            </a:rPr>
            <a:t>emissions increased </a:t>
          </a:r>
          <a:r>
            <a:rPr lang="en-US" altLang="ja-JP" sz="1000" b="0" i="0" u="none" strike="noStrike" baseline="0" dirty="0" smtClean="0">
              <a:solidFill>
                <a:srgbClr val="0066CC"/>
              </a:solidFill>
              <a:latin typeface="Times New Roman" pitchFamily="18" charset="0"/>
              <a:ea typeface="ＭＳ Ｐゴシック"/>
              <a:cs typeface="Times New Roman" pitchFamily="18" charset="0"/>
            </a:rPr>
            <a:t>by</a:t>
          </a:r>
          <a:r>
            <a:rPr lang="en-US" altLang="ja-JP" sz="1000" b="0" i="0" u="none" strike="noStrike" dirty="0" smtClean="0">
              <a:solidFill>
                <a:srgbClr val="0066CC"/>
              </a:solidFill>
              <a:latin typeface="Times New Roman" pitchFamily="18" charset="0"/>
              <a:ea typeface="ＭＳ Ｐゴシック"/>
              <a:cs typeface="Times New Roman" pitchFamily="18" charset="0"/>
            </a:rPr>
            <a:t> </a:t>
          </a:r>
          <a:r>
            <a:rPr lang="ja-JP" altLang="en-US" sz="1000" dirty="0">
              <a:solidFill>
                <a:srgbClr val="0066CC"/>
              </a:solidFill>
              <a:latin typeface="Times New Roman" pitchFamily="18" charset="0"/>
              <a:cs typeface="Times New Roman" pitchFamily="18" charset="0"/>
            </a:rPr>
            <a:t>236% </a:t>
          </a:r>
          <a:r>
            <a:rPr lang="en-US" altLang="ja-JP" sz="1000" b="0" i="0" u="none" strike="noStrike" baseline="0" dirty="0" smtClean="0">
              <a:solidFill>
                <a:srgbClr val="0066CC"/>
              </a:solidFill>
              <a:latin typeface="Times New Roman" pitchFamily="18" charset="0"/>
              <a:ea typeface="ＭＳ Ｐゴシック"/>
              <a:cs typeface="Times New Roman" pitchFamily="18" charset="0"/>
            </a:rPr>
            <a:t>compared </a:t>
          </a:r>
          <a:r>
            <a:rPr lang="en-US" altLang="ja-JP" sz="1000" b="0" i="0" u="none" strike="noStrike" baseline="0" dirty="0">
              <a:solidFill>
                <a:srgbClr val="0066CC"/>
              </a:solidFill>
              <a:latin typeface="Times New Roman" pitchFamily="18" charset="0"/>
              <a:ea typeface="ＭＳ Ｐゴシック"/>
              <a:cs typeface="Times New Roman" pitchFamily="18" charset="0"/>
            </a:rPr>
            <a:t>to gasoline</a:t>
          </a:r>
          <a:endParaRPr lang="ja-JP" altLang="en-US" dirty="0">
            <a:latin typeface="Times New Roman" pitchFamily="18" charset="0"/>
            <a:cs typeface="Times New Roman" pitchFamily="18" charset="0"/>
          </a:endParaRPr>
        </a:p>
      </cdr:txBody>
    </cdr:sp>
  </cdr:relSizeAnchor>
  <cdr:relSizeAnchor xmlns:cdr="http://schemas.openxmlformats.org/drawingml/2006/chartDrawing">
    <cdr:from>
      <cdr:x>0.52619</cdr:x>
      <cdr:y>0.34009</cdr:y>
    </cdr:from>
    <cdr:to>
      <cdr:x>0.61872</cdr:x>
      <cdr:y>0.38041</cdr:y>
    </cdr:to>
    <cdr:sp macro="" textlink="">
      <cdr:nvSpPr>
        <cdr:cNvPr id="25" name="テキスト ボックス 11"/>
        <cdr:cNvSpPr txBox="1">
          <a:spLocks xmlns:a="http://schemas.openxmlformats.org/drawingml/2006/main" noChangeArrowheads="1"/>
        </cdr:cNvSpPr>
      </cdr:nvSpPr>
      <cdr:spPr bwMode="auto">
        <a:xfrm xmlns:a="http://schemas.openxmlformats.org/drawingml/2006/main">
          <a:off x="4114793" y="1243913"/>
          <a:ext cx="723591" cy="147476"/>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en-US" altLang="ja-JP" sz="1000" b="0" i="0" u="none" strike="noStrike" baseline="0">
              <a:solidFill>
                <a:srgbClr val="0066CC"/>
              </a:solidFill>
              <a:latin typeface="Times New Roman" pitchFamily="18" charset="0"/>
              <a:ea typeface="ＭＳ Ｐゴシック"/>
              <a:cs typeface="Times New Roman" pitchFamily="18" charset="0"/>
            </a:rPr>
            <a:t>12% increase</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0.1894</cdr:x>
      <cdr:y>0.61459</cdr:y>
    </cdr:from>
    <cdr:to>
      <cdr:x>0.31851</cdr:x>
      <cdr:y>0.67188</cdr:y>
    </cdr:to>
    <cdr:sp macro="" textlink="">
      <cdr:nvSpPr>
        <cdr:cNvPr id="26" name="円/楕円 23"/>
        <cdr:cNvSpPr>
          <a:spLocks xmlns:a="http://schemas.openxmlformats.org/drawingml/2006/main" noChangeArrowheads="1"/>
        </cdr:cNvSpPr>
      </cdr:nvSpPr>
      <cdr:spPr bwMode="auto">
        <a:xfrm xmlns:a="http://schemas.openxmlformats.org/drawingml/2006/main">
          <a:off x="1481127" y="2247918"/>
          <a:ext cx="1009644" cy="209544"/>
        </a:xfrm>
        <a:prstGeom xmlns:a="http://schemas.openxmlformats.org/drawingml/2006/main" prst="ellipse">
          <a:avLst/>
        </a:prstGeom>
        <a:noFill xmlns:a="http://schemas.openxmlformats.org/drawingml/2006/main"/>
        <a:ln xmlns:a="http://schemas.openxmlformats.org/drawingml/2006/main" w="28575" algn="ctr">
          <a:solidFill>
            <a:srgbClr val="FF0000"/>
          </a:solidFill>
          <a:round/>
          <a:headEnd/>
          <a:tailEnd/>
        </a:l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Overflow="clip" wrap="square" lIns="91440" tIns="0" rIns="91440" bIns="45720" anchor="t"/>
        <a:lstStyle xmlns:a="http://schemas.openxmlformats.org/drawingml/2006/main"/>
        <a:p xmlns:a="http://schemas.openxmlformats.org/drawingml/2006/main">
          <a:pPr algn="l" rtl="0">
            <a:defRPr sz="1000"/>
          </a:pPr>
          <a:endParaRPr lang="ja-JP" altLang="en-US" sz="1000" b="0" i="0" u="none" strike="noStrike" baseline="0">
            <a:solidFill>
              <a:srgbClr val="FF0000"/>
            </a:solidFill>
            <a:latin typeface="ＭＳ Ｐゴシック"/>
            <a:ea typeface="ＭＳ Ｐゴシック"/>
          </a:endParaRPr>
        </a:p>
        <a:p xmlns:a="http://schemas.openxmlformats.org/drawingml/2006/main">
          <a:pPr algn="l" rtl="0">
            <a:defRPr sz="1000"/>
          </a:pPr>
          <a:endParaRPr lang="ja-JP" altLang="en-US"/>
        </a:p>
      </cdr:txBody>
    </cdr:sp>
  </cdr:relSizeAnchor>
  <cdr:relSizeAnchor xmlns:cdr="http://schemas.openxmlformats.org/drawingml/2006/chartDrawing">
    <cdr:from>
      <cdr:x>0.50744</cdr:x>
      <cdr:y>0.40755</cdr:y>
    </cdr:from>
    <cdr:to>
      <cdr:x>0.60819</cdr:x>
      <cdr:y>0.44787</cdr:y>
    </cdr:to>
    <cdr:sp macro="" textlink="">
      <cdr:nvSpPr>
        <cdr:cNvPr id="28" name="テキスト ボックス 11"/>
        <cdr:cNvSpPr txBox="1">
          <a:spLocks xmlns:a="http://schemas.openxmlformats.org/drawingml/2006/main" noChangeArrowheads="1"/>
        </cdr:cNvSpPr>
      </cdr:nvSpPr>
      <cdr:spPr bwMode="auto">
        <a:xfrm xmlns:a="http://schemas.openxmlformats.org/drawingml/2006/main">
          <a:off x="3968225" y="1490637"/>
          <a:ext cx="787839" cy="147476"/>
        </a:xfrm>
        <a:prstGeom xmlns:a="http://schemas.openxmlformats.org/drawingml/2006/main" prst="rect">
          <a:avLst/>
        </a:prstGeom>
        <a:solidFill xmlns:a="http://schemas.openxmlformats.org/drawingml/2006/main">
          <a:srgbClr val="FFFFFF"/>
        </a:solidFill>
        <a:ln xmlns:a="http://schemas.openxmlformats.org/drawingml/2006/main">
          <a:noFill/>
        </a:ln>
        <a:extLst xmlns:a="http://schemas.openxmlformats.org/drawingml/2006/main">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none" lIns="18000" tIns="0" rIns="18000" bIns="0" anchor="t">
          <a:spAutoFit/>
        </a:bodyPr>
        <a:lstStyle xmlns:a="http://schemas.openxmlformats.org/drawingml/2006/main"/>
        <a:p xmlns:a="http://schemas.openxmlformats.org/drawingml/2006/main">
          <a:pPr algn="l" rtl="0">
            <a:defRPr sz="1000"/>
          </a:pPr>
          <a:r>
            <a:rPr lang="ja-JP" altLang="en-US" sz="1000" b="0" i="0" u="none" strike="noStrike" baseline="0">
              <a:solidFill>
                <a:srgbClr val="0066CC"/>
              </a:solidFill>
              <a:latin typeface="Times New Roman" pitchFamily="18" charset="0"/>
              <a:ea typeface="ＭＳ Ｐゴシック"/>
              <a:cs typeface="Times New Roman" pitchFamily="18" charset="0"/>
            </a:rPr>
            <a:t>30% </a:t>
          </a:r>
          <a:r>
            <a:rPr lang="en-US" altLang="ja-JP" sz="1000" b="0" i="0" u="none" strike="noStrike" baseline="0">
              <a:solidFill>
                <a:srgbClr val="0066CC"/>
              </a:solidFill>
              <a:latin typeface="Times New Roman" pitchFamily="18" charset="0"/>
              <a:ea typeface="ＭＳ Ｐゴシック"/>
              <a:cs typeface="Times New Roman" pitchFamily="18" charset="0"/>
            </a:rPr>
            <a:t>reduction</a:t>
          </a:r>
          <a:endParaRPr lang="ja-JP" altLang="en-US">
            <a:latin typeface="Times New Roman" pitchFamily="18" charset="0"/>
            <a:cs typeface="Times New Roman" pitchFamily="18" charset="0"/>
          </a:endParaRPr>
        </a:p>
      </cdr:txBody>
    </cdr:sp>
  </cdr:relSizeAnchor>
  <cdr:relSizeAnchor xmlns:cdr="http://schemas.openxmlformats.org/drawingml/2006/chartDrawing">
    <cdr:from>
      <cdr:x>0.41169</cdr:x>
      <cdr:y>0.64974</cdr:y>
    </cdr:from>
    <cdr:to>
      <cdr:x>0.50244</cdr:x>
      <cdr:y>0.64974</cdr:y>
    </cdr:to>
    <cdr:sp macro="" textlink="">
      <cdr:nvSpPr>
        <cdr:cNvPr id="29" name="Line 50"/>
        <cdr:cNvSpPr>
          <a:spLocks xmlns:a="http://schemas.openxmlformats.org/drawingml/2006/main" noChangeShapeType="1"/>
        </cdr:cNvSpPr>
      </cdr:nvSpPr>
      <cdr:spPr bwMode="auto">
        <a:xfrm xmlns:a="http://schemas.openxmlformats.org/drawingml/2006/main" flipH="1">
          <a:off x="3219411" y="2376488"/>
          <a:ext cx="709652" cy="4"/>
        </a:xfrm>
        <a:prstGeom xmlns:a="http://schemas.openxmlformats.org/drawingml/2006/main" prst="line">
          <a:avLst/>
        </a:prstGeom>
        <a:noFill xmlns:a="http://schemas.openxmlformats.org/drawingml/2006/main"/>
        <a:ln xmlns:a="http://schemas.openxmlformats.org/drawingml/2006/main" w="28575">
          <a:solidFill>
            <a:srgbClr val="FF0000"/>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0.45534</cdr:x>
      <cdr:y>0.49305</cdr:y>
    </cdr:from>
    <cdr:to>
      <cdr:x>0.50304</cdr:x>
      <cdr:y>0.49349</cdr:y>
    </cdr:to>
    <cdr:sp macro="" textlink="">
      <cdr:nvSpPr>
        <cdr:cNvPr id="63" name="Line 48"/>
        <cdr:cNvSpPr>
          <a:spLocks xmlns:a="http://schemas.openxmlformats.org/drawingml/2006/main" noChangeShapeType="1"/>
        </cdr:cNvSpPr>
      </cdr:nvSpPr>
      <cdr:spPr bwMode="auto">
        <a:xfrm xmlns:a="http://schemas.openxmlformats.org/drawingml/2006/main" flipH="1" flipV="1">
          <a:off x="3560739" y="1803390"/>
          <a:ext cx="373085" cy="1598"/>
        </a:xfrm>
        <a:prstGeom xmlns:a="http://schemas.openxmlformats.org/drawingml/2006/main" prst="line">
          <a:avLst/>
        </a:prstGeom>
        <a:noFill xmlns:a="http://schemas.openxmlformats.org/drawingml/2006/main"/>
        <a:ln xmlns:a="http://schemas.openxmlformats.org/drawingml/2006/main" w="28575">
          <a:solidFill>
            <a:srgbClr val="0066CC"/>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0.42062</cdr:x>
      <cdr:y>0.56857</cdr:y>
    </cdr:from>
    <cdr:to>
      <cdr:x>0.50122</cdr:x>
      <cdr:y>0.56901</cdr:y>
    </cdr:to>
    <cdr:sp macro="" textlink="">
      <cdr:nvSpPr>
        <cdr:cNvPr id="64" name="Line 48"/>
        <cdr:cNvSpPr>
          <a:spLocks xmlns:a="http://schemas.openxmlformats.org/drawingml/2006/main" noChangeShapeType="1"/>
        </cdr:cNvSpPr>
      </cdr:nvSpPr>
      <cdr:spPr bwMode="auto">
        <a:xfrm xmlns:a="http://schemas.openxmlformats.org/drawingml/2006/main" flipH="1" flipV="1">
          <a:off x="3289277" y="2079613"/>
          <a:ext cx="630260" cy="1599"/>
        </a:xfrm>
        <a:prstGeom xmlns:a="http://schemas.openxmlformats.org/drawingml/2006/main" prst="line">
          <a:avLst/>
        </a:prstGeom>
        <a:noFill xmlns:a="http://schemas.openxmlformats.org/drawingml/2006/main"/>
        <a:ln xmlns:a="http://schemas.openxmlformats.org/drawingml/2006/main" w="28575">
          <a:solidFill>
            <a:srgbClr val="0066CC"/>
          </a:solidFill>
          <a:round/>
          <a:headEnd/>
          <a:tailEnd type="triangle" w="med" len="me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0.50491</cdr:x>
      <cdr:y>0.39849</cdr:y>
    </cdr:from>
    <cdr:to>
      <cdr:x>0.52862</cdr:x>
      <cdr:y>0.39849</cdr:y>
    </cdr:to>
    <cdr:sp macro="" textlink="">
      <cdr:nvSpPr>
        <cdr:cNvPr id="24" name="Line 57"/>
        <cdr:cNvSpPr>
          <a:spLocks xmlns:a="http://schemas.openxmlformats.org/drawingml/2006/main" noChangeShapeType="1"/>
        </cdr:cNvSpPr>
      </cdr:nvSpPr>
      <cdr:spPr bwMode="auto">
        <a:xfrm xmlns:a="http://schemas.openxmlformats.org/drawingml/2006/main" flipH="1">
          <a:off x="3948393" y="1457511"/>
          <a:ext cx="185413" cy="0"/>
        </a:xfrm>
        <a:prstGeom xmlns:a="http://schemas.openxmlformats.org/drawingml/2006/main" prst="line">
          <a:avLst/>
        </a:prstGeom>
        <a:noFill xmlns:a="http://schemas.openxmlformats.org/drawingml/2006/main"/>
        <a:ln xmlns:a="http://schemas.openxmlformats.org/drawingml/2006/main" w="28575">
          <a:solidFill>
            <a:srgbClr val="0066CC"/>
          </a:solidFill>
          <a:round/>
          <a:headEnd type="triangle" w="med" len="me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dr:relSizeAnchor xmlns:cdr="http://schemas.openxmlformats.org/drawingml/2006/chartDrawing">
    <cdr:from>
      <cdr:x>0.50221</cdr:x>
      <cdr:y>0.32536</cdr:y>
    </cdr:from>
    <cdr:to>
      <cdr:x>0.92713</cdr:x>
      <cdr:y>0.32552</cdr:y>
    </cdr:to>
    <cdr:sp macro="" textlink="">
      <cdr:nvSpPr>
        <cdr:cNvPr id="22" name="Line 54"/>
        <cdr:cNvSpPr>
          <a:spLocks xmlns:a="http://schemas.openxmlformats.org/drawingml/2006/main" noChangeShapeType="1"/>
        </cdr:cNvSpPr>
      </cdr:nvSpPr>
      <cdr:spPr bwMode="auto">
        <a:xfrm xmlns:a="http://schemas.openxmlformats.org/drawingml/2006/main" flipH="1" flipV="1">
          <a:off x="3933083" y="1190045"/>
          <a:ext cx="3334458" cy="585"/>
        </a:xfrm>
        <a:prstGeom xmlns:a="http://schemas.openxmlformats.org/drawingml/2006/main" prst="line">
          <a:avLst/>
        </a:prstGeom>
        <a:noFill xmlns:a="http://schemas.openxmlformats.org/drawingml/2006/main"/>
        <a:ln xmlns:a="http://schemas.openxmlformats.org/drawingml/2006/main" w="28575">
          <a:solidFill>
            <a:srgbClr val="0066CC"/>
          </a:solidFill>
          <a:round/>
          <a:headEnd type="triangle" w="med" len="med"/>
          <a:tailEnd/>
        </a:ln>
        <a:extLst xmlns:a="http://schemas.openxmlformats.org/drawingml/2006/main">
          <a:ext uri="{909E8E84-426E-40DD-AFC4-6F175D3DCCD1}">
            <a14:hiddenFill xmlns:a14="http://schemas.microsoft.com/office/drawing/2010/main">
              <a:noFill/>
            </a14:hiddenFill>
          </a:ext>
        </a:extLst>
      </cdr:spPr>
      <cdr:txBody>
        <a:bodyPr xmlns:a="http://schemas.openxmlformats.org/drawingml/2006/main"/>
        <a:lstStyle xmlns:a="http://schemas.openxmlformats.org/drawingml/2006/main"/>
        <a:p xmlns:a="http://schemas.openxmlformats.org/drawingml/2006/main">
          <a:endParaRPr lang="ja-JP" alt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1" y="0"/>
            <a:ext cx="2920193" cy="493237"/>
          </a:xfrm>
          <a:prstGeom prst="rect">
            <a:avLst/>
          </a:prstGeom>
          <a:noFill/>
          <a:ln w="9525">
            <a:noFill/>
            <a:miter lim="800000"/>
            <a:headEnd/>
            <a:tailEnd/>
          </a:ln>
          <a:effectLst/>
        </p:spPr>
        <p:txBody>
          <a:bodyPr vert="horz" wrap="square" lIns="90653" tIns="45326" rIns="90653" bIns="45326" numCol="1" anchor="t" anchorCtr="0" compatLnSpc="1">
            <a:prstTxWarp prst="textNoShape">
              <a:avLst/>
            </a:prstTxWarp>
          </a:bodyPr>
          <a:lstStyle>
            <a:lvl1pPr>
              <a:defRPr sz="1200" b="0"/>
            </a:lvl1pPr>
          </a:lstStyle>
          <a:p>
            <a:endParaRPr lang="en-US" altLang="ja-JP"/>
          </a:p>
        </p:txBody>
      </p:sp>
      <p:sp>
        <p:nvSpPr>
          <p:cNvPr id="26627" name="Rectangle 3"/>
          <p:cNvSpPr>
            <a:spLocks noGrp="1" noChangeArrowheads="1"/>
          </p:cNvSpPr>
          <p:nvPr>
            <p:ph type="dt" sz="quarter" idx="1"/>
          </p:nvPr>
        </p:nvSpPr>
        <p:spPr bwMode="auto">
          <a:xfrm>
            <a:off x="3814002" y="0"/>
            <a:ext cx="2920193" cy="493237"/>
          </a:xfrm>
          <a:prstGeom prst="rect">
            <a:avLst/>
          </a:prstGeom>
          <a:noFill/>
          <a:ln w="9525">
            <a:noFill/>
            <a:miter lim="800000"/>
            <a:headEnd/>
            <a:tailEnd/>
          </a:ln>
          <a:effectLst/>
        </p:spPr>
        <p:txBody>
          <a:bodyPr vert="horz" wrap="square" lIns="90653" tIns="45326" rIns="90653" bIns="45326" numCol="1" anchor="t" anchorCtr="0" compatLnSpc="1">
            <a:prstTxWarp prst="textNoShape">
              <a:avLst/>
            </a:prstTxWarp>
          </a:bodyPr>
          <a:lstStyle>
            <a:lvl1pPr algn="r">
              <a:defRPr sz="1200" b="0"/>
            </a:lvl1pPr>
          </a:lstStyle>
          <a:p>
            <a:endParaRPr lang="en-US" altLang="ja-JP"/>
          </a:p>
        </p:txBody>
      </p:sp>
      <p:sp>
        <p:nvSpPr>
          <p:cNvPr id="26628" name="Rectangle 4"/>
          <p:cNvSpPr>
            <a:spLocks noGrp="1" noChangeArrowheads="1"/>
          </p:cNvSpPr>
          <p:nvPr>
            <p:ph type="ftr" sz="quarter" idx="2"/>
          </p:nvPr>
        </p:nvSpPr>
        <p:spPr bwMode="auto">
          <a:xfrm>
            <a:off x="1" y="9371504"/>
            <a:ext cx="2920193" cy="493236"/>
          </a:xfrm>
          <a:prstGeom prst="rect">
            <a:avLst/>
          </a:prstGeom>
          <a:noFill/>
          <a:ln w="9525">
            <a:noFill/>
            <a:miter lim="800000"/>
            <a:headEnd/>
            <a:tailEnd/>
          </a:ln>
          <a:effectLst/>
        </p:spPr>
        <p:txBody>
          <a:bodyPr vert="horz" wrap="square" lIns="90653" tIns="45326" rIns="90653" bIns="45326" numCol="1" anchor="b" anchorCtr="0" compatLnSpc="1">
            <a:prstTxWarp prst="textNoShape">
              <a:avLst/>
            </a:prstTxWarp>
          </a:bodyPr>
          <a:lstStyle>
            <a:lvl1pPr>
              <a:defRPr sz="1200" b="0"/>
            </a:lvl1pPr>
          </a:lstStyle>
          <a:p>
            <a:endParaRPr lang="en-US" altLang="ja-JP"/>
          </a:p>
        </p:txBody>
      </p:sp>
      <p:sp>
        <p:nvSpPr>
          <p:cNvPr id="26629" name="Rectangle 5"/>
          <p:cNvSpPr>
            <a:spLocks noGrp="1" noChangeArrowheads="1"/>
          </p:cNvSpPr>
          <p:nvPr>
            <p:ph type="sldNum" sz="quarter" idx="3"/>
          </p:nvPr>
        </p:nvSpPr>
        <p:spPr bwMode="auto">
          <a:xfrm>
            <a:off x="3814002" y="9371504"/>
            <a:ext cx="2920193" cy="493236"/>
          </a:xfrm>
          <a:prstGeom prst="rect">
            <a:avLst/>
          </a:prstGeom>
          <a:noFill/>
          <a:ln w="9525">
            <a:noFill/>
            <a:miter lim="800000"/>
            <a:headEnd/>
            <a:tailEnd/>
          </a:ln>
          <a:effectLst/>
        </p:spPr>
        <p:txBody>
          <a:bodyPr vert="horz" wrap="square" lIns="90653" tIns="45326" rIns="90653" bIns="45326" numCol="1" anchor="b" anchorCtr="0" compatLnSpc="1">
            <a:prstTxWarp prst="textNoShape">
              <a:avLst/>
            </a:prstTxWarp>
          </a:bodyPr>
          <a:lstStyle>
            <a:lvl1pPr algn="r">
              <a:defRPr sz="1200" b="0"/>
            </a:lvl1pPr>
          </a:lstStyle>
          <a:p>
            <a:fld id="{6213211F-803C-4E44-9505-231C39BFB92F}" type="slidenum">
              <a:rPr lang="en-US" altLang="ja-JP"/>
              <a:pPr/>
              <a:t>‹#›</a:t>
            </a:fld>
            <a:endParaRPr lang="en-US" altLang="ja-JP"/>
          </a:p>
        </p:txBody>
      </p:sp>
    </p:spTree>
    <p:extLst>
      <p:ext uri="{BB962C8B-B14F-4D97-AF65-F5344CB8AC3E}">
        <p14:creationId xmlns:p14="http://schemas.microsoft.com/office/powerpoint/2010/main" val="1950620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2920193" cy="493237"/>
          </a:xfrm>
          <a:prstGeom prst="rect">
            <a:avLst/>
          </a:prstGeom>
          <a:noFill/>
          <a:ln w="9525">
            <a:noFill/>
            <a:miter lim="800000"/>
            <a:headEnd/>
            <a:tailEnd/>
          </a:ln>
          <a:effectLst/>
        </p:spPr>
        <p:txBody>
          <a:bodyPr vert="horz" wrap="square" lIns="90653" tIns="45326" rIns="90653" bIns="45326" numCol="1" anchor="t" anchorCtr="0" compatLnSpc="1">
            <a:prstTxWarp prst="textNoShape">
              <a:avLst/>
            </a:prstTxWarp>
          </a:bodyPr>
          <a:lstStyle>
            <a:lvl1pPr>
              <a:defRPr sz="1200" b="0"/>
            </a:lvl1pPr>
          </a:lstStyle>
          <a:p>
            <a:endParaRPr lang="en-US" altLang="ja-JP"/>
          </a:p>
        </p:txBody>
      </p:sp>
      <p:sp>
        <p:nvSpPr>
          <p:cNvPr id="4099" name="Rectangle 3"/>
          <p:cNvSpPr>
            <a:spLocks noGrp="1" noChangeArrowheads="1"/>
          </p:cNvSpPr>
          <p:nvPr>
            <p:ph type="dt" idx="1"/>
          </p:nvPr>
        </p:nvSpPr>
        <p:spPr bwMode="auto">
          <a:xfrm>
            <a:off x="3814002" y="0"/>
            <a:ext cx="2920193" cy="493237"/>
          </a:xfrm>
          <a:prstGeom prst="rect">
            <a:avLst/>
          </a:prstGeom>
          <a:noFill/>
          <a:ln w="9525">
            <a:noFill/>
            <a:miter lim="800000"/>
            <a:headEnd/>
            <a:tailEnd/>
          </a:ln>
          <a:effectLst/>
        </p:spPr>
        <p:txBody>
          <a:bodyPr vert="horz" wrap="square" lIns="90653" tIns="45326" rIns="90653" bIns="45326" numCol="1" anchor="t" anchorCtr="0" compatLnSpc="1">
            <a:prstTxWarp prst="textNoShape">
              <a:avLst/>
            </a:prstTxWarp>
          </a:bodyPr>
          <a:lstStyle>
            <a:lvl1pPr algn="r">
              <a:defRPr sz="1200" b="0"/>
            </a:lvl1pPr>
          </a:lstStyle>
          <a:p>
            <a:endParaRPr lang="en-US" altLang="ja-JP"/>
          </a:p>
        </p:txBody>
      </p:sp>
      <p:sp>
        <p:nvSpPr>
          <p:cNvPr id="4100" name="Rectangle 4"/>
          <p:cNvSpPr>
            <a:spLocks noGrp="1" noRot="1" noChangeAspect="1" noChangeArrowheads="1" noTextEdit="1"/>
          </p:cNvSpPr>
          <p:nvPr>
            <p:ph type="sldImg" idx="2"/>
          </p:nvPr>
        </p:nvSpPr>
        <p:spPr bwMode="auto">
          <a:xfrm>
            <a:off x="698500" y="741363"/>
            <a:ext cx="5340350" cy="3698875"/>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73890" y="4686538"/>
            <a:ext cx="5387983" cy="4439132"/>
          </a:xfrm>
          <a:prstGeom prst="rect">
            <a:avLst/>
          </a:prstGeom>
          <a:noFill/>
          <a:ln w="9525">
            <a:noFill/>
            <a:miter lim="800000"/>
            <a:headEnd/>
            <a:tailEnd/>
          </a:ln>
          <a:effectLst/>
        </p:spPr>
        <p:txBody>
          <a:bodyPr vert="horz" wrap="square" lIns="90653" tIns="45326" rIns="90653" bIns="45326"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2" name="Rectangle 6"/>
          <p:cNvSpPr>
            <a:spLocks noGrp="1" noChangeArrowheads="1"/>
          </p:cNvSpPr>
          <p:nvPr>
            <p:ph type="ftr" sz="quarter" idx="4"/>
          </p:nvPr>
        </p:nvSpPr>
        <p:spPr bwMode="auto">
          <a:xfrm>
            <a:off x="1" y="9371504"/>
            <a:ext cx="2920193" cy="493236"/>
          </a:xfrm>
          <a:prstGeom prst="rect">
            <a:avLst/>
          </a:prstGeom>
          <a:noFill/>
          <a:ln w="9525">
            <a:noFill/>
            <a:miter lim="800000"/>
            <a:headEnd/>
            <a:tailEnd/>
          </a:ln>
          <a:effectLst/>
        </p:spPr>
        <p:txBody>
          <a:bodyPr vert="horz" wrap="square" lIns="90653" tIns="45326" rIns="90653" bIns="45326" numCol="1" anchor="b" anchorCtr="0" compatLnSpc="1">
            <a:prstTxWarp prst="textNoShape">
              <a:avLst/>
            </a:prstTxWarp>
          </a:bodyPr>
          <a:lstStyle>
            <a:lvl1pPr>
              <a:defRPr sz="1200" b="0"/>
            </a:lvl1pPr>
          </a:lstStyle>
          <a:p>
            <a:endParaRPr lang="en-US" altLang="ja-JP"/>
          </a:p>
        </p:txBody>
      </p:sp>
      <p:sp>
        <p:nvSpPr>
          <p:cNvPr id="4103" name="Rectangle 7"/>
          <p:cNvSpPr>
            <a:spLocks noGrp="1" noChangeArrowheads="1"/>
          </p:cNvSpPr>
          <p:nvPr>
            <p:ph type="sldNum" sz="quarter" idx="5"/>
          </p:nvPr>
        </p:nvSpPr>
        <p:spPr bwMode="auto">
          <a:xfrm>
            <a:off x="3814002" y="9371504"/>
            <a:ext cx="2920193" cy="493236"/>
          </a:xfrm>
          <a:prstGeom prst="rect">
            <a:avLst/>
          </a:prstGeom>
          <a:noFill/>
          <a:ln w="9525">
            <a:noFill/>
            <a:miter lim="800000"/>
            <a:headEnd/>
            <a:tailEnd/>
          </a:ln>
          <a:effectLst/>
        </p:spPr>
        <p:txBody>
          <a:bodyPr vert="horz" wrap="square" lIns="90653" tIns="45326" rIns="90653" bIns="45326" numCol="1" anchor="b" anchorCtr="0" compatLnSpc="1">
            <a:prstTxWarp prst="textNoShape">
              <a:avLst/>
            </a:prstTxWarp>
          </a:bodyPr>
          <a:lstStyle>
            <a:lvl1pPr algn="r">
              <a:defRPr sz="1200" b="0"/>
            </a:lvl1pPr>
          </a:lstStyle>
          <a:p>
            <a:fld id="{F1C63C9E-CD0D-417A-A309-66302C295B53}" type="slidenum">
              <a:rPr lang="en-US" altLang="ja-JP"/>
              <a:pPr/>
              <a:t>‹#›</a:t>
            </a:fld>
            <a:endParaRPr lang="en-US" altLang="ja-JP"/>
          </a:p>
        </p:txBody>
      </p:sp>
    </p:spTree>
    <p:extLst>
      <p:ext uri="{BB962C8B-B14F-4D97-AF65-F5344CB8AC3E}">
        <p14:creationId xmlns:p14="http://schemas.microsoft.com/office/powerpoint/2010/main" val="17488872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5CE23-895C-48F5-B48C-C706AA2274B1}" type="slidenum">
              <a:rPr lang="en-US" altLang="ja-JP"/>
              <a:pPr/>
              <a:t>0</a:t>
            </a:fld>
            <a:endParaRPr lang="en-US" altLang="ja-JP"/>
          </a:p>
        </p:txBody>
      </p:sp>
      <p:sp>
        <p:nvSpPr>
          <p:cNvPr id="35842" name="Rectangle 2"/>
          <p:cNvSpPr>
            <a:spLocks noGrp="1" noRot="1" noChangeAspect="1" noChangeArrowheads="1" noTextEdit="1"/>
          </p:cNvSpPr>
          <p:nvPr>
            <p:ph type="sldImg"/>
          </p:nvPr>
        </p:nvSpPr>
        <p:spPr>
          <a:xfrm>
            <a:off x="695325" y="739775"/>
            <a:ext cx="5345113" cy="3700463"/>
          </a:xfrm>
          <a:ln/>
        </p:spPr>
      </p:sp>
      <p:sp>
        <p:nvSpPr>
          <p:cNvPr id="35843" name="Rectangle 3"/>
          <p:cNvSpPr>
            <a:spLocks noGrp="1" noChangeArrowheads="1"/>
          </p:cNvSpPr>
          <p:nvPr>
            <p:ph type="body" idx="1"/>
          </p:nvPr>
        </p:nvSpPr>
        <p:spPr>
          <a:xfrm>
            <a:off x="673890" y="4686540"/>
            <a:ext cx="5387983" cy="4440707"/>
          </a:xfrm>
        </p:spPr>
        <p:txBody>
          <a:bodyPr/>
          <a:lstStyle/>
          <a:p>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C2B53-DA74-4400-9ABC-5C84FEFBB9BF}" type="slidenum">
              <a:rPr lang="en-US" altLang="ja-JP"/>
              <a:pPr/>
              <a:t>1</a:t>
            </a:fld>
            <a:endParaRPr lang="en-US" altLang="ja-JP"/>
          </a:p>
        </p:txBody>
      </p:sp>
      <p:sp>
        <p:nvSpPr>
          <p:cNvPr id="99330" name="Rectangle 2"/>
          <p:cNvSpPr>
            <a:spLocks noGrp="1" noRot="1" noChangeAspect="1" noChangeArrowheads="1" noTextEdit="1"/>
          </p:cNvSpPr>
          <p:nvPr>
            <p:ph type="sldImg"/>
          </p:nvPr>
        </p:nvSpPr>
        <p:spPr>
          <a:xfrm>
            <a:off x="695325" y="739775"/>
            <a:ext cx="5345113" cy="3700463"/>
          </a:xfrm>
          <a:ln/>
        </p:spPr>
      </p:sp>
      <p:sp>
        <p:nvSpPr>
          <p:cNvPr id="99331" name="Rectangle 3"/>
          <p:cNvSpPr>
            <a:spLocks noGrp="1" noChangeArrowheads="1"/>
          </p:cNvSpPr>
          <p:nvPr>
            <p:ph type="body" idx="1"/>
          </p:nvPr>
        </p:nvSpPr>
        <p:spPr>
          <a:xfrm>
            <a:off x="673890" y="4686540"/>
            <a:ext cx="5387983" cy="4440707"/>
          </a:xfrm>
        </p:spPr>
        <p:txBody>
          <a:bodyPr/>
          <a:lstStyle/>
          <a:p>
            <a:endParaRPr lang="ja-JP" altLang="ja-JP"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5678C-322F-497D-95DC-FC47CC909909}" type="slidenum">
              <a:rPr lang="en-US" altLang="ja-JP"/>
              <a:pPr/>
              <a:t>4</a:t>
            </a:fld>
            <a:endParaRPr lang="en-US" altLang="ja-JP"/>
          </a:p>
        </p:txBody>
      </p:sp>
      <p:sp>
        <p:nvSpPr>
          <p:cNvPr id="105474" name="Rectangle 2"/>
          <p:cNvSpPr>
            <a:spLocks noGrp="1" noRot="1" noChangeAspect="1" noChangeArrowheads="1" noTextEdit="1"/>
          </p:cNvSpPr>
          <p:nvPr>
            <p:ph type="sldImg"/>
          </p:nvPr>
        </p:nvSpPr>
        <p:spPr>
          <a:xfrm>
            <a:off x="695325" y="739775"/>
            <a:ext cx="5345113" cy="3700463"/>
          </a:xfrm>
          <a:ln/>
        </p:spPr>
      </p:sp>
      <p:sp>
        <p:nvSpPr>
          <p:cNvPr id="105475" name="Rectangle 3"/>
          <p:cNvSpPr>
            <a:spLocks noGrp="1" noChangeArrowheads="1"/>
          </p:cNvSpPr>
          <p:nvPr>
            <p:ph type="body" idx="1"/>
          </p:nvPr>
        </p:nvSpPr>
        <p:spPr>
          <a:xfrm>
            <a:off x="673890" y="4686540"/>
            <a:ext cx="5387983" cy="4440707"/>
          </a:xfrm>
        </p:spPr>
        <p:txBody>
          <a:bodyPr/>
          <a:lstStyle/>
          <a:p>
            <a:endParaRPr lang="ja-JP"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17145" y="9371506"/>
            <a:ext cx="2917051" cy="493236"/>
          </a:xfrm>
          <a:prstGeom prst="rect">
            <a:avLst/>
          </a:prstGeom>
          <a:noFill/>
          <a:ln w="9525">
            <a:noFill/>
            <a:miter lim="800000"/>
            <a:headEnd/>
            <a:tailEnd/>
          </a:ln>
        </p:spPr>
        <p:txBody>
          <a:bodyPr lIns="91374" tIns="45691" rIns="91374" bIns="45691" anchor="b"/>
          <a:lstStyle/>
          <a:p>
            <a:pPr algn="r" defTabSz="904963"/>
            <a:fld id="{513543CA-F61B-4A80-BB8E-9DFB4D6CCDEF}" type="slidenum">
              <a:rPr lang="ja-JP" altLang="en-US" sz="1200"/>
              <a:pPr algn="r" defTabSz="904963"/>
              <a:t>5</a:t>
            </a:fld>
            <a:endParaRPr lang="en-US" altLang="ja-JP"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ja-JP" altLang="en-US" smtClean="0">
              <a:ea typeface="ＭＳ Ｐ明朝"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17145" y="9371506"/>
            <a:ext cx="2917051" cy="493236"/>
          </a:xfrm>
          <a:prstGeom prst="rect">
            <a:avLst/>
          </a:prstGeom>
          <a:noFill/>
          <a:ln w="9525">
            <a:noFill/>
            <a:miter lim="800000"/>
            <a:headEnd/>
            <a:tailEnd/>
          </a:ln>
        </p:spPr>
        <p:txBody>
          <a:bodyPr lIns="91374" tIns="45691" rIns="91374" bIns="45691" anchor="b"/>
          <a:lstStyle/>
          <a:p>
            <a:pPr algn="r" defTabSz="904963"/>
            <a:fld id="{3E2832F0-5722-4633-91CD-9994B06B0A8A}" type="slidenum">
              <a:rPr lang="ja-JP" altLang="en-US" sz="1200"/>
              <a:pPr algn="r" defTabSz="904963"/>
              <a:t>6</a:t>
            </a:fld>
            <a:endParaRPr lang="en-US" altLang="ja-JP"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ja-JP" altLang="en-US" smtClean="0">
              <a:ea typeface="ＭＳ Ｐ明朝"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17147" y="9371510"/>
            <a:ext cx="2917051" cy="493236"/>
          </a:xfrm>
          <a:prstGeom prst="rect">
            <a:avLst/>
          </a:prstGeom>
          <a:noFill/>
          <a:ln w="9525">
            <a:noFill/>
            <a:miter lim="800000"/>
            <a:headEnd/>
            <a:tailEnd/>
          </a:ln>
        </p:spPr>
        <p:txBody>
          <a:bodyPr lIns="91374" tIns="45691" rIns="91374" bIns="45691" anchor="b"/>
          <a:lstStyle/>
          <a:p>
            <a:pPr algn="r" defTabSz="904963"/>
            <a:fld id="{133C2232-8BEC-4A58-9059-3F9096B41E71}" type="slidenum">
              <a:rPr lang="ja-JP" altLang="en-US" sz="1200">
                <a:solidFill>
                  <a:srgbClr val="000000"/>
                </a:solidFill>
              </a:rPr>
              <a:pPr algn="r" defTabSz="904963"/>
              <a:t>7</a:t>
            </a:fld>
            <a:endParaRPr lang="en-US" altLang="ja-JP" sz="1200">
              <a:solidFill>
                <a:srgbClr val="000000"/>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ja-JP"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3A4AB9-24CD-4BC5-A86B-F7AFA6D6C241}" type="slidenum">
              <a:rPr lang="en-US" altLang="ja-JP"/>
              <a:pPr/>
              <a:t>8</a:t>
            </a:fld>
            <a:endParaRPr lang="en-US" altLang="ja-JP"/>
          </a:p>
        </p:txBody>
      </p:sp>
      <p:sp>
        <p:nvSpPr>
          <p:cNvPr id="115714" name="Rectangle 2"/>
          <p:cNvSpPr>
            <a:spLocks noGrp="1" noRot="1" noChangeAspect="1" noChangeArrowheads="1" noTextEdit="1"/>
          </p:cNvSpPr>
          <p:nvPr>
            <p:ph type="sldImg"/>
          </p:nvPr>
        </p:nvSpPr>
        <p:spPr>
          <a:xfrm>
            <a:off x="695325" y="739775"/>
            <a:ext cx="5345113" cy="3700463"/>
          </a:xfrm>
          <a:ln/>
        </p:spPr>
      </p:sp>
      <p:sp>
        <p:nvSpPr>
          <p:cNvPr id="115715" name="Rectangle 3"/>
          <p:cNvSpPr>
            <a:spLocks noGrp="1" noChangeArrowheads="1"/>
          </p:cNvSpPr>
          <p:nvPr>
            <p:ph type="body" idx="1"/>
          </p:nvPr>
        </p:nvSpPr>
        <p:spPr>
          <a:xfrm>
            <a:off x="673890" y="4686540"/>
            <a:ext cx="5387983" cy="4440707"/>
          </a:xfrm>
        </p:spPr>
        <p:txBody>
          <a:bodyPr/>
          <a:lstStyle/>
          <a:p>
            <a:endParaRPr lang="ja-JP"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4099"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410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CDB7B42-D076-41F2-9740-80FA4CC652CE}" type="slidenum">
              <a:rPr lang="en-US" altLang="ja-JP" smtClean="0">
                <a:solidFill>
                  <a:srgbClr val="000000"/>
                </a:solidFill>
              </a:rPr>
              <a:pPr>
                <a:defRPr/>
              </a:pPr>
              <a:t>9</a:t>
            </a:fld>
            <a:endParaRPr lang="en-US" altLang="ja-JP" smtClean="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409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410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FDAF0B-43DD-4297-9709-30A84906E971}" type="slidenum">
              <a:rPr lang="ja-JP" altLang="en-US" smtClean="0"/>
              <a:pPr/>
              <a:t>10</a:t>
            </a:fld>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09D41C66-CD2A-4748-B399-0DE1E3BE5208}"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EE9EC468-B2AB-400E-9093-AC38CDD96B1F}" type="slidenum">
              <a:rPr lang="en-US" altLang="ja-JP"/>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274639"/>
            <a:ext cx="652145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ECCDF4C9-DB07-45E7-926A-EB60122F754F}"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DAD9B0F5-FACC-4318-B7C4-5DF483E78A77}" type="slidenum">
              <a:rPr lang="en-US" altLang="ja-JP"/>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endParaRPr lang="en-US" altLang="ja-JP"/>
          </a:p>
        </p:txBody>
      </p:sp>
      <p:sp>
        <p:nvSpPr>
          <p:cNvPr id="5" name="フッター プレースホルダ 4"/>
          <p:cNvSpPr>
            <a:spLocks noGrp="1"/>
          </p:cNvSpPr>
          <p:nvPr>
            <p:ph type="ftr" sz="quarter" idx="11"/>
          </p:nvPr>
        </p:nvSpPr>
        <p:spPr/>
        <p:txBody>
          <a:bodyPr/>
          <a:lstStyle>
            <a:lvl1pPr>
              <a:defRPr/>
            </a:lvl1pPr>
          </a:lstStyle>
          <a:p>
            <a:endParaRPr lang="en-US" altLang="ja-JP"/>
          </a:p>
        </p:txBody>
      </p:sp>
      <p:sp>
        <p:nvSpPr>
          <p:cNvPr id="6" name="スライド番号プレースホルダ 5"/>
          <p:cNvSpPr>
            <a:spLocks noGrp="1"/>
          </p:cNvSpPr>
          <p:nvPr>
            <p:ph type="sldNum" sz="quarter" idx="12"/>
          </p:nvPr>
        </p:nvSpPr>
        <p:spPr/>
        <p:txBody>
          <a:bodyPr/>
          <a:lstStyle>
            <a:lvl1pPr>
              <a:defRPr/>
            </a:lvl1pPr>
          </a:lstStyle>
          <a:p>
            <a:fld id="{ECA98FE6-CD99-4460-9CC4-846EA102D24E}" type="slidenum">
              <a:rPr lang="en-US" altLang="ja-JP"/>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75A15910-2B5C-489B-A6AF-A465E3AF616B}" type="slidenum">
              <a:rPr lang="en-US" altLang="ja-JP"/>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endParaRPr lang="en-US" altLang="ja-JP"/>
          </a:p>
        </p:txBody>
      </p:sp>
      <p:sp>
        <p:nvSpPr>
          <p:cNvPr id="8" name="フッター プレースホルダ 7"/>
          <p:cNvSpPr>
            <a:spLocks noGrp="1"/>
          </p:cNvSpPr>
          <p:nvPr>
            <p:ph type="ftr" sz="quarter" idx="11"/>
          </p:nvPr>
        </p:nvSpPr>
        <p:spPr/>
        <p:txBody>
          <a:bodyPr/>
          <a:lstStyle>
            <a:lvl1pPr>
              <a:defRPr/>
            </a:lvl1pPr>
          </a:lstStyle>
          <a:p>
            <a:endParaRPr lang="en-US" altLang="ja-JP"/>
          </a:p>
        </p:txBody>
      </p:sp>
      <p:sp>
        <p:nvSpPr>
          <p:cNvPr id="9" name="スライド番号プレースホルダ 8"/>
          <p:cNvSpPr>
            <a:spLocks noGrp="1"/>
          </p:cNvSpPr>
          <p:nvPr>
            <p:ph type="sldNum" sz="quarter" idx="12"/>
          </p:nvPr>
        </p:nvSpPr>
        <p:spPr/>
        <p:txBody>
          <a:bodyPr/>
          <a:lstStyle>
            <a:lvl1pPr>
              <a:defRPr/>
            </a:lvl1pPr>
          </a:lstStyle>
          <a:p>
            <a:fld id="{1ECCA88E-3A0D-4303-AA93-A704BB3A51C8}" type="slidenum">
              <a:rPr lang="en-US" altLang="ja-JP"/>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endParaRPr lang="en-US" altLang="ja-JP"/>
          </a:p>
        </p:txBody>
      </p:sp>
      <p:sp>
        <p:nvSpPr>
          <p:cNvPr id="4" name="フッター プレースホルダ 3"/>
          <p:cNvSpPr>
            <a:spLocks noGrp="1"/>
          </p:cNvSpPr>
          <p:nvPr>
            <p:ph type="ftr" sz="quarter" idx="11"/>
          </p:nvPr>
        </p:nvSpPr>
        <p:spPr/>
        <p:txBody>
          <a:bodyPr/>
          <a:lstStyle>
            <a:lvl1pPr>
              <a:defRPr/>
            </a:lvl1pPr>
          </a:lstStyle>
          <a:p>
            <a:endParaRPr lang="en-US" altLang="ja-JP"/>
          </a:p>
        </p:txBody>
      </p:sp>
      <p:sp>
        <p:nvSpPr>
          <p:cNvPr id="5" name="スライド番号プレースホルダ 4"/>
          <p:cNvSpPr>
            <a:spLocks noGrp="1"/>
          </p:cNvSpPr>
          <p:nvPr>
            <p:ph type="sldNum" sz="quarter" idx="12"/>
          </p:nvPr>
        </p:nvSpPr>
        <p:spPr/>
        <p:txBody>
          <a:bodyPr/>
          <a:lstStyle>
            <a:lvl1pPr>
              <a:defRPr/>
            </a:lvl1pPr>
          </a:lstStyle>
          <a:p>
            <a:fld id="{4CD33CA0-3287-42AC-957F-C6D6C2B50731}" type="slidenum">
              <a:rPr lang="en-US" altLang="ja-JP"/>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endParaRPr lang="en-US" altLang="ja-JP"/>
          </a:p>
        </p:txBody>
      </p:sp>
      <p:sp>
        <p:nvSpPr>
          <p:cNvPr id="3" name="フッター プレースホルダ 2"/>
          <p:cNvSpPr>
            <a:spLocks noGrp="1"/>
          </p:cNvSpPr>
          <p:nvPr>
            <p:ph type="ftr" sz="quarter" idx="11"/>
          </p:nvPr>
        </p:nvSpPr>
        <p:spPr/>
        <p:txBody>
          <a:bodyPr/>
          <a:lstStyle>
            <a:lvl1pPr>
              <a:defRPr/>
            </a:lvl1pPr>
          </a:lstStyle>
          <a:p>
            <a:endParaRPr lang="en-US" altLang="ja-JP"/>
          </a:p>
        </p:txBody>
      </p:sp>
      <p:sp>
        <p:nvSpPr>
          <p:cNvPr id="4" name="スライド番号プレースホルダ 3"/>
          <p:cNvSpPr>
            <a:spLocks noGrp="1"/>
          </p:cNvSpPr>
          <p:nvPr>
            <p:ph type="sldNum" sz="quarter" idx="12"/>
          </p:nvPr>
        </p:nvSpPr>
        <p:spPr/>
        <p:txBody>
          <a:bodyPr/>
          <a:lstStyle>
            <a:lvl1pPr>
              <a:defRPr/>
            </a:lvl1pPr>
          </a:lstStyle>
          <a:p>
            <a:fld id="{70C95ECE-C37C-4CF9-912C-8F0B1381D483}" type="slidenum">
              <a:rPr lang="en-US" altLang="ja-JP"/>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58FAE80F-1697-4CA4-B3E0-0AEFD67ED9B8}" type="slidenum">
              <a:rPr lang="en-US" altLang="ja-JP"/>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a:p>
        </p:txBody>
      </p:sp>
      <p:sp>
        <p:nvSpPr>
          <p:cNvPr id="6" name="フッター プレースホルダ 5"/>
          <p:cNvSpPr>
            <a:spLocks noGrp="1"/>
          </p:cNvSpPr>
          <p:nvPr>
            <p:ph type="ftr" sz="quarter" idx="11"/>
          </p:nvPr>
        </p:nvSpPr>
        <p:spPr/>
        <p:txBody>
          <a:bodyPr/>
          <a:lstStyle>
            <a:lvl1pPr>
              <a:defRPr/>
            </a:lvl1pPr>
          </a:lstStyle>
          <a:p>
            <a:endParaRPr lang="en-US" altLang="ja-JP"/>
          </a:p>
        </p:txBody>
      </p:sp>
      <p:sp>
        <p:nvSpPr>
          <p:cNvPr id="7" name="スライド番号プレースホルダ 6"/>
          <p:cNvSpPr>
            <a:spLocks noGrp="1"/>
          </p:cNvSpPr>
          <p:nvPr>
            <p:ph type="sldNum" sz="quarter" idx="12"/>
          </p:nvPr>
        </p:nvSpPr>
        <p:spPr/>
        <p:txBody>
          <a:bodyPr/>
          <a:lstStyle>
            <a:lvl1pPr>
              <a:defRPr/>
            </a:lvl1pPr>
          </a:lstStyle>
          <a:p>
            <a:fld id="{99AC5480-A09D-4589-94F9-77156A4E8FD6}" type="slidenum">
              <a:rPr lang="en-US" altLang="ja-JP"/>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274638"/>
            <a:ext cx="8915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95300" y="1600201"/>
            <a:ext cx="89154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ltLang="ja-JP"/>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ltLang="ja-JP"/>
          </a:p>
        </p:txBody>
      </p:sp>
      <p:sp>
        <p:nvSpPr>
          <p:cNvPr id="1030" name="Rectangle 6"/>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83922E-901C-4D2A-8488-5EF7D3AF803C}"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ＭＳ Ｐゴシック" pitchFamily="50" charset="-128"/>
        </a:defRPr>
      </a:lvl2pPr>
      <a:lvl3pPr algn="ctr" rtl="0" fontAlgn="base">
        <a:spcBef>
          <a:spcPct val="0"/>
        </a:spcBef>
        <a:spcAft>
          <a:spcPct val="0"/>
        </a:spcAft>
        <a:defRPr kumimoji="1" sz="4400">
          <a:solidFill>
            <a:schemeClr val="tx2"/>
          </a:solidFill>
          <a:latin typeface="Arial" charset="0"/>
          <a:ea typeface="ＭＳ Ｐゴシック" pitchFamily="50" charset="-128"/>
        </a:defRPr>
      </a:lvl3pPr>
      <a:lvl4pPr algn="ctr" rtl="0" fontAlgn="base">
        <a:spcBef>
          <a:spcPct val="0"/>
        </a:spcBef>
        <a:spcAft>
          <a:spcPct val="0"/>
        </a:spcAft>
        <a:defRPr kumimoji="1" sz="4400">
          <a:solidFill>
            <a:schemeClr val="tx2"/>
          </a:solidFill>
          <a:latin typeface="Arial" charset="0"/>
          <a:ea typeface="ＭＳ Ｐゴシック" pitchFamily="50" charset="-128"/>
        </a:defRPr>
      </a:lvl4pPr>
      <a:lvl5pPr algn="ctr" rtl="0" fontAlgn="base">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a:solidFill>
                  <a:srgbClr val="CC6600"/>
                </a:solidFill>
                <a:ea typeface="HG丸ｺﾞｼｯｸM-PRO" pitchFamily="50" charset="-128"/>
              </a:rPr>
              <a:t>DISCUSSION PURPOSE ONLY</a:t>
            </a:r>
          </a:p>
        </p:txBody>
      </p:sp>
      <p:sp>
        <p:nvSpPr>
          <p:cNvPr id="34880" name="Rectangle 64"/>
          <p:cNvSpPr>
            <a:spLocks noChangeArrowheads="1"/>
          </p:cNvSpPr>
          <p:nvPr/>
        </p:nvSpPr>
        <p:spPr bwMode="auto">
          <a:xfrm>
            <a:off x="818621" y="2276476"/>
            <a:ext cx="8034867" cy="1008063"/>
          </a:xfrm>
          <a:prstGeom prst="rect">
            <a:avLst/>
          </a:prstGeom>
          <a:solidFill>
            <a:srgbClr val="FFFF99"/>
          </a:solidFill>
          <a:ln w="25400">
            <a:solidFill>
              <a:schemeClr val="tx1"/>
            </a:solidFill>
            <a:miter lim="800000"/>
            <a:headEnd/>
            <a:tailEnd/>
          </a:ln>
          <a:effectLst/>
        </p:spPr>
        <p:txBody>
          <a:bodyPr anchor="ctr"/>
          <a:lstStyle/>
          <a:p>
            <a:pPr algn="ctr"/>
            <a:r>
              <a:rPr lang="en-US" altLang="ja-JP" sz="3200" b="0">
                <a:latin typeface="Arial Black" pitchFamily="34" charset="0"/>
              </a:rPr>
              <a:t>Bio-Fuel introduction in Japan</a:t>
            </a:r>
            <a:br>
              <a:rPr lang="en-US" altLang="ja-JP" sz="3200" b="0">
                <a:latin typeface="Arial Black" pitchFamily="34" charset="0"/>
              </a:rPr>
            </a:br>
            <a:r>
              <a:rPr lang="en-US" altLang="ja-JP" b="0"/>
              <a:t>from voluntary to mandatory</a:t>
            </a:r>
            <a:endParaRPr lang="en-US" altLang="ja-JP" b="0" u="sn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ホームベース 33"/>
          <p:cNvSpPr/>
          <p:nvPr/>
        </p:nvSpPr>
        <p:spPr>
          <a:xfrm rot="5400000">
            <a:off x="3612746" y="595796"/>
            <a:ext cx="2721775" cy="9713383"/>
          </a:xfrm>
          <a:prstGeom prst="homePlate">
            <a:avLst>
              <a:gd name="adj" fmla="val 0"/>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ja-JP" altLang="en-US" sz="2000" b="1">
              <a:solidFill>
                <a:srgbClr val="FFFFFF"/>
              </a:solidFill>
            </a:endParaRPr>
          </a:p>
        </p:txBody>
      </p:sp>
      <p:sp>
        <p:nvSpPr>
          <p:cNvPr id="2051" name="Rectangle 3"/>
          <p:cNvSpPr>
            <a:spLocks noChangeArrowheads="1"/>
          </p:cNvSpPr>
          <p:nvPr/>
        </p:nvSpPr>
        <p:spPr bwMode="auto">
          <a:xfrm>
            <a:off x="200473" y="523527"/>
            <a:ext cx="4536503" cy="385193"/>
          </a:xfrm>
          <a:prstGeom prst="rect">
            <a:avLst/>
          </a:prstGeom>
          <a:solidFill>
            <a:srgbClr val="FFFF99"/>
          </a:solidFill>
          <a:ln>
            <a:noFill/>
            <a:headEnd/>
            <a:tailEnd/>
          </a:ln>
        </p:spPr>
        <p:style>
          <a:lnRef idx="2">
            <a:schemeClr val="dk1"/>
          </a:lnRef>
          <a:fillRef idx="1">
            <a:schemeClr val="lt1"/>
          </a:fillRef>
          <a:effectRef idx="0">
            <a:schemeClr val="dk1"/>
          </a:effectRef>
          <a:fontRef idx="minor">
            <a:schemeClr val="dk1"/>
          </a:fontRef>
        </p:style>
        <p:txBody>
          <a:bodyPr wrap="none" anchor="ctr" anchorCtr="1"/>
          <a:lstStyle/>
          <a:p>
            <a:pPr>
              <a:spcBef>
                <a:spcPct val="0"/>
              </a:spcBef>
            </a:pPr>
            <a:r>
              <a:rPr lang="ja-JP" altLang="en-US" sz="2400" dirty="0" smtClean="0">
                <a:solidFill>
                  <a:srgbClr val="000000"/>
                </a:solidFill>
                <a:latin typeface="ＭＳ Ｐゴシック"/>
              </a:rPr>
              <a:t>５</a:t>
            </a:r>
            <a:r>
              <a:rPr lang="en-US" altLang="ja-JP" sz="2400" b="1" dirty="0" smtClean="0">
                <a:solidFill>
                  <a:srgbClr val="000000"/>
                </a:solidFill>
                <a:latin typeface="ＭＳ Ｐゴシック"/>
              </a:rPr>
              <a:t>.Examination of Biofuel Standard</a:t>
            </a:r>
            <a:endParaRPr lang="en-US" altLang="ja-JP" sz="2400" b="1" dirty="0">
              <a:solidFill>
                <a:srgbClr val="000000"/>
              </a:solidFill>
              <a:latin typeface="ＭＳ Ｐゴシック"/>
            </a:endParaRPr>
          </a:p>
        </p:txBody>
      </p:sp>
      <p:sp>
        <p:nvSpPr>
          <p:cNvPr id="2053" name="テキスト ボックス 9"/>
          <p:cNvSpPr txBox="1">
            <a:spLocks noChangeArrowheads="1"/>
          </p:cNvSpPr>
          <p:nvPr/>
        </p:nvSpPr>
        <p:spPr bwMode="auto">
          <a:xfrm>
            <a:off x="162637" y="4221088"/>
            <a:ext cx="8102731" cy="1077218"/>
          </a:xfrm>
          <a:prstGeom prst="rect">
            <a:avLst/>
          </a:prstGeom>
          <a:noFill/>
          <a:ln w="9525">
            <a:noFill/>
            <a:miter lim="800000"/>
            <a:headEnd/>
            <a:tailEnd/>
          </a:ln>
        </p:spPr>
        <p:txBody>
          <a:bodyPr wrap="square">
            <a:spAutoFit/>
          </a:bodyPr>
          <a:lstStyle/>
          <a:p>
            <a:pPr marL="271463" indent="-271463">
              <a:spcBef>
                <a:spcPct val="0"/>
              </a:spcBef>
            </a:pPr>
            <a:r>
              <a:rPr lang="ja-JP" altLang="en-US" sz="1600" b="0" dirty="0" smtClean="0">
                <a:solidFill>
                  <a:srgbClr val="000000"/>
                </a:solidFill>
                <a:latin typeface="Arial" charset="0"/>
              </a:rPr>
              <a:t>○ </a:t>
            </a:r>
            <a:r>
              <a:rPr lang="en-US" altLang="ja-JP" sz="1600" b="0" dirty="0" smtClean="0">
                <a:solidFill>
                  <a:srgbClr val="000000"/>
                </a:solidFill>
                <a:latin typeface="Arial" charset="0"/>
              </a:rPr>
              <a:t>In order to secure the safety of cars and environmental suitability, ratio</a:t>
            </a:r>
            <a:r>
              <a:rPr lang="ja-JP" altLang="en-US" sz="1600" b="0" dirty="0" smtClean="0">
                <a:solidFill>
                  <a:srgbClr val="000000"/>
                </a:solidFill>
                <a:latin typeface="Arial" charset="0"/>
              </a:rPr>
              <a:t> </a:t>
            </a:r>
            <a:r>
              <a:rPr lang="en-US" altLang="ja-JP" sz="1600" b="0" dirty="0" smtClean="0">
                <a:solidFill>
                  <a:srgbClr val="000000"/>
                </a:solidFill>
                <a:latin typeface="Arial" charset="0"/>
              </a:rPr>
              <a:t>of  ethanol is regulated by "the Act on the Quality Control of Gasoline and Other Fuels". </a:t>
            </a:r>
          </a:p>
          <a:p>
            <a:pPr marL="271463" indent="-271463">
              <a:spcBef>
                <a:spcPct val="0"/>
              </a:spcBef>
            </a:pPr>
            <a:r>
              <a:rPr lang="ja-JP" altLang="en-US" sz="1600" b="0" dirty="0" smtClean="0">
                <a:solidFill>
                  <a:srgbClr val="000000"/>
                </a:solidFill>
                <a:latin typeface="Arial" charset="0"/>
              </a:rPr>
              <a:t>○ </a:t>
            </a:r>
            <a:r>
              <a:rPr lang="en-US" altLang="ja-JP" sz="1600" b="0" dirty="0" smtClean="0">
                <a:solidFill>
                  <a:srgbClr val="000000"/>
                </a:solidFill>
                <a:latin typeface="Arial" charset="0"/>
              </a:rPr>
              <a:t>The ministerial ordinance was revised and the distribution of E10 was enabled from April 1, 2012.</a:t>
            </a:r>
            <a:endParaRPr lang="en-US" altLang="ja-JP" sz="1600" b="0" dirty="0">
              <a:solidFill>
                <a:srgbClr val="000000"/>
              </a:solidFill>
              <a:latin typeface="Arial" charset="0"/>
            </a:endParaRPr>
          </a:p>
        </p:txBody>
      </p:sp>
      <p:sp>
        <p:nvSpPr>
          <p:cNvPr id="27" name="テキスト ボックス 9"/>
          <p:cNvSpPr txBox="1">
            <a:spLocks noChangeArrowheads="1"/>
          </p:cNvSpPr>
          <p:nvPr/>
        </p:nvSpPr>
        <p:spPr bwMode="auto">
          <a:xfrm>
            <a:off x="344488" y="5403358"/>
            <a:ext cx="3240360" cy="1015663"/>
          </a:xfrm>
          <a:prstGeom prst="rect">
            <a:avLst/>
          </a:prstGeom>
          <a:solidFill>
            <a:schemeClr val="accent3">
              <a:lumMod val="40000"/>
              <a:lumOff val="60000"/>
            </a:schemeClr>
          </a:solidFill>
          <a:ln w="28575">
            <a:noFill/>
            <a:miter lim="800000"/>
            <a:headEnd/>
            <a:tailEnd/>
          </a:ln>
        </p:spPr>
        <p:txBody>
          <a:bodyPr wrap="square" anchor="ctr">
            <a:spAutoFit/>
          </a:bodyPr>
          <a:lstStyle/>
          <a:p>
            <a:pPr marL="216000" indent="-216000" algn="ctr">
              <a:spcBef>
                <a:spcPct val="0"/>
              </a:spcBef>
              <a:defRPr/>
            </a:pPr>
            <a:r>
              <a:rPr lang="en-US" altLang="ja-JP" sz="2000" b="1" dirty="0" smtClean="0">
                <a:solidFill>
                  <a:srgbClr val="00B050"/>
                </a:solidFill>
                <a:latin typeface="Arial" charset="0"/>
              </a:rPr>
              <a:t>Before the Revision</a:t>
            </a:r>
          </a:p>
          <a:p>
            <a:pPr marL="216000" indent="-216000" algn="ctr">
              <a:spcBef>
                <a:spcPct val="0"/>
              </a:spcBef>
              <a:defRPr/>
            </a:pPr>
            <a:r>
              <a:rPr lang="en-US" altLang="ja-JP" sz="2000" b="1" dirty="0" smtClean="0">
                <a:solidFill>
                  <a:srgbClr val="000000"/>
                </a:solidFill>
                <a:latin typeface="Arial" charset="0"/>
              </a:rPr>
              <a:t>Ethanol </a:t>
            </a:r>
            <a:r>
              <a:rPr lang="ja-JP" altLang="en-US" sz="2000" b="1" dirty="0" smtClean="0">
                <a:solidFill>
                  <a:srgbClr val="000000"/>
                </a:solidFill>
                <a:latin typeface="Arial" charset="0"/>
              </a:rPr>
              <a:t>： ３％</a:t>
            </a:r>
            <a:endParaRPr lang="en-US" altLang="ja-JP" sz="2000" b="1" dirty="0">
              <a:solidFill>
                <a:srgbClr val="000000"/>
              </a:solidFill>
              <a:latin typeface="Arial" charset="0"/>
            </a:endParaRPr>
          </a:p>
          <a:p>
            <a:pPr marL="216000" indent="-216000" algn="ctr">
              <a:spcBef>
                <a:spcPct val="0"/>
              </a:spcBef>
              <a:defRPr/>
            </a:pPr>
            <a:r>
              <a:rPr lang="en-US" altLang="ja-JP" sz="2000" b="1" dirty="0" smtClean="0">
                <a:solidFill>
                  <a:srgbClr val="000000"/>
                </a:solidFill>
                <a:latin typeface="Arial" charset="0"/>
              </a:rPr>
              <a:t>Oxygen </a:t>
            </a:r>
            <a:r>
              <a:rPr lang="ja-JP" altLang="en-US" sz="2000" b="1" dirty="0" smtClean="0">
                <a:solidFill>
                  <a:srgbClr val="000000"/>
                </a:solidFill>
                <a:latin typeface="Arial" charset="0"/>
              </a:rPr>
              <a:t>： １．３％</a:t>
            </a:r>
            <a:endParaRPr lang="en-US" altLang="ja-JP" sz="2000" b="1" dirty="0">
              <a:solidFill>
                <a:srgbClr val="000000"/>
              </a:solidFill>
              <a:latin typeface="Arial" charset="0"/>
            </a:endParaRPr>
          </a:p>
        </p:txBody>
      </p:sp>
      <p:sp>
        <p:nvSpPr>
          <p:cNvPr id="28" name="右矢印 27"/>
          <p:cNvSpPr/>
          <p:nvPr/>
        </p:nvSpPr>
        <p:spPr>
          <a:xfrm>
            <a:off x="3656856" y="5601756"/>
            <a:ext cx="2723928" cy="7859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defRPr/>
            </a:pPr>
            <a:endParaRPr lang="ja-JP" altLang="en-US" sz="1400" b="1" dirty="0">
              <a:solidFill>
                <a:srgbClr val="FFFFFF"/>
              </a:solidFill>
            </a:endParaRPr>
          </a:p>
        </p:txBody>
      </p:sp>
      <p:sp>
        <p:nvSpPr>
          <p:cNvPr id="29" name="テキスト ボックス 9"/>
          <p:cNvSpPr txBox="1">
            <a:spLocks noChangeArrowheads="1"/>
          </p:cNvSpPr>
          <p:nvPr/>
        </p:nvSpPr>
        <p:spPr bwMode="auto">
          <a:xfrm>
            <a:off x="6609184" y="5426729"/>
            <a:ext cx="3096344" cy="1015663"/>
          </a:xfrm>
          <a:prstGeom prst="rect">
            <a:avLst/>
          </a:prstGeom>
          <a:solidFill>
            <a:schemeClr val="accent3">
              <a:lumMod val="40000"/>
              <a:lumOff val="60000"/>
            </a:schemeClr>
          </a:solidFill>
          <a:ln w="28575">
            <a:noFill/>
            <a:miter lim="800000"/>
            <a:headEnd/>
            <a:tailEnd/>
          </a:ln>
        </p:spPr>
        <p:txBody>
          <a:bodyPr wrap="square" anchor="ctr">
            <a:spAutoFit/>
          </a:bodyPr>
          <a:lstStyle/>
          <a:p>
            <a:pPr marL="216000" indent="-216000" algn="ctr">
              <a:spcBef>
                <a:spcPct val="0"/>
              </a:spcBef>
              <a:defRPr/>
            </a:pPr>
            <a:r>
              <a:rPr lang="en-US" altLang="ja-JP" sz="2000" b="1" dirty="0" smtClean="0">
                <a:solidFill>
                  <a:srgbClr val="00B050"/>
                </a:solidFill>
                <a:latin typeface="Arial" charset="0"/>
              </a:rPr>
              <a:t>After the Revision</a:t>
            </a:r>
          </a:p>
          <a:p>
            <a:pPr marL="216000" indent="-216000" algn="ctr">
              <a:spcBef>
                <a:spcPct val="0"/>
              </a:spcBef>
              <a:defRPr/>
            </a:pPr>
            <a:r>
              <a:rPr lang="en-US" altLang="ja-JP" sz="2000" b="1" dirty="0" smtClean="0">
                <a:solidFill>
                  <a:srgbClr val="000000"/>
                </a:solidFill>
                <a:latin typeface="Arial" charset="0"/>
              </a:rPr>
              <a:t>Ethanol  </a:t>
            </a:r>
            <a:r>
              <a:rPr lang="ja-JP" altLang="en-US" sz="2000" b="1" dirty="0" smtClean="0">
                <a:solidFill>
                  <a:srgbClr val="000000"/>
                </a:solidFill>
                <a:latin typeface="Arial" charset="0"/>
              </a:rPr>
              <a:t>： １０％</a:t>
            </a:r>
            <a:endParaRPr lang="en-US" altLang="ja-JP" sz="2000" b="1" dirty="0">
              <a:solidFill>
                <a:srgbClr val="000000"/>
              </a:solidFill>
              <a:latin typeface="Arial" charset="0"/>
            </a:endParaRPr>
          </a:p>
          <a:p>
            <a:pPr marL="216000" indent="-216000" algn="ctr">
              <a:spcBef>
                <a:spcPct val="0"/>
              </a:spcBef>
              <a:defRPr/>
            </a:pPr>
            <a:r>
              <a:rPr lang="en-US" altLang="ja-JP" sz="2000" b="1" dirty="0" smtClean="0">
                <a:solidFill>
                  <a:srgbClr val="000000"/>
                </a:solidFill>
                <a:latin typeface="Arial" charset="0"/>
              </a:rPr>
              <a:t>Oxygen </a:t>
            </a:r>
            <a:r>
              <a:rPr lang="ja-JP" altLang="en-US" sz="2000" b="1" dirty="0" smtClean="0">
                <a:solidFill>
                  <a:srgbClr val="000000"/>
                </a:solidFill>
                <a:latin typeface="Arial" charset="0"/>
              </a:rPr>
              <a:t>：</a:t>
            </a:r>
            <a:r>
              <a:rPr lang="ja-JP" altLang="en-US" sz="2000" b="1" dirty="0">
                <a:solidFill>
                  <a:srgbClr val="000000"/>
                </a:solidFill>
                <a:latin typeface="Arial" charset="0"/>
              </a:rPr>
              <a:t> </a:t>
            </a:r>
            <a:r>
              <a:rPr lang="ja-JP" altLang="en-US" sz="2000" b="1" dirty="0" smtClean="0">
                <a:solidFill>
                  <a:srgbClr val="000000"/>
                </a:solidFill>
                <a:latin typeface="Arial" charset="0"/>
              </a:rPr>
              <a:t>３．７％</a:t>
            </a:r>
            <a:endParaRPr lang="en-US" altLang="ja-JP" sz="2000" b="1" dirty="0">
              <a:solidFill>
                <a:srgbClr val="000000"/>
              </a:solidFill>
              <a:latin typeface="Arial" charset="0"/>
            </a:endParaRPr>
          </a:p>
        </p:txBody>
      </p:sp>
      <p:sp>
        <p:nvSpPr>
          <p:cNvPr id="20" name="角丸四角形 19"/>
          <p:cNvSpPr/>
          <p:nvPr/>
        </p:nvSpPr>
        <p:spPr>
          <a:xfrm>
            <a:off x="81856" y="1335750"/>
            <a:ext cx="9749500" cy="2376266"/>
          </a:xfrm>
          <a:prstGeom prst="roundRect">
            <a:avLst>
              <a:gd name="adj" fmla="val 16379"/>
            </a:avLst>
          </a:prstGeom>
          <a:ln/>
        </p:spPr>
        <p:style>
          <a:lnRef idx="2">
            <a:schemeClr val="dk1"/>
          </a:lnRef>
          <a:fillRef idx="1">
            <a:schemeClr val="lt1"/>
          </a:fillRef>
          <a:effectRef idx="0">
            <a:schemeClr val="dk1"/>
          </a:effectRef>
          <a:fontRef idx="minor">
            <a:schemeClr val="dk1"/>
          </a:fontRef>
        </p:style>
        <p:txBody>
          <a:bodyPr anchor="ctr"/>
          <a:lstStyle/>
          <a:p>
            <a:pPr marL="266700" indent="-266700">
              <a:spcBef>
                <a:spcPct val="0"/>
              </a:spcBef>
              <a:defRPr/>
            </a:pPr>
            <a:endParaRPr lang="en-US" altLang="ja-JP" sz="2000" b="1" dirty="0" smtClean="0">
              <a:solidFill>
                <a:srgbClr val="000000"/>
              </a:solidFill>
            </a:endParaRPr>
          </a:p>
        </p:txBody>
      </p:sp>
      <p:sp>
        <p:nvSpPr>
          <p:cNvPr id="2063" name="テキスト ボックス 9"/>
          <p:cNvSpPr>
            <a:spLocks noChangeArrowheads="1"/>
          </p:cNvSpPr>
          <p:nvPr/>
        </p:nvSpPr>
        <p:spPr bwMode="auto">
          <a:xfrm>
            <a:off x="136972" y="3861045"/>
            <a:ext cx="2367756" cy="3745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0"/>
              </a:spcBef>
            </a:pPr>
            <a:r>
              <a:rPr lang="en-US" altLang="ja-JP" sz="1600" b="1" dirty="0" smtClean="0">
                <a:solidFill>
                  <a:srgbClr val="000000"/>
                </a:solidFill>
              </a:rPr>
              <a:t>About the Revision</a:t>
            </a:r>
            <a:endParaRPr lang="ja-JP" altLang="en-US" sz="1600" b="1" dirty="0">
              <a:solidFill>
                <a:srgbClr val="000000"/>
              </a:solidFill>
            </a:endParaRPr>
          </a:p>
        </p:txBody>
      </p:sp>
      <p:sp>
        <p:nvSpPr>
          <p:cNvPr id="2064" name="正方形/長方形 21"/>
          <p:cNvSpPr>
            <a:spLocks noChangeArrowheads="1"/>
          </p:cNvSpPr>
          <p:nvPr/>
        </p:nvSpPr>
        <p:spPr bwMode="auto">
          <a:xfrm>
            <a:off x="6769018" y="6542714"/>
            <a:ext cx="2614818" cy="246221"/>
          </a:xfrm>
          <a:prstGeom prst="rect">
            <a:avLst/>
          </a:prstGeom>
          <a:noFill/>
          <a:ln w="9525">
            <a:noFill/>
            <a:miter lim="800000"/>
            <a:headEnd/>
            <a:tailEnd/>
          </a:ln>
        </p:spPr>
        <p:txBody>
          <a:bodyPr wrap="none">
            <a:spAutoFit/>
          </a:bodyPr>
          <a:lstStyle/>
          <a:p>
            <a:pPr marL="215900" indent="-215900">
              <a:spcBef>
                <a:spcPct val="0"/>
              </a:spcBef>
            </a:pPr>
            <a:r>
              <a:rPr lang="en-US" altLang="ja-JP" sz="1000" dirty="0" smtClean="0">
                <a:solidFill>
                  <a:srgbClr val="000000"/>
                </a:solidFill>
                <a:latin typeface="Arial" charset="0"/>
              </a:rPr>
              <a:t>※Restricted to cars suitable to run on E10.</a:t>
            </a:r>
            <a:endParaRPr lang="en-US" altLang="ja-JP" sz="1000" dirty="0">
              <a:solidFill>
                <a:srgbClr val="000000"/>
              </a:solidFill>
              <a:latin typeface="Arial" charset="0"/>
            </a:endParaRPr>
          </a:p>
        </p:txBody>
      </p:sp>
      <p:pic>
        <p:nvPicPr>
          <p:cNvPr id="2065" name="Picture 11"/>
          <p:cNvPicPr preferRelativeResize="0">
            <a:picLocks noChangeAspect="1" noChangeArrowheads="1"/>
          </p:cNvPicPr>
          <p:nvPr/>
        </p:nvPicPr>
        <p:blipFill>
          <a:blip r:embed="rId3" cstate="print">
            <a:lum bright="14000"/>
          </a:blip>
          <a:srcRect/>
          <a:stretch>
            <a:fillRect/>
          </a:stretch>
        </p:blipFill>
        <p:spPr bwMode="auto">
          <a:xfrm>
            <a:off x="8265368" y="4293093"/>
            <a:ext cx="1420857" cy="936104"/>
          </a:xfrm>
          <a:prstGeom prst="rect">
            <a:avLst/>
          </a:prstGeom>
          <a:noFill/>
          <a:ln w="19050">
            <a:noFill/>
            <a:miter lim="800000"/>
            <a:headEnd/>
            <a:tailEnd/>
          </a:ln>
        </p:spPr>
      </p:pic>
      <p:sp>
        <p:nvSpPr>
          <p:cNvPr id="15" name="テキスト ボックス 9"/>
          <p:cNvSpPr>
            <a:spLocks noChangeArrowheads="1"/>
          </p:cNvSpPr>
          <p:nvPr/>
        </p:nvSpPr>
        <p:spPr bwMode="auto">
          <a:xfrm>
            <a:off x="103188" y="1082793"/>
            <a:ext cx="2977604" cy="3745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0"/>
              </a:spcBef>
            </a:pPr>
            <a:r>
              <a:rPr lang="en-US" altLang="ja-JP" sz="1600" b="1" dirty="0" smtClean="0">
                <a:solidFill>
                  <a:srgbClr val="000000"/>
                </a:solidFill>
              </a:rPr>
              <a:t>Background of the Revision</a:t>
            </a:r>
            <a:endParaRPr lang="ja-JP" altLang="en-US" sz="1600" b="1" dirty="0">
              <a:solidFill>
                <a:srgbClr val="000000"/>
              </a:solidFill>
            </a:endParaRPr>
          </a:p>
        </p:txBody>
      </p:sp>
      <p:sp>
        <p:nvSpPr>
          <p:cNvPr id="16" name="テキスト ボックス 9"/>
          <p:cNvSpPr txBox="1">
            <a:spLocks noChangeArrowheads="1"/>
          </p:cNvSpPr>
          <p:nvPr/>
        </p:nvSpPr>
        <p:spPr bwMode="auto">
          <a:xfrm>
            <a:off x="72008" y="1551774"/>
            <a:ext cx="9705528" cy="1815882"/>
          </a:xfrm>
          <a:prstGeom prst="rect">
            <a:avLst/>
          </a:prstGeom>
          <a:noFill/>
          <a:ln w="9525">
            <a:noFill/>
            <a:miter lim="800000"/>
            <a:headEnd/>
            <a:tailEnd/>
          </a:ln>
        </p:spPr>
        <p:txBody>
          <a:bodyPr wrap="square">
            <a:spAutoFit/>
          </a:bodyPr>
          <a:lstStyle/>
          <a:p>
            <a:pPr marL="266700" indent="-266700">
              <a:spcBef>
                <a:spcPct val="0"/>
              </a:spcBef>
              <a:defRPr/>
            </a:pPr>
            <a:r>
              <a:rPr lang="ja-JP" altLang="en-US" sz="1600" b="0" dirty="0" smtClean="0">
                <a:solidFill>
                  <a:srgbClr val="000000"/>
                </a:solidFill>
                <a:latin typeface="Arial" charset="0"/>
              </a:rPr>
              <a:t>○</a:t>
            </a:r>
            <a:r>
              <a:rPr lang="en-US" altLang="ja-JP" sz="1600" b="0" dirty="0" smtClean="0">
                <a:solidFill>
                  <a:srgbClr val="000000"/>
                </a:solidFill>
                <a:latin typeface="Arial" charset="0"/>
              </a:rPr>
              <a:t> Environmental impacts of biofuel are regulated by “ the Act on the Quality Control of Gasoline and Other Fuels“, " the Air Pollution Control Law “ and "</a:t>
            </a:r>
            <a:r>
              <a:rPr lang="ja-JP" altLang="en-US" sz="1600" b="0" dirty="0" smtClean="0">
                <a:solidFill>
                  <a:srgbClr val="000000"/>
                </a:solidFill>
                <a:latin typeface="Arial" charset="0"/>
              </a:rPr>
              <a:t> </a:t>
            </a:r>
            <a:r>
              <a:rPr lang="en-US" altLang="ja-JP" sz="1600" b="0" dirty="0" smtClean="0">
                <a:solidFill>
                  <a:srgbClr val="000000"/>
                </a:solidFill>
                <a:latin typeface="Arial" charset="0"/>
              </a:rPr>
              <a:t>the Road Transport Vehicle Act“. </a:t>
            </a:r>
          </a:p>
          <a:p>
            <a:pPr marL="266700" indent="-266700">
              <a:spcBef>
                <a:spcPct val="0"/>
              </a:spcBef>
              <a:defRPr/>
            </a:pPr>
            <a:endParaRPr lang="en-US" altLang="ja-JP" sz="1600" b="0" dirty="0" smtClean="0">
              <a:solidFill>
                <a:srgbClr val="000000"/>
              </a:solidFill>
              <a:latin typeface="Arial" charset="0"/>
            </a:endParaRPr>
          </a:p>
          <a:p>
            <a:pPr marL="266700" indent="-266700">
              <a:spcBef>
                <a:spcPct val="0"/>
              </a:spcBef>
              <a:defRPr/>
            </a:pPr>
            <a:r>
              <a:rPr lang="ja-JP" altLang="en-US" sz="1600" b="0" dirty="0" smtClean="0">
                <a:solidFill>
                  <a:srgbClr val="000000"/>
                </a:solidFill>
                <a:latin typeface="Arial" charset="0"/>
              </a:rPr>
              <a:t>○ </a:t>
            </a:r>
            <a:r>
              <a:rPr lang="en-US" altLang="ja-JP" sz="1600" b="0" dirty="0" smtClean="0">
                <a:solidFill>
                  <a:srgbClr val="000000"/>
                </a:solidFill>
                <a:latin typeface="Arial" charset="0"/>
              </a:rPr>
              <a:t>As one of the global warming countermeasures, it is expected to expand the use of biofuel.</a:t>
            </a:r>
            <a:r>
              <a:rPr lang="ja-JP" altLang="en-US" sz="1600" b="0" dirty="0" smtClean="0">
                <a:solidFill>
                  <a:srgbClr val="000000"/>
                </a:solidFill>
                <a:latin typeface="Arial" charset="0"/>
              </a:rPr>
              <a:t> </a:t>
            </a:r>
            <a:r>
              <a:rPr lang="en-US" altLang="ja-JP" sz="1600" b="0" dirty="0" smtClean="0">
                <a:solidFill>
                  <a:srgbClr val="000000"/>
                </a:solidFill>
                <a:latin typeface="Arial" charset="0"/>
              </a:rPr>
              <a:t>In January 2010, it was decided that METI,MOE and MLIT would start to consider revising laws, and so on, regarding cars suitable to run on E10 and fuel standard.</a:t>
            </a:r>
          </a:p>
          <a:p>
            <a:pPr marL="266700" indent="-1588">
              <a:spcBef>
                <a:spcPct val="0"/>
              </a:spcBef>
              <a:defRPr/>
            </a:pPr>
            <a:r>
              <a:rPr lang="en-US" altLang="ja-JP" sz="1600" b="0" dirty="0" smtClean="0">
                <a:solidFill>
                  <a:srgbClr val="000000"/>
                </a:solidFill>
                <a:latin typeface="Arial" charset="0"/>
              </a:rPr>
              <a:t> </a:t>
            </a:r>
          </a:p>
        </p:txBody>
      </p:sp>
      <p:sp>
        <p:nvSpPr>
          <p:cNvPr id="17" name="正方形/長方形 16"/>
          <p:cNvSpPr/>
          <p:nvPr/>
        </p:nvSpPr>
        <p:spPr>
          <a:xfrm>
            <a:off x="200472" y="3291688"/>
            <a:ext cx="10009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indent="-266700">
              <a:spcBef>
                <a:spcPct val="0"/>
              </a:spcBef>
              <a:defRPr/>
            </a:pPr>
            <a:r>
              <a:rPr lang="en-US" altLang="ja-JP" sz="1000" b="0" dirty="0" smtClean="0">
                <a:solidFill>
                  <a:srgbClr val="000000"/>
                </a:solidFill>
              </a:rPr>
              <a:t>※</a:t>
            </a:r>
            <a:r>
              <a:rPr lang="ja-JP" altLang="en-US" sz="1000" b="0" dirty="0" smtClean="0">
                <a:solidFill>
                  <a:srgbClr val="000000"/>
                </a:solidFill>
              </a:rPr>
              <a:t>１　</a:t>
            </a:r>
            <a:r>
              <a:rPr lang="en-US" altLang="ja-JP" sz="1000" b="0" dirty="0" smtClean="0">
                <a:solidFill>
                  <a:srgbClr val="000000"/>
                </a:solidFill>
              </a:rPr>
              <a:t>METI</a:t>
            </a:r>
            <a:r>
              <a:rPr lang="ja-JP" altLang="en-US" sz="1000" b="0" dirty="0" smtClean="0">
                <a:solidFill>
                  <a:srgbClr val="000000"/>
                </a:solidFill>
              </a:rPr>
              <a:t>：</a:t>
            </a:r>
            <a:r>
              <a:rPr lang="en-US" altLang="ja-JP" sz="1000" b="0" dirty="0" smtClean="0">
                <a:solidFill>
                  <a:srgbClr val="000000"/>
                </a:solidFill>
              </a:rPr>
              <a:t>Ministry of </a:t>
            </a:r>
            <a:r>
              <a:rPr lang="en-US" altLang="ja-JP" sz="1000" b="0" dirty="0" err="1" smtClean="0">
                <a:solidFill>
                  <a:srgbClr val="000000"/>
                </a:solidFill>
              </a:rPr>
              <a:t>Economy,Trade</a:t>
            </a:r>
            <a:r>
              <a:rPr lang="en-US" altLang="ja-JP" sz="1000" b="0" dirty="0" smtClean="0">
                <a:solidFill>
                  <a:srgbClr val="000000"/>
                </a:solidFill>
              </a:rPr>
              <a:t> and Industry</a:t>
            </a:r>
            <a:r>
              <a:rPr lang="ja-JP" altLang="en-US" sz="1000" b="0" dirty="0" smtClean="0">
                <a:solidFill>
                  <a:srgbClr val="000000"/>
                </a:solidFill>
              </a:rPr>
              <a:t>　</a:t>
            </a:r>
            <a:r>
              <a:rPr lang="en-US" altLang="ja-JP" sz="1000" b="0" dirty="0" smtClean="0">
                <a:solidFill>
                  <a:srgbClr val="000000"/>
                </a:solidFill>
              </a:rPr>
              <a:t>※</a:t>
            </a:r>
            <a:r>
              <a:rPr lang="ja-JP" altLang="en-US" sz="1000" b="0" dirty="0" smtClean="0">
                <a:solidFill>
                  <a:srgbClr val="000000"/>
                </a:solidFill>
              </a:rPr>
              <a:t>２　</a:t>
            </a:r>
            <a:r>
              <a:rPr lang="en-US" altLang="ja-JP" sz="1000" b="0" dirty="0" smtClean="0">
                <a:solidFill>
                  <a:srgbClr val="000000"/>
                </a:solidFill>
              </a:rPr>
              <a:t>MLIT</a:t>
            </a:r>
            <a:r>
              <a:rPr lang="ja-JP" altLang="en-US" sz="1000" b="0" dirty="0" smtClean="0">
                <a:solidFill>
                  <a:srgbClr val="000000"/>
                </a:solidFill>
              </a:rPr>
              <a:t>：</a:t>
            </a:r>
            <a:r>
              <a:rPr lang="en-US" altLang="ja-JP" sz="1000" b="0" dirty="0" smtClean="0">
                <a:solidFill>
                  <a:srgbClr val="000000"/>
                </a:solidFill>
              </a:rPr>
              <a:t>Ministry of Land ,</a:t>
            </a:r>
            <a:r>
              <a:rPr lang="en-US" altLang="ja-JP" sz="1000" b="0" dirty="0" err="1" smtClean="0">
                <a:solidFill>
                  <a:srgbClr val="000000"/>
                </a:solidFill>
              </a:rPr>
              <a:t>Infrastructure,Transport</a:t>
            </a:r>
            <a:r>
              <a:rPr lang="en-US" altLang="ja-JP" sz="1000" b="0" dirty="0" smtClean="0">
                <a:solidFill>
                  <a:srgbClr val="000000"/>
                </a:solidFill>
              </a:rPr>
              <a:t> and Tourism</a:t>
            </a:r>
            <a:r>
              <a:rPr lang="ja-JP" altLang="en-US" sz="1000" b="0" dirty="0" smtClean="0">
                <a:solidFill>
                  <a:srgbClr val="000000"/>
                </a:solidFill>
              </a:rPr>
              <a:t>　</a:t>
            </a:r>
            <a:r>
              <a:rPr lang="en-US" altLang="ja-JP" sz="1000" b="0" dirty="0" smtClean="0">
                <a:solidFill>
                  <a:srgbClr val="000000"/>
                </a:solidFill>
              </a:rPr>
              <a:t>※</a:t>
            </a:r>
            <a:r>
              <a:rPr lang="ja-JP" altLang="en-US" sz="1000" b="0" dirty="0" smtClean="0">
                <a:solidFill>
                  <a:srgbClr val="000000"/>
                </a:solidFill>
              </a:rPr>
              <a:t>３</a:t>
            </a:r>
            <a:r>
              <a:rPr lang="en-US" altLang="ja-JP" sz="1000" b="0" dirty="0" smtClean="0">
                <a:solidFill>
                  <a:srgbClr val="000000"/>
                </a:solidFill>
              </a:rPr>
              <a:t>  MOE</a:t>
            </a:r>
            <a:r>
              <a:rPr lang="ja-JP" altLang="en-US" sz="1000" b="0" dirty="0" smtClean="0">
                <a:solidFill>
                  <a:srgbClr val="000000"/>
                </a:solidFill>
              </a:rPr>
              <a:t>：</a:t>
            </a:r>
            <a:r>
              <a:rPr lang="en-US" altLang="ja-JP" sz="1000" b="0" dirty="0" smtClean="0">
                <a:solidFill>
                  <a:srgbClr val="000000"/>
                </a:solidFill>
              </a:rPr>
              <a:t>Ministry of</a:t>
            </a:r>
            <a:r>
              <a:rPr lang="ja-JP" altLang="en-US" sz="1000" b="0" dirty="0" smtClean="0">
                <a:solidFill>
                  <a:srgbClr val="000000"/>
                </a:solidFill>
              </a:rPr>
              <a:t> </a:t>
            </a:r>
            <a:r>
              <a:rPr lang="en-US" altLang="ja-JP" sz="1000" b="0" dirty="0" smtClean="0">
                <a:solidFill>
                  <a:srgbClr val="000000"/>
                </a:solidFill>
              </a:rPr>
              <a:t>Environment </a:t>
            </a:r>
            <a:r>
              <a:rPr lang="ja-JP" altLang="en-US" sz="1000" b="0" dirty="0" smtClean="0">
                <a:solidFill>
                  <a:srgbClr val="000000"/>
                </a:solidFill>
              </a:rPr>
              <a:t>　</a:t>
            </a:r>
            <a:endParaRPr lang="ja-JP" altLang="en-US" sz="1000" b="0" dirty="0">
              <a:solidFill>
                <a:srgbClr val="000000"/>
              </a:solidFill>
            </a:endParaRPr>
          </a:p>
        </p:txBody>
      </p:sp>
      <p:sp>
        <p:nvSpPr>
          <p:cNvPr id="18" name="AutoShape 7"/>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spcBef>
                <a:spcPct val="0"/>
              </a:spcBef>
            </a:pPr>
            <a:r>
              <a:rPr lang="en-US" altLang="ja-JP" sz="1800" b="1" dirty="0">
                <a:solidFill>
                  <a:srgbClr val="CC6600"/>
                </a:solidFill>
                <a:latin typeface="Arial" charset="0"/>
                <a:ea typeface="HG丸ｺﾞｼｯｸM-PRO" pitchFamily="50" charset="-128"/>
              </a:rPr>
              <a:t>DISCUSSION PURPOSE ONLY</a:t>
            </a:r>
          </a:p>
        </p:txBody>
      </p:sp>
      <p:sp>
        <p:nvSpPr>
          <p:cNvPr id="19" name="スライド番号プレースホルダ 5"/>
          <p:cNvSpPr>
            <a:spLocks noGrp="1"/>
          </p:cNvSpPr>
          <p:nvPr>
            <p:ph type="sldNum" sz="quarter" idx="12"/>
          </p:nvPr>
        </p:nvSpPr>
        <p:spPr>
          <a:xfrm>
            <a:off x="7610152" y="6349500"/>
            <a:ext cx="2311400" cy="476250"/>
          </a:xfrm>
        </p:spPr>
        <p:txBody>
          <a:bodyPr anchor="b"/>
          <a:lstStyle/>
          <a:p>
            <a:fld id="{E1A298BD-8631-4CD7-9C80-C0E693C797D2}" type="slidenum">
              <a:rPr lang="en-US" altLang="ja-JP"/>
              <a:pPr/>
              <a:t>9</a:t>
            </a:fld>
            <a:endParaRPr lang="en-US" altLang="ja-JP" dirty="0"/>
          </a:p>
        </p:txBody>
      </p:sp>
    </p:spTree>
    <p:extLst>
      <p:ext uri="{BB962C8B-B14F-4D97-AF65-F5344CB8AC3E}">
        <p14:creationId xmlns:p14="http://schemas.microsoft.com/office/powerpoint/2010/main" val="700800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34925" y="476672"/>
            <a:ext cx="7942411" cy="400110"/>
          </a:xfrm>
          <a:prstGeom prst="rect">
            <a:avLst/>
          </a:prstGeom>
          <a:solidFill>
            <a:srgbClr val="FFFF99"/>
          </a:solidFill>
          <a:ln w="9525">
            <a:noFill/>
            <a:miter lim="800000"/>
            <a:headEnd/>
            <a:tailEnd/>
          </a:ln>
        </p:spPr>
        <p:txBody>
          <a:bodyPr wrap="square">
            <a:spAutoFit/>
          </a:bodyPr>
          <a:lstStyle/>
          <a:p>
            <a:pPr>
              <a:spcBef>
                <a:spcPct val="50000"/>
              </a:spcBef>
            </a:pPr>
            <a:r>
              <a:rPr lang="ja-JP" altLang="en-US" dirty="0"/>
              <a:t>６．</a:t>
            </a:r>
            <a:r>
              <a:rPr lang="en-US" altLang="ja-JP" sz="2000" b="1" dirty="0" smtClean="0">
                <a:solidFill>
                  <a:schemeClr val="tx1"/>
                </a:solidFill>
              </a:rPr>
              <a:t> Tax </a:t>
            </a:r>
            <a:r>
              <a:rPr lang="en-US" altLang="ja-JP" dirty="0" smtClean="0"/>
              <a:t>Exemption for bio-fuel </a:t>
            </a:r>
            <a:endParaRPr lang="ja-JP" altLang="en-US" sz="2000" dirty="0">
              <a:solidFill>
                <a:schemeClr val="tx1"/>
              </a:solidFill>
            </a:endParaRPr>
          </a:p>
        </p:txBody>
      </p:sp>
      <p:pic>
        <p:nvPicPr>
          <p:cNvPr id="2055" name="Picture 5" descr="MCj02811490000[1]"/>
          <p:cNvPicPr>
            <a:picLocks noChangeAspect="1" noChangeArrowheads="1"/>
          </p:cNvPicPr>
          <p:nvPr/>
        </p:nvPicPr>
        <p:blipFill>
          <a:blip r:embed="rId3" cstate="print"/>
          <a:srcRect/>
          <a:stretch>
            <a:fillRect/>
          </a:stretch>
        </p:blipFill>
        <p:spPr bwMode="auto">
          <a:xfrm>
            <a:off x="2983921" y="2329357"/>
            <a:ext cx="1238250" cy="928688"/>
          </a:xfrm>
          <a:prstGeom prst="rect">
            <a:avLst/>
          </a:prstGeom>
          <a:noFill/>
          <a:ln w="9525">
            <a:noFill/>
            <a:miter lim="800000"/>
            <a:headEnd/>
            <a:tailEnd/>
          </a:ln>
        </p:spPr>
      </p:pic>
      <p:pic>
        <p:nvPicPr>
          <p:cNvPr id="2056" name="Picture 4" descr="MCj02236820000[1]"/>
          <p:cNvPicPr>
            <a:picLocks noChangeAspect="1" noChangeArrowheads="1"/>
          </p:cNvPicPr>
          <p:nvPr/>
        </p:nvPicPr>
        <p:blipFill>
          <a:blip r:embed="rId4" cstate="print"/>
          <a:srcRect/>
          <a:stretch>
            <a:fillRect/>
          </a:stretch>
        </p:blipFill>
        <p:spPr bwMode="auto">
          <a:xfrm>
            <a:off x="7928983" y="2736022"/>
            <a:ext cx="1470422" cy="796925"/>
          </a:xfrm>
          <a:prstGeom prst="rect">
            <a:avLst/>
          </a:prstGeom>
          <a:noFill/>
          <a:ln w="9525">
            <a:noFill/>
            <a:miter lim="800000"/>
            <a:headEnd/>
            <a:tailEnd/>
          </a:ln>
        </p:spPr>
      </p:pic>
      <p:sp>
        <p:nvSpPr>
          <p:cNvPr id="2057" name="テキスト ボックス 45"/>
          <p:cNvSpPr txBox="1">
            <a:spLocks noChangeArrowheads="1"/>
          </p:cNvSpPr>
          <p:nvPr/>
        </p:nvSpPr>
        <p:spPr bwMode="auto">
          <a:xfrm>
            <a:off x="7839553" y="3532946"/>
            <a:ext cx="1865975" cy="400110"/>
          </a:xfrm>
          <a:prstGeom prst="rect">
            <a:avLst/>
          </a:prstGeom>
          <a:noFill/>
          <a:ln w="9525">
            <a:noFill/>
            <a:miter lim="800000"/>
            <a:headEnd/>
            <a:tailEnd/>
          </a:ln>
        </p:spPr>
        <p:txBody>
          <a:bodyPr>
            <a:spAutoFit/>
          </a:bodyPr>
          <a:lstStyle/>
          <a:p>
            <a:pPr algn="ctr"/>
            <a:r>
              <a:rPr lang="en-US" altLang="ja-JP" dirty="0" smtClean="0">
                <a:latin typeface="Calibri" pitchFamily="34" charset="0"/>
              </a:rPr>
              <a:t>Gas station</a:t>
            </a:r>
            <a:endParaRPr lang="ja-JP" altLang="en-US" dirty="0">
              <a:solidFill>
                <a:schemeClr val="tx1"/>
              </a:solidFill>
              <a:latin typeface="Calibri" pitchFamily="34" charset="0"/>
            </a:endParaRPr>
          </a:p>
        </p:txBody>
      </p:sp>
      <p:sp>
        <p:nvSpPr>
          <p:cNvPr id="32" name="正方形/長方形 31"/>
          <p:cNvSpPr/>
          <p:nvPr/>
        </p:nvSpPr>
        <p:spPr>
          <a:xfrm>
            <a:off x="488504" y="2276971"/>
            <a:ext cx="4913444" cy="201612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chemeClr val="tx1"/>
              </a:solidFill>
            </a:endParaRPr>
          </a:p>
        </p:txBody>
      </p:sp>
      <p:sp>
        <p:nvSpPr>
          <p:cNvPr id="33" name="AutoShape 13"/>
          <p:cNvSpPr>
            <a:spLocks noChangeArrowheads="1"/>
          </p:cNvSpPr>
          <p:nvPr/>
        </p:nvSpPr>
        <p:spPr bwMode="auto">
          <a:xfrm>
            <a:off x="1025079" y="2348407"/>
            <a:ext cx="1257167" cy="719138"/>
          </a:xfrm>
          <a:prstGeom prst="can">
            <a:avLst>
              <a:gd name="adj" fmla="val 25000"/>
            </a:avLst>
          </a:prstGeom>
          <a:gradFill rotWithShape="1">
            <a:gsLst>
              <a:gs pos="0">
                <a:srgbClr val="475E76"/>
              </a:gs>
              <a:gs pos="50000">
                <a:srgbClr val="99CCFF"/>
              </a:gs>
              <a:gs pos="100000">
                <a:srgbClr val="475E76"/>
              </a:gs>
            </a:gsLst>
            <a:lin ang="0" scaled="1"/>
          </a:gradFill>
          <a:ln w="9525">
            <a:solidFill>
              <a:schemeClr val="tx1"/>
            </a:solidFill>
            <a:round/>
            <a:headEnd/>
            <a:tailEnd/>
          </a:ln>
        </p:spPr>
        <p:txBody>
          <a:bodyPr wrap="none" lIns="91429" tIns="45715" rIns="91429" bIns="45715" anchor="ctr"/>
          <a:lstStyle/>
          <a:p>
            <a:pPr algn="ctr">
              <a:defRPr/>
            </a:pPr>
            <a:r>
              <a:rPr lang="en-US" altLang="ja-JP" sz="1100" dirty="0" smtClean="0"/>
              <a:t>Approved </a:t>
            </a:r>
            <a:endParaRPr lang="en-US" altLang="ja-JP" sz="1100" b="1" dirty="0"/>
          </a:p>
          <a:p>
            <a:pPr algn="ctr">
              <a:defRPr/>
            </a:pPr>
            <a:r>
              <a:rPr lang="en-US" altLang="ja-JP" sz="1100" dirty="0"/>
              <a:t>b</a:t>
            </a:r>
            <a:r>
              <a:rPr lang="en-US" altLang="ja-JP" sz="1100" dirty="0" smtClean="0"/>
              <a:t>io-ethanol etc.</a:t>
            </a:r>
            <a:endParaRPr lang="ja-JP" altLang="en-US" sz="1100" b="1" dirty="0"/>
          </a:p>
        </p:txBody>
      </p:sp>
      <p:sp>
        <p:nvSpPr>
          <p:cNvPr id="2060" name="AutoShape 14"/>
          <p:cNvSpPr>
            <a:spLocks noChangeArrowheads="1"/>
          </p:cNvSpPr>
          <p:nvPr/>
        </p:nvSpPr>
        <p:spPr bwMode="auto">
          <a:xfrm>
            <a:off x="994123" y="3140571"/>
            <a:ext cx="1522015" cy="720725"/>
          </a:xfrm>
          <a:prstGeom prst="can">
            <a:avLst>
              <a:gd name="adj" fmla="val 25000"/>
            </a:avLst>
          </a:prstGeom>
          <a:gradFill rotWithShape="1">
            <a:gsLst>
              <a:gs pos="0">
                <a:srgbClr val="767647"/>
              </a:gs>
              <a:gs pos="50000">
                <a:srgbClr val="FFFF99"/>
              </a:gs>
              <a:gs pos="100000">
                <a:srgbClr val="767647"/>
              </a:gs>
            </a:gsLst>
            <a:lin ang="0" scaled="1"/>
          </a:gradFill>
          <a:ln w="9525">
            <a:solidFill>
              <a:schemeClr val="tx1"/>
            </a:solidFill>
            <a:round/>
            <a:headEnd/>
            <a:tailEnd/>
          </a:ln>
        </p:spPr>
        <p:txBody>
          <a:bodyPr wrap="none" lIns="91429" tIns="45715" rIns="91429" bIns="45715" anchor="ctr"/>
          <a:lstStyle/>
          <a:p>
            <a:pPr algn="ctr"/>
            <a:r>
              <a:rPr lang="en-US" altLang="ja-JP" sz="1200" dirty="0" smtClean="0"/>
              <a:t>Base gasoline</a:t>
            </a:r>
            <a:endParaRPr lang="ja-JP" altLang="en-US" sz="1200" b="1" dirty="0">
              <a:solidFill>
                <a:schemeClr val="tx1"/>
              </a:solidFill>
            </a:endParaRPr>
          </a:p>
        </p:txBody>
      </p:sp>
      <p:sp>
        <p:nvSpPr>
          <p:cNvPr id="2061" name="AutoShape 15"/>
          <p:cNvSpPr>
            <a:spLocks noChangeArrowheads="1"/>
          </p:cNvSpPr>
          <p:nvPr/>
        </p:nvSpPr>
        <p:spPr bwMode="auto">
          <a:xfrm>
            <a:off x="3267687" y="2780207"/>
            <a:ext cx="1470421" cy="828675"/>
          </a:xfrm>
          <a:prstGeom prst="can">
            <a:avLst>
              <a:gd name="adj" fmla="val 16009"/>
            </a:avLst>
          </a:prstGeom>
          <a:gradFill rotWithShape="1">
            <a:gsLst>
              <a:gs pos="0">
                <a:srgbClr val="475E00"/>
              </a:gs>
              <a:gs pos="50000">
                <a:srgbClr val="99CC00"/>
              </a:gs>
              <a:gs pos="100000">
                <a:srgbClr val="475E00"/>
              </a:gs>
            </a:gsLst>
            <a:lin ang="0" scaled="1"/>
          </a:gradFill>
          <a:ln w="9525">
            <a:solidFill>
              <a:schemeClr val="tx1"/>
            </a:solidFill>
            <a:round/>
            <a:headEnd/>
            <a:tailEnd/>
          </a:ln>
        </p:spPr>
        <p:txBody>
          <a:bodyPr wrap="none" lIns="91429" tIns="45715" rIns="91429" bIns="45715" anchor="ctr"/>
          <a:lstStyle/>
          <a:p>
            <a:pPr algn="ctr"/>
            <a:r>
              <a:rPr lang="en-US" altLang="ja-JP" sz="1200" dirty="0" smtClean="0"/>
              <a:t>Gasoline blended </a:t>
            </a:r>
          </a:p>
          <a:p>
            <a:pPr algn="ctr"/>
            <a:r>
              <a:rPr lang="en-US" altLang="ja-JP" sz="1200" dirty="0"/>
              <a:t>w</a:t>
            </a:r>
            <a:r>
              <a:rPr lang="en-US" altLang="ja-JP" sz="1200" dirty="0" smtClean="0"/>
              <a:t>ith bio-fuel </a:t>
            </a:r>
            <a:endParaRPr lang="ja-JP" altLang="en-US" sz="1200" b="1" dirty="0">
              <a:solidFill>
                <a:schemeClr val="tx1"/>
              </a:solidFill>
            </a:endParaRPr>
          </a:p>
        </p:txBody>
      </p:sp>
      <p:sp>
        <p:nvSpPr>
          <p:cNvPr id="37" name="Rectangle 19"/>
          <p:cNvSpPr>
            <a:spLocks noChangeArrowheads="1"/>
          </p:cNvSpPr>
          <p:nvPr/>
        </p:nvSpPr>
        <p:spPr bwMode="auto">
          <a:xfrm rot="10800000">
            <a:off x="2593529" y="3861296"/>
            <a:ext cx="1014677" cy="428625"/>
          </a:xfrm>
          <a:prstGeom prst="rect">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r>
              <a:rPr lang="en-US" altLang="ja-JP" sz="1600" dirty="0"/>
              <a:t>F</a:t>
            </a:r>
            <a:r>
              <a:rPr lang="en-US" altLang="ja-JP" sz="1600" dirty="0" smtClean="0"/>
              <a:t>actory</a:t>
            </a:r>
            <a:endParaRPr lang="ja-JP" altLang="en-US" sz="1600" b="1" dirty="0">
              <a:solidFill>
                <a:schemeClr val="tx1"/>
              </a:solidFill>
              <a:ea typeface="ＭＳ Ｐゴシック" pitchFamily="50" charset="-128"/>
            </a:endParaRPr>
          </a:p>
        </p:txBody>
      </p:sp>
      <p:cxnSp>
        <p:nvCxnSpPr>
          <p:cNvPr id="38" name="直線コネクタ 37"/>
          <p:cNvCxnSpPr>
            <a:stCxn id="33" idx="4"/>
          </p:cNvCxnSpPr>
          <p:nvPr/>
        </p:nvCxnSpPr>
        <p:spPr>
          <a:xfrm>
            <a:off x="2282246" y="2708770"/>
            <a:ext cx="5056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rot="21000000">
            <a:off x="2521297" y="3264396"/>
            <a:ext cx="741230" cy="1111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2787864" y="2708771"/>
            <a:ext cx="0" cy="612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rot="21000000">
            <a:off x="4743268" y="3196132"/>
            <a:ext cx="701675" cy="1095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右矢印 50"/>
          <p:cNvSpPr/>
          <p:nvPr/>
        </p:nvSpPr>
        <p:spPr bwMode="auto">
          <a:xfrm>
            <a:off x="4739088" y="2780207"/>
            <a:ext cx="3189896" cy="8286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1400" dirty="0" smtClean="0">
                <a:solidFill>
                  <a:schemeClr val="tx1"/>
                </a:solidFill>
              </a:rPr>
              <a:t>Supply </a:t>
            </a:r>
          </a:p>
          <a:p>
            <a:pPr algn="ctr" fontAlgn="auto">
              <a:spcBef>
                <a:spcPts val="0"/>
              </a:spcBef>
              <a:spcAft>
                <a:spcPts val="0"/>
              </a:spcAft>
              <a:defRPr/>
            </a:pPr>
            <a:r>
              <a:rPr lang="ja-JP" altLang="en-US" sz="1200" b="1" dirty="0" smtClean="0">
                <a:solidFill>
                  <a:srgbClr val="FF0000"/>
                </a:solidFill>
              </a:rPr>
              <a:t>（</a:t>
            </a:r>
            <a:r>
              <a:rPr lang="en-US" altLang="ja-JP" sz="1200" b="1" dirty="0" smtClean="0">
                <a:solidFill>
                  <a:srgbClr val="FF0000"/>
                </a:solidFill>
              </a:rPr>
              <a:t> Tax exempted for bio-ethanol etc. </a:t>
            </a:r>
            <a:r>
              <a:rPr lang="ja-JP" altLang="en-US" sz="1200" b="1" dirty="0" smtClean="0">
                <a:solidFill>
                  <a:srgbClr val="FF0000"/>
                </a:solidFill>
              </a:rPr>
              <a:t>）</a:t>
            </a:r>
            <a:endParaRPr lang="ja-JP" altLang="en-US" sz="1200" b="1" dirty="0">
              <a:solidFill>
                <a:srgbClr val="FF0000"/>
              </a:solidFill>
            </a:endParaRPr>
          </a:p>
        </p:txBody>
      </p:sp>
      <p:sp>
        <p:nvSpPr>
          <p:cNvPr id="2068" name="テキスト ボックス 6"/>
          <p:cNvSpPr txBox="1">
            <a:spLocks noChangeArrowheads="1"/>
          </p:cNvSpPr>
          <p:nvPr/>
        </p:nvSpPr>
        <p:spPr bwMode="auto">
          <a:xfrm>
            <a:off x="349389" y="1353641"/>
            <a:ext cx="9356139" cy="923330"/>
          </a:xfrm>
          <a:prstGeom prst="rect">
            <a:avLst/>
          </a:prstGeom>
          <a:solidFill>
            <a:schemeClr val="bg1"/>
          </a:solidFill>
          <a:ln w="9525">
            <a:noFill/>
            <a:miter lim="800000"/>
            <a:headEnd/>
            <a:tailEnd/>
          </a:ln>
        </p:spPr>
        <p:txBody>
          <a:bodyPr wrap="square">
            <a:spAutoFit/>
          </a:bodyPr>
          <a:lstStyle/>
          <a:p>
            <a:pPr marL="180975" indent="-180975"/>
            <a:r>
              <a:rPr lang="ja-JP" altLang="en-US" sz="1800" dirty="0" smtClean="0">
                <a:latin typeface="Calibri" pitchFamily="34" charset="0"/>
              </a:rPr>
              <a:t>・</a:t>
            </a:r>
            <a:r>
              <a:rPr lang="en-US" altLang="ja-JP" sz="1800" dirty="0">
                <a:latin typeface="Calibri" pitchFamily="34" charset="0"/>
                <a:cs typeface="Calibri" pitchFamily="34" charset="0"/>
              </a:rPr>
              <a:t>Established in FY2008  </a:t>
            </a:r>
            <a:r>
              <a:rPr lang="ja-JP" altLang="en-US" sz="1800" dirty="0">
                <a:latin typeface="Calibri" pitchFamily="34" charset="0"/>
                <a:cs typeface="Calibri" pitchFamily="34" charset="0"/>
              </a:rPr>
              <a:t>→ </a:t>
            </a:r>
            <a:r>
              <a:rPr lang="en-US" altLang="ja-JP" sz="1800" dirty="0" smtClean="0">
                <a:latin typeface="Calibri" pitchFamily="34" charset="0"/>
                <a:cs typeface="Calibri" pitchFamily="34" charset="0"/>
              </a:rPr>
              <a:t>In effective </a:t>
            </a:r>
            <a:r>
              <a:rPr lang="en-US" altLang="ja-JP" sz="1800" dirty="0">
                <a:latin typeface="Calibri" pitchFamily="34" charset="0"/>
                <a:cs typeface="Calibri" pitchFamily="34" charset="0"/>
              </a:rPr>
              <a:t>until </a:t>
            </a:r>
            <a:r>
              <a:rPr lang="en-US" altLang="ja-JP" sz="1800" dirty="0" smtClean="0">
                <a:latin typeface="Calibri" pitchFamily="34" charset="0"/>
                <a:cs typeface="Calibri" pitchFamily="34" charset="0"/>
              </a:rPr>
              <a:t>the end of FY2017</a:t>
            </a:r>
          </a:p>
          <a:p>
            <a:pPr marL="180975" indent="-180975"/>
            <a:r>
              <a:rPr lang="ja-JP" altLang="en-US" sz="1800" dirty="0" smtClean="0">
                <a:latin typeface="Calibri" pitchFamily="34" charset="0"/>
              </a:rPr>
              <a:t>・</a:t>
            </a:r>
            <a:r>
              <a:rPr lang="en-US" altLang="ja-JP" sz="1800" dirty="0" smtClean="0">
                <a:solidFill>
                  <a:schemeClr val="tx1"/>
                </a:solidFill>
                <a:latin typeface="Calibri" pitchFamily="34" charset="0"/>
              </a:rPr>
              <a:t>The bio-gasoline producers can get  exemption of gasoline </a:t>
            </a:r>
            <a:r>
              <a:rPr lang="en-US" altLang="ja-JP" sz="1800" dirty="0" smtClean="0">
                <a:latin typeface="Calibri" pitchFamily="34" charset="0"/>
              </a:rPr>
              <a:t>taxes (\53.8/l) </a:t>
            </a:r>
            <a:r>
              <a:rPr lang="en-US" altLang="ja-JP" sz="1800" dirty="0" smtClean="0">
                <a:solidFill>
                  <a:schemeClr val="tx1"/>
                </a:solidFill>
                <a:latin typeface="Calibri" pitchFamily="34" charset="0"/>
              </a:rPr>
              <a:t>for the amount  of  bio- ethanol or ETBE they blend with base gasoline</a:t>
            </a:r>
            <a:r>
              <a:rPr lang="en-US" altLang="ja-JP" sz="1800" dirty="0">
                <a:latin typeface="Calibri" pitchFamily="34" charset="0"/>
              </a:rPr>
              <a:t>.</a:t>
            </a:r>
            <a:endParaRPr lang="en-US" altLang="ja-JP" sz="1800" dirty="0">
              <a:solidFill>
                <a:schemeClr val="tx1"/>
              </a:solidFill>
              <a:latin typeface="Calibri" pitchFamily="34" charset="0"/>
            </a:endParaRPr>
          </a:p>
        </p:txBody>
      </p:sp>
      <p:sp>
        <p:nvSpPr>
          <p:cNvPr id="28" name="スライド番号プレースホルダ 13"/>
          <p:cNvSpPr>
            <a:spLocks noGrp="1"/>
          </p:cNvSpPr>
          <p:nvPr>
            <p:ph type="sldNum" sz="quarter" idx="12"/>
          </p:nvPr>
        </p:nvSpPr>
        <p:spPr>
          <a:xfrm>
            <a:off x="7918450" y="6572250"/>
            <a:ext cx="2063750" cy="457200"/>
          </a:xfrm>
        </p:spPr>
        <p:txBody>
          <a:bodyPr/>
          <a:lstStyle/>
          <a:p>
            <a:pPr>
              <a:defRPr/>
            </a:pPr>
            <a:fld id="{D7025EBD-AE32-4114-9A59-9EB2E673BEA6}" type="slidenum">
              <a:rPr lang="ja-JP" altLang="en-US" smtClean="0"/>
              <a:pPr>
                <a:defRPr/>
              </a:pPr>
              <a:t>10</a:t>
            </a:fld>
            <a:endParaRPr lang="en-US" altLang="ja-JP" dirty="0"/>
          </a:p>
        </p:txBody>
      </p:sp>
      <p:sp>
        <p:nvSpPr>
          <p:cNvPr id="3" name="円/楕円 2"/>
          <p:cNvSpPr/>
          <p:nvPr/>
        </p:nvSpPr>
        <p:spPr bwMode="auto">
          <a:xfrm>
            <a:off x="780206" y="2348407"/>
            <a:ext cx="1735932" cy="71913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smtClean="0">
              <a:ln>
                <a:noFill/>
              </a:ln>
              <a:solidFill>
                <a:schemeClr val="tx1"/>
              </a:solidFill>
              <a:effectLst/>
              <a:latin typeface="Arial" charset="0"/>
              <a:ea typeface="ＭＳ Ｐゴシック" pitchFamily="50" charset="-128"/>
            </a:endParaRPr>
          </a:p>
        </p:txBody>
      </p:sp>
      <p:sp>
        <p:nvSpPr>
          <p:cNvPr id="30" name="AutoShape 7"/>
          <p:cNvSpPr>
            <a:spLocks noChangeArrowheads="1"/>
          </p:cNvSpPr>
          <p:nvPr/>
        </p:nvSpPr>
        <p:spPr bwMode="auto">
          <a:xfrm>
            <a:off x="103923" y="115739"/>
            <a:ext cx="4056989" cy="288925"/>
          </a:xfrm>
          <a:prstGeom prst="roundRect">
            <a:avLst>
              <a:gd name="adj" fmla="val 16667"/>
            </a:avLst>
          </a:prstGeom>
          <a:noFill/>
          <a:ln w="9525">
            <a:solidFill>
              <a:srgbClr val="CC6600"/>
            </a:solidFill>
            <a:round/>
            <a:headEnd/>
            <a:tailEnd/>
          </a:ln>
          <a:effectLst/>
        </p:spPr>
        <p:txBody>
          <a:bodyPr wrap="none" anchor="ctr"/>
          <a:lstStyle/>
          <a:p>
            <a:pPr algn="ctr">
              <a:spcBef>
                <a:spcPct val="0"/>
              </a:spcBef>
            </a:pPr>
            <a:r>
              <a:rPr lang="en-US" altLang="ja-JP" sz="1800" b="1" dirty="0">
                <a:solidFill>
                  <a:srgbClr val="CC6600"/>
                </a:solidFill>
                <a:latin typeface="Arial" charset="0"/>
                <a:ea typeface="HG丸ｺﾞｼｯｸM-PRO" pitchFamily="50" charset="-128"/>
              </a:rPr>
              <a:t>DISCUSSION PURPOSE ONLY</a:t>
            </a:r>
          </a:p>
        </p:txBody>
      </p:sp>
      <p:sp>
        <p:nvSpPr>
          <p:cNvPr id="2" name="正方形/長方形 1"/>
          <p:cNvSpPr/>
          <p:nvPr/>
        </p:nvSpPr>
        <p:spPr>
          <a:xfrm>
            <a:off x="241097" y="953531"/>
            <a:ext cx="5085046" cy="369332"/>
          </a:xfrm>
          <a:prstGeom prst="rect">
            <a:avLst/>
          </a:prstGeom>
          <a:solidFill>
            <a:srgbClr val="CCFFFF"/>
          </a:solidFill>
        </p:spPr>
        <p:txBody>
          <a:bodyPr wrap="none">
            <a:spAutoFit/>
          </a:bodyPr>
          <a:lstStyle/>
          <a:p>
            <a:r>
              <a:rPr lang="en-US" altLang="ja-JP" sz="1800" dirty="0" smtClean="0"/>
              <a:t>Exemption of gasoline </a:t>
            </a:r>
            <a:r>
              <a:rPr lang="en-US" altLang="ja-JP" sz="1800" dirty="0"/>
              <a:t>tax</a:t>
            </a:r>
            <a:r>
              <a:rPr lang="ja-JP" altLang="en-US" sz="1800" dirty="0"/>
              <a:t>・</a:t>
            </a:r>
            <a:r>
              <a:rPr lang="en-US" altLang="ja-JP" sz="1800" dirty="0"/>
              <a:t>local gasoline tax</a:t>
            </a:r>
            <a:endParaRPr lang="ja-JP" altLang="en-US" sz="1800" dirty="0"/>
          </a:p>
        </p:txBody>
      </p:sp>
      <p:sp>
        <p:nvSpPr>
          <p:cNvPr id="23" name="正方形/長方形 22"/>
          <p:cNvSpPr/>
          <p:nvPr/>
        </p:nvSpPr>
        <p:spPr>
          <a:xfrm>
            <a:off x="349389" y="4365104"/>
            <a:ext cx="4390946" cy="369332"/>
          </a:xfrm>
          <a:prstGeom prst="rect">
            <a:avLst/>
          </a:prstGeom>
          <a:solidFill>
            <a:srgbClr val="CCFFFF"/>
          </a:solidFill>
        </p:spPr>
        <p:txBody>
          <a:bodyPr wrap="none">
            <a:spAutoFit/>
          </a:bodyPr>
          <a:lstStyle/>
          <a:p>
            <a:r>
              <a:rPr lang="en-US" altLang="ja-JP" sz="1800" dirty="0" smtClean="0"/>
              <a:t>Exemption of tariff for imported ETBE </a:t>
            </a:r>
            <a:endParaRPr lang="ja-JP" altLang="en-US" sz="1800" dirty="0"/>
          </a:p>
        </p:txBody>
      </p:sp>
      <p:sp>
        <p:nvSpPr>
          <p:cNvPr id="24" name="テキスト ボックス 6"/>
          <p:cNvSpPr txBox="1">
            <a:spLocks noChangeArrowheads="1"/>
          </p:cNvSpPr>
          <p:nvPr/>
        </p:nvSpPr>
        <p:spPr bwMode="auto">
          <a:xfrm>
            <a:off x="241097" y="4809926"/>
            <a:ext cx="9664904" cy="923330"/>
          </a:xfrm>
          <a:prstGeom prst="rect">
            <a:avLst/>
          </a:prstGeom>
          <a:solidFill>
            <a:schemeClr val="bg1"/>
          </a:solidFill>
          <a:ln w="9525">
            <a:noFill/>
            <a:miter lim="800000"/>
            <a:headEnd/>
            <a:tailEnd/>
          </a:ln>
        </p:spPr>
        <p:txBody>
          <a:bodyPr wrap="square">
            <a:spAutoFit/>
          </a:bodyPr>
          <a:lstStyle/>
          <a:p>
            <a:pPr marL="180975" indent="-180975"/>
            <a:r>
              <a:rPr lang="ja-JP" altLang="en-US" sz="1800" dirty="0" smtClean="0">
                <a:latin typeface="Calibri" pitchFamily="34" charset="0"/>
              </a:rPr>
              <a:t>・</a:t>
            </a:r>
            <a:r>
              <a:rPr lang="en-US" altLang="ja-JP" sz="1800" dirty="0">
                <a:latin typeface="Calibri" pitchFamily="34" charset="0"/>
                <a:cs typeface="Calibri" pitchFamily="34" charset="0"/>
              </a:rPr>
              <a:t>Established in FY2008  </a:t>
            </a:r>
            <a:r>
              <a:rPr lang="ja-JP" altLang="en-US" sz="1800" dirty="0">
                <a:latin typeface="Calibri" pitchFamily="34" charset="0"/>
                <a:cs typeface="Calibri" pitchFamily="34" charset="0"/>
              </a:rPr>
              <a:t>→ </a:t>
            </a:r>
            <a:r>
              <a:rPr lang="en-US" altLang="ja-JP" sz="1800" dirty="0" smtClean="0">
                <a:latin typeface="Calibri" pitchFamily="34" charset="0"/>
                <a:cs typeface="Calibri" pitchFamily="34" charset="0"/>
              </a:rPr>
              <a:t>In effective </a:t>
            </a:r>
            <a:r>
              <a:rPr lang="en-US" altLang="ja-JP" sz="1800" dirty="0">
                <a:latin typeface="Calibri" pitchFamily="34" charset="0"/>
                <a:cs typeface="Calibri" pitchFamily="34" charset="0"/>
              </a:rPr>
              <a:t>until </a:t>
            </a:r>
            <a:r>
              <a:rPr lang="en-US" altLang="ja-JP" sz="1800" dirty="0" smtClean="0">
                <a:latin typeface="Calibri" pitchFamily="34" charset="0"/>
                <a:cs typeface="Calibri" pitchFamily="34" charset="0"/>
              </a:rPr>
              <a:t>the end of FY2013</a:t>
            </a:r>
          </a:p>
          <a:p>
            <a:pPr marL="180975" indent="-180975"/>
            <a:r>
              <a:rPr lang="en-US" altLang="ja-JP" sz="1800" dirty="0">
                <a:latin typeface="Calibri" pitchFamily="34" charset="0"/>
                <a:cs typeface="Calibri" pitchFamily="34" charset="0"/>
              </a:rPr>
              <a:t> </a:t>
            </a:r>
            <a:r>
              <a:rPr lang="en-US" altLang="ja-JP" sz="1800" dirty="0" smtClean="0">
                <a:latin typeface="Calibri" pitchFamily="34" charset="0"/>
                <a:cs typeface="Calibri" pitchFamily="34" charset="0"/>
              </a:rPr>
              <a:t> (We are asking MOF for its extension. )</a:t>
            </a:r>
          </a:p>
          <a:p>
            <a:pPr marL="180975" indent="-180975"/>
            <a:r>
              <a:rPr lang="ja-JP" altLang="en-US" sz="1800" dirty="0" smtClean="0">
                <a:latin typeface="Calibri" pitchFamily="34" charset="0"/>
              </a:rPr>
              <a:t>・</a:t>
            </a:r>
            <a:r>
              <a:rPr lang="en-US" altLang="ja-JP" sz="1800" dirty="0" smtClean="0">
                <a:latin typeface="Calibri" pitchFamily="34" charset="0"/>
              </a:rPr>
              <a:t>The importer</a:t>
            </a:r>
            <a:r>
              <a:rPr lang="en-US" altLang="ja-JP" sz="1800" dirty="0" smtClean="0">
                <a:solidFill>
                  <a:schemeClr val="tx1"/>
                </a:solidFill>
                <a:latin typeface="Calibri" pitchFamily="34" charset="0"/>
              </a:rPr>
              <a:t>s can get  exemption of </a:t>
            </a:r>
            <a:r>
              <a:rPr lang="en-US" altLang="ja-JP" sz="1800" dirty="0" smtClean="0">
                <a:latin typeface="Calibri" pitchFamily="34" charset="0"/>
              </a:rPr>
              <a:t>tariff (3.1% of the price) </a:t>
            </a:r>
            <a:r>
              <a:rPr lang="en-US" altLang="ja-JP" sz="1800" dirty="0" smtClean="0">
                <a:solidFill>
                  <a:schemeClr val="tx1"/>
                </a:solidFill>
                <a:latin typeface="Calibri" pitchFamily="34" charset="0"/>
              </a:rPr>
              <a:t>for the amount  of  ETBE they </a:t>
            </a:r>
            <a:r>
              <a:rPr lang="en-US" altLang="ja-JP" sz="1800" dirty="0" smtClean="0">
                <a:latin typeface="Calibri" pitchFamily="34" charset="0"/>
              </a:rPr>
              <a:t>import.</a:t>
            </a:r>
            <a:endParaRPr lang="en-US" altLang="ja-JP" sz="1800" dirty="0">
              <a:solidFill>
                <a:schemeClr val="tx1"/>
              </a:solidFill>
              <a:latin typeface="Calibri" pitchFamily="34" charset="0"/>
            </a:endParaRPr>
          </a:p>
        </p:txBody>
      </p:sp>
      <p:sp>
        <p:nvSpPr>
          <p:cNvPr id="4" name="左中かっこ 3"/>
          <p:cNvSpPr/>
          <p:nvPr/>
        </p:nvSpPr>
        <p:spPr bwMode="auto">
          <a:xfrm>
            <a:off x="143216" y="953530"/>
            <a:ext cx="206173" cy="4635710"/>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smtClean="0">
              <a:ln>
                <a:noFill/>
              </a:ln>
              <a:solidFill>
                <a:schemeClr val="tx1"/>
              </a:solidFill>
              <a:effectLst/>
              <a:latin typeface="Arial" charset="0"/>
              <a:ea typeface="ＭＳ Ｐゴシック" pitchFamily="50" charset="-128"/>
            </a:endParaRPr>
          </a:p>
        </p:txBody>
      </p:sp>
      <p:sp>
        <p:nvSpPr>
          <p:cNvPr id="26" name="正方形/長方形 25"/>
          <p:cNvSpPr/>
          <p:nvPr/>
        </p:nvSpPr>
        <p:spPr>
          <a:xfrm>
            <a:off x="349389" y="5845630"/>
            <a:ext cx="3711272" cy="369332"/>
          </a:xfrm>
          <a:prstGeom prst="rect">
            <a:avLst/>
          </a:prstGeom>
          <a:solidFill>
            <a:srgbClr val="CCFFFF"/>
          </a:solidFill>
        </p:spPr>
        <p:txBody>
          <a:bodyPr wrap="none">
            <a:spAutoFit/>
          </a:bodyPr>
          <a:lstStyle/>
          <a:p>
            <a:r>
              <a:rPr lang="en-US" altLang="ja-JP" sz="1800" dirty="0" smtClean="0"/>
              <a:t>Effects of these tax exemptions </a:t>
            </a:r>
            <a:endParaRPr lang="ja-JP" altLang="en-US" sz="1800" dirty="0"/>
          </a:p>
        </p:txBody>
      </p:sp>
      <p:cxnSp>
        <p:nvCxnSpPr>
          <p:cNvPr id="6" name="カギ線コネクタ 5"/>
          <p:cNvCxnSpPr>
            <a:stCxn id="4" idx="1"/>
            <a:endCxn id="26" idx="1"/>
          </p:cNvCxnSpPr>
          <p:nvPr/>
        </p:nvCxnSpPr>
        <p:spPr bwMode="auto">
          <a:xfrm rot="10800000" flipH="1" flipV="1">
            <a:off x="143215" y="3271384"/>
            <a:ext cx="206173" cy="2758911"/>
          </a:xfrm>
          <a:prstGeom prst="bentConnector3">
            <a:avLst>
              <a:gd name="adj1" fmla="val -38566"/>
            </a:avLst>
          </a:prstGeom>
          <a:solidFill>
            <a:schemeClr val="accent1"/>
          </a:solidFill>
          <a:ln w="19050" cap="flat" cmpd="sng" algn="ctr">
            <a:solidFill>
              <a:srgbClr val="FF0000"/>
            </a:solidFill>
            <a:prstDash val="solid"/>
            <a:round/>
            <a:headEnd type="none" w="med" len="med"/>
            <a:tailEnd type="arrow"/>
          </a:ln>
          <a:effectLst/>
        </p:spPr>
      </p:cxnSp>
      <p:sp>
        <p:nvSpPr>
          <p:cNvPr id="8" name="テキスト ボックス 7"/>
          <p:cNvSpPr txBox="1"/>
          <p:nvPr/>
        </p:nvSpPr>
        <p:spPr>
          <a:xfrm>
            <a:off x="560512" y="6165304"/>
            <a:ext cx="9073008" cy="646331"/>
          </a:xfrm>
          <a:prstGeom prst="rect">
            <a:avLst/>
          </a:prstGeom>
          <a:noFill/>
        </p:spPr>
        <p:txBody>
          <a:bodyPr wrap="square" rtlCol="0">
            <a:spAutoFit/>
          </a:bodyPr>
          <a:lstStyle/>
          <a:p>
            <a:r>
              <a:rPr kumimoji="1" lang="en-US" altLang="ja-JP" sz="1800" dirty="0" smtClean="0"/>
              <a:t>The tax exemptions get the price gap between pure gasoline and bio-gasoline decrease </a:t>
            </a:r>
            <a:r>
              <a:rPr lang="en-US" altLang="ja-JP" sz="1800" dirty="0" smtClean="0"/>
              <a:t>(</a:t>
            </a:r>
            <a:r>
              <a:rPr lang="en-US" altLang="ja-JP" sz="1800" dirty="0"/>
              <a:t>the price of pure gasoline </a:t>
            </a:r>
            <a:r>
              <a:rPr lang="en-US" altLang="ja-JP" sz="1800" dirty="0" smtClean="0"/>
              <a:t>becomes about equal of that of bio-gasoline).</a:t>
            </a:r>
            <a:endParaRPr kumimoji="1" lang="en-US" altLang="ja-JP" sz="1800" dirty="0" smtClean="0"/>
          </a:p>
        </p:txBody>
      </p:sp>
    </p:spTree>
    <p:extLst>
      <p:ext uri="{BB962C8B-B14F-4D97-AF65-F5344CB8AC3E}">
        <p14:creationId xmlns:p14="http://schemas.microsoft.com/office/powerpoint/2010/main" val="218140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a:solidFill>
                  <a:srgbClr val="CC6600"/>
                </a:solidFill>
                <a:ea typeface="HG丸ｺﾞｼｯｸM-PRO" pitchFamily="50" charset="-128"/>
              </a:rPr>
              <a:t>DISCUSSION PURPOSE ONLY</a:t>
            </a:r>
          </a:p>
        </p:txBody>
      </p:sp>
      <p:sp>
        <p:nvSpPr>
          <p:cNvPr id="98308" name="Text Box 4"/>
          <p:cNvSpPr txBox="1">
            <a:spLocks noChangeArrowheads="1"/>
          </p:cNvSpPr>
          <p:nvPr/>
        </p:nvSpPr>
        <p:spPr bwMode="auto">
          <a:xfrm>
            <a:off x="350837" y="692151"/>
            <a:ext cx="2574529" cy="466725"/>
          </a:xfrm>
          <a:prstGeom prst="rect">
            <a:avLst/>
          </a:prstGeom>
          <a:solidFill>
            <a:srgbClr val="FFFF99"/>
          </a:solidFill>
          <a:ln w="9525">
            <a:solidFill>
              <a:srgbClr val="FFFF99"/>
            </a:solidFill>
            <a:miter lim="800000"/>
            <a:headEnd/>
            <a:tailEnd/>
          </a:ln>
          <a:effectLst/>
        </p:spPr>
        <p:txBody>
          <a:bodyPr>
            <a:spAutoFit/>
          </a:bodyPr>
          <a:lstStyle/>
          <a:p>
            <a:pPr>
              <a:spcBef>
                <a:spcPct val="50000"/>
              </a:spcBef>
            </a:pPr>
            <a:r>
              <a:rPr lang="ja-JP" altLang="en-US" sz="2400" dirty="0" smtClean="0"/>
              <a:t>１</a:t>
            </a:r>
            <a:r>
              <a:rPr lang="en-US" altLang="ja-JP" sz="2400" dirty="0" smtClean="0"/>
              <a:t>.Introduction</a:t>
            </a:r>
            <a:endParaRPr lang="en-US" altLang="ja-JP" sz="2400" dirty="0"/>
          </a:p>
        </p:txBody>
      </p:sp>
      <p:sp>
        <p:nvSpPr>
          <p:cNvPr id="98309" name="Text Box 5"/>
          <p:cNvSpPr txBox="1">
            <a:spLocks noChangeArrowheads="1"/>
          </p:cNvSpPr>
          <p:nvPr/>
        </p:nvSpPr>
        <p:spPr bwMode="auto">
          <a:xfrm>
            <a:off x="662120" y="3789363"/>
            <a:ext cx="8736542" cy="1046162"/>
          </a:xfrm>
          <a:prstGeom prst="rect">
            <a:avLst/>
          </a:prstGeom>
          <a:noFill/>
          <a:ln w="9525">
            <a:noFill/>
            <a:miter lim="800000"/>
            <a:headEnd/>
            <a:tailEnd/>
          </a:ln>
          <a:effectLst/>
        </p:spPr>
        <p:txBody>
          <a:bodyPr>
            <a:spAutoFit/>
          </a:bodyPr>
          <a:lstStyle/>
          <a:p>
            <a:pPr>
              <a:lnSpc>
                <a:spcPct val="90000"/>
              </a:lnSpc>
              <a:spcBef>
                <a:spcPct val="50000"/>
              </a:spcBef>
            </a:pPr>
            <a:r>
              <a:rPr lang="en-US" altLang="ja-JP" dirty="0"/>
              <a:t>2011FY</a:t>
            </a:r>
            <a:r>
              <a:rPr lang="ja-JP" altLang="en-US" dirty="0"/>
              <a:t>～　 </a:t>
            </a:r>
            <a:r>
              <a:rPr lang="en-US" altLang="ja-JP" dirty="0"/>
              <a:t>Mandatory introduction of bio-ethanol*</a:t>
            </a:r>
            <a:r>
              <a:rPr lang="en-US" altLang="ja-JP" sz="1800" dirty="0"/>
              <a:t> </a:t>
            </a:r>
            <a:r>
              <a:rPr lang="en-US" altLang="ja-JP" dirty="0"/>
              <a:t>based on the </a:t>
            </a:r>
          </a:p>
          <a:p>
            <a:pPr>
              <a:lnSpc>
                <a:spcPct val="60000"/>
              </a:lnSpc>
              <a:spcBef>
                <a:spcPct val="50000"/>
              </a:spcBef>
            </a:pPr>
            <a:r>
              <a:rPr lang="en-US" altLang="ja-JP" dirty="0"/>
              <a:t>                      “New Law” </a:t>
            </a:r>
            <a:r>
              <a:rPr lang="en-US" altLang="ja-JP" dirty="0" smtClean="0"/>
              <a:t>started</a:t>
            </a:r>
            <a:endParaRPr lang="en-US" altLang="ja-JP" dirty="0"/>
          </a:p>
          <a:p>
            <a:pPr>
              <a:lnSpc>
                <a:spcPct val="75000"/>
              </a:lnSpc>
              <a:spcBef>
                <a:spcPct val="50000"/>
              </a:spcBef>
            </a:pPr>
            <a:r>
              <a:rPr lang="en-US" altLang="ja-JP" sz="1800" b="0" dirty="0"/>
              <a:t>                                    * </a:t>
            </a:r>
            <a:r>
              <a:rPr lang="en-US" altLang="ja-JP" sz="1600" b="0" dirty="0"/>
              <a:t>either ETBE or direct blend</a:t>
            </a:r>
          </a:p>
        </p:txBody>
      </p:sp>
      <p:sp>
        <p:nvSpPr>
          <p:cNvPr id="98310" name="Text Box 6"/>
          <p:cNvSpPr txBox="1">
            <a:spLocks noChangeArrowheads="1"/>
          </p:cNvSpPr>
          <p:nvPr/>
        </p:nvSpPr>
        <p:spPr bwMode="auto">
          <a:xfrm>
            <a:off x="662120" y="2924176"/>
            <a:ext cx="8659151" cy="396875"/>
          </a:xfrm>
          <a:prstGeom prst="rect">
            <a:avLst/>
          </a:prstGeom>
          <a:noFill/>
          <a:ln w="9525">
            <a:noFill/>
            <a:miter lim="800000"/>
            <a:headEnd/>
            <a:tailEnd/>
          </a:ln>
          <a:effectLst/>
        </p:spPr>
        <p:txBody>
          <a:bodyPr>
            <a:spAutoFit/>
          </a:bodyPr>
          <a:lstStyle/>
          <a:p>
            <a:pPr>
              <a:spcBef>
                <a:spcPct val="50000"/>
              </a:spcBef>
            </a:pPr>
            <a:r>
              <a:rPr lang="en-US" altLang="ja-JP" dirty="0"/>
              <a:t>Nov.2010    The details of  New Law </a:t>
            </a:r>
            <a:r>
              <a:rPr lang="en-US" altLang="ja-JP" dirty="0" smtClean="0"/>
              <a:t>were announced</a:t>
            </a:r>
            <a:endParaRPr lang="en-US" altLang="ja-JP" sz="1600" b="0" dirty="0"/>
          </a:p>
        </p:txBody>
      </p:sp>
      <p:sp>
        <p:nvSpPr>
          <p:cNvPr id="98311" name="Text Box 7"/>
          <p:cNvSpPr txBox="1">
            <a:spLocks noChangeArrowheads="1"/>
          </p:cNvSpPr>
          <p:nvPr/>
        </p:nvSpPr>
        <p:spPr bwMode="auto">
          <a:xfrm>
            <a:off x="2846121" y="5157193"/>
            <a:ext cx="6865408" cy="646331"/>
          </a:xfrm>
          <a:prstGeom prst="rect">
            <a:avLst/>
          </a:prstGeom>
          <a:noFill/>
          <a:ln w="9525">
            <a:solidFill>
              <a:schemeClr val="tx1"/>
            </a:solidFill>
            <a:miter lim="800000"/>
            <a:headEnd/>
            <a:tailEnd/>
          </a:ln>
          <a:effectLst/>
        </p:spPr>
        <p:txBody>
          <a:bodyPr>
            <a:spAutoFit/>
          </a:bodyPr>
          <a:lstStyle/>
          <a:p>
            <a:pPr>
              <a:spcBef>
                <a:spcPct val="50000"/>
              </a:spcBef>
            </a:pPr>
            <a:r>
              <a:rPr lang="en-US" altLang="ja-JP" sz="1800" b="0" dirty="0"/>
              <a:t>This obligation is imposed  on oil refining companies whose gasoline production exceed 600kkl/y</a:t>
            </a:r>
            <a:r>
              <a:rPr lang="en-US" altLang="ja-JP" sz="1800" b="0" dirty="0" smtClean="0"/>
              <a:t>.</a:t>
            </a:r>
            <a:endParaRPr lang="en-US" altLang="ja-JP" sz="1800" b="0" dirty="0"/>
          </a:p>
        </p:txBody>
      </p:sp>
      <p:sp>
        <p:nvSpPr>
          <p:cNvPr id="98313" name="Text Box 9"/>
          <p:cNvSpPr txBox="1">
            <a:spLocks noChangeArrowheads="1"/>
          </p:cNvSpPr>
          <p:nvPr/>
        </p:nvSpPr>
        <p:spPr bwMode="auto">
          <a:xfrm>
            <a:off x="662121" y="1412876"/>
            <a:ext cx="7567083" cy="396875"/>
          </a:xfrm>
          <a:prstGeom prst="rect">
            <a:avLst/>
          </a:prstGeom>
          <a:noFill/>
          <a:ln w="9525">
            <a:noFill/>
            <a:miter lim="800000"/>
            <a:headEnd/>
            <a:tailEnd/>
          </a:ln>
          <a:effectLst/>
        </p:spPr>
        <p:txBody>
          <a:bodyPr>
            <a:spAutoFit/>
          </a:bodyPr>
          <a:lstStyle/>
          <a:p>
            <a:pPr>
              <a:spcBef>
                <a:spcPct val="50000"/>
              </a:spcBef>
            </a:pPr>
            <a:r>
              <a:rPr lang="en-US" altLang="ja-JP"/>
              <a:t>2007-2010   ETBE introduction in voluntary basis</a:t>
            </a:r>
          </a:p>
        </p:txBody>
      </p:sp>
      <p:sp>
        <p:nvSpPr>
          <p:cNvPr id="98315" name="AutoShape 11"/>
          <p:cNvSpPr>
            <a:spLocks noChangeArrowheads="1"/>
          </p:cNvSpPr>
          <p:nvPr/>
        </p:nvSpPr>
        <p:spPr bwMode="auto">
          <a:xfrm>
            <a:off x="3393150" y="3429001"/>
            <a:ext cx="1014677" cy="360363"/>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ja-JP" altLang="en-US"/>
          </a:p>
        </p:txBody>
      </p:sp>
      <p:sp>
        <p:nvSpPr>
          <p:cNvPr id="98323" name="Text Box 19"/>
          <p:cNvSpPr txBox="1">
            <a:spLocks noChangeArrowheads="1"/>
          </p:cNvSpPr>
          <p:nvPr/>
        </p:nvSpPr>
        <p:spPr bwMode="auto">
          <a:xfrm>
            <a:off x="662120" y="2060575"/>
            <a:ext cx="8659151" cy="698500"/>
          </a:xfrm>
          <a:prstGeom prst="rect">
            <a:avLst/>
          </a:prstGeom>
          <a:noFill/>
          <a:ln w="9525">
            <a:noFill/>
            <a:miter lim="800000"/>
            <a:headEnd/>
            <a:tailEnd/>
          </a:ln>
          <a:effectLst/>
        </p:spPr>
        <p:txBody>
          <a:bodyPr>
            <a:spAutoFit/>
          </a:bodyPr>
          <a:lstStyle/>
          <a:p>
            <a:pPr>
              <a:spcBef>
                <a:spcPct val="50000"/>
              </a:spcBef>
            </a:pPr>
            <a:r>
              <a:rPr lang="en-US" altLang="ja-JP" dirty="0"/>
              <a:t>Jul.2009     Establishment of the “New Law”* </a:t>
            </a:r>
            <a:endParaRPr lang="en-US" altLang="ja-JP" sz="1800" dirty="0"/>
          </a:p>
          <a:p>
            <a:pPr>
              <a:spcBef>
                <a:spcPct val="10000"/>
              </a:spcBef>
            </a:pPr>
            <a:r>
              <a:rPr lang="en-US" altLang="ja-JP" sz="1800" b="0" dirty="0"/>
              <a:t>                      </a:t>
            </a:r>
            <a:r>
              <a:rPr lang="en-US" altLang="ja-JP" sz="1600" b="0" dirty="0"/>
              <a:t>* The Law of Sophisticated Methods of Energy Supply Structure</a:t>
            </a:r>
          </a:p>
        </p:txBody>
      </p:sp>
      <p:sp>
        <p:nvSpPr>
          <p:cNvPr id="11" name="スライド番号プレースホルダ 5"/>
          <p:cNvSpPr>
            <a:spLocks noGrp="1"/>
          </p:cNvSpPr>
          <p:nvPr>
            <p:ph type="sldNum" sz="quarter" idx="12"/>
          </p:nvPr>
        </p:nvSpPr>
        <p:spPr>
          <a:xfrm>
            <a:off x="7610152" y="6349500"/>
            <a:ext cx="2311400" cy="476250"/>
          </a:xfrm>
        </p:spPr>
        <p:txBody>
          <a:bodyPr anchor="b"/>
          <a:lstStyle/>
          <a:p>
            <a:fld id="{E1A298BD-8631-4CD7-9C80-C0E693C797D2}" type="slidenum">
              <a:rPr lang="en-US" altLang="ja-JP"/>
              <a:pPr/>
              <a:t>1</a:t>
            </a:fld>
            <a:endParaRPr lang="en-US" altLang="ja-JP"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10"/>
          <p:cNvSpPr>
            <a:spLocks noChangeArrowheads="1"/>
          </p:cNvSpPr>
          <p:nvPr/>
        </p:nvSpPr>
        <p:spPr bwMode="auto">
          <a:xfrm>
            <a:off x="128464" y="1125735"/>
            <a:ext cx="9655175" cy="1132856"/>
          </a:xfrm>
          <a:prstGeom prst="rect">
            <a:avLst/>
          </a:prstGeom>
          <a:noFill/>
          <a:ln w="9525">
            <a:solidFill>
              <a:schemeClr val="tx1"/>
            </a:solidFill>
            <a:miter lim="800000"/>
            <a:headEnd/>
            <a:tailEnd/>
          </a:ln>
        </p:spPr>
        <p:txBody>
          <a:bodyPr lIns="65259" tIns="32630" rIns="65259" bIns="32630">
            <a:spAutoFit/>
          </a:bodyPr>
          <a:lstStyle/>
          <a:p>
            <a:pPr marL="125761" indent="-125761" defTabSz="913630" fontAlgn="auto">
              <a:spcBef>
                <a:spcPts val="429"/>
              </a:spcBef>
              <a:spcAft>
                <a:spcPts val="0"/>
              </a:spcAft>
              <a:defRPr/>
            </a:pPr>
            <a:endParaRPr lang="en-US" altLang="ja-JP" sz="1100" b="0" dirty="0" smtClean="0">
              <a:solidFill>
                <a:prstClr val="black"/>
              </a:solidFill>
              <a:latin typeface="ＭＳ Ｐゴシック" pitchFamily="50" charset="-128"/>
              <a:ea typeface="ＭＳ Ｐゴシック"/>
            </a:endParaRPr>
          </a:p>
          <a:p>
            <a:pPr marL="125761" indent="-125761" defTabSz="913630" fontAlgn="auto">
              <a:spcBef>
                <a:spcPts val="0"/>
              </a:spcBef>
              <a:spcAft>
                <a:spcPts val="0"/>
              </a:spcAft>
              <a:defRPr/>
            </a:pPr>
            <a:r>
              <a:rPr lang="ja-JP" altLang="en-US" sz="1100" b="0" dirty="0" smtClean="0">
                <a:solidFill>
                  <a:prstClr val="black"/>
                </a:solidFill>
                <a:latin typeface="ＭＳ Ｐゴシック" pitchFamily="50" charset="-128"/>
                <a:ea typeface="ＭＳ Ｐゴシック"/>
              </a:rPr>
              <a:t>○</a:t>
            </a:r>
            <a:r>
              <a:rPr lang="en-US" altLang="ja-JP" sz="1100" b="0" dirty="0" smtClean="0"/>
              <a:t> </a:t>
            </a:r>
            <a:r>
              <a:rPr lang="en-US" altLang="ja-JP" sz="1100" b="0" dirty="0" smtClean="0">
                <a:solidFill>
                  <a:schemeClr val="tx1"/>
                </a:solidFill>
              </a:rPr>
              <a:t>The Strategic Energy Plan of Japan stipulates: “(The usage of </a:t>
            </a:r>
            <a:r>
              <a:rPr lang="en-US" altLang="ja-JP" sz="1100" b="0" dirty="0" err="1" smtClean="0">
                <a:solidFill>
                  <a:schemeClr val="tx1"/>
                </a:solidFill>
              </a:rPr>
              <a:t>biofuel</a:t>
            </a:r>
            <a:r>
              <a:rPr lang="en-US" altLang="ja-JP" sz="1100" b="0" dirty="0" smtClean="0">
                <a:solidFill>
                  <a:schemeClr val="tx1"/>
                </a:solidFill>
              </a:rPr>
              <a:t>) shall be targeted for introduction at a level equivalent to 3% or more of gasoline nationwide by 2020, after the implementation of sustainability standards for reductions in greenhouse gases under the LCA (Life Cycle Assessment), and, in conjunction with these standards, ensuring economic viability, sufficient greenhouse gas reduction, and stable supply.”</a:t>
            </a:r>
            <a:endParaRPr lang="en-US" altLang="ja-JP" sz="1100" b="0" dirty="0">
              <a:solidFill>
                <a:prstClr val="black"/>
              </a:solidFill>
              <a:latin typeface="ＭＳ Ｐゴシック" pitchFamily="50" charset="-128"/>
            </a:endParaRPr>
          </a:p>
          <a:p>
            <a:pPr marL="125761" indent="-125761" defTabSz="913630" fontAlgn="auto">
              <a:spcBef>
                <a:spcPts val="429"/>
              </a:spcBef>
              <a:spcAft>
                <a:spcPts val="0"/>
              </a:spcAft>
              <a:defRPr/>
            </a:pPr>
            <a:r>
              <a:rPr lang="ja-JP" altLang="en-US" sz="1100" b="0" dirty="0" smtClean="0">
                <a:solidFill>
                  <a:prstClr val="black"/>
                </a:solidFill>
                <a:latin typeface="ＭＳ Ｐゴシック" pitchFamily="50" charset="-128"/>
              </a:rPr>
              <a:t>○</a:t>
            </a:r>
            <a:r>
              <a:rPr lang="en-US" altLang="ja-JP" sz="1100" b="0" dirty="0" smtClean="0"/>
              <a:t> </a:t>
            </a:r>
            <a:r>
              <a:rPr lang="en-US" altLang="ja-JP" sz="1100" b="0" dirty="0" smtClean="0">
                <a:solidFill>
                  <a:schemeClr val="tx1"/>
                </a:solidFill>
              </a:rPr>
              <a:t>The regulation state that, of this amount, a target for the </a:t>
            </a:r>
            <a:r>
              <a:rPr lang="en-US" altLang="ja-JP" sz="1100" b="0" dirty="0" err="1" smtClean="0">
                <a:solidFill>
                  <a:schemeClr val="tx1"/>
                </a:solidFill>
              </a:rPr>
              <a:t>bioethanol</a:t>
            </a:r>
            <a:r>
              <a:rPr lang="en-US" altLang="ja-JP" sz="1100" b="0" dirty="0" smtClean="0">
                <a:solidFill>
                  <a:schemeClr val="tx1"/>
                </a:solidFill>
              </a:rPr>
              <a:t> blended with the gasoline supply from oil refiners should be established, and that the regulation will consider the effective implementation of bioethanol from an LCA perspective.</a:t>
            </a:r>
          </a:p>
        </p:txBody>
      </p:sp>
      <p:sp>
        <p:nvSpPr>
          <p:cNvPr id="6" name="角丸四角形 5"/>
          <p:cNvSpPr/>
          <p:nvPr/>
        </p:nvSpPr>
        <p:spPr>
          <a:xfrm>
            <a:off x="90488" y="1052163"/>
            <a:ext cx="1519237" cy="252000"/>
          </a:xfrm>
          <a:prstGeom prst="roundRect">
            <a:avLst/>
          </a:prstGeom>
          <a:ln w="6350"/>
        </p:spPr>
        <p:style>
          <a:lnRef idx="2">
            <a:schemeClr val="dk1"/>
          </a:lnRef>
          <a:fillRef idx="1">
            <a:schemeClr val="lt1"/>
          </a:fillRef>
          <a:effectRef idx="0">
            <a:schemeClr val="dk1"/>
          </a:effectRef>
          <a:fontRef idx="minor">
            <a:schemeClr val="dk1"/>
          </a:fontRef>
        </p:style>
        <p:txBody>
          <a:bodyPr lIns="65259" tIns="32630" rIns="65259" bIns="32630" anchor="ctr"/>
          <a:lstStyle/>
          <a:p>
            <a:pPr algn="ctr" defTabSz="913630" fontAlgn="auto">
              <a:spcBef>
                <a:spcPts val="0"/>
              </a:spcBef>
              <a:spcAft>
                <a:spcPts val="0"/>
              </a:spcAft>
              <a:defRPr/>
            </a:pPr>
            <a:r>
              <a:rPr lang="en-US" altLang="ja-JP" sz="1400" b="1" dirty="0" smtClean="0"/>
              <a:t>Basic concept</a:t>
            </a:r>
          </a:p>
        </p:txBody>
      </p:sp>
      <p:sp>
        <p:nvSpPr>
          <p:cNvPr id="20" name="テキスト ボックス 19"/>
          <p:cNvSpPr txBox="1"/>
          <p:nvPr/>
        </p:nvSpPr>
        <p:spPr>
          <a:xfrm>
            <a:off x="128464" y="2487278"/>
            <a:ext cx="9705528" cy="4200362"/>
          </a:xfrm>
          <a:prstGeom prst="rect">
            <a:avLst/>
          </a:prstGeom>
          <a:solidFill>
            <a:srgbClr val="FFFFCC"/>
          </a:solidFill>
        </p:spPr>
        <p:txBody>
          <a:bodyPr wrap="square" lIns="65259" tIns="32630" rIns="65259" bIns="32630">
            <a:spAutoFit/>
          </a:bodyPr>
          <a:lstStyle/>
          <a:p>
            <a:pPr defTabSz="913630" fontAlgn="auto">
              <a:spcBef>
                <a:spcPts val="0"/>
              </a:spcBef>
              <a:spcAft>
                <a:spcPts val="0"/>
              </a:spcAft>
              <a:defRPr/>
            </a:pPr>
            <a:endParaRPr lang="en-US" altLang="ja-JP" sz="1100" b="0" dirty="0" smtClean="0">
              <a:solidFill>
                <a:prstClr val="black"/>
              </a:solidFill>
              <a:latin typeface="Calibri"/>
              <a:ea typeface="ＭＳ Ｐゴシック"/>
            </a:endParaRPr>
          </a:p>
          <a:p>
            <a:pPr defTabSz="913630" fontAlgn="auto">
              <a:spcBef>
                <a:spcPts val="0"/>
              </a:spcBef>
              <a:spcAft>
                <a:spcPts val="0"/>
              </a:spcAft>
              <a:defRPr/>
            </a:pPr>
            <a:r>
              <a:rPr lang="ja-JP" altLang="en-US" sz="1100" b="0" dirty="0" smtClean="0">
                <a:solidFill>
                  <a:prstClr val="black"/>
                </a:solidFill>
                <a:latin typeface="Calibri"/>
                <a:ea typeface="ＭＳ Ｐゴシック"/>
              </a:rPr>
              <a:t>＜</a:t>
            </a:r>
            <a:r>
              <a:rPr lang="en-US" altLang="ja-JP" sz="1100" b="0" dirty="0" smtClean="0"/>
              <a:t> </a:t>
            </a:r>
            <a:r>
              <a:rPr lang="en-US" altLang="ja-JP" sz="1100" b="0" dirty="0" smtClean="0">
                <a:solidFill>
                  <a:schemeClr val="tx1"/>
                </a:solidFill>
              </a:rPr>
              <a:t>Usage targets</a:t>
            </a:r>
            <a:r>
              <a:rPr lang="ja-JP" altLang="en-US" sz="1100" b="0" dirty="0" smtClean="0">
                <a:solidFill>
                  <a:prstClr val="black"/>
                </a:solidFill>
                <a:latin typeface="Calibri"/>
                <a:ea typeface="ＭＳ Ｐゴシック"/>
              </a:rPr>
              <a:t>＞</a:t>
            </a:r>
            <a:endParaRPr lang="en-US" altLang="ja-JP" sz="1100" b="0" dirty="0">
              <a:solidFill>
                <a:prstClr val="black"/>
              </a:solidFill>
              <a:latin typeface="Calibri"/>
              <a:ea typeface="ＭＳ Ｐゴシック"/>
            </a:endParaRPr>
          </a:p>
          <a:p>
            <a:pPr marL="265113" indent="-265113" defTabSz="913630" fontAlgn="auto">
              <a:spcBef>
                <a:spcPts val="0"/>
              </a:spcBef>
              <a:spcAft>
                <a:spcPts val="0"/>
              </a:spcAft>
              <a:defRPr/>
            </a:pPr>
            <a:r>
              <a:rPr lang="ja-JP" altLang="en-US" sz="1100" b="0" dirty="0" smtClean="0">
                <a:solidFill>
                  <a:prstClr val="black"/>
                </a:solidFill>
                <a:latin typeface="Calibri"/>
                <a:ea typeface="ＭＳ Ｐゴシック"/>
              </a:rPr>
              <a:t>　○</a:t>
            </a:r>
            <a:r>
              <a:rPr lang="en-US" altLang="ja-JP" sz="1100" b="0" dirty="0" smtClean="0"/>
              <a:t> </a:t>
            </a:r>
            <a:r>
              <a:rPr lang="en-US" altLang="ja-JP" sz="1100" b="0" dirty="0" smtClean="0">
                <a:solidFill>
                  <a:schemeClr val="tx1"/>
                </a:solidFill>
              </a:rPr>
              <a:t>With regard to the use of automotive fuel consisting of </a:t>
            </a:r>
            <a:r>
              <a:rPr lang="en-US" altLang="ja-JP" sz="1100" b="0" dirty="0" err="1" smtClean="0">
                <a:solidFill>
                  <a:schemeClr val="tx1"/>
                </a:solidFill>
              </a:rPr>
              <a:t>bioethanol</a:t>
            </a:r>
            <a:r>
              <a:rPr lang="en-US" altLang="ja-JP" sz="1100" b="0" dirty="0" smtClean="0">
                <a:solidFill>
                  <a:schemeClr val="tx1"/>
                </a:solidFill>
              </a:rPr>
              <a:t> blended with gasoline, the aggregate target amount of </a:t>
            </a:r>
            <a:r>
              <a:rPr lang="en-US" altLang="ja-JP" sz="1100" b="0" dirty="0" err="1" smtClean="0">
                <a:solidFill>
                  <a:schemeClr val="tx1"/>
                </a:solidFill>
              </a:rPr>
              <a:t>bioethanol</a:t>
            </a:r>
            <a:r>
              <a:rPr lang="en-US" altLang="ja-JP" sz="1100" b="0" dirty="0" smtClean="0">
                <a:solidFill>
                  <a:schemeClr val="tx1"/>
                </a:solidFill>
              </a:rPr>
              <a:t> use by oil refiners for the seven years from fiscal 2011 through fiscal 2017 of each year shall be as listed in the following chart.</a:t>
            </a:r>
          </a:p>
          <a:p>
            <a:pPr marL="125761" indent="-125761" defTabSz="913630" fontAlgn="auto">
              <a:spcBef>
                <a:spcPts val="0"/>
              </a:spcBef>
              <a:spcAft>
                <a:spcPts val="0"/>
              </a:spcAft>
              <a:defRPr/>
            </a:pPr>
            <a:endParaRPr lang="en-US" altLang="ja-JP" sz="1100" b="0" dirty="0">
              <a:solidFill>
                <a:prstClr val="black"/>
              </a:solidFill>
              <a:latin typeface="Calibri"/>
              <a:ea typeface="ＭＳ Ｐゴシック"/>
            </a:endParaRPr>
          </a:p>
          <a:p>
            <a:pPr marL="125761" indent="-125761" defTabSz="913630" fontAlgn="auto">
              <a:spcBef>
                <a:spcPts val="0"/>
              </a:spcBef>
              <a:spcAft>
                <a:spcPts val="0"/>
              </a:spcAft>
              <a:defRPr/>
            </a:pPr>
            <a:endParaRPr lang="en-US" altLang="ja-JP" sz="1100" b="0" dirty="0">
              <a:solidFill>
                <a:prstClr val="black"/>
              </a:solidFill>
              <a:latin typeface="Calibri"/>
              <a:ea typeface="ＭＳ Ｐゴシック"/>
            </a:endParaRPr>
          </a:p>
          <a:p>
            <a:pPr marL="125761" indent="-125761" defTabSz="913630" fontAlgn="auto">
              <a:spcBef>
                <a:spcPts val="0"/>
              </a:spcBef>
              <a:spcAft>
                <a:spcPts val="0"/>
              </a:spcAft>
              <a:defRPr/>
            </a:pPr>
            <a:endParaRPr lang="en-US" altLang="ja-JP" sz="1100" b="0" dirty="0">
              <a:solidFill>
                <a:prstClr val="black"/>
              </a:solidFill>
              <a:latin typeface="Calibri"/>
              <a:ea typeface="ＭＳ Ｐゴシック"/>
            </a:endParaRPr>
          </a:p>
          <a:p>
            <a:pPr marL="125761" indent="-125761" defTabSz="913630" fontAlgn="auto">
              <a:spcBef>
                <a:spcPts val="0"/>
              </a:spcBef>
              <a:spcAft>
                <a:spcPts val="0"/>
              </a:spcAft>
              <a:defRPr/>
            </a:pPr>
            <a:endParaRPr lang="en-US" altLang="ja-JP" sz="1100" b="0" dirty="0">
              <a:solidFill>
                <a:prstClr val="black"/>
              </a:solidFill>
              <a:latin typeface="Calibri"/>
              <a:ea typeface="ＭＳ Ｐゴシック"/>
            </a:endParaRPr>
          </a:p>
          <a:p>
            <a:pPr marL="125761" indent="-125761" defTabSz="913630" fontAlgn="auto">
              <a:spcBef>
                <a:spcPts val="429"/>
              </a:spcBef>
              <a:spcAft>
                <a:spcPts val="0"/>
              </a:spcAft>
              <a:defRPr/>
            </a:pPr>
            <a:endParaRPr lang="en-US" altLang="ja-JP" sz="1100" b="0" dirty="0">
              <a:solidFill>
                <a:prstClr val="black"/>
              </a:solidFill>
              <a:latin typeface="Calibri"/>
              <a:ea typeface="ＭＳ Ｐゴシック"/>
            </a:endParaRPr>
          </a:p>
          <a:p>
            <a:pPr marL="125761" indent="-125761" defTabSz="913630" fontAlgn="auto">
              <a:spcBef>
                <a:spcPts val="429"/>
              </a:spcBef>
              <a:spcAft>
                <a:spcPts val="0"/>
              </a:spcAft>
              <a:defRPr/>
            </a:pPr>
            <a:r>
              <a:rPr lang="ja-JP" altLang="en-US" sz="1100" b="0" dirty="0" smtClean="0">
                <a:solidFill>
                  <a:schemeClr val="tx1"/>
                </a:solidFill>
                <a:latin typeface="ＭＳ Ｐゴシック"/>
                <a:ea typeface="ＭＳ Ｐゴシック"/>
              </a:rPr>
              <a:t>　○</a:t>
            </a:r>
            <a:r>
              <a:rPr lang="en-US" altLang="ja-JP" sz="1100" b="0" dirty="0" smtClean="0">
                <a:solidFill>
                  <a:schemeClr val="tx1"/>
                </a:solidFill>
              </a:rPr>
              <a:t> Oil refiners shall annually use </a:t>
            </a:r>
            <a:r>
              <a:rPr lang="en-US" altLang="ja-JP" sz="1100" b="0" dirty="0" err="1" smtClean="0">
                <a:solidFill>
                  <a:schemeClr val="tx1"/>
                </a:solidFill>
              </a:rPr>
              <a:t>biofuel</a:t>
            </a:r>
            <a:r>
              <a:rPr lang="en-US" altLang="ja-JP" sz="1100" b="0" dirty="0" smtClean="0">
                <a:solidFill>
                  <a:schemeClr val="tx1"/>
                </a:solidFill>
              </a:rPr>
              <a:t> equivalents in amounts obtained through the following equation.</a:t>
            </a:r>
          </a:p>
          <a:p>
            <a:pPr marL="125761" indent="-125761" defTabSz="913630" fontAlgn="auto">
              <a:spcBef>
                <a:spcPts val="429"/>
              </a:spcBef>
              <a:spcAft>
                <a:spcPts val="0"/>
              </a:spcAft>
              <a:defRPr/>
            </a:pPr>
            <a:endParaRPr lang="en-US" altLang="ja-JP" sz="1100" b="0" u="sng" dirty="0">
              <a:solidFill>
                <a:prstClr val="black"/>
              </a:solidFill>
              <a:latin typeface="Calibri"/>
              <a:ea typeface="ＭＳ Ｐゴシック"/>
            </a:endParaRPr>
          </a:p>
          <a:p>
            <a:pPr marL="125761" indent="-125761" defTabSz="913630" fontAlgn="auto">
              <a:spcBef>
                <a:spcPts val="429"/>
              </a:spcBef>
              <a:spcAft>
                <a:spcPts val="0"/>
              </a:spcAft>
              <a:defRPr/>
            </a:pPr>
            <a:endParaRPr lang="en-US" altLang="ja-JP" sz="1100" b="0" dirty="0">
              <a:solidFill>
                <a:prstClr val="black"/>
              </a:solidFill>
              <a:latin typeface="Calibri"/>
              <a:ea typeface="ＭＳ Ｐゴシック"/>
            </a:endParaRPr>
          </a:p>
          <a:p>
            <a:pPr defTabSz="913630" fontAlgn="auto">
              <a:spcBef>
                <a:spcPts val="0"/>
              </a:spcBef>
              <a:spcAft>
                <a:spcPts val="0"/>
              </a:spcAft>
              <a:defRPr/>
            </a:pPr>
            <a:r>
              <a:rPr lang="ja-JP" altLang="en-US" sz="1100" b="0" dirty="0">
                <a:solidFill>
                  <a:prstClr val="black"/>
                </a:solidFill>
                <a:latin typeface="Calibri"/>
                <a:ea typeface="ＭＳ Ｐゴシック"/>
              </a:rPr>
              <a:t>　　　　　　　　　　　　　　　　　　　　　　　　　</a:t>
            </a:r>
            <a:endParaRPr lang="en-US" altLang="ja-JP" sz="1100" b="0" dirty="0">
              <a:solidFill>
                <a:prstClr val="black"/>
              </a:solidFill>
              <a:latin typeface="Calibri"/>
              <a:ea typeface="ＭＳ Ｐゴシック"/>
            </a:endParaRPr>
          </a:p>
          <a:p>
            <a:pPr marL="125761" indent="-125761" defTabSz="913630" fontAlgn="auto">
              <a:spcBef>
                <a:spcPts val="429"/>
              </a:spcBef>
              <a:spcAft>
                <a:spcPts val="0"/>
              </a:spcAft>
              <a:defRPr/>
            </a:pPr>
            <a:r>
              <a:rPr lang="ja-JP" altLang="en-US" sz="1100" b="0" dirty="0">
                <a:latin typeface="Calibri"/>
                <a:ea typeface="ＭＳ Ｐゴシック"/>
              </a:rPr>
              <a:t>　　</a:t>
            </a:r>
            <a:r>
              <a:rPr lang="en-US" altLang="ja-JP" sz="1100" b="0" dirty="0" smtClean="0">
                <a:solidFill>
                  <a:prstClr val="black"/>
                </a:solidFill>
                <a:latin typeface="Calibri"/>
                <a:ea typeface="ＭＳ Ｐゴシック"/>
              </a:rPr>
              <a:t>Note: </a:t>
            </a:r>
            <a:r>
              <a:rPr lang="en-US" altLang="ja-JP" sz="1100" b="0" dirty="0" smtClean="0">
                <a:solidFill>
                  <a:schemeClr val="tx1"/>
                </a:solidFill>
              </a:rPr>
              <a:t>Implement flexible measures (banking, borrowing, etc.) in order to ensure achievement of enterprise usage targets</a:t>
            </a:r>
            <a:endParaRPr lang="en-US" altLang="ja-JP" sz="1100" b="0" dirty="0">
              <a:solidFill>
                <a:schemeClr val="tx1"/>
              </a:solidFill>
              <a:latin typeface="Calibri"/>
              <a:ea typeface="ＭＳ Ｐゴシック"/>
            </a:endParaRPr>
          </a:p>
          <a:p>
            <a:pPr marL="125761" indent="-125761" defTabSz="913630" fontAlgn="auto">
              <a:spcBef>
                <a:spcPts val="429"/>
              </a:spcBef>
              <a:spcAft>
                <a:spcPts val="0"/>
              </a:spcAft>
              <a:defRPr/>
            </a:pPr>
            <a:endParaRPr lang="en-US" altLang="ja-JP" sz="1100" b="0" dirty="0">
              <a:solidFill>
                <a:prstClr val="black"/>
              </a:solidFill>
              <a:latin typeface="Calibri"/>
              <a:ea typeface="ＭＳ Ｐゴシック"/>
            </a:endParaRPr>
          </a:p>
          <a:p>
            <a:pPr marL="265113" indent="-265113" defTabSz="913630" fontAlgn="auto">
              <a:spcBef>
                <a:spcPts val="429"/>
              </a:spcBef>
              <a:spcAft>
                <a:spcPts val="0"/>
              </a:spcAft>
              <a:defRPr/>
            </a:pPr>
            <a:r>
              <a:rPr lang="ja-JP" altLang="en-US" sz="1100" b="0" dirty="0" smtClean="0">
                <a:solidFill>
                  <a:prstClr val="black"/>
                </a:solidFill>
                <a:latin typeface="Calibri"/>
                <a:ea typeface="ＭＳ Ｐゴシック"/>
              </a:rPr>
              <a:t>　○</a:t>
            </a:r>
            <a:r>
              <a:rPr lang="en-US" altLang="ja-JP" sz="1100" b="0" dirty="0" smtClean="0"/>
              <a:t> </a:t>
            </a:r>
            <a:r>
              <a:rPr lang="en-US" altLang="ja-JP" sz="1100" b="0" dirty="0" smtClean="0">
                <a:solidFill>
                  <a:schemeClr val="tx1"/>
                </a:solidFill>
              </a:rPr>
              <a:t>In terms of LCA-based greenhouse gas emissions, bioethanol procured shall be less than 50% of gasoline. In addition, avoidance of competition with the food supply, and ensuring biodiversity, shall be taken into account when conducting procurement activities.</a:t>
            </a:r>
            <a:endParaRPr lang="en-US" altLang="ja-JP" sz="1100" b="0" dirty="0">
              <a:solidFill>
                <a:schemeClr val="tx1"/>
              </a:solidFill>
              <a:latin typeface="Calibri"/>
              <a:ea typeface="ＭＳ Ｐゴシック"/>
            </a:endParaRPr>
          </a:p>
          <a:p>
            <a:pPr defTabSz="913630" fontAlgn="auto">
              <a:spcBef>
                <a:spcPts val="429"/>
              </a:spcBef>
              <a:spcAft>
                <a:spcPts val="0"/>
              </a:spcAft>
              <a:defRPr/>
            </a:pPr>
            <a:r>
              <a:rPr lang="ja-JP" altLang="en-US" sz="1100" b="0" dirty="0" smtClean="0">
                <a:solidFill>
                  <a:prstClr val="black"/>
                </a:solidFill>
                <a:latin typeface="Calibri"/>
                <a:ea typeface="ＭＳ Ｐゴシック"/>
              </a:rPr>
              <a:t>＜</a:t>
            </a:r>
            <a:r>
              <a:rPr lang="en-US" altLang="ja-JP" sz="1100" b="0" dirty="0" smtClean="0">
                <a:solidFill>
                  <a:schemeClr val="tx1"/>
                </a:solidFill>
              </a:rPr>
              <a:t> Measures that should be systematically addressed by enterprises</a:t>
            </a:r>
            <a:r>
              <a:rPr lang="ja-JP" altLang="en-US" sz="1100" b="0" dirty="0" smtClean="0">
                <a:solidFill>
                  <a:prstClr val="black"/>
                </a:solidFill>
                <a:latin typeface="Calibri"/>
                <a:ea typeface="ＭＳ Ｐゴシック"/>
              </a:rPr>
              <a:t>＞</a:t>
            </a:r>
            <a:endParaRPr lang="ja-JP" altLang="en-US" sz="1100" b="0" dirty="0">
              <a:solidFill>
                <a:prstClr val="black"/>
              </a:solidFill>
              <a:latin typeface="Calibri"/>
              <a:ea typeface="ＭＳ Ｐゴシック"/>
            </a:endParaRPr>
          </a:p>
          <a:p>
            <a:pPr marL="265113" indent="-265113"/>
            <a:r>
              <a:rPr lang="ja-JP" altLang="en-US" sz="1100" b="0" dirty="0" smtClean="0">
                <a:solidFill>
                  <a:schemeClr val="tx1"/>
                </a:solidFill>
                <a:latin typeface="ＭＳ Ｐゴシック" pitchFamily="50" charset="-128"/>
              </a:rPr>
              <a:t>　○</a:t>
            </a:r>
            <a:r>
              <a:rPr lang="en-US" altLang="ja-JP" sz="1100" b="0" dirty="0" smtClean="0">
                <a:solidFill>
                  <a:schemeClr val="tx1"/>
                </a:solidFill>
              </a:rPr>
              <a:t>Oil refiners should strive to promote and implement developments of technology use, such as grass and wood cellulose, or algae in the context of </a:t>
            </a:r>
            <a:r>
              <a:rPr lang="en-US" altLang="ja-JP" sz="1100" b="0" dirty="0" err="1" smtClean="0">
                <a:solidFill>
                  <a:schemeClr val="tx1"/>
                </a:solidFill>
              </a:rPr>
              <a:t>biofuel</a:t>
            </a:r>
            <a:r>
              <a:rPr lang="en-US" altLang="ja-JP" sz="1100" b="0" dirty="0" smtClean="0">
                <a:solidFill>
                  <a:schemeClr val="tx1"/>
                </a:solidFill>
              </a:rPr>
              <a:t> production.</a:t>
            </a:r>
          </a:p>
          <a:p>
            <a:pPr marL="265113" indent="-265113" defTabSz="913630" fontAlgn="auto">
              <a:spcBef>
                <a:spcPts val="0"/>
              </a:spcBef>
              <a:spcAft>
                <a:spcPts val="0"/>
              </a:spcAft>
              <a:defRPr/>
            </a:pPr>
            <a:r>
              <a:rPr lang="ja-JP" altLang="en-US" sz="1100" b="0" dirty="0" smtClean="0">
                <a:solidFill>
                  <a:schemeClr val="tx1"/>
                </a:solidFill>
                <a:latin typeface="ＭＳ Ｐゴシック" pitchFamily="50" charset="-128"/>
              </a:rPr>
              <a:t>　</a:t>
            </a:r>
            <a:endParaRPr lang="en-US" altLang="ja-JP" sz="1100" b="0" dirty="0" smtClean="0">
              <a:solidFill>
                <a:schemeClr val="tx1"/>
              </a:solidFill>
              <a:latin typeface="ＭＳ Ｐゴシック" pitchFamily="50" charset="-128"/>
            </a:endParaRPr>
          </a:p>
          <a:p>
            <a:pPr marL="265113" indent="-265113" defTabSz="913630" fontAlgn="auto">
              <a:spcBef>
                <a:spcPts val="0"/>
              </a:spcBef>
              <a:spcAft>
                <a:spcPts val="0"/>
              </a:spcAft>
              <a:defRPr/>
            </a:pPr>
            <a:r>
              <a:rPr lang="ja-JP" altLang="en-US" sz="1100" b="0" dirty="0" smtClean="0">
                <a:solidFill>
                  <a:schemeClr val="tx1"/>
                </a:solidFill>
                <a:latin typeface="ＭＳ Ｐゴシック" pitchFamily="50" charset="-128"/>
              </a:rPr>
              <a:t>　○</a:t>
            </a:r>
            <a:r>
              <a:rPr lang="en-US" altLang="ja-JP" sz="1100" b="0" dirty="0" smtClean="0">
                <a:solidFill>
                  <a:schemeClr val="tx1"/>
                </a:solidFill>
              </a:rPr>
              <a:t>In order to promote bioethanol use, oil refiners shall strive to establish and to renovate facilities for processing </a:t>
            </a:r>
            <a:r>
              <a:rPr lang="en-US" altLang="ja-JP" sz="1100" b="0" dirty="0" err="1" smtClean="0">
                <a:solidFill>
                  <a:schemeClr val="tx1"/>
                </a:solidFill>
              </a:rPr>
              <a:t>bioethanol</a:t>
            </a:r>
            <a:r>
              <a:rPr lang="en-US" altLang="ja-JP" sz="1100" b="0" dirty="0" smtClean="0">
                <a:solidFill>
                  <a:schemeClr val="tx1"/>
                </a:solidFill>
              </a:rPr>
              <a:t>.</a:t>
            </a:r>
          </a:p>
        </p:txBody>
      </p:sp>
      <p:graphicFrame>
        <p:nvGraphicFramePr>
          <p:cNvPr id="21" name="表 20"/>
          <p:cNvGraphicFramePr>
            <a:graphicFrameLocks noGrp="1"/>
          </p:cNvGraphicFramePr>
          <p:nvPr/>
        </p:nvGraphicFramePr>
        <p:xfrm>
          <a:off x="2072680" y="3462135"/>
          <a:ext cx="5832647" cy="565777"/>
        </p:xfrm>
        <a:graphic>
          <a:graphicData uri="http://schemas.openxmlformats.org/drawingml/2006/table">
            <a:tbl>
              <a:tblPr/>
              <a:tblGrid>
                <a:gridCol w="832736"/>
                <a:gridCol w="833435"/>
                <a:gridCol w="833435"/>
                <a:gridCol w="832736"/>
                <a:gridCol w="833435"/>
                <a:gridCol w="833435"/>
                <a:gridCol w="833435"/>
              </a:tblGrid>
              <a:tr h="208532">
                <a:tc>
                  <a:txBody>
                    <a:bodyPr/>
                    <a:lstStyle/>
                    <a:p>
                      <a:pPr algn="dist">
                        <a:spcAft>
                          <a:spcPts val="0"/>
                        </a:spcAft>
                      </a:pPr>
                      <a:r>
                        <a:rPr lang="en-US" sz="1100" kern="100" dirty="0" smtClean="0">
                          <a:solidFill>
                            <a:srgbClr val="000000"/>
                          </a:solidFill>
                          <a:latin typeface="+mj-lt"/>
                          <a:ea typeface="ＭＳ 明朝"/>
                          <a:cs typeface="Times New Roman"/>
                        </a:rPr>
                        <a:t>FY2011</a:t>
                      </a:r>
                      <a:endParaRPr lang="ja-JP" sz="1100" kern="100" dirty="0">
                        <a:latin typeface="+mj-lt"/>
                        <a:ea typeface="ＭＳ 明朝"/>
                        <a:cs typeface="Times New Roman"/>
                      </a:endParaRPr>
                    </a:p>
                  </a:txBody>
                  <a:tcPr marL="53068" marR="5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dist">
                        <a:spcAft>
                          <a:spcPts val="0"/>
                        </a:spcAft>
                      </a:pPr>
                      <a:r>
                        <a:rPr lang="en-US" sz="1100" kern="100" dirty="0" smtClean="0">
                          <a:solidFill>
                            <a:srgbClr val="000000"/>
                          </a:solidFill>
                          <a:latin typeface="+mj-lt"/>
                          <a:ea typeface="ＭＳ 明朝"/>
                          <a:cs typeface="Times New Roman"/>
                        </a:rPr>
                        <a:t>FY2012</a:t>
                      </a:r>
                      <a:endParaRPr lang="ja-JP" sz="1100" kern="100" dirty="0">
                        <a:latin typeface="+mj-lt"/>
                        <a:ea typeface="ＭＳ 明朝"/>
                        <a:cs typeface="Times New Roman"/>
                      </a:endParaRPr>
                    </a:p>
                  </a:txBody>
                  <a:tcPr marL="53068" marR="5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dist">
                        <a:spcAft>
                          <a:spcPts val="0"/>
                        </a:spcAft>
                      </a:pPr>
                      <a:r>
                        <a:rPr lang="en-US" sz="1100" kern="100" dirty="0" smtClean="0">
                          <a:solidFill>
                            <a:srgbClr val="000000"/>
                          </a:solidFill>
                          <a:latin typeface="+mj-lt"/>
                          <a:ea typeface="ＭＳ 明朝"/>
                          <a:cs typeface="Times New Roman"/>
                        </a:rPr>
                        <a:t>FY2013</a:t>
                      </a:r>
                      <a:endParaRPr lang="ja-JP" sz="1100" kern="100" dirty="0">
                        <a:latin typeface="+mj-lt"/>
                        <a:ea typeface="ＭＳ 明朝"/>
                        <a:cs typeface="Times New Roman"/>
                      </a:endParaRPr>
                    </a:p>
                  </a:txBody>
                  <a:tcPr marL="53068" marR="5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dist">
                        <a:spcAft>
                          <a:spcPts val="0"/>
                        </a:spcAft>
                      </a:pPr>
                      <a:r>
                        <a:rPr lang="en-US" sz="1100" kern="100" dirty="0" smtClean="0">
                          <a:solidFill>
                            <a:srgbClr val="000000"/>
                          </a:solidFill>
                          <a:latin typeface="+mj-lt"/>
                          <a:ea typeface="ＭＳ 明朝"/>
                          <a:cs typeface="Times New Roman"/>
                        </a:rPr>
                        <a:t>FY2014</a:t>
                      </a:r>
                      <a:endParaRPr lang="ja-JP" sz="1100" kern="100" dirty="0">
                        <a:latin typeface="+mj-lt"/>
                        <a:ea typeface="ＭＳ 明朝"/>
                        <a:cs typeface="Times New Roman"/>
                      </a:endParaRPr>
                    </a:p>
                  </a:txBody>
                  <a:tcPr marL="53068" marR="5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dist">
                        <a:spcAft>
                          <a:spcPts val="0"/>
                        </a:spcAft>
                      </a:pPr>
                      <a:r>
                        <a:rPr lang="en-US" sz="1100" kern="100" dirty="0" smtClean="0">
                          <a:solidFill>
                            <a:srgbClr val="000000"/>
                          </a:solidFill>
                          <a:latin typeface="+mj-lt"/>
                          <a:ea typeface="ＭＳ 明朝"/>
                          <a:cs typeface="Times New Roman"/>
                        </a:rPr>
                        <a:t>FY2015</a:t>
                      </a:r>
                      <a:endParaRPr lang="ja-JP" sz="1100" kern="100" dirty="0">
                        <a:latin typeface="+mj-lt"/>
                        <a:ea typeface="ＭＳ 明朝"/>
                        <a:cs typeface="Times New Roman"/>
                      </a:endParaRPr>
                    </a:p>
                  </a:txBody>
                  <a:tcPr marL="53068" marR="5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dist">
                        <a:spcAft>
                          <a:spcPts val="0"/>
                        </a:spcAft>
                      </a:pPr>
                      <a:r>
                        <a:rPr lang="en-US" altLang="ja-JP" sz="1100" kern="100" dirty="0" smtClean="0">
                          <a:solidFill>
                            <a:srgbClr val="000000"/>
                          </a:solidFill>
                          <a:latin typeface="+mj-lt"/>
                          <a:ea typeface="ＭＳ 明朝"/>
                          <a:cs typeface="Times New Roman"/>
                        </a:rPr>
                        <a:t>FY2016</a:t>
                      </a:r>
                      <a:endParaRPr lang="ja-JP" sz="1100" kern="100" dirty="0">
                        <a:latin typeface="+mj-lt"/>
                        <a:ea typeface="ＭＳ 明朝"/>
                        <a:cs typeface="Times New Roman"/>
                      </a:endParaRPr>
                    </a:p>
                  </a:txBody>
                  <a:tcPr marL="53068" marR="5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dist" defTabSz="913630" rtl="0" eaLnBrk="1" fontAlgn="auto" latinLnBrk="0" hangingPunct="1">
                        <a:lnSpc>
                          <a:spcPct val="100000"/>
                        </a:lnSpc>
                        <a:spcBef>
                          <a:spcPts val="0"/>
                        </a:spcBef>
                        <a:spcAft>
                          <a:spcPts val="0"/>
                        </a:spcAft>
                        <a:buClrTx/>
                        <a:buSzTx/>
                        <a:buFontTx/>
                        <a:buNone/>
                        <a:tabLst/>
                        <a:defRPr/>
                      </a:pPr>
                      <a:r>
                        <a:rPr kumimoji="1" lang="en-US" altLang="ja-JP" sz="1100" kern="1200" dirty="0" smtClean="0">
                          <a:solidFill>
                            <a:schemeClr val="tx1"/>
                          </a:solidFill>
                          <a:latin typeface="+mj-lt"/>
                          <a:ea typeface="+mn-ea"/>
                          <a:cs typeface="+mn-cs"/>
                        </a:rPr>
                        <a:t>FY2017</a:t>
                      </a:r>
                      <a:endParaRPr lang="en-US" altLang="ja-JP" sz="1100" dirty="0" smtClean="0">
                        <a:latin typeface="+mj-lt"/>
                      </a:endParaRPr>
                    </a:p>
                  </a:txBody>
                  <a:tcPr marL="53068" marR="530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245">
                <a:tc>
                  <a:txBody>
                    <a:bodyPr/>
                    <a:lstStyle/>
                    <a:p>
                      <a:pPr algn="ctr">
                        <a:spcAft>
                          <a:spcPts val="0"/>
                        </a:spcAft>
                      </a:pPr>
                      <a:r>
                        <a:rPr lang="en-US" altLang="ja-JP" sz="1100" kern="100" dirty="0" smtClean="0">
                          <a:latin typeface="+mn-lt"/>
                          <a:ea typeface="ＭＳ 明朝"/>
                          <a:cs typeface="Times New Roman"/>
                        </a:rPr>
                        <a:t>210,000 KL</a:t>
                      </a:r>
                      <a:endParaRPr lang="ja-JP" sz="1100" kern="100" dirty="0">
                        <a:latin typeface="+mn-lt"/>
                        <a:ea typeface="ＭＳ 明朝"/>
                        <a:cs typeface="Times New Roman"/>
                      </a:endParaRPr>
                    </a:p>
                  </a:txBody>
                  <a:tcPr marL="53068" marR="530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ja-JP" sz="1100" kern="100" dirty="0" smtClean="0">
                          <a:latin typeface="+mn-lt"/>
                          <a:ea typeface="ＭＳ 明朝"/>
                          <a:cs typeface="Times New Roman"/>
                        </a:rPr>
                        <a:t>210,000 KL</a:t>
                      </a:r>
                      <a:endParaRPr lang="ja-JP" sz="1100" kern="100" dirty="0">
                        <a:latin typeface="+mn-lt"/>
                        <a:ea typeface="ＭＳ 明朝"/>
                        <a:cs typeface="Times New Roman"/>
                      </a:endParaRPr>
                    </a:p>
                  </a:txBody>
                  <a:tcPr marL="53068" marR="530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ja-JP" sz="1100" kern="100" dirty="0" smtClean="0">
                          <a:latin typeface="+mn-lt"/>
                          <a:ea typeface="ＭＳ 明朝"/>
                          <a:cs typeface="Times New Roman"/>
                        </a:rPr>
                        <a:t>260,000 KL</a:t>
                      </a:r>
                      <a:endParaRPr lang="ja-JP" sz="1100" kern="100" dirty="0">
                        <a:latin typeface="+mn-lt"/>
                        <a:ea typeface="ＭＳ 明朝"/>
                        <a:cs typeface="Times New Roman"/>
                      </a:endParaRPr>
                    </a:p>
                  </a:txBody>
                  <a:tcPr marL="53068" marR="530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ja-JP" sz="1100" kern="100" dirty="0" smtClean="0">
                          <a:latin typeface="+mn-lt"/>
                          <a:ea typeface="ＭＳ 明朝"/>
                          <a:cs typeface="Times New Roman"/>
                        </a:rPr>
                        <a:t>320,000 KL</a:t>
                      </a:r>
                      <a:endParaRPr lang="ja-JP" sz="1100" kern="100" dirty="0">
                        <a:latin typeface="+mn-lt"/>
                        <a:ea typeface="ＭＳ 明朝"/>
                        <a:cs typeface="Times New Roman"/>
                      </a:endParaRPr>
                    </a:p>
                  </a:txBody>
                  <a:tcPr marL="53068" marR="530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ja-JP" sz="1100" kern="100" dirty="0" smtClean="0">
                          <a:latin typeface="+mn-lt"/>
                          <a:ea typeface="ＭＳ 明朝"/>
                          <a:cs typeface="Times New Roman"/>
                        </a:rPr>
                        <a:t>380,000 KL</a:t>
                      </a:r>
                      <a:endParaRPr lang="ja-JP" sz="1100" kern="100" dirty="0">
                        <a:latin typeface="+mn-lt"/>
                        <a:ea typeface="ＭＳ 明朝"/>
                        <a:cs typeface="Times New Roman"/>
                      </a:endParaRPr>
                    </a:p>
                  </a:txBody>
                  <a:tcPr marL="53068" marR="530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ja-JP" sz="1100" kern="100" dirty="0" smtClean="0">
                          <a:latin typeface="+mn-lt"/>
                          <a:ea typeface="ＭＳ 明朝"/>
                          <a:cs typeface="Times New Roman"/>
                        </a:rPr>
                        <a:t>440,000 KL</a:t>
                      </a:r>
                      <a:endParaRPr lang="ja-JP" sz="1100" kern="100" dirty="0">
                        <a:latin typeface="+mn-lt"/>
                        <a:ea typeface="ＭＳ 明朝"/>
                        <a:cs typeface="Times New Roman"/>
                      </a:endParaRPr>
                    </a:p>
                  </a:txBody>
                  <a:tcPr marL="53068" marR="530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ja-JP" sz="1100" kern="100" dirty="0" smtClean="0">
                          <a:latin typeface="+mn-lt"/>
                          <a:ea typeface="ＭＳ 明朝"/>
                          <a:cs typeface="Times New Roman"/>
                        </a:rPr>
                        <a:t>500,000 KL</a:t>
                      </a:r>
                      <a:endParaRPr lang="ja-JP" sz="1100" kern="100" dirty="0">
                        <a:latin typeface="+mn-lt"/>
                        <a:ea typeface="ＭＳ 明朝"/>
                        <a:cs typeface="Times New Roman"/>
                      </a:endParaRPr>
                    </a:p>
                  </a:txBody>
                  <a:tcPr marL="53068" marR="530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418" name="Rectangle 3"/>
          <p:cNvSpPr>
            <a:spLocks noChangeArrowheads="1"/>
          </p:cNvSpPr>
          <p:nvPr/>
        </p:nvSpPr>
        <p:spPr bwMode="auto">
          <a:xfrm>
            <a:off x="6824663" y="3254124"/>
            <a:ext cx="1922462" cy="189008"/>
          </a:xfrm>
          <a:prstGeom prst="rect">
            <a:avLst/>
          </a:prstGeom>
          <a:noFill/>
          <a:ln w="9525">
            <a:noFill/>
            <a:miter lim="800000"/>
            <a:headEnd/>
            <a:tailEnd/>
          </a:ln>
        </p:spPr>
        <p:txBody>
          <a:bodyPr lIns="65259" tIns="32630" rIns="65259" bIns="32630" anchor="ctr">
            <a:spAutoFit/>
          </a:bodyPr>
          <a:lstStyle/>
          <a:p>
            <a:pPr algn="r" defTabSz="912813">
              <a:spcBef>
                <a:spcPct val="0"/>
              </a:spcBef>
            </a:pPr>
            <a:r>
              <a:rPr lang="ja-JP" altLang="en-US" sz="800" dirty="0" smtClean="0">
                <a:solidFill>
                  <a:srgbClr val="000000"/>
                </a:solidFill>
                <a:latin typeface="ＭＳ ゴシック" pitchFamily="49" charset="-128"/>
                <a:ea typeface="ＭＳ ゴシック" pitchFamily="49" charset="-128"/>
                <a:cs typeface="Times New Roman" pitchFamily="18" charset="0"/>
              </a:rPr>
              <a:t>（</a:t>
            </a:r>
            <a:r>
              <a:rPr lang="en-US" altLang="ja-JP" sz="800" dirty="0" smtClean="0"/>
              <a:t> </a:t>
            </a:r>
            <a:r>
              <a:rPr lang="en-US" altLang="ja-JP" sz="800" dirty="0" smtClean="0">
                <a:solidFill>
                  <a:schemeClr val="tx1"/>
                </a:solidFill>
              </a:rPr>
              <a:t>Unit:</a:t>
            </a:r>
            <a:r>
              <a:rPr lang="ja-JP" altLang="en-US" sz="800" dirty="0" smtClean="0">
                <a:solidFill>
                  <a:schemeClr val="tx1"/>
                </a:solidFill>
                <a:latin typeface="ＭＳ ゴシック" pitchFamily="49" charset="-128"/>
                <a:ea typeface="ＭＳ ゴシック" pitchFamily="49" charset="-128"/>
                <a:cs typeface="Times New Roman" pitchFamily="18" charset="0"/>
              </a:rPr>
              <a:t> </a:t>
            </a:r>
            <a:r>
              <a:rPr lang="en-US" altLang="ja-JP" sz="800" dirty="0" smtClean="0">
                <a:solidFill>
                  <a:schemeClr val="tx1"/>
                </a:solidFill>
              </a:rPr>
              <a:t>Crude oil equivalent</a:t>
            </a:r>
            <a:r>
              <a:rPr lang="ja-JP" altLang="en-US" sz="800" dirty="0" smtClean="0">
                <a:solidFill>
                  <a:srgbClr val="000000"/>
                </a:solidFill>
                <a:latin typeface="ＭＳ ゴシック" pitchFamily="49" charset="-128"/>
                <a:ea typeface="ＭＳ ゴシック" pitchFamily="49" charset="-128"/>
                <a:cs typeface="Times New Roman" pitchFamily="18" charset="0"/>
              </a:rPr>
              <a:t>）</a:t>
            </a:r>
            <a:endParaRPr lang="ja-JP" altLang="en-US" sz="800" dirty="0">
              <a:solidFill>
                <a:srgbClr val="000000"/>
              </a:solidFill>
              <a:latin typeface="Arial" pitchFamily="34" charset="0"/>
              <a:ea typeface="ＭＳ ゴシック" pitchFamily="49" charset="-128"/>
              <a:cs typeface="Times New Roman" pitchFamily="18" charset="0"/>
            </a:endParaRPr>
          </a:p>
        </p:txBody>
      </p:sp>
      <p:sp>
        <p:nvSpPr>
          <p:cNvPr id="16419" name="テキスト ボックス 22"/>
          <p:cNvSpPr txBox="1">
            <a:spLocks noChangeArrowheads="1"/>
          </p:cNvSpPr>
          <p:nvPr/>
        </p:nvSpPr>
        <p:spPr bwMode="auto">
          <a:xfrm>
            <a:off x="1280592" y="4359486"/>
            <a:ext cx="7416824" cy="573729"/>
          </a:xfrm>
          <a:prstGeom prst="rect">
            <a:avLst/>
          </a:prstGeom>
          <a:noFill/>
          <a:ln w="9525">
            <a:noFill/>
            <a:miter lim="800000"/>
            <a:headEnd/>
            <a:tailEnd/>
          </a:ln>
        </p:spPr>
        <p:txBody>
          <a:bodyPr wrap="square" lIns="65259" tIns="32630" rIns="65259" bIns="32630">
            <a:spAutoFit/>
          </a:bodyPr>
          <a:lstStyle/>
          <a:p>
            <a:pPr algn="ctr" defTabSz="912813">
              <a:spcBef>
                <a:spcPct val="0"/>
              </a:spcBef>
            </a:pPr>
            <a:r>
              <a:rPr lang="en-US" altLang="ja-JP" sz="1100" b="0" dirty="0" smtClean="0"/>
              <a:t> </a:t>
            </a:r>
            <a:r>
              <a:rPr lang="en-US" altLang="ja-JP" sz="1100" b="0" u="sng" dirty="0" smtClean="0">
                <a:solidFill>
                  <a:schemeClr val="tx1"/>
                </a:solidFill>
              </a:rPr>
              <a:t>Gasoline supplied domestically by that enterprise 2 fiscal years previous to the present year</a:t>
            </a:r>
            <a:endParaRPr lang="en-US" altLang="ja-JP" sz="1100" b="0" u="sng" dirty="0" smtClean="0">
              <a:solidFill>
                <a:srgbClr val="000000"/>
              </a:solidFill>
              <a:latin typeface="Calibri" pitchFamily="34" charset="0"/>
            </a:endParaRPr>
          </a:p>
          <a:p>
            <a:pPr algn="ctr" defTabSz="912813">
              <a:spcBef>
                <a:spcPct val="0"/>
              </a:spcBef>
            </a:pPr>
            <a:r>
              <a:rPr lang="en-US" altLang="ja-JP" sz="1100" b="0" dirty="0" smtClean="0">
                <a:solidFill>
                  <a:schemeClr val="tx1"/>
                </a:solidFill>
              </a:rPr>
              <a:t>Total domestic supply of gasoline by all enterprise 2 fiscal years previous to the present year</a:t>
            </a:r>
          </a:p>
          <a:p>
            <a:pPr algn="ctr" defTabSz="912813">
              <a:spcBef>
                <a:spcPct val="0"/>
              </a:spcBef>
            </a:pPr>
            <a:endParaRPr lang="en-US" altLang="ja-JP" sz="1100" b="0" u="sng" dirty="0">
              <a:solidFill>
                <a:srgbClr val="000000"/>
              </a:solidFill>
              <a:latin typeface="Calibri" pitchFamily="34" charset="0"/>
            </a:endParaRPr>
          </a:p>
        </p:txBody>
      </p:sp>
      <p:sp>
        <p:nvSpPr>
          <p:cNvPr id="16420" name="テキスト ボックス 24"/>
          <p:cNvSpPr txBox="1">
            <a:spLocks noChangeArrowheads="1"/>
          </p:cNvSpPr>
          <p:nvPr/>
        </p:nvSpPr>
        <p:spPr bwMode="auto">
          <a:xfrm>
            <a:off x="156930" y="4427732"/>
            <a:ext cx="2094830" cy="235174"/>
          </a:xfrm>
          <a:prstGeom prst="rect">
            <a:avLst/>
          </a:prstGeom>
          <a:noFill/>
          <a:ln w="9525">
            <a:noFill/>
            <a:miter lim="800000"/>
            <a:headEnd/>
            <a:tailEnd/>
          </a:ln>
        </p:spPr>
        <p:txBody>
          <a:bodyPr wrap="square" lIns="65259" tIns="32630" rIns="65259" bIns="32630">
            <a:spAutoFit/>
          </a:bodyPr>
          <a:lstStyle/>
          <a:p>
            <a:pPr algn="ctr" defTabSz="912813">
              <a:spcBef>
                <a:spcPct val="0"/>
              </a:spcBef>
            </a:pPr>
            <a:r>
              <a:rPr lang="en-US" altLang="ja-JP" sz="1100" b="0" dirty="0" smtClean="0">
                <a:solidFill>
                  <a:schemeClr val="tx1"/>
                </a:solidFill>
              </a:rPr>
              <a:t>Enterprise usage target</a:t>
            </a:r>
            <a:r>
              <a:rPr lang="ja-JP" altLang="en-US" sz="1100" b="0" dirty="0">
                <a:solidFill>
                  <a:schemeClr val="tx1"/>
                </a:solidFill>
                <a:latin typeface="Calibri" pitchFamily="34" charset="0"/>
              </a:rPr>
              <a:t>　</a:t>
            </a:r>
            <a:r>
              <a:rPr lang="ja-JP" altLang="en-US" sz="1100" b="0" dirty="0">
                <a:solidFill>
                  <a:srgbClr val="000000"/>
                </a:solidFill>
                <a:latin typeface="Calibri" pitchFamily="34" charset="0"/>
              </a:rPr>
              <a:t>＝</a:t>
            </a:r>
          </a:p>
        </p:txBody>
      </p:sp>
      <p:sp>
        <p:nvSpPr>
          <p:cNvPr id="24" name="タイトル 1"/>
          <p:cNvSpPr txBox="1">
            <a:spLocks/>
          </p:cNvSpPr>
          <p:nvPr/>
        </p:nvSpPr>
        <p:spPr>
          <a:xfrm>
            <a:off x="128464" y="528289"/>
            <a:ext cx="8568952" cy="431800"/>
          </a:xfrm>
          <a:prstGeom prst="rect">
            <a:avLst/>
          </a:prstGeom>
          <a:solidFill>
            <a:srgbClr val="FFFF99"/>
          </a:solidFill>
          <a:ln>
            <a:noFill/>
          </a:ln>
        </p:spPr>
        <p:style>
          <a:lnRef idx="2">
            <a:schemeClr val="accent5"/>
          </a:lnRef>
          <a:fillRef idx="1">
            <a:schemeClr val="lt1"/>
          </a:fillRef>
          <a:effectRef idx="0">
            <a:schemeClr val="accent5"/>
          </a:effectRef>
          <a:fontRef idx="minor">
            <a:schemeClr val="dk1"/>
          </a:fontRef>
        </p:style>
        <p:txBody>
          <a:bodyPr lIns="91363" tIns="45685" rIns="91363" bIns="45685" anchor="ctr"/>
          <a:lstStyle/>
          <a:p>
            <a:pPr defTabSz="913630" fontAlgn="auto">
              <a:spcBef>
                <a:spcPct val="0"/>
              </a:spcBef>
              <a:spcAft>
                <a:spcPts val="0"/>
              </a:spcAft>
              <a:defRPr/>
            </a:pPr>
            <a:r>
              <a:rPr lang="ja-JP" altLang="en-US" sz="1800" dirty="0" smtClean="0"/>
              <a:t>２</a:t>
            </a:r>
            <a:r>
              <a:rPr lang="en-US" altLang="ja-JP" sz="1800" dirty="0" smtClean="0"/>
              <a:t>.Regulation relating to the use of non-fossil energy sources by oil refiners</a:t>
            </a:r>
          </a:p>
        </p:txBody>
      </p:sp>
      <p:sp>
        <p:nvSpPr>
          <p:cNvPr id="16422" name="テキスト ボックス 16"/>
          <p:cNvSpPr txBox="1">
            <a:spLocks noChangeArrowheads="1"/>
          </p:cNvSpPr>
          <p:nvPr/>
        </p:nvSpPr>
        <p:spPr bwMode="auto">
          <a:xfrm>
            <a:off x="7772897" y="4259012"/>
            <a:ext cx="1678335" cy="573729"/>
          </a:xfrm>
          <a:prstGeom prst="rect">
            <a:avLst/>
          </a:prstGeom>
          <a:noFill/>
          <a:ln w="9525">
            <a:noFill/>
            <a:miter lim="800000"/>
            <a:headEnd/>
            <a:tailEnd/>
          </a:ln>
        </p:spPr>
        <p:txBody>
          <a:bodyPr wrap="square" lIns="65259" tIns="32630" rIns="65259" bIns="32630">
            <a:spAutoFit/>
          </a:bodyPr>
          <a:lstStyle/>
          <a:p>
            <a:pPr algn="ctr" defTabSz="912813">
              <a:spcBef>
                <a:spcPct val="0"/>
              </a:spcBef>
            </a:pPr>
            <a:r>
              <a:rPr lang="ja-JP" altLang="en-US" sz="1100" b="0" dirty="0">
                <a:latin typeface="Calibri" pitchFamily="34" charset="0"/>
              </a:rPr>
              <a:t>　</a:t>
            </a:r>
            <a:r>
              <a:rPr lang="en-US" altLang="ja-JP" sz="1100" b="0" dirty="0" smtClean="0"/>
              <a:t>   </a:t>
            </a:r>
            <a:r>
              <a:rPr lang="en-US" altLang="ja-JP" sz="1100" b="0" dirty="0" smtClean="0">
                <a:solidFill>
                  <a:schemeClr val="tx1"/>
                </a:solidFill>
              </a:rPr>
              <a:t>Total amount of </a:t>
            </a:r>
          </a:p>
          <a:p>
            <a:pPr algn="ctr" defTabSz="912813">
              <a:spcBef>
                <a:spcPct val="0"/>
              </a:spcBef>
            </a:pPr>
            <a:r>
              <a:rPr lang="en-US" altLang="ja-JP" sz="1100" b="0" dirty="0" smtClean="0">
                <a:solidFill>
                  <a:srgbClr val="000000"/>
                </a:solidFill>
                <a:latin typeface="Calibri" pitchFamily="34" charset="0"/>
              </a:rPr>
              <a:t>×    </a:t>
            </a:r>
            <a:r>
              <a:rPr lang="en-US" altLang="ja-JP" sz="1100" b="0" dirty="0" smtClean="0">
                <a:solidFill>
                  <a:schemeClr val="tx1"/>
                </a:solidFill>
              </a:rPr>
              <a:t>above bioethanol</a:t>
            </a:r>
          </a:p>
          <a:p>
            <a:pPr algn="ctr" defTabSz="912813">
              <a:spcBef>
                <a:spcPct val="0"/>
              </a:spcBef>
            </a:pPr>
            <a:r>
              <a:rPr lang="en-US" altLang="ja-JP" sz="1100" b="0" dirty="0" smtClean="0">
                <a:solidFill>
                  <a:schemeClr val="tx1"/>
                </a:solidFill>
              </a:rPr>
              <a:t>usage target</a:t>
            </a:r>
          </a:p>
        </p:txBody>
      </p:sp>
      <p:sp>
        <p:nvSpPr>
          <p:cNvPr id="8" name="角丸四角形 7"/>
          <p:cNvSpPr/>
          <p:nvPr/>
        </p:nvSpPr>
        <p:spPr>
          <a:xfrm>
            <a:off x="128464" y="2424918"/>
            <a:ext cx="3096344" cy="251769"/>
          </a:xfrm>
          <a:prstGeom prst="roundRect">
            <a:avLst/>
          </a:prstGeom>
          <a:ln w="6350"/>
        </p:spPr>
        <p:style>
          <a:lnRef idx="2">
            <a:schemeClr val="dk1"/>
          </a:lnRef>
          <a:fillRef idx="1">
            <a:schemeClr val="lt1"/>
          </a:fillRef>
          <a:effectRef idx="0">
            <a:schemeClr val="dk1"/>
          </a:effectRef>
          <a:fontRef idx="minor">
            <a:schemeClr val="dk1"/>
          </a:fontRef>
        </p:style>
        <p:txBody>
          <a:bodyPr lIns="65259" tIns="32630" rIns="65259" bIns="32630" anchor="ctr"/>
          <a:lstStyle/>
          <a:p>
            <a:pPr defTabSz="913630" fontAlgn="auto">
              <a:spcBef>
                <a:spcPts val="0"/>
              </a:spcBef>
              <a:spcAft>
                <a:spcPts val="0"/>
              </a:spcAft>
              <a:defRPr/>
            </a:pPr>
            <a:r>
              <a:rPr lang="en-US" altLang="ja-JP" sz="1400" b="1" dirty="0" smtClean="0"/>
              <a:t>Details of Regulation(main points)</a:t>
            </a:r>
          </a:p>
        </p:txBody>
      </p:sp>
      <p:sp>
        <p:nvSpPr>
          <p:cNvPr id="15"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dirty="0">
                <a:solidFill>
                  <a:srgbClr val="CC6600"/>
                </a:solidFill>
                <a:ea typeface="HG丸ｺﾞｼｯｸM-PRO" pitchFamily="50" charset="-128"/>
              </a:rPr>
              <a:t>DISCUSSION PURPOSE ONLY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618908" y="6553150"/>
            <a:ext cx="2311400" cy="476250"/>
          </a:xfrm>
        </p:spPr>
        <p:txBody>
          <a:bodyPr/>
          <a:lstStyle/>
          <a:p>
            <a:fld id="{DAD9B0F5-FACC-4318-B7C4-5DF483E78A77}" type="slidenum">
              <a:rPr lang="en-US" altLang="ja-JP" smtClean="0"/>
              <a:pPr/>
              <a:t>3</a:t>
            </a:fld>
            <a:endParaRPr lang="en-US" altLang="ja-JP"/>
          </a:p>
        </p:txBody>
      </p:sp>
      <p:sp>
        <p:nvSpPr>
          <p:cNvPr id="5"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dirty="0">
                <a:solidFill>
                  <a:srgbClr val="CC6600"/>
                </a:solidFill>
                <a:ea typeface="HG丸ｺﾞｼｯｸM-PRO" pitchFamily="50" charset="-128"/>
              </a:rPr>
              <a:t>DISCUSSION PURPOSE ONLY</a:t>
            </a:r>
          </a:p>
        </p:txBody>
      </p:sp>
      <p:sp>
        <p:nvSpPr>
          <p:cNvPr id="6" name="Text Box 4"/>
          <p:cNvSpPr txBox="1">
            <a:spLocks noChangeArrowheads="1"/>
          </p:cNvSpPr>
          <p:nvPr/>
        </p:nvSpPr>
        <p:spPr bwMode="auto">
          <a:xfrm>
            <a:off x="271727" y="692151"/>
            <a:ext cx="3666596" cy="466725"/>
          </a:xfrm>
          <a:prstGeom prst="rect">
            <a:avLst/>
          </a:prstGeom>
          <a:solidFill>
            <a:srgbClr val="FFFF99"/>
          </a:solidFill>
          <a:ln w="9525">
            <a:solidFill>
              <a:srgbClr val="FFFF99"/>
            </a:solidFill>
            <a:miter lim="800000"/>
            <a:headEnd/>
            <a:tailEnd/>
          </a:ln>
          <a:effectLst/>
        </p:spPr>
        <p:txBody>
          <a:bodyPr>
            <a:spAutoFit/>
          </a:bodyPr>
          <a:lstStyle/>
          <a:p>
            <a:pPr>
              <a:spcBef>
                <a:spcPct val="50000"/>
              </a:spcBef>
            </a:pPr>
            <a:r>
              <a:rPr lang="ja-JP" altLang="en-US" sz="2400" dirty="0" smtClean="0"/>
              <a:t>３．</a:t>
            </a:r>
            <a:r>
              <a:rPr lang="en-US" altLang="ja-JP" sz="2400" dirty="0"/>
              <a:t>Target volume</a:t>
            </a:r>
          </a:p>
        </p:txBody>
      </p:sp>
      <p:sp>
        <p:nvSpPr>
          <p:cNvPr id="7" name="Text Box 10"/>
          <p:cNvSpPr txBox="1">
            <a:spLocks noChangeArrowheads="1"/>
          </p:cNvSpPr>
          <p:nvPr/>
        </p:nvSpPr>
        <p:spPr bwMode="auto">
          <a:xfrm>
            <a:off x="741231" y="1196976"/>
            <a:ext cx="7097580" cy="366713"/>
          </a:xfrm>
          <a:prstGeom prst="rect">
            <a:avLst/>
          </a:prstGeom>
          <a:noFill/>
          <a:ln w="9525">
            <a:noFill/>
            <a:miter lim="800000"/>
            <a:headEnd/>
            <a:tailEnd/>
          </a:ln>
          <a:effectLst/>
        </p:spPr>
        <p:txBody>
          <a:bodyPr>
            <a:spAutoFit/>
          </a:bodyPr>
          <a:lstStyle/>
          <a:p>
            <a:pPr>
              <a:spcBef>
                <a:spcPct val="50000"/>
              </a:spcBef>
            </a:pPr>
            <a:r>
              <a:rPr lang="en-US" altLang="ja-JP" sz="1800" b="0"/>
              <a:t>Target volume start to increase from 2013 towards 2017</a:t>
            </a:r>
          </a:p>
        </p:txBody>
      </p:sp>
      <p:graphicFrame>
        <p:nvGraphicFramePr>
          <p:cNvPr id="12" name="表 11"/>
          <p:cNvGraphicFramePr>
            <a:graphicFrameLocks noGrp="1"/>
          </p:cNvGraphicFramePr>
          <p:nvPr/>
        </p:nvGraphicFramePr>
        <p:xfrm>
          <a:off x="272481" y="1319560"/>
          <a:ext cx="9217021" cy="5052840"/>
        </p:xfrm>
        <a:graphic>
          <a:graphicData uri="http://schemas.openxmlformats.org/drawingml/2006/table">
            <a:tbl>
              <a:tblPr/>
              <a:tblGrid>
                <a:gridCol w="1268277"/>
                <a:gridCol w="1039282"/>
                <a:gridCol w="251013"/>
                <a:gridCol w="951207"/>
                <a:gridCol w="951207"/>
                <a:gridCol w="951207"/>
                <a:gridCol w="951207"/>
                <a:gridCol w="951207"/>
                <a:gridCol w="951207"/>
                <a:gridCol w="951207"/>
              </a:tblGrid>
              <a:tr h="237771">
                <a:tc>
                  <a:txBody>
                    <a:bodyPr/>
                    <a:lstStyle/>
                    <a:p>
                      <a:pPr algn="l" fontAlgn="ctr"/>
                      <a:endParaRPr lang="ja-JP" altLang="en-US" sz="1100" b="0" i="0" u="none" strike="noStrike" dirty="0">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dirty="0">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r>
              <a:tr h="237771">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8">
                  <a:txBody>
                    <a:bodyPr/>
                    <a:lstStyle/>
                    <a:p>
                      <a:pPr algn="ctr" fontAlgn="ctr"/>
                      <a:r>
                        <a:rPr lang="ja-JP" altLang="en-US" sz="1100" b="0" i="0" u="none" strike="noStrike">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37771">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dirty="0">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7">
                  <a:txBody>
                    <a:bodyPr/>
                    <a:lstStyle/>
                    <a:p>
                      <a:pPr algn="ctr" fontAlgn="ctr"/>
                      <a:r>
                        <a:rPr lang="ja-JP" altLang="en-US" sz="1100" b="0" i="0" u="none" strike="noStrike" dirty="0">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kumimoji="1" lang="ja-JP" altLang="en-US"/>
                    </a:p>
                  </a:txBody>
                  <a:tcPr/>
                </a:tc>
              </a:tr>
              <a:tr h="237771">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6">
                  <a:txBody>
                    <a:bodyPr/>
                    <a:lstStyle/>
                    <a:p>
                      <a:pPr algn="ctr" fontAlgn="ctr"/>
                      <a:r>
                        <a:rPr lang="ja-JP" altLang="en-US" sz="1100" b="0" i="0" u="none" strike="noStrike" dirty="0">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kumimoji="1" lang="ja-JP" altLang="en-US"/>
                    </a:p>
                  </a:txBody>
                  <a:tcPr/>
                </a:tc>
                <a:tc vMerge="1">
                  <a:txBody>
                    <a:bodyPr/>
                    <a:lstStyle/>
                    <a:p>
                      <a:endParaRPr kumimoji="1" lang="ja-JP" altLang="en-US"/>
                    </a:p>
                  </a:txBody>
                  <a:tcPr/>
                </a:tc>
              </a:tr>
              <a:tr h="237771">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5">
                  <a:txBody>
                    <a:bodyPr/>
                    <a:lstStyle/>
                    <a:p>
                      <a:pPr algn="ctr" fontAlgn="ctr"/>
                      <a:r>
                        <a:rPr lang="ja-JP" altLang="en-US" sz="1100" b="0" i="0" u="none" strike="noStrike" dirty="0">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r>
              <a:tr h="107289">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4">
                  <a:txBody>
                    <a:bodyPr/>
                    <a:lstStyle/>
                    <a:p>
                      <a:pPr algn="ctr" fontAlgn="ctr"/>
                      <a:r>
                        <a:rPr lang="ja-JP" altLang="en-US" sz="1100" b="0" i="0" u="none" strike="noStrike" dirty="0">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r>
              <a:tr h="237771">
                <a:tc rowSpan="3">
                  <a:txBody>
                    <a:bodyPr/>
                    <a:lstStyle/>
                    <a:p>
                      <a:pPr algn="ctr" fontAlgn="ctr"/>
                      <a:r>
                        <a:rPr lang="ja-JP" altLang="en-US" sz="1100" b="0" i="0" u="none" strike="noStrike" dirty="0">
                          <a:solidFill>
                            <a:srgbClr val="000000"/>
                          </a:solidFill>
                          <a:latin typeface="ＭＳ Ｐゴシック"/>
                        </a:rPr>
                        <a:t>　</a:t>
                      </a: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lnBlToTr w="6350" cap="flat" cmpd="sng" algn="ctr">
                      <a:solidFill>
                        <a:srgbClr val="000000"/>
                      </a:solidFill>
                      <a:prstDash val="solid"/>
                      <a:round/>
                      <a:headEnd type="none" w="med" len="med"/>
                      <a:tailEnd type="none" w="med" len="med"/>
                    </a:lnBlToTr>
                  </a:tcPr>
                </a:tc>
                <a:tc rowSpan="3">
                  <a:txBody>
                    <a:bodyPr/>
                    <a:lstStyle/>
                    <a:p>
                      <a:pPr algn="ctr" fontAlgn="ctr"/>
                      <a:r>
                        <a:rPr lang="ja-JP" altLang="en-US" sz="1100" b="0" i="0" u="none" strike="noStrike">
                          <a:solidFill>
                            <a:srgbClr val="000000"/>
                          </a:solidFill>
                          <a:latin typeface="ＭＳ Ｐゴシック"/>
                        </a:rPr>
                        <a:t>　</a:t>
                      </a:r>
                    </a:p>
                  </a:txBody>
                  <a:tcPr marL="9470" marR="9470" marT="947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a:txBody>
                    <a:bodyPr/>
                    <a:lstStyle/>
                    <a:p>
                      <a:pPr algn="ctr" fontAlgn="ctr"/>
                      <a:r>
                        <a:rPr lang="ja-JP" altLang="en-US" sz="1100" b="0" i="0" u="none" strike="noStrike">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3">
                  <a:txBody>
                    <a:bodyPr/>
                    <a:lstStyle/>
                    <a:p>
                      <a:pPr algn="ctr" fontAlgn="ctr"/>
                      <a:r>
                        <a:rPr lang="ja-JP" altLang="en-US" sz="1100" b="0" i="0" u="none" strike="noStrike">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r>
              <a:tr h="237771">
                <a:tc vMerge="1">
                  <a:txBody>
                    <a:bodyPr/>
                    <a:lstStyle/>
                    <a:p>
                      <a:endParaRPr kumimoji="1" lang="ja-JP" altLang="en-US"/>
                    </a:p>
                  </a:txBody>
                  <a:tcPr/>
                </a:tc>
                <a:tc vMerge="1">
                  <a:txBody>
                    <a:bodyPr/>
                    <a:lstStyle/>
                    <a:p>
                      <a:endParaRPr kumimoji="1" lang="ja-JP" altLang="en-US"/>
                    </a:p>
                  </a:txBody>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r>
              <a:tr h="678773">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100" b="0" i="0" u="none" strike="noStrike">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r>
              <a:tr h="237771">
                <a:tc>
                  <a:txBody>
                    <a:bodyPr/>
                    <a:lstStyle/>
                    <a:p>
                      <a:pPr algn="l" fontAlgn="ctr"/>
                      <a:r>
                        <a:rPr lang="en-US" sz="1800" b="0" i="0" u="none" strike="noStrike">
                          <a:solidFill>
                            <a:srgbClr val="000000"/>
                          </a:solidFill>
                          <a:latin typeface="ＭＳ Ｐゴシック"/>
                        </a:rPr>
                        <a:t>2007FY</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ＭＳ Ｐゴシック"/>
                        </a:rPr>
                        <a:t>2010FY</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800" b="0" i="0" u="none" strike="noStrike">
                        <a:solidFill>
                          <a:srgbClr val="000000"/>
                        </a:solidFill>
                        <a:latin typeface="ＭＳ Ｐゴシック"/>
                      </a:endParaRP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dirty="0">
                          <a:solidFill>
                            <a:srgbClr val="000000"/>
                          </a:solidFill>
                          <a:latin typeface="ＭＳ Ｐゴシック"/>
                        </a:rPr>
                        <a:t>2011ＦＹ</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ＭＳ Ｐゴシック"/>
                        </a:rPr>
                        <a:t>2012ＦＹ</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ＭＳ Ｐゴシック"/>
                        </a:rPr>
                        <a:t>2013ＦＹ</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ＭＳ Ｐゴシック"/>
                        </a:rPr>
                        <a:t>2014ＦＹ</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ＭＳ Ｐゴシック"/>
                        </a:rPr>
                        <a:t>2015ＦＹ</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latin typeface="ＭＳ Ｐゴシック"/>
                        </a:rPr>
                        <a:t>2016ＦＹ</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dirty="0">
                          <a:solidFill>
                            <a:srgbClr val="000000"/>
                          </a:solidFill>
                          <a:latin typeface="ＭＳ Ｐゴシック"/>
                        </a:rPr>
                        <a:t>2017ＦＹ</a:t>
                      </a:r>
                    </a:p>
                  </a:txBody>
                  <a:tcPr marL="9470" marR="9470" marT="9470" marB="0" anchor="ctr">
                    <a:lnL>
                      <a:noFill/>
                    </a:lnL>
                    <a:lnR>
                      <a:noFill/>
                    </a:lnR>
                    <a:lnT w="6350" cap="flat" cmpd="sng" algn="ctr">
                      <a:solidFill>
                        <a:srgbClr val="000000"/>
                      </a:solidFill>
                      <a:prstDash val="solid"/>
                      <a:round/>
                      <a:headEnd type="none" w="med" len="med"/>
                      <a:tailEnd type="none" w="med" len="med"/>
                    </a:lnT>
                    <a:lnB>
                      <a:noFill/>
                    </a:lnB>
                  </a:tcPr>
                </a:tc>
              </a:tr>
              <a:tr h="711982">
                <a:tc>
                  <a:txBody>
                    <a:bodyPr/>
                    <a:lstStyle/>
                    <a:p>
                      <a:pPr algn="l" fontAlgn="ctr"/>
                      <a:r>
                        <a:rPr lang="ja-JP" altLang="en-US" sz="1100" b="0" i="0" u="none" strike="noStrike" dirty="0">
                          <a:solidFill>
                            <a:srgbClr val="000000"/>
                          </a:solidFill>
                          <a:latin typeface="ＭＳ Ｐゴシック"/>
                        </a:rPr>
                        <a:t>　</a:t>
                      </a:r>
                    </a:p>
                  </a:txBody>
                  <a:tcPr marL="9470" marR="9470" marT="9470" marB="0" anchor="ctr">
                    <a:lnL w="6350" cap="flat" cmpd="sng" algn="ctr">
                      <a:solidFill>
                        <a:srgbClr val="FF0000"/>
                      </a:solidFill>
                      <a:prstDash val="solid"/>
                      <a:round/>
                      <a:headEnd type="none" w="med" len="med"/>
                      <a:tailEnd type="none" w="med" len="med"/>
                    </a:lnL>
                    <a:lnR>
                      <a:noFill/>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470" marR="9470" marT="9470" marB="0" anchor="ctr">
                    <a:lnL>
                      <a:noFill/>
                    </a:lnL>
                    <a:lnR w="6350" cap="flat" cmpd="sng" algn="ctr">
                      <a:solidFill>
                        <a:srgbClr val="FF0000"/>
                      </a:solidFill>
                      <a:prstDash val="solid"/>
                      <a:round/>
                      <a:headEnd type="none" w="med" len="med"/>
                      <a:tailEnd type="none" w="med" len="med"/>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470" marR="9470" marT="9470" marB="0" anchor="ctr">
                    <a:lnL w="6350" cap="flat" cmpd="sng" algn="ctr">
                      <a:solidFill>
                        <a:srgbClr val="FF0000"/>
                      </a:solidFill>
                      <a:prstDash val="solid"/>
                      <a:round/>
                      <a:headEnd type="none" w="med" len="med"/>
                      <a:tailEnd type="none" w="med" len="med"/>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r>
                        <a:rPr lang="ja-JP" altLang="en-US" sz="1100" b="0" i="0" u="none" strike="noStrike">
                          <a:solidFill>
                            <a:srgbClr val="000000"/>
                          </a:solidFill>
                          <a:latin typeface="ＭＳ Ｐゴシック"/>
                        </a:rPr>
                        <a:t>　</a:t>
                      </a:r>
                    </a:p>
                  </a:txBody>
                  <a:tcPr marL="9470" marR="9470" marT="9470" marB="0" anchor="ctr">
                    <a:lnL>
                      <a:noFill/>
                    </a:lnL>
                    <a:lnR w="6350" cap="flat" cmpd="sng" algn="ctr">
                      <a:solidFill>
                        <a:srgbClr val="FF0000"/>
                      </a:solidFill>
                      <a:prstDash val="solid"/>
                      <a:round/>
                      <a:headEnd type="none" w="med" len="med"/>
                      <a:tailEnd type="none" w="med" len="med"/>
                    </a:lnR>
                    <a:lnT>
                      <a:noFill/>
                    </a:lnT>
                    <a:lnB>
                      <a:noFill/>
                    </a:lnB>
                  </a:tcPr>
                </a:tc>
              </a:tr>
              <a:tr h="279708">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a:noFill/>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a:noFill/>
                    </a:lnR>
                    <a:lnT>
                      <a:noFill/>
                    </a:lnT>
                    <a:lnB w="6350" cap="flat" cmpd="sng" algn="ctr">
                      <a:solidFill>
                        <a:srgbClr val="000000"/>
                      </a:solidFill>
                      <a:prstDash val="solid"/>
                      <a:round/>
                      <a:headEnd type="none" w="med" len="med"/>
                      <a:tailEnd type="none" w="med" len="med"/>
                    </a:lnB>
                  </a:tcPr>
                </a:tc>
              </a:tr>
              <a:tr h="237771">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ja-JP" altLang="en-US" sz="2000" b="0" i="0" u="none" strike="noStrike" dirty="0">
                          <a:solidFill>
                            <a:srgbClr val="000000"/>
                          </a:solidFill>
                          <a:latin typeface="ＭＳ Ｐゴシック"/>
                        </a:rPr>
                        <a:t>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sz="2000" b="0" i="0" u="none" strike="noStrike" dirty="0">
                          <a:solidFill>
                            <a:srgbClr val="000000"/>
                          </a:solidFill>
                          <a:latin typeface="ＭＳ Ｐゴシック"/>
                        </a:rPr>
                        <a:t>2011ＦＹ</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ＭＳ Ｐゴシック"/>
                        </a:rPr>
                        <a:t>2012ＦＹ</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ＭＳ Ｐゴシック"/>
                        </a:rPr>
                        <a:t>2013ＦＹ</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ＭＳ Ｐゴシック"/>
                        </a:rPr>
                        <a:t>2014ＦＹ</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ＭＳ Ｐゴシック"/>
                        </a:rPr>
                        <a:t>2015ＦＹ</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ＭＳ Ｐゴシック"/>
                        </a:rPr>
                        <a:t>2016ＦＹ</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ＭＳ Ｐゴシック"/>
                        </a:rPr>
                        <a:t>2017ＦＹ</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771">
                <a:tc>
                  <a:txBody>
                    <a:bodyPr/>
                    <a:lstStyle/>
                    <a:p>
                      <a:pPr algn="l" fontAlgn="ctr"/>
                      <a:endParaRPr lang="ja-JP" altLang="en-US" sz="1100" b="0" i="0" u="none" strike="noStrike" dirty="0">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2000" b="0" i="0" u="none" strike="noStrike">
                          <a:solidFill>
                            <a:srgbClr val="000000"/>
                          </a:solidFill>
                          <a:latin typeface="ＭＳ Ｐゴシック"/>
                        </a:rPr>
                        <a:t>as Crude</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r" fontAlgn="ctr"/>
                      <a:r>
                        <a:rPr lang="en-US" altLang="ja-JP" sz="2000" b="0" i="0" u="none" strike="noStrike" dirty="0">
                          <a:solidFill>
                            <a:srgbClr val="000000"/>
                          </a:solidFill>
                          <a:latin typeface="ＭＳ Ｐゴシック"/>
                        </a:rPr>
                        <a:t>210</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rgbClr val="000000"/>
                          </a:solidFill>
                          <a:latin typeface="ＭＳ Ｐゴシック"/>
                        </a:rPr>
                        <a:t>210</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latin typeface="ＭＳ Ｐゴシック"/>
                        </a:rPr>
                        <a:t>260</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latin typeface="ＭＳ Ｐゴシック"/>
                        </a:rPr>
                        <a:t>320</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latin typeface="ＭＳ Ｐゴシック"/>
                        </a:rPr>
                        <a:t>380</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latin typeface="ＭＳ Ｐゴシック"/>
                        </a:rPr>
                        <a:t>440</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latin typeface="ＭＳ Ｐゴシック"/>
                        </a:rPr>
                        <a:t>500</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771">
                <a:tc>
                  <a:txBody>
                    <a:bodyPr/>
                    <a:lstStyle/>
                    <a:p>
                      <a:pPr algn="l" fontAlgn="ctr"/>
                      <a:endParaRPr lang="ja-JP" altLang="en-US" sz="1100" b="0" i="0" u="none" strike="noStrike">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2000" b="0" i="0" u="none" strike="noStrike">
                          <a:solidFill>
                            <a:srgbClr val="000000"/>
                          </a:solidFill>
                          <a:latin typeface="ＭＳ Ｐゴシック"/>
                        </a:rPr>
                        <a:t>as Ethanol</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r" fontAlgn="ctr"/>
                      <a:r>
                        <a:rPr lang="en-US" altLang="ja-JP" sz="2000" b="0" i="0" u="none" strike="noStrike">
                          <a:solidFill>
                            <a:srgbClr val="000000"/>
                          </a:solidFill>
                          <a:latin typeface="ＭＳ Ｐゴシック"/>
                        </a:rPr>
                        <a:t>346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rgbClr val="000000"/>
                          </a:solidFill>
                          <a:latin typeface="ＭＳ Ｐゴシック"/>
                        </a:rPr>
                        <a:t>346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rgbClr val="000000"/>
                          </a:solidFill>
                          <a:latin typeface="ＭＳ Ｐゴシック"/>
                        </a:rPr>
                        <a:t>428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rgbClr val="000000"/>
                          </a:solidFill>
                          <a:latin typeface="ＭＳ Ｐゴシック"/>
                        </a:rPr>
                        <a:t>527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rgbClr val="000000"/>
                          </a:solidFill>
                          <a:latin typeface="ＭＳ Ｐゴシック"/>
                        </a:rPr>
                        <a:t>626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latin typeface="ＭＳ Ｐゴシック"/>
                        </a:rPr>
                        <a:t>725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000000"/>
                          </a:solidFill>
                          <a:latin typeface="ＭＳ Ｐゴシック"/>
                        </a:rPr>
                        <a:t>824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771">
                <a:tc>
                  <a:txBody>
                    <a:bodyPr/>
                    <a:lstStyle/>
                    <a:p>
                      <a:pPr algn="l" fontAlgn="ctr"/>
                      <a:endParaRPr lang="ja-JP" altLang="en-US" sz="1100" b="0" i="0" u="none" strike="noStrike" dirty="0">
                        <a:solidFill>
                          <a:srgbClr val="000000"/>
                        </a:solidFill>
                        <a:latin typeface="ＭＳ Ｐゴシック"/>
                      </a:endParaRPr>
                    </a:p>
                  </a:txBody>
                  <a:tcPr marL="9470" marR="9470" marT="947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2000" b="0" i="0" u="none" strike="noStrike">
                          <a:solidFill>
                            <a:srgbClr val="000000"/>
                          </a:solidFill>
                          <a:latin typeface="ＭＳ Ｐゴシック"/>
                        </a:rPr>
                        <a:t>as ETBE</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kumimoji="1" lang="ja-JP" altLang="en-US"/>
                    </a:p>
                  </a:txBody>
                  <a:tcPr/>
                </a:tc>
                <a:tc>
                  <a:txBody>
                    <a:bodyPr/>
                    <a:lstStyle/>
                    <a:p>
                      <a:pPr algn="r" fontAlgn="ctr"/>
                      <a:r>
                        <a:rPr lang="en-US" altLang="ja-JP" sz="2000" b="0" i="0" u="none" strike="noStrike">
                          <a:solidFill>
                            <a:srgbClr val="000000"/>
                          </a:solidFill>
                          <a:latin typeface="ＭＳ Ｐゴシック"/>
                        </a:rPr>
                        <a:t>817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ja-JP" sz="2000" b="0" i="0" u="none" strike="noStrike">
                          <a:solidFill>
                            <a:srgbClr val="000000"/>
                          </a:solidFill>
                          <a:latin typeface="ＭＳ Ｐゴシック"/>
                        </a:rPr>
                        <a:t>817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ja-JP" sz="2000" b="0" i="0" u="none" strike="noStrike" dirty="0">
                          <a:solidFill>
                            <a:srgbClr val="000000"/>
                          </a:solidFill>
                          <a:latin typeface="ＭＳ Ｐゴシック"/>
                        </a:rPr>
                        <a:t>1011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ja-JP" sz="2000" b="0" i="0" u="none" strike="noStrike" dirty="0">
                          <a:solidFill>
                            <a:srgbClr val="000000"/>
                          </a:solidFill>
                          <a:latin typeface="ＭＳ Ｐゴシック"/>
                        </a:rPr>
                        <a:t>1244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ja-JP" sz="2000" b="0" i="0" u="none" strike="noStrike" dirty="0">
                          <a:solidFill>
                            <a:srgbClr val="000000"/>
                          </a:solidFill>
                          <a:latin typeface="ＭＳ Ｐゴシック"/>
                        </a:rPr>
                        <a:t>1478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ja-JP" sz="2000" b="0" i="0" u="none" strike="noStrike" dirty="0">
                          <a:solidFill>
                            <a:srgbClr val="000000"/>
                          </a:solidFill>
                          <a:latin typeface="ＭＳ Ｐゴシック"/>
                        </a:rPr>
                        <a:t>1711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ja-JP" sz="2000" b="0" i="0" u="none" strike="noStrike" dirty="0">
                          <a:solidFill>
                            <a:srgbClr val="000000"/>
                          </a:solidFill>
                          <a:latin typeface="ＭＳ Ｐゴシック"/>
                        </a:rPr>
                        <a:t>1944 </a:t>
                      </a:r>
                    </a:p>
                  </a:txBody>
                  <a:tcPr marL="9470" marR="9470" marT="94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13" name="左右矢印 12"/>
          <p:cNvSpPr/>
          <p:nvPr/>
        </p:nvSpPr>
        <p:spPr bwMode="auto">
          <a:xfrm>
            <a:off x="2844890" y="4127872"/>
            <a:ext cx="6644614" cy="669280"/>
          </a:xfrm>
          <a:prstGeom prst="leftRightArrow">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dirty="0" smtClean="0"/>
              <a:t>Mandatory</a:t>
            </a:r>
            <a:endParaRPr kumimoji="1" lang="ja-JP" altLang="en-US" sz="2000" b="1" i="0" u="none" strike="noStrike" cap="none" normalizeH="0" baseline="0" dirty="0" smtClean="0">
              <a:ln>
                <a:noFill/>
              </a:ln>
              <a:solidFill>
                <a:schemeClr val="tx1"/>
              </a:solidFill>
              <a:effectLst/>
              <a:latin typeface="Arial" charset="0"/>
              <a:ea typeface="ＭＳ Ｐゴシック" pitchFamily="50" charset="-128"/>
            </a:endParaRPr>
          </a:p>
        </p:txBody>
      </p:sp>
      <p:sp>
        <p:nvSpPr>
          <p:cNvPr id="15" name="左右矢印 14"/>
          <p:cNvSpPr/>
          <p:nvPr/>
        </p:nvSpPr>
        <p:spPr bwMode="auto">
          <a:xfrm>
            <a:off x="272480" y="4127872"/>
            <a:ext cx="2304256" cy="669280"/>
          </a:xfrm>
          <a:prstGeom prst="leftRightArrow">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smtClean="0">
                <a:ln>
                  <a:noFill/>
                </a:ln>
                <a:solidFill>
                  <a:schemeClr val="tx1"/>
                </a:solidFill>
                <a:effectLst/>
                <a:latin typeface="Arial" charset="0"/>
                <a:ea typeface="ＭＳ Ｐゴシック" pitchFamily="50" charset="-128"/>
              </a:rPr>
              <a:t>Voluntary</a:t>
            </a:r>
            <a:endParaRPr kumimoji="1" lang="ja-JP" altLang="en-US" sz="2000" b="1" i="0" u="none" strike="noStrike" cap="none" normalizeH="0" baseline="0" dirty="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8553400" y="4869160"/>
            <a:ext cx="1208584" cy="21602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Unit:1000kl</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8" name="下矢印 17"/>
          <p:cNvSpPr/>
          <p:nvPr/>
        </p:nvSpPr>
        <p:spPr bwMode="auto">
          <a:xfrm rot="15374445">
            <a:off x="6434873" y="1340352"/>
            <a:ext cx="512211" cy="2812995"/>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smtClean="0">
              <a:ln>
                <a:noFill/>
              </a:ln>
              <a:solidFill>
                <a:schemeClr val="tx1"/>
              </a:solidFill>
              <a:effectLst/>
              <a:latin typeface="Arial" charset="0"/>
              <a:ea typeface="ＭＳ Ｐゴシック" pitchFamily="50" charset="-128"/>
            </a:endParaRPr>
          </a:p>
        </p:txBody>
      </p:sp>
      <p:sp>
        <p:nvSpPr>
          <p:cNvPr id="19" name="正方形/長方形 18"/>
          <p:cNvSpPr/>
          <p:nvPr/>
        </p:nvSpPr>
        <p:spPr bwMode="auto">
          <a:xfrm rot="15393507">
            <a:off x="4993513" y="3006232"/>
            <a:ext cx="263862" cy="262752"/>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smtClean="0">
              <a:ln>
                <a:noFill/>
              </a:ln>
              <a:solidFill>
                <a:schemeClr val="tx1"/>
              </a:solidFill>
              <a:effectLst/>
              <a:latin typeface="Arial" charset="0"/>
              <a:ea typeface="ＭＳ Ｐゴシック" pitchFamily="50" charset="-128"/>
            </a:endParaRPr>
          </a:p>
        </p:txBody>
      </p:sp>
      <p:sp>
        <p:nvSpPr>
          <p:cNvPr id="20" name="正方形/長方形 19"/>
          <p:cNvSpPr/>
          <p:nvPr/>
        </p:nvSpPr>
        <p:spPr bwMode="auto">
          <a:xfrm rot="15383061">
            <a:off x="4711859" y="3126881"/>
            <a:ext cx="263862" cy="155893"/>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smtClean="0">
              <a:ln>
                <a:noFill/>
              </a:ln>
              <a:solidFill>
                <a:schemeClr val="tx1"/>
              </a:solidFill>
              <a:effectLst/>
              <a:latin typeface="Arial" charset="0"/>
              <a:ea typeface="ＭＳ Ｐゴシック"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スライド番号プレースホルダ 5"/>
          <p:cNvSpPr>
            <a:spLocks noGrp="1"/>
          </p:cNvSpPr>
          <p:nvPr>
            <p:ph type="sldNum" sz="quarter" idx="12"/>
          </p:nvPr>
        </p:nvSpPr>
        <p:spPr>
          <a:xfrm>
            <a:off x="7610152" y="6349500"/>
            <a:ext cx="2311400" cy="476250"/>
          </a:xfrm>
        </p:spPr>
        <p:txBody>
          <a:bodyPr anchor="b"/>
          <a:lstStyle/>
          <a:p>
            <a:fld id="{E1A298BD-8631-4CD7-9C80-C0E693C797D2}" type="slidenum">
              <a:rPr lang="en-US" altLang="ja-JP"/>
              <a:pPr/>
              <a:t>4</a:t>
            </a:fld>
            <a:endParaRPr lang="en-US" altLang="ja-JP" dirty="0"/>
          </a:p>
        </p:txBody>
      </p:sp>
      <p:sp>
        <p:nvSpPr>
          <p:cNvPr id="104451"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a:solidFill>
                  <a:srgbClr val="CC6600"/>
                </a:solidFill>
                <a:ea typeface="HG丸ｺﾞｼｯｸM-PRO" pitchFamily="50" charset="-128"/>
              </a:rPr>
              <a:t>DISCUSSION PURPOSE ONLY</a:t>
            </a:r>
          </a:p>
        </p:txBody>
      </p:sp>
      <p:sp>
        <p:nvSpPr>
          <p:cNvPr id="104452" name="Rectangle 4"/>
          <p:cNvSpPr>
            <a:spLocks noChangeArrowheads="1"/>
          </p:cNvSpPr>
          <p:nvPr/>
        </p:nvSpPr>
        <p:spPr bwMode="auto">
          <a:xfrm>
            <a:off x="1080029" y="1876425"/>
            <a:ext cx="184731" cy="400110"/>
          </a:xfrm>
          <a:prstGeom prst="rect">
            <a:avLst/>
          </a:prstGeom>
          <a:noFill/>
          <a:ln w="9525">
            <a:noFill/>
            <a:miter lim="800000"/>
            <a:headEnd/>
            <a:tailEnd/>
          </a:ln>
          <a:effectLst/>
        </p:spPr>
        <p:txBody>
          <a:bodyPr wrap="none">
            <a:spAutoFit/>
          </a:bodyPr>
          <a:lstStyle/>
          <a:p>
            <a:endParaRPr lang="ja-JP" altLang="en-US"/>
          </a:p>
        </p:txBody>
      </p:sp>
      <p:sp>
        <p:nvSpPr>
          <p:cNvPr id="104453" name="Text Box 5"/>
          <p:cNvSpPr txBox="1">
            <a:spLocks noChangeArrowheads="1"/>
          </p:cNvSpPr>
          <p:nvPr/>
        </p:nvSpPr>
        <p:spPr bwMode="auto">
          <a:xfrm>
            <a:off x="975123" y="2997201"/>
            <a:ext cx="7254081" cy="396875"/>
          </a:xfrm>
          <a:prstGeom prst="rect">
            <a:avLst/>
          </a:prstGeom>
          <a:noFill/>
          <a:ln w="9525">
            <a:noFill/>
            <a:miter lim="800000"/>
            <a:headEnd/>
            <a:tailEnd/>
          </a:ln>
          <a:effectLst/>
        </p:spPr>
        <p:txBody>
          <a:bodyPr>
            <a:spAutoFit/>
          </a:bodyPr>
          <a:lstStyle/>
          <a:p>
            <a:pPr>
              <a:spcBef>
                <a:spcPct val="50000"/>
              </a:spcBef>
            </a:pPr>
            <a:r>
              <a:rPr lang="en-US" altLang="ja-JP" dirty="0"/>
              <a:t>○</a:t>
            </a:r>
            <a:r>
              <a:rPr lang="en-US" altLang="ja-JP" b="0" dirty="0"/>
              <a:t> More than 50% reduction required</a:t>
            </a:r>
          </a:p>
        </p:txBody>
      </p:sp>
      <p:sp>
        <p:nvSpPr>
          <p:cNvPr id="104463" name="Text Box 15"/>
          <p:cNvSpPr txBox="1">
            <a:spLocks noChangeArrowheads="1"/>
          </p:cNvSpPr>
          <p:nvPr/>
        </p:nvSpPr>
        <p:spPr bwMode="auto">
          <a:xfrm>
            <a:off x="3236648" y="3357563"/>
            <a:ext cx="5382948" cy="366712"/>
          </a:xfrm>
          <a:prstGeom prst="rect">
            <a:avLst/>
          </a:prstGeom>
          <a:noFill/>
          <a:ln w="9525">
            <a:noFill/>
            <a:miter lim="800000"/>
            <a:headEnd/>
            <a:tailEnd/>
          </a:ln>
          <a:effectLst/>
        </p:spPr>
        <p:txBody>
          <a:bodyPr>
            <a:spAutoFit/>
          </a:bodyPr>
          <a:lstStyle/>
          <a:p>
            <a:pPr>
              <a:spcBef>
                <a:spcPct val="50000"/>
              </a:spcBef>
            </a:pPr>
            <a:r>
              <a:rPr lang="en-US" altLang="ja-JP" sz="1800" b="0"/>
              <a:t>(compared to conventional fossil fuel)</a:t>
            </a:r>
          </a:p>
        </p:txBody>
      </p:sp>
      <p:sp>
        <p:nvSpPr>
          <p:cNvPr id="104464" name="Text Box 16"/>
          <p:cNvSpPr txBox="1">
            <a:spLocks noChangeArrowheads="1"/>
          </p:cNvSpPr>
          <p:nvPr/>
        </p:nvSpPr>
        <p:spPr bwMode="auto">
          <a:xfrm>
            <a:off x="428229" y="549276"/>
            <a:ext cx="4681273" cy="466725"/>
          </a:xfrm>
          <a:prstGeom prst="rect">
            <a:avLst/>
          </a:prstGeom>
          <a:solidFill>
            <a:srgbClr val="FFFF99"/>
          </a:solidFill>
          <a:ln w="9525">
            <a:solidFill>
              <a:srgbClr val="FFFF99"/>
            </a:solidFill>
            <a:miter lim="800000"/>
            <a:headEnd/>
            <a:tailEnd/>
          </a:ln>
          <a:effectLst/>
        </p:spPr>
        <p:txBody>
          <a:bodyPr>
            <a:spAutoFit/>
          </a:bodyPr>
          <a:lstStyle/>
          <a:p>
            <a:pPr>
              <a:spcBef>
                <a:spcPct val="50000"/>
              </a:spcBef>
            </a:pPr>
            <a:r>
              <a:rPr lang="ja-JP" altLang="en-US" sz="2400" dirty="0" smtClean="0"/>
              <a:t>４</a:t>
            </a:r>
            <a:r>
              <a:rPr lang="en-US" altLang="ja-JP" sz="2400" dirty="0" smtClean="0"/>
              <a:t>. </a:t>
            </a:r>
            <a:r>
              <a:rPr lang="en-US" altLang="ja-JP" sz="2400" dirty="0"/>
              <a:t>Sustainability Standard</a:t>
            </a:r>
          </a:p>
        </p:txBody>
      </p:sp>
      <p:sp>
        <p:nvSpPr>
          <p:cNvPr id="104465" name="Text Box 17"/>
          <p:cNvSpPr txBox="1">
            <a:spLocks noChangeArrowheads="1"/>
          </p:cNvSpPr>
          <p:nvPr/>
        </p:nvSpPr>
        <p:spPr bwMode="auto">
          <a:xfrm>
            <a:off x="975123" y="981076"/>
            <a:ext cx="5382948" cy="366713"/>
          </a:xfrm>
          <a:prstGeom prst="rect">
            <a:avLst/>
          </a:prstGeom>
          <a:noFill/>
          <a:ln w="9525">
            <a:noFill/>
            <a:miter lim="800000"/>
            <a:headEnd/>
            <a:tailEnd/>
          </a:ln>
          <a:effectLst/>
        </p:spPr>
        <p:txBody>
          <a:bodyPr>
            <a:spAutoFit/>
          </a:bodyPr>
          <a:lstStyle/>
          <a:p>
            <a:pPr>
              <a:spcBef>
                <a:spcPct val="50000"/>
              </a:spcBef>
            </a:pPr>
            <a:r>
              <a:rPr lang="en-US" altLang="ja-JP" sz="1800" b="0"/>
              <a:t>(Required condition for raw material ethanol)</a:t>
            </a:r>
          </a:p>
        </p:txBody>
      </p:sp>
      <p:sp>
        <p:nvSpPr>
          <p:cNvPr id="104466" name="Text Box 18"/>
          <p:cNvSpPr txBox="1">
            <a:spLocks noChangeArrowheads="1"/>
          </p:cNvSpPr>
          <p:nvPr/>
        </p:nvSpPr>
        <p:spPr bwMode="auto">
          <a:xfrm>
            <a:off x="584730" y="1628775"/>
            <a:ext cx="2651919" cy="396875"/>
          </a:xfrm>
          <a:prstGeom prst="rect">
            <a:avLst/>
          </a:prstGeom>
          <a:solidFill>
            <a:srgbClr val="CCFFFF"/>
          </a:solidFill>
          <a:ln w="9525">
            <a:noFill/>
            <a:miter lim="800000"/>
            <a:headEnd/>
            <a:tailEnd/>
          </a:ln>
          <a:effectLst/>
        </p:spPr>
        <p:txBody>
          <a:bodyPr>
            <a:spAutoFit/>
          </a:bodyPr>
          <a:lstStyle/>
          <a:p>
            <a:pPr marL="342900" indent="-342900">
              <a:spcBef>
                <a:spcPct val="50000"/>
              </a:spcBef>
            </a:pPr>
            <a:r>
              <a:rPr lang="ja-JP" altLang="en-US" dirty="0" smtClean="0"/>
              <a:t>１</a:t>
            </a:r>
            <a:r>
              <a:rPr lang="en-US" altLang="ja-JP" dirty="0" smtClean="0"/>
              <a:t>) </a:t>
            </a:r>
            <a:r>
              <a:rPr lang="en-US" altLang="ja-JP" dirty="0"/>
              <a:t>GHG reduction</a:t>
            </a:r>
          </a:p>
        </p:txBody>
      </p:sp>
      <p:sp>
        <p:nvSpPr>
          <p:cNvPr id="104470" name="Text Box 22"/>
          <p:cNvSpPr txBox="1">
            <a:spLocks noChangeArrowheads="1"/>
          </p:cNvSpPr>
          <p:nvPr/>
        </p:nvSpPr>
        <p:spPr bwMode="auto">
          <a:xfrm>
            <a:off x="975123" y="3860800"/>
            <a:ext cx="7254081" cy="396875"/>
          </a:xfrm>
          <a:prstGeom prst="rect">
            <a:avLst/>
          </a:prstGeom>
          <a:noFill/>
          <a:ln w="9525">
            <a:noFill/>
            <a:miter lim="800000"/>
            <a:headEnd/>
            <a:tailEnd/>
          </a:ln>
          <a:effectLst/>
        </p:spPr>
        <p:txBody>
          <a:bodyPr>
            <a:spAutoFit/>
          </a:bodyPr>
          <a:lstStyle/>
          <a:p>
            <a:pPr>
              <a:spcBef>
                <a:spcPct val="50000"/>
              </a:spcBef>
            </a:pPr>
            <a:r>
              <a:rPr lang="en-US" altLang="ja-JP"/>
              <a:t>○</a:t>
            </a:r>
            <a:r>
              <a:rPr lang="en-US" altLang="ja-JP" b="0"/>
              <a:t> Boundary of GHG calculation</a:t>
            </a:r>
          </a:p>
        </p:txBody>
      </p:sp>
      <p:sp>
        <p:nvSpPr>
          <p:cNvPr id="104471" name="Text Box 23"/>
          <p:cNvSpPr txBox="1">
            <a:spLocks noChangeArrowheads="1"/>
          </p:cNvSpPr>
          <p:nvPr/>
        </p:nvSpPr>
        <p:spPr bwMode="auto">
          <a:xfrm>
            <a:off x="4406106" y="4365626"/>
            <a:ext cx="4211770" cy="2011363"/>
          </a:xfrm>
          <a:prstGeom prst="rect">
            <a:avLst/>
          </a:prstGeom>
          <a:noFill/>
          <a:ln w="9525">
            <a:noFill/>
            <a:miter lim="800000"/>
            <a:headEnd/>
            <a:tailEnd/>
          </a:ln>
          <a:effectLst/>
        </p:spPr>
        <p:txBody>
          <a:bodyPr>
            <a:spAutoFit/>
          </a:bodyPr>
          <a:lstStyle/>
          <a:p>
            <a:pPr>
              <a:lnSpc>
                <a:spcPct val="65000"/>
              </a:lnSpc>
              <a:spcBef>
                <a:spcPct val="50000"/>
              </a:spcBef>
            </a:pPr>
            <a:r>
              <a:rPr lang="en-US" altLang="ja-JP" b="0"/>
              <a:t> </a:t>
            </a:r>
            <a:r>
              <a:rPr lang="en-US" altLang="ja-JP" sz="1800" b="0"/>
              <a:t>Objects of footprint calculation</a:t>
            </a:r>
          </a:p>
          <a:p>
            <a:pPr>
              <a:lnSpc>
                <a:spcPct val="65000"/>
              </a:lnSpc>
              <a:spcBef>
                <a:spcPct val="50000"/>
              </a:spcBef>
            </a:pPr>
            <a:r>
              <a:rPr lang="en-US" altLang="ja-JP" sz="1800" b="0"/>
              <a:t>     </a:t>
            </a:r>
            <a:r>
              <a:rPr lang="ja-JP" altLang="en-US" sz="1600" b="0"/>
              <a:t>・</a:t>
            </a:r>
            <a:r>
              <a:rPr lang="en-US" altLang="ja-JP" sz="1600" b="0"/>
              <a:t>Direct Land Use Change</a:t>
            </a:r>
            <a:r>
              <a:rPr lang="en-US" altLang="ja-JP" sz="1800" b="0"/>
              <a:t> </a:t>
            </a:r>
          </a:p>
          <a:p>
            <a:pPr>
              <a:lnSpc>
                <a:spcPct val="65000"/>
              </a:lnSpc>
              <a:spcBef>
                <a:spcPct val="50000"/>
              </a:spcBef>
            </a:pPr>
            <a:r>
              <a:rPr lang="en-US" altLang="ja-JP" sz="1600" b="0"/>
              <a:t>     </a:t>
            </a:r>
            <a:r>
              <a:rPr lang="ja-JP" altLang="en-US" sz="1600" b="0"/>
              <a:t>・</a:t>
            </a:r>
            <a:r>
              <a:rPr lang="en-US" altLang="ja-JP" sz="1600" b="0"/>
              <a:t>Crop Production</a:t>
            </a:r>
          </a:p>
          <a:p>
            <a:pPr>
              <a:lnSpc>
                <a:spcPct val="65000"/>
              </a:lnSpc>
              <a:spcBef>
                <a:spcPct val="50000"/>
              </a:spcBef>
            </a:pPr>
            <a:r>
              <a:rPr lang="en-US" altLang="ja-JP" sz="1600" b="0"/>
              <a:t>     </a:t>
            </a:r>
            <a:r>
              <a:rPr lang="ja-JP" altLang="en-US" sz="1600" b="0"/>
              <a:t>・</a:t>
            </a:r>
            <a:r>
              <a:rPr lang="en-US" altLang="ja-JP" sz="1600" b="0"/>
              <a:t>Feedstock transport</a:t>
            </a:r>
          </a:p>
          <a:p>
            <a:pPr>
              <a:lnSpc>
                <a:spcPct val="65000"/>
              </a:lnSpc>
              <a:spcBef>
                <a:spcPct val="50000"/>
              </a:spcBef>
            </a:pPr>
            <a:r>
              <a:rPr lang="en-US" altLang="ja-JP" sz="1600" b="0"/>
              <a:t>     </a:t>
            </a:r>
            <a:r>
              <a:rPr lang="ja-JP" altLang="en-US" sz="1600" b="0"/>
              <a:t>・</a:t>
            </a:r>
            <a:r>
              <a:rPr lang="en-US" altLang="ja-JP" sz="1600" b="0"/>
              <a:t>Conversion</a:t>
            </a:r>
          </a:p>
          <a:p>
            <a:pPr>
              <a:lnSpc>
                <a:spcPct val="65000"/>
              </a:lnSpc>
              <a:spcBef>
                <a:spcPct val="50000"/>
              </a:spcBef>
            </a:pPr>
            <a:r>
              <a:rPr lang="en-US" altLang="ja-JP" sz="1600" b="0"/>
              <a:t>     </a:t>
            </a:r>
            <a:r>
              <a:rPr lang="ja-JP" altLang="en-US" sz="1600" b="0"/>
              <a:t>・</a:t>
            </a:r>
            <a:r>
              <a:rPr lang="en-US" altLang="ja-JP" sz="1600" b="0"/>
              <a:t>Liquid fuel transport and storage</a:t>
            </a:r>
          </a:p>
          <a:p>
            <a:pPr>
              <a:lnSpc>
                <a:spcPct val="65000"/>
              </a:lnSpc>
              <a:spcBef>
                <a:spcPct val="50000"/>
              </a:spcBef>
            </a:pPr>
            <a:r>
              <a:rPr lang="en-US" altLang="ja-JP" sz="1600" b="0"/>
              <a:t>     </a:t>
            </a:r>
          </a:p>
        </p:txBody>
      </p:sp>
      <p:sp>
        <p:nvSpPr>
          <p:cNvPr id="104473" name="Text Box 25"/>
          <p:cNvSpPr txBox="1">
            <a:spLocks noChangeArrowheads="1"/>
          </p:cNvSpPr>
          <p:nvPr/>
        </p:nvSpPr>
        <p:spPr bwMode="auto">
          <a:xfrm>
            <a:off x="1520297" y="2060575"/>
            <a:ext cx="7489693" cy="641350"/>
          </a:xfrm>
          <a:prstGeom prst="rect">
            <a:avLst/>
          </a:prstGeom>
          <a:noFill/>
          <a:ln w="9525">
            <a:noFill/>
            <a:miter lim="800000"/>
            <a:headEnd/>
            <a:tailEnd/>
          </a:ln>
          <a:effectLst/>
        </p:spPr>
        <p:txBody>
          <a:bodyPr>
            <a:spAutoFit/>
          </a:bodyPr>
          <a:lstStyle/>
          <a:p>
            <a:pPr marL="342900" indent="-342900">
              <a:spcBef>
                <a:spcPct val="50000"/>
              </a:spcBef>
            </a:pPr>
            <a:r>
              <a:rPr lang="en-US" altLang="ja-JP" sz="1800" b="0"/>
              <a:t>Bio-ethanol for Japan must achieve GHG reduction target which is set and calculated through Life Cycle Assessment</a:t>
            </a:r>
          </a:p>
        </p:txBody>
      </p:sp>
      <p:sp>
        <p:nvSpPr>
          <p:cNvPr id="104474" name="AutoShape 26"/>
          <p:cNvSpPr>
            <a:spLocks noChangeArrowheads="1"/>
          </p:cNvSpPr>
          <p:nvPr/>
        </p:nvSpPr>
        <p:spPr bwMode="auto">
          <a:xfrm>
            <a:off x="4328717" y="4292600"/>
            <a:ext cx="4447381" cy="1944688"/>
          </a:xfrm>
          <a:prstGeom prst="roundRect">
            <a:avLst>
              <a:gd name="adj" fmla="val 16667"/>
            </a:avLst>
          </a:prstGeom>
          <a:noFill/>
          <a:ln w="9525">
            <a:solidFill>
              <a:schemeClr val="tx1"/>
            </a:solidFill>
            <a:round/>
            <a:headEnd/>
            <a:tailEnd/>
          </a:ln>
          <a:effec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2" name="Rectangle 63"/>
          <p:cNvSpPr>
            <a:spLocks noChangeArrowheads="1"/>
          </p:cNvSpPr>
          <p:nvPr/>
        </p:nvSpPr>
        <p:spPr bwMode="auto">
          <a:xfrm>
            <a:off x="56456" y="1333681"/>
            <a:ext cx="9716194" cy="1951303"/>
          </a:xfrm>
          <a:prstGeom prst="rect">
            <a:avLst/>
          </a:prstGeom>
          <a:noFill/>
          <a:ln w="9525">
            <a:noFill/>
            <a:miter lim="800000"/>
            <a:headEnd/>
            <a:tailEnd/>
          </a:ln>
        </p:spPr>
        <p:txBody>
          <a:bodyPr wrap="square">
            <a:spAutoFit/>
          </a:bodyPr>
          <a:lstStyle/>
          <a:p>
            <a:pPr marL="285750" indent="-285750" algn="just" eaLnBrk="1" hangingPunct="1"/>
            <a:r>
              <a:rPr lang="ja-JP" altLang="en-US" sz="1600" b="0" dirty="0" smtClean="0">
                <a:solidFill>
                  <a:schemeClr val="tx1"/>
                </a:solidFill>
                <a:latin typeface="Arial" pitchFamily="34" charset="0"/>
                <a:cs typeface="Arial" pitchFamily="34" charset="0"/>
              </a:rPr>
              <a:t>○ </a:t>
            </a:r>
            <a:r>
              <a:rPr lang="en-US" altLang="ja-JP" sz="1600" b="0" dirty="0" smtClean="0">
                <a:solidFill>
                  <a:schemeClr val="tx1"/>
                </a:solidFill>
                <a:latin typeface="Arial" pitchFamily="34" charset="0"/>
                <a:cs typeface="Arial" pitchFamily="34" charset="0"/>
              </a:rPr>
              <a:t>LCA </a:t>
            </a:r>
            <a:r>
              <a:rPr lang="en-US" altLang="ja-JP" sz="1600" b="0" dirty="0">
                <a:solidFill>
                  <a:schemeClr val="tx1"/>
                </a:solidFill>
                <a:latin typeface="Arial" pitchFamily="34" charset="0"/>
                <a:cs typeface="Arial" pitchFamily="34" charset="0"/>
              </a:rPr>
              <a:t>(Life Cycle Assessment) is a tool to evaluate </a:t>
            </a:r>
            <a:r>
              <a:rPr lang="en-US" altLang="ja-JP" sz="1600" b="0" dirty="0" smtClean="0">
                <a:solidFill>
                  <a:schemeClr val="tx1"/>
                </a:solidFill>
                <a:latin typeface="Arial" pitchFamily="34" charset="0"/>
                <a:cs typeface="Arial" pitchFamily="34" charset="0"/>
              </a:rPr>
              <a:t>environmental impacts of a product or service through its life cycle (from production, use to disposal). Environmental impacts include energy, material resources and environmental burden caused (such as CO2, </a:t>
            </a:r>
            <a:r>
              <a:rPr lang="en-US" altLang="ja-JP" sz="1600" b="0" dirty="0" err="1" smtClean="0">
                <a:solidFill>
                  <a:schemeClr val="tx1"/>
                </a:solidFill>
                <a:latin typeface="Arial" pitchFamily="34" charset="0"/>
                <a:cs typeface="Arial" pitchFamily="34" charset="0"/>
              </a:rPr>
              <a:t>SOx</a:t>
            </a:r>
            <a:r>
              <a:rPr lang="en-US" altLang="ja-JP" sz="1600" b="0" dirty="0" smtClean="0">
                <a:solidFill>
                  <a:schemeClr val="tx1"/>
                </a:solidFill>
                <a:latin typeface="Arial" pitchFamily="34" charset="0"/>
                <a:cs typeface="Arial" pitchFamily="34" charset="0"/>
              </a:rPr>
              <a:t>, </a:t>
            </a:r>
            <a:r>
              <a:rPr lang="en-US" altLang="ja-JP" sz="1600" b="0" dirty="0" err="1" smtClean="0">
                <a:solidFill>
                  <a:schemeClr val="tx1"/>
                </a:solidFill>
                <a:latin typeface="Arial" pitchFamily="34" charset="0"/>
                <a:cs typeface="Arial" pitchFamily="34" charset="0"/>
              </a:rPr>
              <a:t>NOx</a:t>
            </a:r>
            <a:r>
              <a:rPr lang="en-US" altLang="ja-JP" sz="1600" b="0" dirty="0" smtClean="0">
                <a:solidFill>
                  <a:schemeClr val="tx1"/>
                </a:solidFill>
                <a:latin typeface="Arial" pitchFamily="34" charset="0"/>
                <a:cs typeface="Arial" pitchFamily="34" charset="0"/>
              </a:rPr>
              <a:t> in case of air emissions). </a:t>
            </a:r>
            <a:r>
              <a:rPr lang="en-US" altLang="ja-JP" sz="1600" b="0" dirty="0" smtClean="0">
                <a:solidFill>
                  <a:schemeClr val="tx1"/>
                </a:solidFill>
                <a:latin typeface="Arial" pitchFamily="34" charset="0"/>
                <a:ea typeface="ＭＳ 明朝" pitchFamily="17" charset="-128"/>
                <a:cs typeface="Arial" pitchFamily="34" charset="0"/>
              </a:rPr>
              <a:t>LCA also takes into account of production </a:t>
            </a:r>
            <a:r>
              <a:rPr lang="en-US" altLang="ja-JP" sz="1600" b="0" dirty="0">
                <a:solidFill>
                  <a:schemeClr val="tx1"/>
                </a:solidFill>
                <a:latin typeface="Arial" pitchFamily="34" charset="0"/>
                <a:ea typeface="ＭＳ 明朝" pitchFamily="17" charset="-128"/>
                <a:cs typeface="Arial" pitchFamily="34" charset="0"/>
              </a:rPr>
              <a:t>and disposal of raw materials and production facilities which are used to manufacture that </a:t>
            </a:r>
            <a:r>
              <a:rPr lang="en-US" altLang="ja-JP" sz="1600" b="0" dirty="0" smtClean="0">
                <a:solidFill>
                  <a:schemeClr val="tx1"/>
                </a:solidFill>
                <a:latin typeface="Arial" pitchFamily="34" charset="0"/>
                <a:ea typeface="ＭＳ 明朝" pitchFamily="17" charset="-128"/>
                <a:cs typeface="Arial" pitchFamily="34" charset="0"/>
              </a:rPr>
              <a:t>product.</a:t>
            </a:r>
            <a:endParaRPr lang="en-US" altLang="ja-JP" sz="1600" b="0" dirty="0">
              <a:solidFill>
                <a:schemeClr val="tx1"/>
              </a:solidFill>
              <a:latin typeface="Arial" pitchFamily="34" charset="0"/>
              <a:ea typeface="ＭＳ 明朝" pitchFamily="17" charset="-128"/>
              <a:cs typeface="Arial" pitchFamily="34" charset="0"/>
            </a:endParaRPr>
          </a:p>
          <a:p>
            <a:pPr marL="263525" indent="-263525" eaLnBrk="0" hangingPunct="0">
              <a:lnSpc>
                <a:spcPct val="110000"/>
              </a:lnSpc>
              <a:spcBef>
                <a:spcPct val="35000"/>
              </a:spcBef>
            </a:pPr>
            <a:r>
              <a:rPr lang="ja-JP" altLang="en-US" sz="1600" b="0" dirty="0" smtClean="0">
                <a:solidFill>
                  <a:schemeClr val="tx1"/>
                </a:solidFill>
                <a:latin typeface="Arial" pitchFamily="34" charset="0"/>
                <a:cs typeface="Arial" pitchFamily="34" charset="0"/>
              </a:rPr>
              <a:t>○ </a:t>
            </a:r>
            <a:r>
              <a:rPr lang="en-US" altLang="ja-JP" sz="1600" b="0" dirty="0" smtClean="0">
                <a:solidFill>
                  <a:schemeClr val="tx1"/>
                </a:solidFill>
                <a:latin typeface="Arial" pitchFamily="34" charset="0"/>
                <a:cs typeface="Arial" pitchFamily="34" charset="0"/>
              </a:rPr>
              <a:t>In assessing </a:t>
            </a:r>
            <a:r>
              <a:rPr lang="en-US" altLang="ja-JP" sz="1600" b="0" dirty="0">
                <a:solidFill>
                  <a:schemeClr val="tx1"/>
                </a:solidFill>
                <a:latin typeface="Arial" pitchFamily="34" charset="0"/>
                <a:cs typeface="Arial" pitchFamily="34" charset="0"/>
              </a:rPr>
              <a:t>biofuel’s life cycle </a:t>
            </a:r>
            <a:r>
              <a:rPr lang="en-US" altLang="ja-JP" sz="1600" b="0" dirty="0" smtClean="0">
                <a:solidFill>
                  <a:schemeClr val="tx1"/>
                </a:solidFill>
                <a:latin typeface="Arial" pitchFamily="34" charset="0"/>
                <a:cs typeface="Arial" pitchFamily="34" charset="0"/>
              </a:rPr>
              <a:t>CO2 </a:t>
            </a:r>
            <a:r>
              <a:rPr lang="en-US" altLang="ja-JP" sz="1600" b="0" dirty="0">
                <a:solidFill>
                  <a:schemeClr val="tx1"/>
                </a:solidFill>
                <a:latin typeface="Arial" pitchFamily="34" charset="0"/>
                <a:cs typeface="Arial" pitchFamily="34" charset="0"/>
              </a:rPr>
              <a:t>emissions, </a:t>
            </a:r>
            <a:r>
              <a:rPr lang="en-US" altLang="ja-JP" sz="1600" b="0" dirty="0" smtClean="0">
                <a:solidFill>
                  <a:schemeClr val="tx1"/>
                </a:solidFill>
                <a:latin typeface="Arial" pitchFamily="34" charset="0"/>
                <a:cs typeface="Arial" pitchFamily="34" charset="0"/>
              </a:rPr>
              <a:t>the whole processes from raw material cultivation to final fuel use are evaluated</a:t>
            </a:r>
            <a:r>
              <a:rPr lang="en-US" altLang="ja-JP" sz="1600" b="0" dirty="0">
                <a:solidFill>
                  <a:schemeClr val="tx1"/>
                </a:solidFill>
                <a:latin typeface="Arial" pitchFamily="34" charset="0"/>
                <a:cs typeface="Arial" pitchFamily="34" charset="0"/>
              </a:rPr>
              <a:t>.</a:t>
            </a:r>
          </a:p>
        </p:txBody>
      </p:sp>
      <p:sp>
        <p:nvSpPr>
          <p:cNvPr id="25616" name="スライド番号プレースホルダ 5"/>
          <p:cNvSpPr txBox="1">
            <a:spLocks noGrp="1"/>
          </p:cNvSpPr>
          <p:nvPr/>
        </p:nvSpPr>
        <p:spPr bwMode="auto">
          <a:xfrm>
            <a:off x="9636125" y="6553200"/>
            <a:ext cx="273050" cy="304800"/>
          </a:xfrm>
          <a:prstGeom prst="rect">
            <a:avLst/>
          </a:prstGeom>
          <a:noFill/>
          <a:ln w="9525">
            <a:noFill/>
            <a:miter lim="800000"/>
            <a:headEnd/>
            <a:tailEnd/>
          </a:ln>
        </p:spPr>
        <p:txBody>
          <a:bodyPr wrap="none" lIns="91429" tIns="45715" rIns="91429" bIns="45715">
            <a:spAutoFit/>
          </a:bodyPr>
          <a:lstStyle/>
          <a:p>
            <a:pPr algn="r"/>
            <a:fld id="{C1BB2207-5543-43BE-9B8F-BC0851C0B8BB}" type="slidenum">
              <a:rPr kumimoji="0" lang="ja-JP" altLang="en-US" sz="1400">
                <a:solidFill>
                  <a:schemeClr val="tx1"/>
                </a:solidFill>
              </a:rPr>
              <a:pPr algn="r"/>
              <a:t>5</a:t>
            </a:fld>
            <a:endParaRPr kumimoji="0" lang="en-US" altLang="ja-JP" sz="1400">
              <a:solidFill>
                <a:schemeClr val="tx1"/>
              </a:solidFill>
            </a:endParaRPr>
          </a:p>
        </p:txBody>
      </p:sp>
      <p:sp>
        <p:nvSpPr>
          <p:cNvPr id="25621" name="正方形/長方形 22"/>
          <p:cNvSpPr>
            <a:spLocks noChangeArrowheads="1"/>
          </p:cNvSpPr>
          <p:nvPr/>
        </p:nvSpPr>
        <p:spPr bwMode="auto">
          <a:xfrm>
            <a:off x="141835" y="458915"/>
            <a:ext cx="5976444" cy="400110"/>
          </a:xfrm>
          <a:prstGeom prst="rect">
            <a:avLst/>
          </a:prstGeom>
          <a:solidFill>
            <a:srgbClr val="CCFFFF"/>
          </a:solidFill>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ja-JP" altLang="en-US" dirty="0" smtClean="0">
                <a:solidFill>
                  <a:schemeClr val="tx1"/>
                </a:solidFill>
                <a:latin typeface="Arial" pitchFamily="34" charset="0"/>
                <a:cs typeface="Arial" pitchFamily="34" charset="0"/>
              </a:rPr>
              <a:t>２</a:t>
            </a:r>
            <a:r>
              <a:rPr lang="en-US" altLang="ja-JP" sz="2000" b="1" dirty="0" smtClean="0">
                <a:solidFill>
                  <a:schemeClr val="tx1"/>
                </a:solidFill>
                <a:latin typeface="Arial" pitchFamily="34" charset="0"/>
                <a:cs typeface="Arial" pitchFamily="34" charset="0"/>
              </a:rPr>
              <a:t>)Calculation of GHG emissions based on </a:t>
            </a:r>
            <a:r>
              <a:rPr lang="en-US" altLang="ja-JP" sz="2000" b="1" dirty="0">
                <a:solidFill>
                  <a:schemeClr val="tx1"/>
                </a:solidFill>
                <a:latin typeface="Arial" pitchFamily="34" charset="0"/>
                <a:cs typeface="Arial" pitchFamily="34" charset="0"/>
              </a:rPr>
              <a:t>LCA </a:t>
            </a:r>
          </a:p>
        </p:txBody>
      </p:sp>
      <p:sp>
        <p:nvSpPr>
          <p:cNvPr id="12" name="Text Box 54"/>
          <p:cNvSpPr txBox="1">
            <a:spLocks noChangeArrowheads="1"/>
          </p:cNvSpPr>
          <p:nvPr/>
        </p:nvSpPr>
        <p:spPr bwMode="auto">
          <a:xfrm>
            <a:off x="457648" y="4227880"/>
            <a:ext cx="1872208" cy="707886"/>
          </a:xfrm>
          <a:prstGeom prst="rect">
            <a:avLst/>
          </a:prstGeom>
          <a:noFill/>
          <a:ln w="9525">
            <a:solidFill>
              <a:schemeClr val="tx1"/>
            </a:solidFill>
            <a:miter lim="800000"/>
            <a:headEnd/>
            <a:tailEnd/>
          </a:ln>
        </p:spPr>
        <p:txBody>
          <a:bodyPr wrap="square">
            <a:spAutoFit/>
          </a:bodyPr>
          <a:lstStyle/>
          <a:p>
            <a:pPr algn="ctr">
              <a:lnSpc>
                <a:spcPts val="1200"/>
              </a:lnSpc>
            </a:pPr>
            <a:r>
              <a:rPr lang="en-US" altLang="ja-JP" sz="1200" b="0" dirty="0" smtClean="0">
                <a:solidFill>
                  <a:schemeClr val="tx1"/>
                </a:solidFill>
                <a:latin typeface="Arial" pitchFamily="34" charset="0"/>
                <a:cs typeface="Arial" pitchFamily="34" charset="0"/>
              </a:rPr>
              <a:t>Raw </a:t>
            </a:r>
            <a:r>
              <a:rPr lang="en-US" altLang="ja-JP" sz="1200" b="0" dirty="0">
                <a:solidFill>
                  <a:schemeClr val="tx1"/>
                </a:solidFill>
                <a:latin typeface="Arial" pitchFamily="34" charset="0"/>
                <a:cs typeface="Arial" pitchFamily="34" charset="0"/>
              </a:rPr>
              <a:t>material cultivation</a:t>
            </a:r>
          </a:p>
          <a:p>
            <a:pPr>
              <a:lnSpc>
                <a:spcPts val="1200"/>
              </a:lnSpc>
            </a:pPr>
            <a:r>
              <a:rPr lang="ja-JP" altLang="en-US" sz="1200" b="0" dirty="0">
                <a:solidFill>
                  <a:schemeClr val="tx1"/>
                </a:solidFill>
                <a:latin typeface="Arial" pitchFamily="34" charset="0"/>
                <a:cs typeface="Arial" pitchFamily="34" charset="0"/>
              </a:rPr>
              <a:t>・</a:t>
            </a:r>
            <a:r>
              <a:rPr lang="en-US" altLang="ja-JP" sz="1200" b="0" dirty="0">
                <a:solidFill>
                  <a:schemeClr val="tx1"/>
                </a:solidFill>
                <a:latin typeface="Arial" pitchFamily="34" charset="0"/>
                <a:cs typeface="Arial" pitchFamily="34" charset="0"/>
              </a:rPr>
              <a:t>Machine engine</a:t>
            </a:r>
          </a:p>
          <a:p>
            <a:pPr>
              <a:lnSpc>
                <a:spcPts val="1200"/>
              </a:lnSpc>
            </a:pPr>
            <a:r>
              <a:rPr lang="ja-JP" altLang="en-US" sz="1200" b="0" dirty="0">
                <a:solidFill>
                  <a:schemeClr val="tx1"/>
                </a:solidFill>
                <a:latin typeface="Arial" pitchFamily="34" charset="0"/>
                <a:cs typeface="Arial" pitchFamily="34" charset="0"/>
              </a:rPr>
              <a:t>・</a:t>
            </a:r>
            <a:r>
              <a:rPr lang="en-US" altLang="ja-JP" sz="1200" b="0" dirty="0">
                <a:solidFill>
                  <a:schemeClr val="tx1"/>
                </a:solidFill>
                <a:latin typeface="Arial" pitchFamily="34" charset="0"/>
                <a:cs typeface="Arial" pitchFamily="34" charset="0"/>
              </a:rPr>
              <a:t>Fertilizer input, </a:t>
            </a:r>
            <a:r>
              <a:rPr lang="en-US" altLang="ja-JP" sz="1200" b="0" dirty="0" err="1" smtClean="0">
                <a:solidFill>
                  <a:schemeClr val="tx1"/>
                </a:solidFill>
                <a:latin typeface="Arial" pitchFamily="34" charset="0"/>
                <a:cs typeface="Arial" pitchFamily="34" charset="0"/>
              </a:rPr>
              <a:t>etc</a:t>
            </a:r>
            <a:endParaRPr lang="en-US" altLang="ja-JP" sz="1200" b="0" dirty="0" smtClean="0">
              <a:solidFill>
                <a:schemeClr val="tx1"/>
              </a:solidFill>
              <a:latin typeface="Arial" pitchFamily="34" charset="0"/>
              <a:cs typeface="Arial" pitchFamily="34" charset="0"/>
            </a:endParaRPr>
          </a:p>
          <a:p>
            <a:pPr>
              <a:lnSpc>
                <a:spcPts val="1200"/>
              </a:lnSpc>
              <a:spcBef>
                <a:spcPts val="0"/>
              </a:spcBef>
            </a:pPr>
            <a:endParaRPr lang="en-US" altLang="ja-JP" sz="1200" b="0" dirty="0">
              <a:solidFill>
                <a:schemeClr val="tx1"/>
              </a:solidFill>
              <a:latin typeface="Arial" pitchFamily="34" charset="0"/>
              <a:cs typeface="Arial" pitchFamily="34" charset="0"/>
            </a:endParaRPr>
          </a:p>
        </p:txBody>
      </p:sp>
      <p:sp>
        <p:nvSpPr>
          <p:cNvPr id="13" name="Text Box 55"/>
          <p:cNvSpPr txBox="1">
            <a:spLocks noChangeArrowheads="1"/>
          </p:cNvSpPr>
          <p:nvPr/>
        </p:nvSpPr>
        <p:spPr bwMode="auto">
          <a:xfrm>
            <a:off x="2383979" y="4221569"/>
            <a:ext cx="1872208" cy="810478"/>
          </a:xfrm>
          <a:prstGeom prst="rect">
            <a:avLst/>
          </a:prstGeom>
          <a:noFill/>
          <a:ln w="9525">
            <a:solidFill>
              <a:schemeClr val="tx1"/>
            </a:solidFill>
            <a:miter lim="800000"/>
            <a:headEnd/>
            <a:tailEnd/>
          </a:ln>
        </p:spPr>
        <p:txBody>
          <a:bodyPr wrap="square">
            <a:spAutoFit/>
          </a:bodyPr>
          <a:lstStyle/>
          <a:p>
            <a:pPr algn="ctr">
              <a:lnSpc>
                <a:spcPts val="1200"/>
              </a:lnSpc>
            </a:pPr>
            <a:r>
              <a:rPr lang="en-US" altLang="ja-JP" sz="1200" b="0" dirty="0" smtClean="0">
                <a:solidFill>
                  <a:schemeClr val="tx1"/>
                </a:solidFill>
                <a:latin typeface="Arial" pitchFamily="34" charset="0"/>
                <a:cs typeface="Arial" pitchFamily="34" charset="0"/>
              </a:rPr>
              <a:t>Raw material transport</a:t>
            </a:r>
            <a:endParaRPr lang="en-US" altLang="ja-JP" sz="1200" b="0" dirty="0">
              <a:solidFill>
                <a:schemeClr val="tx1"/>
              </a:solidFill>
              <a:latin typeface="Arial" pitchFamily="34" charset="0"/>
              <a:cs typeface="Arial" pitchFamily="34" charset="0"/>
            </a:endParaRPr>
          </a:p>
          <a:p>
            <a:pPr>
              <a:lnSpc>
                <a:spcPts val="1200"/>
              </a:lnSpc>
            </a:pPr>
            <a:r>
              <a:rPr lang="ja-JP" altLang="en-US" sz="1200" b="0" dirty="0" smtClean="0">
                <a:solidFill>
                  <a:schemeClr val="tx1"/>
                </a:solidFill>
                <a:latin typeface="Arial" pitchFamily="34" charset="0"/>
                <a:cs typeface="Arial" pitchFamily="34" charset="0"/>
              </a:rPr>
              <a:t>・</a:t>
            </a:r>
            <a:r>
              <a:rPr lang="en-US" altLang="ja-JP" sz="1200" b="0" dirty="0" smtClean="0">
                <a:solidFill>
                  <a:schemeClr val="tx1"/>
                </a:solidFill>
                <a:latin typeface="Arial" pitchFamily="34" charset="0"/>
                <a:cs typeface="Arial" pitchFamily="34" charset="0"/>
              </a:rPr>
              <a:t>Fuel consumption of</a:t>
            </a:r>
            <a:r>
              <a:rPr lang="ja-JP" altLang="en-US" sz="1200" b="0" dirty="0" smtClean="0">
                <a:solidFill>
                  <a:schemeClr val="tx1"/>
                </a:solidFill>
                <a:latin typeface="Arial" pitchFamily="34" charset="0"/>
                <a:cs typeface="Arial" pitchFamily="34" charset="0"/>
              </a:rPr>
              <a:t>　</a:t>
            </a:r>
            <a:r>
              <a:rPr lang="en-US" altLang="ja-JP" sz="1200" b="0" dirty="0" smtClean="0">
                <a:solidFill>
                  <a:schemeClr val="tx1"/>
                </a:solidFill>
                <a:latin typeface="Arial" pitchFamily="34" charset="0"/>
                <a:cs typeface="Arial" pitchFamily="34" charset="0"/>
              </a:rPr>
              <a:t>trucks, </a:t>
            </a:r>
            <a:r>
              <a:rPr lang="en-US" altLang="ja-JP" sz="1200" b="0" dirty="0" err="1" smtClean="0">
                <a:solidFill>
                  <a:schemeClr val="tx1"/>
                </a:solidFill>
                <a:latin typeface="Arial" pitchFamily="34" charset="0"/>
                <a:cs typeface="Arial" pitchFamily="34" charset="0"/>
              </a:rPr>
              <a:t>etc</a:t>
            </a:r>
            <a:endParaRPr lang="en-US" altLang="ja-JP" sz="1200" b="0" dirty="0" smtClean="0">
              <a:solidFill>
                <a:schemeClr val="tx1"/>
              </a:solidFill>
              <a:latin typeface="Arial" pitchFamily="34" charset="0"/>
              <a:cs typeface="Arial" pitchFamily="34" charset="0"/>
            </a:endParaRPr>
          </a:p>
          <a:p>
            <a:pPr>
              <a:lnSpc>
                <a:spcPts val="1200"/>
              </a:lnSpc>
              <a:spcBef>
                <a:spcPts val="0"/>
              </a:spcBef>
            </a:pPr>
            <a:endParaRPr lang="en-US" altLang="ja-JP" sz="1200" b="0" dirty="0" smtClean="0">
              <a:solidFill>
                <a:schemeClr val="tx1"/>
              </a:solidFill>
              <a:latin typeface="Arial" pitchFamily="34" charset="0"/>
              <a:cs typeface="Arial" pitchFamily="34" charset="0"/>
            </a:endParaRPr>
          </a:p>
          <a:p>
            <a:pPr>
              <a:lnSpc>
                <a:spcPts val="800"/>
              </a:lnSpc>
              <a:spcBef>
                <a:spcPts val="0"/>
              </a:spcBef>
            </a:pPr>
            <a:endParaRPr lang="en-US" altLang="ja-JP" sz="700" b="0" dirty="0">
              <a:solidFill>
                <a:schemeClr val="tx1"/>
              </a:solidFill>
              <a:latin typeface="Arial" pitchFamily="34" charset="0"/>
              <a:cs typeface="Arial" pitchFamily="34" charset="0"/>
            </a:endParaRPr>
          </a:p>
        </p:txBody>
      </p:sp>
      <p:sp>
        <p:nvSpPr>
          <p:cNvPr id="14" name="Text Box 56"/>
          <p:cNvSpPr txBox="1">
            <a:spLocks noChangeArrowheads="1"/>
          </p:cNvSpPr>
          <p:nvPr/>
        </p:nvSpPr>
        <p:spPr bwMode="auto">
          <a:xfrm>
            <a:off x="4443908" y="4221569"/>
            <a:ext cx="1843981" cy="707886"/>
          </a:xfrm>
          <a:prstGeom prst="rect">
            <a:avLst/>
          </a:prstGeom>
          <a:noFill/>
          <a:ln w="9525">
            <a:solidFill>
              <a:schemeClr val="tx1"/>
            </a:solidFill>
            <a:miter lim="800000"/>
            <a:headEnd/>
            <a:tailEnd/>
          </a:ln>
        </p:spPr>
        <p:txBody>
          <a:bodyPr wrap="square">
            <a:spAutoFit/>
          </a:bodyPr>
          <a:lstStyle/>
          <a:p>
            <a:pPr>
              <a:lnSpc>
                <a:spcPts val="1200"/>
              </a:lnSpc>
            </a:pPr>
            <a:r>
              <a:rPr lang="ja-JP" altLang="en-US" sz="1200" b="0" dirty="0">
                <a:solidFill>
                  <a:schemeClr val="tx1"/>
                </a:solidFill>
                <a:latin typeface="Arial" pitchFamily="34" charset="0"/>
                <a:cs typeface="Arial" pitchFamily="34" charset="0"/>
              </a:rPr>
              <a:t>        </a:t>
            </a:r>
            <a:r>
              <a:rPr lang="en-US" altLang="ja-JP" sz="1200" b="0" dirty="0">
                <a:solidFill>
                  <a:schemeClr val="tx1"/>
                </a:solidFill>
                <a:latin typeface="Arial" pitchFamily="34" charset="0"/>
                <a:cs typeface="Arial" pitchFamily="34" charset="0"/>
              </a:rPr>
              <a:t>Fuel production</a:t>
            </a:r>
          </a:p>
          <a:p>
            <a:pPr>
              <a:lnSpc>
                <a:spcPts val="1200"/>
              </a:lnSpc>
            </a:pPr>
            <a:r>
              <a:rPr lang="ja-JP" altLang="en-US" sz="1200" b="0" dirty="0">
                <a:solidFill>
                  <a:schemeClr val="tx1"/>
                </a:solidFill>
                <a:latin typeface="Arial" pitchFamily="34" charset="0"/>
                <a:cs typeface="Arial" pitchFamily="34" charset="0"/>
              </a:rPr>
              <a:t>・</a:t>
            </a:r>
            <a:r>
              <a:rPr lang="en-US" altLang="ja-JP" sz="1200" b="0" dirty="0">
                <a:solidFill>
                  <a:schemeClr val="tx1"/>
                </a:solidFill>
                <a:latin typeface="Arial" pitchFamily="34" charset="0"/>
                <a:cs typeface="Arial" pitchFamily="34" charset="0"/>
              </a:rPr>
              <a:t>Pretreatment</a:t>
            </a:r>
          </a:p>
          <a:p>
            <a:pPr>
              <a:lnSpc>
                <a:spcPts val="1200"/>
              </a:lnSpc>
            </a:pPr>
            <a:r>
              <a:rPr lang="ja-JP" altLang="en-US" sz="1200" b="0" dirty="0">
                <a:solidFill>
                  <a:schemeClr val="tx1"/>
                </a:solidFill>
                <a:latin typeface="Arial" pitchFamily="34" charset="0"/>
                <a:cs typeface="Arial" pitchFamily="34" charset="0"/>
              </a:rPr>
              <a:t>・</a:t>
            </a:r>
            <a:r>
              <a:rPr lang="en-US" altLang="ja-JP" sz="1200" b="0" dirty="0">
                <a:solidFill>
                  <a:schemeClr val="tx1"/>
                </a:solidFill>
                <a:latin typeface="Arial" pitchFamily="34" charset="0"/>
                <a:cs typeface="Arial" pitchFamily="34" charset="0"/>
              </a:rPr>
              <a:t>Conversion process, </a:t>
            </a:r>
            <a:r>
              <a:rPr lang="en-US" altLang="ja-JP" sz="1200" b="0" dirty="0" err="1">
                <a:solidFill>
                  <a:schemeClr val="tx1"/>
                </a:solidFill>
                <a:latin typeface="Arial" pitchFamily="34" charset="0"/>
                <a:cs typeface="Arial" pitchFamily="34" charset="0"/>
              </a:rPr>
              <a:t>etc</a:t>
            </a:r>
            <a:endParaRPr lang="en-US" altLang="ja-JP" sz="1200" b="0" dirty="0">
              <a:solidFill>
                <a:schemeClr val="tx1"/>
              </a:solidFill>
              <a:latin typeface="Arial" pitchFamily="34" charset="0"/>
              <a:cs typeface="Arial" pitchFamily="34" charset="0"/>
            </a:endParaRPr>
          </a:p>
        </p:txBody>
      </p:sp>
      <p:sp>
        <p:nvSpPr>
          <p:cNvPr id="15" name="Text Box 57"/>
          <p:cNvSpPr txBox="1">
            <a:spLocks noChangeArrowheads="1"/>
          </p:cNvSpPr>
          <p:nvPr/>
        </p:nvSpPr>
        <p:spPr bwMode="auto">
          <a:xfrm>
            <a:off x="6334769" y="4213225"/>
            <a:ext cx="1858591" cy="707886"/>
          </a:xfrm>
          <a:prstGeom prst="rect">
            <a:avLst/>
          </a:prstGeom>
          <a:noFill/>
          <a:ln w="9525">
            <a:solidFill>
              <a:schemeClr val="tx1"/>
            </a:solidFill>
            <a:miter lim="800000"/>
            <a:headEnd/>
            <a:tailEnd/>
          </a:ln>
        </p:spPr>
        <p:txBody>
          <a:bodyPr wrap="square">
            <a:spAutoFit/>
          </a:bodyPr>
          <a:lstStyle/>
          <a:p>
            <a:pPr algn="ctr">
              <a:lnSpc>
                <a:spcPts val="1200"/>
              </a:lnSpc>
            </a:pPr>
            <a:r>
              <a:rPr lang="en-US" altLang="ja-JP" sz="1200" b="0" dirty="0">
                <a:solidFill>
                  <a:schemeClr val="tx1"/>
                </a:solidFill>
                <a:latin typeface="Arial" pitchFamily="34" charset="0"/>
                <a:cs typeface="Arial" pitchFamily="34" charset="0"/>
              </a:rPr>
              <a:t>Fuel </a:t>
            </a:r>
            <a:r>
              <a:rPr lang="en-US" altLang="ja-JP" sz="1200" b="0" dirty="0" smtClean="0">
                <a:solidFill>
                  <a:schemeClr val="tx1"/>
                </a:solidFill>
                <a:latin typeface="Arial" pitchFamily="34" charset="0"/>
                <a:cs typeface="Arial" pitchFamily="34" charset="0"/>
              </a:rPr>
              <a:t>transport</a:t>
            </a:r>
            <a:endParaRPr lang="en-US" altLang="ja-JP" sz="1200" b="0" dirty="0">
              <a:solidFill>
                <a:schemeClr val="tx1"/>
              </a:solidFill>
              <a:latin typeface="Arial" pitchFamily="34" charset="0"/>
              <a:cs typeface="Arial" pitchFamily="34" charset="0"/>
            </a:endParaRPr>
          </a:p>
          <a:p>
            <a:pPr>
              <a:lnSpc>
                <a:spcPts val="1200"/>
              </a:lnSpc>
            </a:pPr>
            <a:r>
              <a:rPr lang="ja-JP" altLang="en-US" sz="1200" b="0" dirty="0">
                <a:solidFill>
                  <a:schemeClr val="tx1"/>
                </a:solidFill>
                <a:latin typeface="Arial" pitchFamily="34" charset="0"/>
                <a:cs typeface="Arial" pitchFamily="34" charset="0"/>
              </a:rPr>
              <a:t>・</a:t>
            </a:r>
            <a:r>
              <a:rPr lang="en-US" altLang="ja-JP" sz="1200" b="0" dirty="0">
                <a:solidFill>
                  <a:schemeClr val="tx1"/>
                </a:solidFill>
                <a:latin typeface="Arial" pitchFamily="34" charset="0"/>
                <a:cs typeface="Arial" pitchFamily="34" charset="0"/>
              </a:rPr>
              <a:t>Sea </a:t>
            </a:r>
            <a:r>
              <a:rPr lang="en-US" altLang="ja-JP" sz="1200" b="0" dirty="0" smtClean="0">
                <a:solidFill>
                  <a:schemeClr val="tx1"/>
                </a:solidFill>
                <a:latin typeface="Arial" pitchFamily="34" charset="0"/>
                <a:cs typeface="Arial" pitchFamily="34" charset="0"/>
              </a:rPr>
              <a:t>transport</a:t>
            </a:r>
            <a:endParaRPr lang="en-US" altLang="ja-JP" sz="1200" b="0" dirty="0">
              <a:solidFill>
                <a:schemeClr val="tx1"/>
              </a:solidFill>
              <a:latin typeface="Arial" pitchFamily="34" charset="0"/>
              <a:cs typeface="Arial" pitchFamily="34" charset="0"/>
            </a:endParaRPr>
          </a:p>
          <a:p>
            <a:pPr>
              <a:lnSpc>
                <a:spcPts val="1200"/>
              </a:lnSpc>
            </a:pPr>
            <a:r>
              <a:rPr lang="ja-JP" altLang="en-US" sz="1200" b="0" dirty="0">
                <a:solidFill>
                  <a:schemeClr val="tx1"/>
                </a:solidFill>
                <a:latin typeface="Arial" pitchFamily="34" charset="0"/>
                <a:cs typeface="Arial" pitchFamily="34" charset="0"/>
              </a:rPr>
              <a:t>・</a:t>
            </a:r>
            <a:r>
              <a:rPr lang="en-US" altLang="ja-JP" sz="1200" b="0" dirty="0">
                <a:solidFill>
                  <a:schemeClr val="tx1"/>
                </a:solidFill>
                <a:latin typeface="Arial" pitchFamily="34" charset="0"/>
                <a:cs typeface="Arial" pitchFamily="34" charset="0"/>
              </a:rPr>
              <a:t>Domestic </a:t>
            </a:r>
            <a:r>
              <a:rPr lang="en-US" altLang="ja-JP" sz="1200" b="0" dirty="0" smtClean="0">
                <a:solidFill>
                  <a:schemeClr val="tx1"/>
                </a:solidFill>
                <a:latin typeface="Arial" pitchFamily="34" charset="0"/>
                <a:cs typeface="Arial" pitchFamily="34" charset="0"/>
              </a:rPr>
              <a:t>transport, </a:t>
            </a:r>
            <a:r>
              <a:rPr lang="en-US" altLang="ja-JP" sz="1200" b="0" dirty="0" err="1" smtClean="0">
                <a:solidFill>
                  <a:schemeClr val="tx1"/>
                </a:solidFill>
                <a:latin typeface="Arial" pitchFamily="34" charset="0"/>
                <a:cs typeface="Arial" pitchFamily="34" charset="0"/>
              </a:rPr>
              <a:t>etc</a:t>
            </a:r>
            <a:endParaRPr lang="en-US" altLang="ja-JP" sz="1200" b="0" dirty="0" smtClean="0">
              <a:solidFill>
                <a:schemeClr val="tx1"/>
              </a:solidFill>
              <a:latin typeface="Arial" pitchFamily="34" charset="0"/>
              <a:cs typeface="Arial" pitchFamily="34" charset="0"/>
            </a:endParaRPr>
          </a:p>
          <a:p>
            <a:pPr>
              <a:lnSpc>
                <a:spcPts val="1200"/>
              </a:lnSpc>
              <a:spcBef>
                <a:spcPts val="0"/>
              </a:spcBef>
            </a:pPr>
            <a:endParaRPr lang="en-US" altLang="ja-JP" sz="1200" b="0" dirty="0">
              <a:solidFill>
                <a:schemeClr val="tx1"/>
              </a:solidFill>
              <a:latin typeface="Arial" pitchFamily="34" charset="0"/>
              <a:cs typeface="Arial" pitchFamily="34" charset="0"/>
            </a:endParaRPr>
          </a:p>
        </p:txBody>
      </p:sp>
      <p:sp>
        <p:nvSpPr>
          <p:cNvPr id="16" name="Text Box 58"/>
          <p:cNvSpPr txBox="1">
            <a:spLocks noChangeArrowheads="1"/>
          </p:cNvSpPr>
          <p:nvPr/>
        </p:nvSpPr>
        <p:spPr bwMode="auto">
          <a:xfrm>
            <a:off x="357067" y="5334307"/>
            <a:ext cx="1931638" cy="830997"/>
          </a:xfrm>
          <a:prstGeom prst="rect">
            <a:avLst/>
          </a:prstGeom>
          <a:noFill/>
          <a:ln w="9525">
            <a:solidFill>
              <a:schemeClr val="tx1"/>
            </a:solidFill>
            <a:miter lim="800000"/>
            <a:headEnd/>
            <a:tailEnd/>
          </a:ln>
        </p:spPr>
        <p:txBody>
          <a:bodyPr wrap="square">
            <a:spAutoFit/>
          </a:bodyPr>
          <a:lstStyle/>
          <a:p>
            <a:r>
              <a:rPr lang="en-US" altLang="ja-JP" sz="1200" b="0" dirty="0">
                <a:solidFill>
                  <a:schemeClr val="tx1"/>
                </a:solidFill>
                <a:latin typeface="Arial" pitchFamily="34" charset="0"/>
                <a:cs typeface="Arial" pitchFamily="34" charset="0"/>
              </a:rPr>
              <a:t>Energy used and environmental burden caused in producing fossil fuels, chemicals, </a:t>
            </a:r>
            <a:r>
              <a:rPr lang="en-US" altLang="ja-JP" sz="1200" b="0" dirty="0" err="1">
                <a:solidFill>
                  <a:schemeClr val="tx1"/>
                </a:solidFill>
                <a:latin typeface="Arial" pitchFamily="34" charset="0"/>
                <a:cs typeface="Arial" pitchFamily="34" charset="0"/>
              </a:rPr>
              <a:t>etc</a:t>
            </a:r>
            <a:endParaRPr lang="en-US" altLang="ja-JP" sz="1200" b="0" dirty="0">
              <a:solidFill>
                <a:schemeClr val="tx1"/>
              </a:solidFill>
              <a:latin typeface="Arial" pitchFamily="34" charset="0"/>
              <a:cs typeface="Arial" pitchFamily="34" charset="0"/>
            </a:endParaRPr>
          </a:p>
        </p:txBody>
      </p:sp>
      <p:sp>
        <p:nvSpPr>
          <p:cNvPr id="17" name="Rectangle 59"/>
          <p:cNvSpPr>
            <a:spLocks noChangeArrowheads="1"/>
          </p:cNvSpPr>
          <p:nvPr/>
        </p:nvSpPr>
        <p:spPr bwMode="auto">
          <a:xfrm>
            <a:off x="357066" y="4148326"/>
            <a:ext cx="8053952" cy="1022350"/>
          </a:xfrm>
          <a:prstGeom prst="rect">
            <a:avLst/>
          </a:prstGeom>
          <a:noFill/>
          <a:ln w="9525">
            <a:solidFill>
              <a:schemeClr val="tx1"/>
            </a:solidFill>
            <a:miter lim="800000"/>
            <a:headEnd/>
            <a:tailEnd/>
          </a:ln>
        </p:spPr>
        <p:txBody>
          <a:bodyPr wrap="none" anchor="ctr"/>
          <a:lstStyle/>
          <a:p>
            <a:pPr algn="ctr">
              <a:spcBef>
                <a:spcPct val="50000"/>
              </a:spcBef>
            </a:pPr>
            <a:endParaRPr lang="ja-JP" altLang="en-US" sz="1200" b="0"/>
          </a:p>
        </p:txBody>
      </p:sp>
      <p:sp>
        <p:nvSpPr>
          <p:cNvPr id="18" name="Line 60"/>
          <p:cNvSpPr>
            <a:spLocks noChangeShapeType="1"/>
          </p:cNvSpPr>
          <p:nvPr/>
        </p:nvSpPr>
        <p:spPr bwMode="auto">
          <a:xfrm flipV="1">
            <a:off x="1352600" y="5119995"/>
            <a:ext cx="0" cy="219075"/>
          </a:xfrm>
          <a:prstGeom prst="line">
            <a:avLst/>
          </a:prstGeom>
          <a:noFill/>
          <a:ln w="9525">
            <a:solidFill>
              <a:schemeClr val="tx1"/>
            </a:solidFill>
            <a:round/>
            <a:headEnd/>
            <a:tailEnd type="triangle" w="med" len="med"/>
          </a:ln>
        </p:spPr>
        <p:txBody>
          <a:bodyPr/>
          <a:lstStyle/>
          <a:p>
            <a:endParaRPr lang="ja-JP" altLang="en-US" b="0"/>
          </a:p>
        </p:txBody>
      </p:sp>
      <p:sp>
        <p:nvSpPr>
          <p:cNvPr id="19" name="Text Box 61"/>
          <p:cNvSpPr txBox="1">
            <a:spLocks noChangeArrowheads="1"/>
          </p:cNvSpPr>
          <p:nvPr/>
        </p:nvSpPr>
        <p:spPr bwMode="auto">
          <a:xfrm>
            <a:off x="2433042" y="5334307"/>
            <a:ext cx="2015902" cy="830997"/>
          </a:xfrm>
          <a:prstGeom prst="rect">
            <a:avLst/>
          </a:prstGeom>
          <a:noFill/>
          <a:ln w="9525">
            <a:solidFill>
              <a:srgbClr val="808080"/>
            </a:solidFill>
            <a:miter lim="800000"/>
            <a:headEnd/>
            <a:tailEnd/>
          </a:ln>
        </p:spPr>
        <p:txBody>
          <a:bodyPr wrap="square">
            <a:spAutoFit/>
          </a:bodyPr>
          <a:lstStyle/>
          <a:p>
            <a:r>
              <a:rPr lang="en-US" altLang="ja-JP" sz="1200" b="0" dirty="0">
                <a:solidFill>
                  <a:schemeClr val="tx1"/>
                </a:solidFill>
                <a:latin typeface="Arial" pitchFamily="34" charset="0"/>
                <a:cs typeface="Arial" pitchFamily="34" charset="0"/>
              </a:rPr>
              <a:t>Energy used and environmental burden caused in constructing and demolishing facilities, </a:t>
            </a:r>
            <a:r>
              <a:rPr lang="en-US" altLang="ja-JP" sz="1200" b="0" dirty="0" err="1">
                <a:solidFill>
                  <a:schemeClr val="tx1"/>
                </a:solidFill>
                <a:latin typeface="Arial" pitchFamily="34" charset="0"/>
                <a:cs typeface="Arial" pitchFamily="34" charset="0"/>
              </a:rPr>
              <a:t>etc</a:t>
            </a:r>
            <a:endParaRPr lang="en-US" altLang="ja-JP" sz="1200" b="0" dirty="0">
              <a:solidFill>
                <a:schemeClr val="tx1"/>
              </a:solidFill>
              <a:latin typeface="Arial" pitchFamily="34" charset="0"/>
              <a:cs typeface="Arial" pitchFamily="34" charset="0"/>
            </a:endParaRPr>
          </a:p>
        </p:txBody>
      </p:sp>
      <p:sp>
        <p:nvSpPr>
          <p:cNvPr id="21" name="右矢印 19"/>
          <p:cNvSpPr>
            <a:spLocks noChangeArrowheads="1"/>
          </p:cNvSpPr>
          <p:nvPr/>
        </p:nvSpPr>
        <p:spPr bwMode="auto">
          <a:xfrm>
            <a:off x="8269361" y="4395339"/>
            <a:ext cx="428055" cy="357188"/>
          </a:xfrm>
          <a:prstGeom prst="rightArrow">
            <a:avLst>
              <a:gd name="adj1" fmla="val 50000"/>
              <a:gd name="adj2" fmla="val 49998"/>
            </a:avLst>
          </a:prstGeom>
          <a:solidFill>
            <a:schemeClr val="bg1"/>
          </a:solidFill>
          <a:ln w="9525" algn="ctr">
            <a:solidFill>
              <a:schemeClr val="tx1"/>
            </a:solidFill>
            <a:round/>
            <a:headEnd/>
            <a:tailEnd/>
          </a:ln>
        </p:spPr>
        <p:txBody>
          <a:bodyPr tIns="0"/>
          <a:lstStyle/>
          <a:p>
            <a:pPr marL="266700" indent="-266700">
              <a:spcBef>
                <a:spcPct val="50000"/>
              </a:spcBef>
            </a:pPr>
            <a:endParaRPr lang="ja-JP" altLang="en-US" sz="1200" b="0"/>
          </a:p>
        </p:txBody>
      </p:sp>
      <p:sp>
        <p:nvSpPr>
          <p:cNvPr id="22" name="円/楕円 20"/>
          <p:cNvSpPr>
            <a:spLocks noChangeArrowheads="1"/>
          </p:cNvSpPr>
          <p:nvPr/>
        </p:nvSpPr>
        <p:spPr bwMode="auto">
          <a:xfrm>
            <a:off x="8695430" y="4335570"/>
            <a:ext cx="1154114" cy="476726"/>
          </a:xfrm>
          <a:prstGeom prst="ellipse">
            <a:avLst/>
          </a:prstGeom>
          <a:noFill/>
          <a:ln w="9525" algn="ctr">
            <a:solidFill>
              <a:schemeClr val="tx1"/>
            </a:solidFill>
            <a:round/>
            <a:headEnd/>
            <a:tailEnd/>
          </a:ln>
        </p:spPr>
        <p:txBody>
          <a:bodyPr tIns="0"/>
          <a:lstStyle/>
          <a:p>
            <a:pPr algn="ctr"/>
            <a:r>
              <a:rPr lang="en-US" altLang="ja-JP" sz="1200" b="0" dirty="0">
                <a:solidFill>
                  <a:schemeClr val="tx1"/>
                </a:solidFill>
                <a:latin typeface="Arial" pitchFamily="34" charset="0"/>
                <a:cs typeface="Arial" pitchFamily="34" charset="0"/>
              </a:rPr>
              <a:t>Consumption</a:t>
            </a:r>
          </a:p>
        </p:txBody>
      </p:sp>
      <p:sp>
        <p:nvSpPr>
          <p:cNvPr id="23" name="Line 60"/>
          <p:cNvSpPr>
            <a:spLocks noChangeShapeType="1"/>
          </p:cNvSpPr>
          <p:nvPr/>
        </p:nvSpPr>
        <p:spPr bwMode="auto">
          <a:xfrm flipV="1">
            <a:off x="3429644" y="5119995"/>
            <a:ext cx="0" cy="219075"/>
          </a:xfrm>
          <a:prstGeom prst="line">
            <a:avLst/>
          </a:prstGeom>
          <a:noFill/>
          <a:ln w="9525">
            <a:solidFill>
              <a:schemeClr val="tx1"/>
            </a:solidFill>
            <a:round/>
            <a:headEnd/>
            <a:tailEnd type="triangle" w="med" len="med"/>
          </a:ln>
        </p:spPr>
        <p:txBody>
          <a:bodyPr/>
          <a:lstStyle/>
          <a:p>
            <a:endParaRPr lang="ja-JP" altLang="en-US" b="0"/>
          </a:p>
        </p:txBody>
      </p:sp>
      <p:sp>
        <p:nvSpPr>
          <p:cNvPr id="24" name="角丸四角形 19"/>
          <p:cNvSpPr>
            <a:spLocks noChangeArrowheads="1"/>
          </p:cNvSpPr>
          <p:nvPr/>
        </p:nvSpPr>
        <p:spPr bwMode="auto">
          <a:xfrm>
            <a:off x="357065" y="3815270"/>
            <a:ext cx="4742058" cy="216024"/>
          </a:xfrm>
          <a:prstGeom prst="roundRect">
            <a:avLst>
              <a:gd name="adj" fmla="val 16667"/>
            </a:avLst>
          </a:prstGeom>
          <a:solidFill>
            <a:srgbClr val="CCFFFF"/>
          </a:solidFill>
          <a:ln w="9525" algn="ctr">
            <a:solidFill>
              <a:schemeClr val="tx1"/>
            </a:solidFill>
            <a:round/>
            <a:headEnd/>
            <a:tailEnd/>
          </a:ln>
        </p:spPr>
        <p:txBody>
          <a:bodyPr tIns="0" anchor="ctr"/>
          <a:lstStyle/>
          <a:p>
            <a:pPr marL="266700" indent="-266700" algn="ctr"/>
            <a:r>
              <a:rPr lang="en-US" altLang="ja-JP" sz="1200" dirty="0">
                <a:solidFill>
                  <a:schemeClr val="tx1"/>
                </a:solidFill>
                <a:latin typeface="Arial" pitchFamily="34" charset="0"/>
                <a:cs typeface="Arial" pitchFamily="34" charset="0"/>
              </a:rPr>
              <a:t>Example of process from biofuel production to consumption</a:t>
            </a:r>
          </a:p>
        </p:txBody>
      </p:sp>
      <p:sp>
        <p:nvSpPr>
          <p:cNvPr id="25" name="Text Box 22"/>
          <p:cNvSpPr txBox="1">
            <a:spLocks noChangeArrowheads="1"/>
          </p:cNvSpPr>
          <p:nvPr/>
        </p:nvSpPr>
        <p:spPr bwMode="auto">
          <a:xfrm>
            <a:off x="4812491" y="5334307"/>
            <a:ext cx="3710459" cy="415498"/>
          </a:xfrm>
          <a:prstGeom prst="rect">
            <a:avLst/>
          </a:prstGeom>
          <a:noFill/>
          <a:ln>
            <a:noFill/>
          </a:ln>
          <a:effectLst>
            <a:prstShdw prst="shdw17" dist="17961" dir="13500000">
              <a:srgbClr val="708688">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tIns="0">
            <a:spAutoFit/>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spcBef>
                <a:spcPct val="50000"/>
              </a:spcBef>
            </a:pPr>
            <a:r>
              <a:rPr lang="en-US" altLang="ja-JP" sz="1200" b="0" dirty="0" smtClean="0">
                <a:latin typeface="Arial" pitchFamily="34" charset="0"/>
                <a:cs typeface="Arial" pitchFamily="34" charset="0"/>
              </a:rPr>
              <a:t>(Elements </a:t>
            </a:r>
            <a:r>
              <a:rPr lang="en-US" altLang="ja-JP" sz="1200" b="0" dirty="0">
                <a:latin typeface="Arial" pitchFamily="34" charset="0"/>
                <a:cs typeface="Arial" pitchFamily="34" charset="0"/>
              </a:rPr>
              <a:t>which have little </a:t>
            </a:r>
            <a:r>
              <a:rPr lang="en-US" altLang="ja-JP" sz="1200" b="0" dirty="0" smtClean="0">
                <a:latin typeface="Arial" pitchFamily="34" charset="0"/>
                <a:cs typeface="Arial" pitchFamily="34" charset="0"/>
              </a:rPr>
              <a:t>impacts such </a:t>
            </a:r>
            <a:r>
              <a:rPr lang="en-US" altLang="ja-JP" sz="1200" b="0" dirty="0">
                <a:latin typeface="Arial" pitchFamily="34" charset="0"/>
                <a:cs typeface="Arial" pitchFamily="34" charset="0"/>
              </a:rPr>
              <a:t>as facility construction may be </a:t>
            </a:r>
            <a:r>
              <a:rPr lang="en-US" altLang="ja-JP" sz="1200" b="0" dirty="0" smtClean="0">
                <a:latin typeface="Arial" pitchFamily="34" charset="0"/>
                <a:cs typeface="Arial" pitchFamily="34" charset="0"/>
              </a:rPr>
              <a:t>excluded. )</a:t>
            </a:r>
            <a:endParaRPr lang="ja-JP" altLang="en-US" sz="1200" b="0" dirty="0">
              <a:latin typeface="Arial" pitchFamily="34" charset="0"/>
              <a:cs typeface="Arial" pitchFamily="34" charset="0"/>
            </a:endParaRPr>
          </a:p>
        </p:txBody>
      </p:sp>
      <p:sp>
        <p:nvSpPr>
          <p:cNvPr id="26"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a:solidFill>
                  <a:srgbClr val="CC6600"/>
                </a:solidFill>
                <a:ea typeface="HG丸ｺﾞｼｯｸM-PRO" pitchFamily="50" charset="-128"/>
              </a:rPr>
              <a:t>DISCUSSION PURPOSE ONLY</a:t>
            </a:r>
          </a:p>
        </p:txBody>
      </p:sp>
    </p:spTree>
    <p:extLst>
      <p:ext uri="{BB962C8B-B14F-4D97-AF65-F5344CB8AC3E}">
        <p14:creationId xmlns:p14="http://schemas.microsoft.com/office/powerpoint/2010/main" val="2094994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
          <p:cNvSpPr>
            <a:spLocks noChangeArrowheads="1"/>
          </p:cNvSpPr>
          <p:nvPr/>
        </p:nvSpPr>
        <p:spPr bwMode="auto">
          <a:xfrm>
            <a:off x="272480" y="393229"/>
            <a:ext cx="4248472" cy="400099"/>
          </a:xfrm>
          <a:prstGeom prst="rect">
            <a:avLst/>
          </a:prstGeom>
          <a:solidFill>
            <a:srgbClr val="CCFFFF"/>
          </a:solidFill>
          <a:ln>
            <a:noFill/>
            <a:headEnd/>
            <a:tailEnd/>
          </a:ln>
        </p:spPr>
        <p:style>
          <a:lnRef idx="2">
            <a:schemeClr val="dk1"/>
          </a:lnRef>
          <a:fillRef idx="1">
            <a:schemeClr val="lt1"/>
          </a:fillRef>
          <a:effectRef idx="0">
            <a:schemeClr val="dk1"/>
          </a:effectRef>
          <a:fontRef idx="minor">
            <a:schemeClr val="dk1"/>
          </a:fontRef>
        </p:style>
        <p:txBody>
          <a:bodyPr wrap="square" lIns="91429" tIns="45715" rIns="91429" bIns="45715">
            <a:spAutoFit/>
          </a:bodyPr>
          <a:lstStyle/>
          <a:p>
            <a:r>
              <a:rPr lang="ja-JP" altLang="en-US" dirty="0" smtClean="0">
                <a:solidFill>
                  <a:schemeClr val="tx1"/>
                </a:solidFill>
                <a:latin typeface="Arial" pitchFamily="34" charset="0"/>
                <a:cs typeface="Arial" pitchFamily="34" charset="0"/>
              </a:rPr>
              <a:t>３</a:t>
            </a:r>
            <a:r>
              <a:rPr lang="en-US" altLang="ja-JP" sz="2000" b="1" dirty="0" smtClean="0">
                <a:solidFill>
                  <a:schemeClr val="tx1"/>
                </a:solidFill>
                <a:latin typeface="Arial" pitchFamily="34" charset="0"/>
                <a:cs typeface="Arial" pitchFamily="34" charset="0"/>
              </a:rPr>
              <a:t>)Life Cycle Assessment (LCA)</a:t>
            </a:r>
            <a:endParaRPr lang="en-US" altLang="ja-JP" sz="2000" b="1" dirty="0">
              <a:solidFill>
                <a:schemeClr val="tx1"/>
              </a:solidFill>
              <a:latin typeface="Arial" pitchFamily="34" charset="0"/>
              <a:cs typeface="Arial" pitchFamily="34" charset="0"/>
            </a:endParaRPr>
          </a:p>
        </p:txBody>
      </p:sp>
      <p:sp>
        <p:nvSpPr>
          <p:cNvPr id="26628" name="Rectangle 63"/>
          <p:cNvSpPr>
            <a:spLocks noChangeArrowheads="1"/>
          </p:cNvSpPr>
          <p:nvPr/>
        </p:nvSpPr>
        <p:spPr bwMode="auto">
          <a:xfrm>
            <a:off x="200472" y="927124"/>
            <a:ext cx="9527728" cy="2925416"/>
          </a:xfrm>
          <a:prstGeom prst="rect">
            <a:avLst/>
          </a:prstGeom>
          <a:noFill/>
          <a:ln w="9525">
            <a:noFill/>
            <a:miter lim="800000"/>
            <a:headEnd/>
            <a:tailEnd/>
          </a:ln>
        </p:spPr>
        <p:txBody>
          <a:bodyPr wrap="square">
            <a:spAutoFit/>
          </a:bodyPr>
          <a:lstStyle/>
          <a:p>
            <a:pPr marL="179388" indent="-179388" eaLnBrk="0" hangingPunct="0">
              <a:lnSpc>
                <a:spcPct val="110000"/>
              </a:lnSpc>
              <a:spcBef>
                <a:spcPct val="35000"/>
              </a:spcBef>
            </a:pPr>
            <a:r>
              <a:rPr lang="ja-JP" altLang="en-US" sz="1400" b="0" dirty="0" smtClean="0">
                <a:solidFill>
                  <a:schemeClr val="tx1"/>
                </a:solidFill>
                <a:latin typeface="Arial" pitchFamily="34" charset="0"/>
                <a:cs typeface="Arial" pitchFamily="34" charset="0"/>
              </a:rPr>
              <a:t>○ </a:t>
            </a:r>
            <a:r>
              <a:rPr lang="en-US" altLang="ja-JP" sz="1400" b="0" dirty="0" smtClean="0">
                <a:solidFill>
                  <a:schemeClr val="tx1"/>
                </a:solidFill>
                <a:latin typeface="Arial" pitchFamily="34" charset="0"/>
                <a:cs typeface="Arial" pitchFamily="34" charset="0"/>
              </a:rPr>
              <a:t>Regarding biofuel as a global </a:t>
            </a:r>
            <a:r>
              <a:rPr lang="en-US" altLang="ja-JP" sz="1400" b="0" dirty="0">
                <a:solidFill>
                  <a:schemeClr val="tx1"/>
                </a:solidFill>
                <a:latin typeface="Arial" pitchFamily="34" charset="0"/>
                <a:cs typeface="Arial" pitchFamily="34" charset="0"/>
              </a:rPr>
              <a:t>warming </a:t>
            </a:r>
            <a:r>
              <a:rPr lang="en-US" altLang="ja-JP" sz="1400" b="0" dirty="0" smtClean="0">
                <a:solidFill>
                  <a:schemeClr val="tx1"/>
                </a:solidFill>
                <a:latin typeface="Arial" pitchFamily="34" charset="0"/>
                <a:cs typeface="Arial" pitchFamily="34" charset="0"/>
              </a:rPr>
              <a:t>countermeasure, lifecycle emissions of biofuel (reduction rate compared to  fossil fuel) is one </a:t>
            </a:r>
            <a:r>
              <a:rPr lang="en-US" altLang="ja-JP" sz="1400" b="0" dirty="0">
                <a:solidFill>
                  <a:schemeClr val="tx1"/>
                </a:solidFill>
                <a:latin typeface="Arial" pitchFamily="34" charset="0"/>
                <a:cs typeface="Arial" pitchFamily="34" charset="0"/>
              </a:rPr>
              <a:t>of the most important </a:t>
            </a:r>
            <a:r>
              <a:rPr lang="en-US" altLang="ja-JP" sz="1400" b="0" dirty="0" smtClean="0">
                <a:solidFill>
                  <a:schemeClr val="tx1"/>
                </a:solidFill>
                <a:latin typeface="Arial" pitchFamily="34" charset="0"/>
                <a:cs typeface="Arial" pitchFamily="34" charset="0"/>
              </a:rPr>
              <a:t>sustainability standards of biofuel.</a:t>
            </a:r>
          </a:p>
          <a:p>
            <a:pPr marL="174625" indent="-174625" eaLnBrk="0" hangingPunct="0">
              <a:lnSpc>
                <a:spcPct val="110000"/>
              </a:lnSpc>
              <a:spcBef>
                <a:spcPct val="35000"/>
              </a:spcBef>
            </a:pPr>
            <a:r>
              <a:rPr lang="ja-JP" altLang="en-US" sz="1400" b="0" dirty="0" smtClean="0">
                <a:solidFill>
                  <a:schemeClr val="tx1"/>
                </a:solidFill>
                <a:latin typeface="Arial" pitchFamily="34" charset="0"/>
                <a:cs typeface="Arial" pitchFamily="34" charset="0"/>
              </a:rPr>
              <a:t>○</a:t>
            </a:r>
            <a:r>
              <a:rPr lang="en-US" altLang="ja-JP" sz="1400" b="0" dirty="0" smtClean="0">
                <a:solidFill>
                  <a:schemeClr val="tx1"/>
                </a:solidFill>
                <a:latin typeface="Arial" pitchFamily="34" charset="0"/>
                <a:cs typeface="Arial" pitchFamily="34" charset="0"/>
              </a:rPr>
              <a:t> CO2 </a:t>
            </a:r>
            <a:r>
              <a:rPr lang="en-US" altLang="ja-JP" sz="1400" b="0" dirty="0">
                <a:solidFill>
                  <a:schemeClr val="tx1"/>
                </a:solidFill>
                <a:latin typeface="Arial" pitchFamily="34" charset="0"/>
                <a:cs typeface="Arial" pitchFamily="34" charset="0"/>
              </a:rPr>
              <a:t>emission at the time of the combustion of  </a:t>
            </a:r>
            <a:r>
              <a:rPr lang="en-US" altLang="ja-JP" sz="1400" b="0" dirty="0" smtClean="0">
                <a:solidFill>
                  <a:schemeClr val="tx1"/>
                </a:solidFill>
                <a:latin typeface="Arial" pitchFamily="34" charset="0"/>
                <a:cs typeface="Arial" pitchFamily="34" charset="0"/>
              </a:rPr>
              <a:t>biofuel </a:t>
            </a:r>
            <a:r>
              <a:rPr lang="en-US" altLang="ja-JP" sz="1400" b="0" dirty="0">
                <a:solidFill>
                  <a:schemeClr val="tx1"/>
                </a:solidFill>
                <a:latin typeface="Arial" pitchFamily="34" charset="0"/>
                <a:cs typeface="Arial" pitchFamily="34" charset="0"/>
              </a:rPr>
              <a:t>is regarded to be zero </a:t>
            </a:r>
            <a:r>
              <a:rPr lang="en-US" altLang="ja-JP" sz="1400" b="0" dirty="0" smtClean="0">
                <a:solidFill>
                  <a:schemeClr val="tx1"/>
                </a:solidFill>
                <a:latin typeface="Arial" pitchFamily="34" charset="0"/>
                <a:cs typeface="Arial" pitchFamily="34" charset="0"/>
              </a:rPr>
              <a:t>due to </a:t>
            </a:r>
            <a:r>
              <a:rPr lang="en-US" altLang="ja-JP" sz="1400" b="0" dirty="0">
                <a:solidFill>
                  <a:schemeClr val="tx1"/>
                </a:solidFill>
                <a:latin typeface="Arial" pitchFamily="34" charset="0"/>
                <a:cs typeface="Arial" pitchFamily="34" charset="0"/>
              </a:rPr>
              <a:t>carbon neutral </a:t>
            </a:r>
            <a:r>
              <a:rPr lang="en-US" altLang="ja-JP" sz="1400" b="0" dirty="0" smtClean="0">
                <a:solidFill>
                  <a:schemeClr val="tx1"/>
                </a:solidFill>
                <a:latin typeface="Arial" pitchFamily="34" charset="0"/>
                <a:cs typeface="Arial" pitchFamily="34" charset="0"/>
              </a:rPr>
              <a:t>characteristics. However, GHG are emitted at </a:t>
            </a:r>
            <a:r>
              <a:rPr lang="en-US" altLang="ja-JP" sz="1400" b="0" dirty="0">
                <a:solidFill>
                  <a:schemeClr val="tx1"/>
                </a:solidFill>
                <a:latin typeface="Arial" pitchFamily="34" charset="0"/>
                <a:cs typeface="Arial" pitchFamily="34" charset="0"/>
              </a:rPr>
              <a:t>the time of </a:t>
            </a:r>
            <a:r>
              <a:rPr lang="en-US" altLang="ja-JP" sz="1400" b="0" dirty="0" smtClean="0">
                <a:solidFill>
                  <a:schemeClr val="tx1"/>
                </a:solidFill>
                <a:latin typeface="Arial" pitchFamily="34" charset="0"/>
                <a:cs typeface="Arial" pitchFamily="34" charset="0"/>
              </a:rPr>
              <a:t>raw material cultivation, </a:t>
            </a:r>
            <a:r>
              <a:rPr lang="en-US" altLang="ja-JP" sz="1400" b="0" dirty="0">
                <a:solidFill>
                  <a:schemeClr val="tx1"/>
                </a:solidFill>
                <a:latin typeface="Arial" pitchFamily="34" charset="0"/>
                <a:cs typeface="Arial" pitchFamily="34" charset="0"/>
              </a:rPr>
              <a:t>fuel </a:t>
            </a:r>
            <a:r>
              <a:rPr lang="en-US" altLang="ja-JP" sz="1400" b="0" dirty="0" smtClean="0">
                <a:solidFill>
                  <a:schemeClr val="tx1"/>
                </a:solidFill>
                <a:latin typeface="Arial" pitchFamily="34" charset="0"/>
                <a:cs typeface="Arial" pitchFamily="34" charset="0"/>
              </a:rPr>
              <a:t>production </a:t>
            </a:r>
            <a:r>
              <a:rPr lang="en-US" altLang="ja-JP" sz="1400" b="0" dirty="0">
                <a:solidFill>
                  <a:schemeClr val="tx1"/>
                </a:solidFill>
                <a:latin typeface="Arial" pitchFamily="34" charset="0"/>
                <a:cs typeface="Arial" pitchFamily="34" charset="0"/>
              </a:rPr>
              <a:t>and so on. Therefore, </a:t>
            </a:r>
            <a:r>
              <a:rPr lang="en-US" altLang="ja-JP" sz="1400" b="0" dirty="0" smtClean="0">
                <a:solidFill>
                  <a:schemeClr val="tx1"/>
                </a:solidFill>
                <a:latin typeface="Arial" pitchFamily="34" charset="0"/>
                <a:cs typeface="Arial" pitchFamily="34" charset="0"/>
              </a:rPr>
              <a:t>lifecycle GHG emissions should be calculated. </a:t>
            </a:r>
            <a:r>
              <a:rPr lang="en-US" altLang="ja-JP" sz="1400" b="0" u="sng" dirty="0" smtClean="0">
                <a:solidFill>
                  <a:schemeClr val="tx1"/>
                </a:solidFill>
                <a:latin typeface="Arial" pitchFamily="34" charset="0"/>
                <a:cs typeface="Arial" pitchFamily="34" charset="0"/>
              </a:rPr>
              <a:t>If lifecycle GHG emissions of biofuel are not smaller than those of fossil fuel replaced, biofuel cannot function as a global </a:t>
            </a:r>
            <a:r>
              <a:rPr lang="en-US" altLang="ja-JP" sz="1400" b="0" u="sng" dirty="0">
                <a:solidFill>
                  <a:schemeClr val="tx1"/>
                </a:solidFill>
                <a:latin typeface="Arial" pitchFamily="34" charset="0"/>
                <a:cs typeface="Arial" pitchFamily="34" charset="0"/>
              </a:rPr>
              <a:t>warming countermeasure.</a:t>
            </a:r>
            <a:endParaRPr lang="en-US" altLang="ja-JP" sz="1400" b="0" u="sng" dirty="0" smtClean="0">
              <a:solidFill>
                <a:schemeClr val="tx1"/>
              </a:solidFill>
              <a:latin typeface="Arial" pitchFamily="34" charset="0"/>
              <a:cs typeface="Arial" pitchFamily="34" charset="0"/>
            </a:endParaRPr>
          </a:p>
          <a:p>
            <a:pPr marL="174625" indent="-174625" eaLnBrk="0" hangingPunct="0">
              <a:lnSpc>
                <a:spcPct val="110000"/>
              </a:lnSpc>
              <a:spcBef>
                <a:spcPct val="35000"/>
              </a:spcBef>
            </a:pPr>
            <a:r>
              <a:rPr lang="ja-JP" altLang="en-US" sz="1400" b="0" dirty="0" smtClean="0">
                <a:solidFill>
                  <a:schemeClr val="tx1"/>
                </a:solidFill>
                <a:latin typeface="Arial" pitchFamily="34" charset="0"/>
                <a:cs typeface="Arial" pitchFamily="34" charset="0"/>
              </a:rPr>
              <a:t>○</a:t>
            </a:r>
            <a:r>
              <a:rPr lang="en-US" altLang="ja-JP" sz="1400" b="0" dirty="0" smtClean="0">
                <a:solidFill>
                  <a:schemeClr val="tx1"/>
                </a:solidFill>
                <a:latin typeface="Arial" pitchFamily="34" charset="0"/>
                <a:cs typeface="Arial" pitchFamily="34" charset="0"/>
              </a:rPr>
              <a:t> If use of biofuel </a:t>
            </a:r>
            <a:r>
              <a:rPr lang="en-US" altLang="ja-JP" sz="1400" b="0" dirty="0">
                <a:solidFill>
                  <a:schemeClr val="tx1"/>
                </a:solidFill>
                <a:latin typeface="Arial" pitchFamily="34" charset="0"/>
                <a:cs typeface="Arial" pitchFamily="34" charset="0"/>
              </a:rPr>
              <a:t>will </a:t>
            </a:r>
            <a:r>
              <a:rPr lang="en-US" altLang="ja-JP" sz="1400" b="0" dirty="0" smtClean="0">
                <a:solidFill>
                  <a:schemeClr val="tx1"/>
                </a:solidFill>
                <a:latin typeface="Arial" pitchFamily="34" charset="0"/>
                <a:cs typeface="Arial" pitchFamily="34" charset="0"/>
              </a:rPr>
              <a:t>become an obligation </a:t>
            </a:r>
            <a:r>
              <a:rPr lang="en-US" altLang="ja-JP" sz="1400" b="0" dirty="0">
                <a:solidFill>
                  <a:schemeClr val="tx1"/>
                </a:solidFill>
                <a:latin typeface="Arial" pitchFamily="34" charset="0"/>
                <a:cs typeface="Arial" pitchFamily="34" charset="0"/>
              </a:rPr>
              <a:t>as a global warming countermeasure </a:t>
            </a:r>
            <a:r>
              <a:rPr lang="en-US" altLang="ja-JP" sz="1400" b="0" dirty="0" smtClean="0">
                <a:solidFill>
                  <a:schemeClr val="tx1"/>
                </a:solidFill>
                <a:latin typeface="Arial" pitchFamily="34" charset="0"/>
                <a:cs typeface="Arial" pitchFamily="34" charset="0"/>
              </a:rPr>
              <a:t>in the future, </a:t>
            </a:r>
            <a:r>
              <a:rPr lang="en-US" altLang="ja-JP" sz="1400" b="0" dirty="0">
                <a:solidFill>
                  <a:schemeClr val="tx1"/>
                </a:solidFill>
                <a:latin typeface="Arial" pitchFamily="34" charset="0"/>
                <a:cs typeface="Arial" pitchFamily="34" charset="0"/>
              </a:rPr>
              <a:t>it is indispensable to verify </a:t>
            </a:r>
            <a:r>
              <a:rPr lang="en-US" altLang="ja-JP" sz="1400" b="0" dirty="0" smtClean="0">
                <a:solidFill>
                  <a:schemeClr val="tx1"/>
                </a:solidFill>
                <a:latin typeface="Arial" pitchFamily="34" charset="0"/>
                <a:cs typeface="Arial" pitchFamily="34" charset="0"/>
              </a:rPr>
              <a:t>that the biofuel used has GHG emissions reduction effect.</a:t>
            </a:r>
          </a:p>
          <a:p>
            <a:pPr marL="174625" indent="-174625" eaLnBrk="0" hangingPunct="0">
              <a:lnSpc>
                <a:spcPct val="110000"/>
              </a:lnSpc>
              <a:spcBef>
                <a:spcPct val="35000"/>
              </a:spcBef>
            </a:pPr>
            <a:r>
              <a:rPr lang="ja-JP" altLang="en-US" sz="1400" b="0" dirty="0" smtClean="0">
                <a:solidFill>
                  <a:schemeClr val="tx1"/>
                </a:solidFill>
                <a:latin typeface="Arial" pitchFamily="34" charset="0"/>
                <a:cs typeface="Arial" pitchFamily="34" charset="0"/>
              </a:rPr>
              <a:t>○</a:t>
            </a:r>
            <a:r>
              <a:rPr lang="en-US" altLang="ja-JP" sz="1400" b="0" dirty="0" smtClean="0">
                <a:solidFill>
                  <a:schemeClr val="tx1"/>
                </a:solidFill>
                <a:latin typeface="Arial" pitchFamily="34" charset="0"/>
                <a:cs typeface="Arial" pitchFamily="34" charset="0"/>
              </a:rPr>
              <a:t> In biofuel policies in other countries such as </a:t>
            </a:r>
            <a:r>
              <a:rPr lang="en-US" altLang="ja-JP" sz="1400" b="0" dirty="0">
                <a:solidFill>
                  <a:schemeClr val="tx1"/>
                </a:solidFill>
                <a:latin typeface="Arial" pitchFamily="34" charset="0"/>
                <a:cs typeface="Arial" pitchFamily="34" charset="0"/>
              </a:rPr>
              <a:t>EU Renewable </a:t>
            </a:r>
            <a:r>
              <a:rPr lang="en-US" altLang="ja-JP" sz="1400" b="0" dirty="0" smtClean="0">
                <a:solidFill>
                  <a:schemeClr val="tx1"/>
                </a:solidFill>
                <a:latin typeface="Arial" pitchFamily="34" charset="0"/>
                <a:cs typeface="Arial" pitchFamily="34" charset="0"/>
              </a:rPr>
              <a:t>Directive</a:t>
            </a:r>
            <a:r>
              <a:rPr lang="ja-JP" altLang="en-US" sz="1400" b="0" dirty="0" smtClean="0">
                <a:solidFill>
                  <a:schemeClr val="tx1"/>
                </a:solidFill>
                <a:latin typeface="Arial" pitchFamily="34" charset="0"/>
                <a:cs typeface="Arial" pitchFamily="34" charset="0"/>
              </a:rPr>
              <a:t> </a:t>
            </a:r>
            <a:r>
              <a:rPr lang="en-US" altLang="ja-JP" sz="1400" b="0" dirty="0" smtClean="0">
                <a:solidFill>
                  <a:schemeClr val="tx1"/>
                </a:solidFill>
                <a:latin typeface="Arial" pitchFamily="34" charset="0"/>
                <a:cs typeface="Arial" pitchFamily="34" charset="0"/>
              </a:rPr>
              <a:t>and US RFS (Renewable Fuel Standard) , evaluation of lifecycle GHG emissions of biofuels is mandatory. It is also required to meet the certain reduction rate compared to fossil fuel.</a:t>
            </a:r>
          </a:p>
        </p:txBody>
      </p:sp>
      <p:sp>
        <p:nvSpPr>
          <p:cNvPr id="186377" name="Text Box 9"/>
          <p:cNvSpPr txBox="1">
            <a:spLocks noChangeArrowheads="1"/>
          </p:cNvSpPr>
          <p:nvPr/>
        </p:nvSpPr>
        <p:spPr bwMode="auto">
          <a:xfrm>
            <a:off x="5491733" y="3867249"/>
            <a:ext cx="4236467" cy="538609"/>
          </a:xfrm>
          <a:prstGeom prst="rect">
            <a:avLst/>
          </a:prstGeom>
          <a:noFill/>
          <a:ln w="9525" algn="ctr">
            <a:noFill/>
            <a:miter lim="800000"/>
            <a:headEnd/>
            <a:tailEnd/>
          </a:ln>
          <a:effectLst>
            <a:prstShdw prst="shdw18" dist="17961" dir="13500000">
              <a:schemeClr val="accent1">
                <a:gamma/>
                <a:shade val="60000"/>
                <a:invGamma/>
                <a:alpha val="50000"/>
              </a:schemeClr>
            </a:prstShdw>
          </a:effectLst>
        </p:spPr>
        <p:txBody>
          <a:bodyPr wrap="square" tIns="0">
            <a:spAutoFit/>
          </a:bodyPr>
          <a:lstStyle/>
          <a:p>
            <a:pPr>
              <a:defRPr/>
            </a:pPr>
            <a:r>
              <a:rPr lang="en-US" altLang="ja-JP" sz="1200" dirty="0">
                <a:solidFill>
                  <a:schemeClr val="tx1"/>
                </a:solidFill>
                <a:latin typeface="Arial" pitchFamily="34" charset="0"/>
                <a:cs typeface="Arial" pitchFamily="34" charset="0"/>
              </a:rPr>
              <a:t>C</a:t>
            </a:r>
            <a:r>
              <a:rPr lang="en-US" altLang="ja-JP" sz="1200" dirty="0" smtClean="0">
                <a:solidFill>
                  <a:schemeClr val="tx1"/>
                </a:solidFill>
                <a:latin typeface="Arial" pitchFamily="34" charset="0"/>
                <a:cs typeface="Arial" pitchFamily="34" charset="0"/>
              </a:rPr>
              <a:t>omparative </a:t>
            </a:r>
            <a:r>
              <a:rPr lang="en-US" altLang="ja-JP" sz="1200" dirty="0">
                <a:solidFill>
                  <a:schemeClr val="tx1"/>
                </a:solidFill>
                <a:latin typeface="Arial" pitchFamily="34" charset="0"/>
                <a:cs typeface="Arial" pitchFamily="34" charset="0"/>
              </a:rPr>
              <a:t>example of the </a:t>
            </a:r>
            <a:r>
              <a:rPr lang="en-US" altLang="ja-JP" sz="1200" dirty="0" smtClean="0">
                <a:solidFill>
                  <a:schemeClr val="tx1"/>
                </a:solidFill>
                <a:latin typeface="Arial" pitchFamily="34" charset="0"/>
                <a:cs typeface="Arial" pitchFamily="34" charset="0"/>
              </a:rPr>
              <a:t>lifecycle </a:t>
            </a:r>
            <a:r>
              <a:rPr lang="en-US" altLang="ja-JP" sz="1200" dirty="0">
                <a:solidFill>
                  <a:schemeClr val="tx1"/>
                </a:solidFill>
                <a:latin typeface="Arial" pitchFamily="34" charset="0"/>
                <a:cs typeface="Arial" pitchFamily="34" charset="0"/>
              </a:rPr>
              <a:t>GHG </a:t>
            </a:r>
            <a:r>
              <a:rPr lang="en-US" altLang="ja-JP" sz="1200" dirty="0" smtClean="0">
                <a:solidFill>
                  <a:schemeClr val="tx1"/>
                </a:solidFill>
                <a:latin typeface="Arial" pitchFamily="34" charset="0"/>
                <a:cs typeface="Arial" pitchFamily="34" charset="0"/>
              </a:rPr>
              <a:t>emissions</a:t>
            </a:r>
            <a:r>
              <a:rPr lang="ja-JP" altLang="en-US" sz="1200" dirty="0">
                <a:solidFill>
                  <a:schemeClr val="tx1"/>
                </a:solidFill>
                <a:latin typeface="Arial" pitchFamily="34" charset="0"/>
                <a:cs typeface="Arial" pitchFamily="34" charset="0"/>
              </a:rPr>
              <a:t>　</a:t>
            </a:r>
            <a:endParaRPr lang="en-US" altLang="ja-JP" sz="1200" dirty="0" smtClean="0">
              <a:solidFill>
                <a:schemeClr val="tx1"/>
              </a:solidFill>
              <a:latin typeface="Arial" pitchFamily="34" charset="0"/>
              <a:cs typeface="Arial" pitchFamily="34" charset="0"/>
            </a:endParaRPr>
          </a:p>
          <a:p>
            <a:pPr>
              <a:defRPr/>
            </a:pPr>
            <a:r>
              <a:rPr lang="en-US" altLang="ja-JP" sz="1000" dirty="0" smtClean="0">
                <a:solidFill>
                  <a:schemeClr val="tx1"/>
                </a:solidFill>
                <a:latin typeface="Arial" pitchFamily="34" charset="0"/>
                <a:cs typeface="Arial" pitchFamily="34" charset="0"/>
              </a:rPr>
              <a:t>Causes of emissions in each stage of biofuel and gasoline are as follows.</a:t>
            </a:r>
            <a:endParaRPr lang="ja-JP" altLang="en-US" sz="1000" dirty="0">
              <a:solidFill>
                <a:schemeClr val="tx1"/>
              </a:solidFill>
              <a:latin typeface="Arial" pitchFamily="34" charset="0"/>
              <a:cs typeface="Arial" pitchFamily="34" charset="0"/>
            </a:endParaRPr>
          </a:p>
        </p:txBody>
      </p:sp>
      <p:graphicFrame>
        <p:nvGraphicFramePr>
          <p:cNvPr id="186378" name="Group 10"/>
          <p:cNvGraphicFramePr>
            <a:graphicFrameLocks noGrp="1"/>
          </p:cNvGraphicFramePr>
          <p:nvPr>
            <p:extLst>
              <p:ext uri="{D42A27DB-BD31-4B8C-83A1-F6EECF244321}">
                <p14:modId xmlns:p14="http://schemas.microsoft.com/office/powerpoint/2010/main" val="2553226736"/>
              </p:ext>
            </p:extLst>
          </p:nvPr>
        </p:nvGraphicFramePr>
        <p:xfrm>
          <a:off x="5543053" y="4411708"/>
          <a:ext cx="4055121" cy="2049571"/>
        </p:xfrm>
        <a:graphic>
          <a:graphicData uri="http://schemas.openxmlformats.org/drawingml/2006/table">
            <a:tbl>
              <a:tblPr/>
              <a:tblGrid>
                <a:gridCol w="1068124"/>
                <a:gridCol w="1493499"/>
                <a:gridCol w="1493498"/>
              </a:tblGrid>
              <a:tr h="3073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Biofuel</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Gasoline</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6872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Raw material production</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Raw material cultivation</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Crude-oil mining</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3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Raw material transport</a:t>
                      </a:r>
                    </a:p>
                  </a:txBody>
                  <a:tcPr marL="54000" marR="54000" marT="18000" marB="180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Raw material transport</a:t>
                      </a:r>
                    </a:p>
                  </a:txBody>
                  <a:tcPr marL="54000" marR="54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Crude-oil transport</a:t>
                      </a:r>
                    </a:p>
                  </a:txBody>
                  <a:tcPr marL="54000" marR="54000" marT="18000" marB="180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Fuel production</a:t>
                      </a:r>
                    </a:p>
                  </a:txBody>
                  <a:tcPr marL="54000" marR="54000" marT="18000" marB="180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Biofuel production</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Crude-oil refining</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Fuel transport</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Biofuel transport</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Gasoline transport</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3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Consumption</a:t>
                      </a:r>
                    </a:p>
                  </a:txBody>
                  <a:tcPr marL="54000" marR="54000" marT="18000" marB="180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0</a:t>
                      </a:r>
                      <a:r>
                        <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a:t>
                      </a: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Carbon-free</a:t>
                      </a:r>
                      <a:r>
                        <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a:t>
                      </a:r>
                    </a:p>
                  </a:txBody>
                  <a:tcPr marL="54000" marR="54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rPr>
                        <a:t>Gasoline consumption</a:t>
                      </a:r>
                      <a:endParaRPr kumimoji="1" lang="ja-JP" altLang="en-US" sz="1100" b="0" i="0" u="none" strike="noStrike" cap="none" normalizeH="0" baseline="0" dirty="0" smtClean="0">
                        <a:ln>
                          <a:noFill/>
                        </a:ln>
                        <a:solidFill>
                          <a:schemeClr val="tx1"/>
                        </a:solidFill>
                        <a:effectLst/>
                        <a:latin typeface="Arial" pitchFamily="34" charset="0"/>
                        <a:ea typeface="ＭＳ Ｐゴシック" charset="-128"/>
                        <a:cs typeface="Arial" pitchFamily="34" charset="0"/>
                      </a:endParaRPr>
                    </a:p>
                  </a:txBody>
                  <a:tcPr marL="54000" marR="54000" marT="18000" marB="180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テキスト ボックス 1"/>
          <p:cNvSpPr txBox="1"/>
          <p:nvPr/>
        </p:nvSpPr>
        <p:spPr>
          <a:xfrm>
            <a:off x="5453236" y="6460698"/>
            <a:ext cx="4435177" cy="246221"/>
          </a:xfrm>
          <a:prstGeom prst="rect">
            <a:avLst/>
          </a:prstGeom>
          <a:noFill/>
        </p:spPr>
        <p:txBody>
          <a:bodyPr wrap="square" rtlCol="0">
            <a:spAutoFit/>
          </a:bodyPr>
          <a:lstStyle/>
          <a:p>
            <a:r>
              <a:rPr lang="en-US" altLang="ja-JP" sz="1000" b="0" dirty="0">
                <a:solidFill>
                  <a:schemeClr val="tx1"/>
                </a:solidFill>
                <a:latin typeface="Arial" pitchFamily="34" charset="0"/>
                <a:cs typeface="Arial" pitchFamily="34" charset="0"/>
              </a:rPr>
              <a:t>Only </a:t>
            </a:r>
            <a:r>
              <a:rPr lang="en-US" altLang="ja-JP" sz="1000" b="0" dirty="0" smtClean="0">
                <a:solidFill>
                  <a:schemeClr val="tx1"/>
                </a:solidFill>
                <a:latin typeface="Arial" pitchFamily="34" charset="0"/>
                <a:cs typeface="Arial" pitchFamily="34" charset="0"/>
              </a:rPr>
              <a:t>the Biofuel </a:t>
            </a:r>
            <a:r>
              <a:rPr lang="en-US" altLang="ja-JP" sz="1000" b="0" dirty="0">
                <a:solidFill>
                  <a:schemeClr val="tx1"/>
                </a:solidFill>
                <a:latin typeface="Arial" pitchFamily="34" charset="0"/>
                <a:cs typeface="Arial" pitchFamily="34" charset="0"/>
              </a:rPr>
              <a:t>B has the GHG </a:t>
            </a:r>
            <a:r>
              <a:rPr lang="en-US" altLang="ja-JP" sz="1000" b="0" dirty="0" smtClean="0">
                <a:solidFill>
                  <a:schemeClr val="tx1"/>
                </a:solidFill>
                <a:latin typeface="Arial" pitchFamily="34" charset="0"/>
                <a:cs typeface="Arial" pitchFamily="34" charset="0"/>
              </a:rPr>
              <a:t>emissions reduction </a:t>
            </a:r>
            <a:r>
              <a:rPr lang="en-US" altLang="ja-JP" sz="1000" b="0" dirty="0">
                <a:solidFill>
                  <a:schemeClr val="tx1"/>
                </a:solidFill>
                <a:latin typeface="Arial" pitchFamily="34" charset="0"/>
                <a:cs typeface="Arial" pitchFamily="34" charset="0"/>
              </a:rPr>
              <a:t>effect in </a:t>
            </a:r>
            <a:r>
              <a:rPr lang="en-US" altLang="ja-JP" sz="1000" b="0" dirty="0" smtClean="0">
                <a:solidFill>
                  <a:schemeClr val="tx1"/>
                </a:solidFill>
                <a:latin typeface="Arial" pitchFamily="34" charset="0"/>
                <a:cs typeface="Arial" pitchFamily="34" charset="0"/>
              </a:rPr>
              <a:t>the </a:t>
            </a:r>
            <a:r>
              <a:rPr lang="en-US" altLang="ja-JP" sz="1000" b="0" dirty="0">
                <a:solidFill>
                  <a:schemeClr val="tx1"/>
                </a:solidFill>
                <a:latin typeface="Arial" pitchFamily="34" charset="0"/>
                <a:cs typeface="Arial" pitchFamily="34" charset="0"/>
              </a:rPr>
              <a:t>left </a:t>
            </a:r>
            <a:r>
              <a:rPr lang="en-US" altLang="ja-JP" sz="1000" b="0" dirty="0" smtClean="0">
                <a:solidFill>
                  <a:schemeClr val="tx1"/>
                </a:solidFill>
                <a:latin typeface="Arial" pitchFamily="34" charset="0"/>
                <a:cs typeface="Arial" pitchFamily="34" charset="0"/>
              </a:rPr>
              <a:t>graph.</a:t>
            </a:r>
            <a:endParaRPr lang="ja-JP" altLang="en-US" sz="1000" b="0" dirty="0">
              <a:solidFill>
                <a:schemeClr val="tx1"/>
              </a:solidFill>
              <a:latin typeface="Arial" pitchFamily="34" charset="0"/>
              <a:cs typeface="Arial" pitchFamily="34" charset="0"/>
            </a:endParaRPr>
          </a:p>
        </p:txBody>
      </p:sp>
      <p:grpSp>
        <p:nvGrpSpPr>
          <p:cNvPr id="4" name="グループ化 11"/>
          <p:cNvGrpSpPr/>
          <p:nvPr/>
        </p:nvGrpSpPr>
        <p:grpSpPr>
          <a:xfrm>
            <a:off x="127943" y="3939257"/>
            <a:ext cx="5329113" cy="2556668"/>
            <a:chOff x="560512" y="4005263"/>
            <a:chExt cx="5329113" cy="2556668"/>
          </a:xfrm>
        </p:grpSpPr>
        <p:sp>
          <p:nvSpPr>
            <p:cNvPr id="13" name="Line 50"/>
            <p:cNvSpPr>
              <a:spLocks noChangeShapeType="1"/>
            </p:cNvSpPr>
            <p:nvPr/>
          </p:nvSpPr>
          <p:spPr bwMode="auto">
            <a:xfrm flipV="1">
              <a:off x="2547938" y="4437063"/>
              <a:ext cx="0" cy="374650"/>
            </a:xfrm>
            <a:prstGeom prst="line">
              <a:avLst/>
            </a:prstGeom>
            <a:noFill/>
            <a:ln w="9525">
              <a:solidFill>
                <a:schemeClr val="tx1"/>
              </a:solidFill>
              <a:round/>
              <a:headEnd/>
              <a:tailEnd type="triangle" w="med" len="med"/>
            </a:ln>
          </p:spPr>
          <p:txBody>
            <a:bodyPr tIns="0"/>
            <a:lstStyle/>
            <a:p>
              <a:endParaRPr lang="ja-JP" altLang="en-US" sz="1000"/>
            </a:p>
          </p:txBody>
        </p:sp>
        <p:sp>
          <p:nvSpPr>
            <p:cNvPr id="14" name="Text Box 51"/>
            <p:cNvSpPr txBox="1">
              <a:spLocks noChangeArrowheads="1"/>
            </p:cNvSpPr>
            <p:nvPr/>
          </p:nvSpPr>
          <p:spPr bwMode="auto">
            <a:xfrm>
              <a:off x="2432050" y="4357688"/>
              <a:ext cx="989013" cy="430887"/>
            </a:xfrm>
            <a:prstGeom prst="rect">
              <a:avLst/>
            </a:prstGeom>
            <a:noFill/>
            <a:ln w="9525" algn="ctr">
              <a:noFill/>
              <a:miter lim="800000"/>
              <a:headEnd/>
              <a:tailEnd/>
            </a:ln>
            <a:effectLst>
              <a:prstShdw prst="shdw17" dist="17961" dir="13500000">
                <a:srgbClr val="007A5C">
                  <a:alpha val="50000"/>
                </a:srgbClr>
              </a:prstShdw>
            </a:effectLst>
          </p:spPr>
          <p:txBody>
            <a:bodyPr tIns="0">
              <a:spAutoFit/>
            </a:bodyPr>
            <a:lstStyle/>
            <a:p>
              <a:pPr marL="266700" indent="-266700" algn="ctr">
                <a:spcBef>
                  <a:spcPct val="50000"/>
                </a:spcBef>
              </a:pPr>
              <a:r>
                <a:rPr lang="ja-JP" altLang="en-US" sz="1000">
                  <a:solidFill>
                    <a:schemeClr val="tx1"/>
                  </a:solidFill>
                </a:rPr>
                <a:t>排出増</a:t>
              </a:r>
              <a:endParaRPr lang="en-US" altLang="ja-JP" sz="1000">
                <a:solidFill>
                  <a:schemeClr val="tx1"/>
                </a:solidFill>
              </a:endParaRPr>
            </a:p>
            <a:p>
              <a:pPr marL="266700" indent="-266700" algn="ctr">
                <a:spcBef>
                  <a:spcPct val="50000"/>
                </a:spcBef>
              </a:pPr>
              <a:r>
                <a:rPr lang="en-US" altLang="ja-JP" sz="1000" b="1"/>
                <a:t>※</a:t>
              </a:r>
              <a:r>
                <a:rPr lang="ja-JP" altLang="en-US" sz="1000" b="1"/>
                <a:t>効果なし</a:t>
              </a:r>
            </a:p>
          </p:txBody>
        </p:sp>
        <p:sp>
          <p:nvSpPr>
            <p:cNvPr id="15" name="Line 52"/>
            <p:cNvSpPr>
              <a:spLocks noChangeShapeType="1"/>
            </p:cNvSpPr>
            <p:nvPr/>
          </p:nvSpPr>
          <p:spPr bwMode="auto">
            <a:xfrm flipV="1">
              <a:off x="3152775" y="4868863"/>
              <a:ext cx="0" cy="647700"/>
            </a:xfrm>
            <a:prstGeom prst="line">
              <a:avLst/>
            </a:prstGeom>
            <a:noFill/>
            <a:ln w="9525">
              <a:solidFill>
                <a:schemeClr val="tx1"/>
              </a:solidFill>
              <a:round/>
              <a:headEnd type="triangle" w="med" len="med"/>
              <a:tailEnd/>
            </a:ln>
          </p:spPr>
          <p:txBody>
            <a:bodyPr tIns="0"/>
            <a:lstStyle/>
            <a:p>
              <a:endParaRPr lang="ja-JP" altLang="en-US" sz="1000"/>
            </a:p>
          </p:txBody>
        </p:sp>
        <p:sp>
          <p:nvSpPr>
            <p:cNvPr id="16" name="Text Box 53"/>
            <p:cNvSpPr txBox="1">
              <a:spLocks noChangeArrowheads="1"/>
            </p:cNvSpPr>
            <p:nvPr/>
          </p:nvSpPr>
          <p:spPr bwMode="auto">
            <a:xfrm>
              <a:off x="3184497" y="5013325"/>
              <a:ext cx="793807" cy="430887"/>
            </a:xfrm>
            <a:prstGeom prst="rect">
              <a:avLst/>
            </a:prstGeom>
            <a:noFill/>
            <a:ln w="9525" algn="ctr">
              <a:noFill/>
              <a:miter lim="800000"/>
              <a:headEnd/>
              <a:tailEnd/>
            </a:ln>
            <a:effectLst>
              <a:prstShdw prst="shdw18" dist="17961" dir="13500000">
                <a:schemeClr val="accent1">
                  <a:gamma/>
                  <a:shade val="60000"/>
                  <a:invGamma/>
                  <a:alpha val="50000"/>
                </a:schemeClr>
              </a:prstShdw>
            </a:effectLst>
          </p:spPr>
          <p:txBody>
            <a:bodyPr wrap="none" tIns="0">
              <a:spAutoFit/>
            </a:bodyPr>
            <a:lstStyle/>
            <a:p>
              <a:pPr marL="266700" indent="-266700" algn="ctr">
                <a:spcBef>
                  <a:spcPct val="50000"/>
                </a:spcBef>
                <a:defRPr/>
              </a:pPr>
              <a:r>
                <a:rPr lang="ja-JP" altLang="en-US" sz="1000" dirty="0">
                  <a:solidFill>
                    <a:schemeClr val="tx1"/>
                  </a:solidFill>
                </a:rPr>
                <a:t>排出減</a:t>
              </a:r>
              <a:endParaRPr lang="en-US" altLang="ja-JP" sz="1000" dirty="0">
                <a:solidFill>
                  <a:schemeClr val="tx1"/>
                </a:solidFill>
              </a:endParaRPr>
            </a:p>
            <a:p>
              <a:pPr marL="266700" indent="-266700" algn="ctr">
                <a:spcBef>
                  <a:spcPct val="50000"/>
                </a:spcBef>
                <a:defRPr/>
              </a:pPr>
              <a:r>
                <a:rPr lang="en-US" altLang="ja-JP" sz="1000" b="1" dirty="0"/>
                <a:t>※</a:t>
              </a:r>
              <a:r>
                <a:rPr lang="ja-JP" altLang="en-US" sz="1000" b="1" dirty="0"/>
                <a:t>効果有り</a:t>
              </a:r>
            </a:p>
          </p:txBody>
        </p:sp>
        <p:sp>
          <p:nvSpPr>
            <p:cNvPr id="17" name="円/楕円 14"/>
            <p:cNvSpPr>
              <a:spLocks noChangeArrowheads="1"/>
            </p:cNvSpPr>
            <p:nvPr/>
          </p:nvSpPr>
          <p:spPr bwMode="auto">
            <a:xfrm>
              <a:off x="2952750" y="5214938"/>
              <a:ext cx="285750" cy="285750"/>
            </a:xfrm>
            <a:prstGeom prst="ellipse">
              <a:avLst/>
            </a:prstGeom>
            <a:noFill/>
            <a:ln w="31750" algn="ctr">
              <a:solidFill>
                <a:srgbClr val="FF0000"/>
              </a:solidFill>
              <a:round/>
              <a:headEnd/>
              <a:tailEnd/>
            </a:ln>
          </p:spPr>
          <p:txBody>
            <a:bodyPr tIns="0"/>
            <a:lstStyle/>
            <a:p>
              <a:pPr marL="266700" indent="-266700">
                <a:spcBef>
                  <a:spcPct val="50000"/>
                </a:spcBef>
              </a:pPr>
              <a:endParaRPr lang="ja-JP" altLang="en-US" sz="1000"/>
            </a:p>
          </p:txBody>
        </p:sp>
        <p:sp>
          <p:nvSpPr>
            <p:cNvPr id="18" name="Text Box 51"/>
            <p:cNvSpPr txBox="1">
              <a:spLocks noChangeArrowheads="1"/>
            </p:cNvSpPr>
            <p:nvPr/>
          </p:nvSpPr>
          <p:spPr bwMode="auto">
            <a:xfrm>
              <a:off x="1997785" y="4143375"/>
              <a:ext cx="312906" cy="200055"/>
            </a:xfrm>
            <a:prstGeom prst="rect">
              <a:avLst/>
            </a:prstGeom>
            <a:noFill/>
            <a:ln w="9525" algn="ctr">
              <a:noFill/>
              <a:miter lim="800000"/>
              <a:headEnd/>
              <a:tailEnd/>
            </a:ln>
            <a:effectLst>
              <a:prstShdw prst="shdw18" dist="17961" dir="13500000">
                <a:schemeClr val="accent1">
                  <a:gamma/>
                  <a:shade val="60000"/>
                  <a:invGamma/>
                  <a:alpha val="50000"/>
                </a:schemeClr>
              </a:prstShdw>
            </a:effectLst>
          </p:spPr>
          <p:txBody>
            <a:bodyPr wrap="none" tIns="0">
              <a:spAutoFit/>
            </a:bodyPr>
            <a:lstStyle/>
            <a:p>
              <a:pPr marL="266700" indent="-266700" algn="ctr">
                <a:spcBef>
                  <a:spcPct val="50000"/>
                </a:spcBef>
                <a:defRPr/>
              </a:pPr>
              <a:r>
                <a:rPr lang="en-US" altLang="ja-JP" sz="1000" b="1" dirty="0"/>
                <a:t>×</a:t>
              </a:r>
              <a:endParaRPr lang="ja-JP" altLang="en-US" sz="1000" b="1" dirty="0"/>
            </a:p>
          </p:txBody>
        </p:sp>
        <p:sp>
          <p:nvSpPr>
            <p:cNvPr id="19" name="テキスト ボックス 18"/>
            <p:cNvSpPr txBox="1"/>
            <p:nvPr/>
          </p:nvSpPr>
          <p:spPr>
            <a:xfrm>
              <a:off x="1784562" y="6225600"/>
              <a:ext cx="969292" cy="246221"/>
            </a:xfrm>
            <a:prstGeom prst="rect">
              <a:avLst/>
            </a:prstGeom>
            <a:solidFill>
              <a:schemeClr val="bg1"/>
            </a:solidFill>
          </p:spPr>
          <p:txBody>
            <a:bodyPr wrap="square" rtlCol="0">
              <a:spAutoFit/>
            </a:bodyPr>
            <a:lstStyle/>
            <a:p>
              <a:r>
                <a:rPr kumimoji="1" lang="en-US" altLang="ja-JP" sz="1000" dirty="0" smtClean="0">
                  <a:solidFill>
                    <a:schemeClr val="tx1"/>
                  </a:solidFill>
                </a:rPr>
                <a:t>Biofuel A</a:t>
              </a:r>
              <a:endParaRPr kumimoji="1" lang="ja-JP" altLang="en-US" sz="1000" dirty="0">
                <a:solidFill>
                  <a:schemeClr val="tx1"/>
                </a:solidFill>
              </a:endParaRPr>
            </a:p>
          </p:txBody>
        </p:sp>
        <p:grpSp>
          <p:nvGrpSpPr>
            <p:cNvPr id="5" name="グループ化 19"/>
            <p:cNvGrpSpPr/>
            <p:nvPr/>
          </p:nvGrpSpPr>
          <p:grpSpPr>
            <a:xfrm>
              <a:off x="560512" y="4018756"/>
              <a:ext cx="4352925" cy="2543175"/>
              <a:chOff x="1262646" y="4076700"/>
              <a:chExt cx="4352925" cy="2543175"/>
            </a:xfrm>
          </p:grpSpPr>
          <p:pic>
            <p:nvPicPr>
              <p:cNvPr id="33" name="Picture 8"/>
              <p:cNvPicPr>
                <a:picLocks noChangeAspect="1" noChangeArrowheads="1"/>
              </p:cNvPicPr>
              <p:nvPr/>
            </p:nvPicPr>
            <p:blipFill>
              <a:blip r:embed="rId3" cstate="print"/>
              <a:srcRect/>
              <a:stretch>
                <a:fillRect/>
              </a:stretch>
            </p:blipFill>
            <p:spPr bwMode="auto">
              <a:xfrm>
                <a:off x="1262646" y="4076700"/>
                <a:ext cx="4352925" cy="2543175"/>
              </a:xfrm>
              <a:prstGeom prst="rect">
                <a:avLst/>
              </a:prstGeom>
              <a:noFill/>
              <a:ln w="9525" algn="ctr">
                <a:noFill/>
                <a:miter lim="800000"/>
                <a:headEnd/>
                <a:tailEnd/>
              </a:ln>
            </p:spPr>
          </p:pic>
          <p:sp>
            <p:nvSpPr>
              <p:cNvPr id="34" name="テキスト ボックス 33"/>
              <p:cNvSpPr txBox="1"/>
              <p:nvPr/>
            </p:nvSpPr>
            <p:spPr>
              <a:xfrm rot="16200000">
                <a:off x="552450" y="5211519"/>
                <a:ext cx="1938784" cy="246221"/>
              </a:xfrm>
              <a:prstGeom prst="rect">
                <a:avLst/>
              </a:prstGeom>
              <a:solidFill>
                <a:schemeClr val="bg1"/>
              </a:solidFill>
            </p:spPr>
            <p:txBody>
              <a:bodyPr wrap="square" rtlCol="0">
                <a:spAutoFit/>
              </a:bodyPr>
              <a:lstStyle/>
              <a:p>
                <a:pPr algn="ctr"/>
                <a:r>
                  <a:rPr kumimoji="1" lang="en-US" altLang="ja-JP" sz="1000" dirty="0" smtClean="0">
                    <a:solidFill>
                      <a:schemeClr val="tx1"/>
                    </a:solidFill>
                  </a:rPr>
                  <a:t>Lifecycle GHG emissions</a:t>
                </a:r>
                <a:endParaRPr kumimoji="1" lang="ja-JP" altLang="en-US" sz="1000" dirty="0">
                  <a:solidFill>
                    <a:schemeClr val="tx1"/>
                  </a:solidFill>
                </a:endParaRPr>
              </a:p>
            </p:txBody>
          </p:sp>
          <p:sp>
            <p:nvSpPr>
              <p:cNvPr id="35" name="テキスト ボックス 34"/>
              <p:cNvSpPr txBox="1"/>
              <p:nvPr/>
            </p:nvSpPr>
            <p:spPr>
              <a:xfrm>
                <a:off x="2755442" y="6185452"/>
                <a:ext cx="969292" cy="246221"/>
              </a:xfrm>
              <a:prstGeom prst="rect">
                <a:avLst/>
              </a:prstGeom>
              <a:solidFill>
                <a:schemeClr val="bg1"/>
              </a:solidFill>
            </p:spPr>
            <p:txBody>
              <a:bodyPr wrap="square" rtlCol="0">
                <a:spAutoFit/>
              </a:bodyPr>
              <a:lstStyle/>
              <a:p>
                <a:pPr algn="ctr"/>
                <a:r>
                  <a:rPr kumimoji="1" lang="en-US" altLang="ja-JP" sz="1000" dirty="0" smtClean="0">
                    <a:solidFill>
                      <a:schemeClr val="tx1"/>
                    </a:solidFill>
                  </a:rPr>
                  <a:t>Biofuel B</a:t>
                </a:r>
                <a:endParaRPr kumimoji="1" lang="ja-JP" altLang="en-US" sz="1000" dirty="0">
                  <a:solidFill>
                    <a:schemeClr val="tx1"/>
                  </a:solidFill>
                </a:endParaRPr>
              </a:p>
            </p:txBody>
          </p:sp>
          <p:sp>
            <p:nvSpPr>
              <p:cNvPr id="36" name="テキスト ボックス 35"/>
              <p:cNvSpPr txBox="1"/>
              <p:nvPr/>
            </p:nvSpPr>
            <p:spPr>
              <a:xfrm>
                <a:off x="1677530" y="6185452"/>
                <a:ext cx="969292" cy="246221"/>
              </a:xfrm>
              <a:prstGeom prst="rect">
                <a:avLst/>
              </a:prstGeom>
              <a:solidFill>
                <a:schemeClr val="bg1"/>
              </a:solidFill>
            </p:spPr>
            <p:txBody>
              <a:bodyPr wrap="square" rtlCol="0">
                <a:spAutoFit/>
              </a:bodyPr>
              <a:lstStyle/>
              <a:p>
                <a:pPr algn="ctr"/>
                <a:r>
                  <a:rPr kumimoji="1" lang="en-US" altLang="ja-JP" sz="1000" dirty="0" smtClean="0">
                    <a:solidFill>
                      <a:schemeClr val="tx1"/>
                    </a:solidFill>
                  </a:rPr>
                  <a:t>Biofuel A</a:t>
                </a:r>
                <a:endParaRPr kumimoji="1" lang="ja-JP" altLang="en-US" sz="1000" dirty="0">
                  <a:solidFill>
                    <a:schemeClr val="tx1"/>
                  </a:solidFill>
                </a:endParaRPr>
              </a:p>
            </p:txBody>
          </p:sp>
          <p:sp>
            <p:nvSpPr>
              <p:cNvPr id="37" name="テキスト ボックス 36"/>
              <p:cNvSpPr txBox="1"/>
              <p:nvPr/>
            </p:nvSpPr>
            <p:spPr>
              <a:xfrm>
                <a:off x="3724734" y="6173217"/>
                <a:ext cx="969292" cy="246221"/>
              </a:xfrm>
              <a:prstGeom prst="rect">
                <a:avLst/>
              </a:prstGeom>
              <a:solidFill>
                <a:schemeClr val="bg1"/>
              </a:solidFill>
            </p:spPr>
            <p:txBody>
              <a:bodyPr wrap="square" rtlCol="0">
                <a:spAutoFit/>
              </a:bodyPr>
              <a:lstStyle/>
              <a:p>
                <a:pPr algn="ctr"/>
                <a:r>
                  <a:rPr kumimoji="1" lang="en-US" altLang="ja-JP" sz="1000" dirty="0" smtClean="0">
                    <a:solidFill>
                      <a:schemeClr val="tx1"/>
                    </a:solidFill>
                  </a:rPr>
                  <a:t>Gasoline</a:t>
                </a:r>
                <a:endParaRPr kumimoji="1" lang="ja-JP" altLang="en-US" sz="1000" dirty="0">
                  <a:solidFill>
                    <a:schemeClr val="tx1"/>
                  </a:solidFill>
                </a:endParaRPr>
              </a:p>
            </p:txBody>
          </p:sp>
        </p:grpSp>
        <p:sp>
          <p:nvSpPr>
            <p:cNvPr id="21" name="正方形/長方形 20"/>
            <p:cNvSpPr/>
            <p:nvPr/>
          </p:nvSpPr>
          <p:spPr>
            <a:xfrm>
              <a:off x="591483" y="4079479"/>
              <a:ext cx="4289509" cy="2407732"/>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endParaRPr>
            </a:p>
          </p:txBody>
        </p:sp>
        <p:sp>
          <p:nvSpPr>
            <p:cNvPr id="22" name="テキスト ボックス 21"/>
            <p:cNvSpPr txBox="1"/>
            <p:nvPr/>
          </p:nvSpPr>
          <p:spPr>
            <a:xfrm>
              <a:off x="4206846" y="4684762"/>
              <a:ext cx="1603965" cy="990015"/>
            </a:xfrm>
            <a:prstGeom prst="rect">
              <a:avLst/>
            </a:prstGeom>
            <a:solidFill>
              <a:schemeClr val="bg1"/>
            </a:solidFill>
          </p:spPr>
          <p:txBody>
            <a:bodyPr wrap="none" lIns="0" rtlCol="0">
              <a:spAutoFit/>
            </a:bodyPr>
            <a:lstStyle/>
            <a:p>
              <a:pPr>
                <a:lnSpc>
                  <a:spcPts val="1400"/>
                </a:lnSpc>
                <a:spcBef>
                  <a:spcPts val="0"/>
                </a:spcBef>
              </a:pPr>
              <a:r>
                <a:rPr kumimoji="1" lang="en-US" altLang="ja-JP" sz="1000" dirty="0" smtClean="0">
                  <a:solidFill>
                    <a:schemeClr val="tx1"/>
                  </a:solidFill>
                </a:rPr>
                <a:t>Fuel use</a:t>
              </a:r>
            </a:p>
            <a:p>
              <a:pPr>
                <a:lnSpc>
                  <a:spcPts val="1400"/>
                </a:lnSpc>
                <a:spcBef>
                  <a:spcPts val="0"/>
                </a:spcBef>
              </a:pPr>
              <a:r>
                <a:rPr lang="en-US" altLang="ja-JP" sz="1000" dirty="0" smtClean="0">
                  <a:solidFill>
                    <a:schemeClr val="tx1"/>
                  </a:solidFill>
                </a:rPr>
                <a:t>Fuel transport</a:t>
              </a:r>
            </a:p>
            <a:p>
              <a:pPr>
                <a:lnSpc>
                  <a:spcPts val="1400"/>
                </a:lnSpc>
                <a:spcBef>
                  <a:spcPts val="0"/>
                </a:spcBef>
              </a:pPr>
              <a:r>
                <a:rPr lang="en-US" altLang="ja-JP" sz="1000" dirty="0" smtClean="0">
                  <a:solidFill>
                    <a:schemeClr val="tx1"/>
                  </a:solidFill>
                </a:rPr>
                <a:t>Fuel production</a:t>
              </a:r>
            </a:p>
            <a:p>
              <a:pPr>
                <a:lnSpc>
                  <a:spcPts val="1400"/>
                </a:lnSpc>
                <a:spcBef>
                  <a:spcPts val="0"/>
                </a:spcBef>
              </a:pPr>
              <a:r>
                <a:rPr lang="en-US" altLang="ja-JP" sz="1000" dirty="0" smtClean="0">
                  <a:solidFill>
                    <a:schemeClr val="tx1"/>
                  </a:solidFill>
                </a:rPr>
                <a:t>Raw material transport</a:t>
              </a:r>
            </a:p>
            <a:p>
              <a:pPr>
                <a:lnSpc>
                  <a:spcPts val="1400"/>
                </a:lnSpc>
                <a:spcBef>
                  <a:spcPts val="0"/>
                </a:spcBef>
              </a:pPr>
              <a:r>
                <a:rPr kumimoji="1" lang="en-US" altLang="ja-JP" sz="1000" dirty="0" smtClean="0">
                  <a:solidFill>
                    <a:schemeClr val="tx1"/>
                  </a:solidFill>
                </a:rPr>
                <a:t>Raw material</a:t>
              </a:r>
              <a:r>
                <a:rPr kumimoji="1" lang="ja-JP" altLang="en-US" sz="1000" dirty="0" smtClean="0">
                  <a:solidFill>
                    <a:schemeClr val="tx1"/>
                  </a:solidFill>
                </a:rPr>
                <a:t>　</a:t>
              </a:r>
              <a:r>
                <a:rPr kumimoji="1" lang="en-US" altLang="ja-JP" sz="1000" dirty="0" smtClean="0">
                  <a:solidFill>
                    <a:schemeClr val="tx1"/>
                  </a:solidFill>
                </a:rPr>
                <a:t>cultivation</a:t>
              </a:r>
              <a:endParaRPr kumimoji="1" lang="ja-JP" altLang="en-US" sz="1000" dirty="0">
                <a:solidFill>
                  <a:schemeClr val="tx1"/>
                </a:solidFill>
              </a:endParaRPr>
            </a:p>
          </p:txBody>
        </p:sp>
        <p:cxnSp>
          <p:nvCxnSpPr>
            <p:cNvPr id="23" name="直線コネクタ 22"/>
            <p:cNvCxnSpPr/>
            <p:nvPr/>
          </p:nvCxnSpPr>
          <p:spPr>
            <a:xfrm>
              <a:off x="4206846" y="4684762"/>
              <a:ext cx="1538242" cy="0"/>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a:off x="4187796" y="5627737"/>
              <a:ext cx="1538242"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a:off x="5745088" y="4684762"/>
              <a:ext cx="0" cy="942975"/>
            </a:xfrm>
            <a:prstGeom prst="line">
              <a:avLst/>
            </a:prstGeom>
          </p:spPr>
          <p:style>
            <a:lnRef idx="1">
              <a:schemeClr val="dk1"/>
            </a:lnRef>
            <a:fillRef idx="0">
              <a:schemeClr val="dk1"/>
            </a:fillRef>
            <a:effectRef idx="0">
              <a:schemeClr val="dk1"/>
            </a:effectRef>
            <a:fontRef idx="minor">
              <a:schemeClr val="tx1"/>
            </a:fontRef>
          </p:style>
        </p:cxnSp>
        <p:sp>
          <p:nvSpPr>
            <p:cNvPr id="26" name="正方形/長方形 25"/>
            <p:cNvSpPr/>
            <p:nvPr/>
          </p:nvSpPr>
          <p:spPr>
            <a:xfrm>
              <a:off x="560512" y="4005263"/>
              <a:ext cx="5329113" cy="24819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7" name="Text Box 51"/>
            <p:cNvSpPr txBox="1">
              <a:spLocks noChangeArrowheads="1"/>
            </p:cNvSpPr>
            <p:nvPr/>
          </p:nvSpPr>
          <p:spPr bwMode="auto">
            <a:xfrm>
              <a:off x="1208963" y="4037515"/>
              <a:ext cx="545342" cy="477054"/>
            </a:xfrm>
            <a:prstGeom prst="rect">
              <a:avLst/>
            </a:prstGeom>
            <a:noFill/>
            <a:ln w="9525" algn="ctr">
              <a:noFill/>
              <a:miter lim="800000"/>
              <a:headEnd/>
              <a:tailEnd/>
            </a:ln>
            <a:effectLst>
              <a:prstShdw prst="shdw18" dist="17961" dir="13500000">
                <a:schemeClr val="accent1">
                  <a:gamma/>
                  <a:shade val="60000"/>
                  <a:invGamma/>
                  <a:alpha val="50000"/>
                </a:schemeClr>
              </a:prstShdw>
            </a:effectLst>
          </p:spPr>
          <p:txBody>
            <a:bodyPr wrap="none" tIns="0">
              <a:spAutoFit/>
            </a:bodyPr>
            <a:lstStyle/>
            <a:p>
              <a:pPr marL="266700" indent="-266700" algn="ctr">
                <a:spcBef>
                  <a:spcPct val="50000"/>
                </a:spcBef>
                <a:defRPr/>
              </a:pPr>
              <a:r>
                <a:rPr lang="en-US" altLang="ja-JP" sz="2800" dirty="0">
                  <a:solidFill>
                    <a:srgbClr val="FF0000"/>
                  </a:solidFill>
                </a:rPr>
                <a:t>×</a:t>
              </a:r>
              <a:endParaRPr lang="ja-JP" altLang="en-US" sz="2800" dirty="0">
                <a:solidFill>
                  <a:srgbClr val="FF0000"/>
                </a:solidFill>
              </a:endParaRPr>
            </a:p>
          </p:txBody>
        </p:sp>
        <p:sp>
          <p:nvSpPr>
            <p:cNvPr id="28" name="Text Box 51"/>
            <p:cNvSpPr txBox="1">
              <a:spLocks noChangeArrowheads="1"/>
            </p:cNvSpPr>
            <p:nvPr/>
          </p:nvSpPr>
          <p:spPr bwMode="auto">
            <a:xfrm>
              <a:off x="1682676" y="4221088"/>
              <a:ext cx="1542132" cy="353943"/>
            </a:xfrm>
            <a:prstGeom prst="rect">
              <a:avLst/>
            </a:prstGeom>
            <a:noFill/>
            <a:ln w="9525" algn="ctr">
              <a:noFill/>
              <a:miter lim="800000"/>
              <a:headEnd/>
              <a:tailEnd/>
            </a:ln>
            <a:effectLst>
              <a:prstShdw prst="shdw17" dist="17961" dir="13500000">
                <a:srgbClr val="007A5C">
                  <a:alpha val="50000"/>
                </a:srgbClr>
              </a:prstShdw>
            </a:effectLst>
          </p:spPr>
          <p:txBody>
            <a:bodyPr wrap="square" tIns="0">
              <a:spAutoFit/>
            </a:bodyPr>
            <a:lstStyle/>
            <a:p>
              <a:pPr marL="266700" indent="-266700" algn="ctr">
                <a:spcBef>
                  <a:spcPts val="0"/>
                </a:spcBef>
              </a:pPr>
              <a:r>
                <a:rPr lang="en-US" altLang="ja-JP" sz="1000" b="1" dirty="0" smtClean="0">
                  <a:solidFill>
                    <a:schemeClr val="tx1"/>
                  </a:solidFill>
                </a:rPr>
                <a:t>Increased emissions</a:t>
              </a:r>
              <a:endParaRPr lang="en-US" altLang="ja-JP" sz="1000" b="1" dirty="0">
                <a:solidFill>
                  <a:schemeClr val="tx1"/>
                </a:solidFill>
              </a:endParaRPr>
            </a:p>
            <a:p>
              <a:pPr marL="266700" indent="-266700" algn="ctr">
                <a:spcBef>
                  <a:spcPts val="0"/>
                </a:spcBef>
              </a:pPr>
              <a:r>
                <a:rPr lang="en-US" altLang="ja-JP" sz="1000" b="1" dirty="0" smtClean="0">
                  <a:solidFill>
                    <a:srgbClr val="FF0000"/>
                  </a:solidFill>
                </a:rPr>
                <a:t>※Not  effective</a:t>
              </a:r>
              <a:endParaRPr lang="ja-JP" altLang="en-US" sz="1000" b="1" dirty="0">
                <a:solidFill>
                  <a:srgbClr val="FF0000"/>
                </a:solidFill>
              </a:endParaRPr>
            </a:p>
          </p:txBody>
        </p:sp>
        <p:sp>
          <p:nvSpPr>
            <p:cNvPr id="29" name="円/楕円 14"/>
            <p:cNvSpPr>
              <a:spLocks noChangeArrowheads="1"/>
            </p:cNvSpPr>
            <p:nvPr/>
          </p:nvSpPr>
          <p:spPr bwMode="auto">
            <a:xfrm>
              <a:off x="2371726" y="5248275"/>
              <a:ext cx="228600" cy="223837"/>
            </a:xfrm>
            <a:prstGeom prst="ellipse">
              <a:avLst/>
            </a:prstGeom>
            <a:noFill/>
            <a:ln w="31750" algn="ctr">
              <a:solidFill>
                <a:srgbClr val="FF0000"/>
              </a:solidFill>
              <a:round/>
              <a:headEnd/>
              <a:tailEnd/>
            </a:ln>
          </p:spPr>
          <p:txBody>
            <a:bodyPr tIns="0"/>
            <a:lstStyle/>
            <a:p>
              <a:pPr marL="266700" indent="-266700">
                <a:spcBef>
                  <a:spcPct val="50000"/>
                </a:spcBef>
              </a:pPr>
              <a:endParaRPr lang="ja-JP" altLang="en-US" sz="1000"/>
            </a:p>
          </p:txBody>
        </p:sp>
        <p:sp>
          <p:nvSpPr>
            <p:cNvPr id="30" name="Text Box 51"/>
            <p:cNvSpPr txBox="1">
              <a:spLocks noChangeArrowheads="1"/>
            </p:cNvSpPr>
            <p:nvPr/>
          </p:nvSpPr>
          <p:spPr bwMode="auto">
            <a:xfrm>
              <a:off x="2269208" y="4870321"/>
              <a:ext cx="883567" cy="430887"/>
            </a:xfrm>
            <a:prstGeom prst="rect">
              <a:avLst/>
            </a:prstGeom>
            <a:noFill/>
            <a:ln w="9525" algn="ctr">
              <a:noFill/>
              <a:miter lim="800000"/>
              <a:headEnd/>
              <a:tailEnd/>
            </a:ln>
            <a:effectLst>
              <a:prstShdw prst="shdw17" dist="17961" dir="13500000">
                <a:srgbClr val="007A5C">
                  <a:alpha val="50000"/>
                </a:srgbClr>
              </a:prstShdw>
            </a:effectLst>
          </p:spPr>
          <p:txBody>
            <a:bodyPr wrap="square" tIns="0">
              <a:spAutoFit/>
            </a:bodyPr>
            <a:lstStyle/>
            <a:p>
              <a:pPr marL="266700" indent="-266700">
                <a:lnSpc>
                  <a:spcPts val="1000"/>
                </a:lnSpc>
                <a:spcBef>
                  <a:spcPts val="0"/>
                </a:spcBef>
              </a:pPr>
              <a:r>
                <a:rPr lang="en-US" altLang="ja-JP" sz="1000" b="1" dirty="0" smtClean="0">
                  <a:solidFill>
                    <a:schemeClr val="tx1"/>
                  </a:solidFill>
                </a:rPr>
                <a:t>Reduced</a:t>
              </a:r>
            </a:p>
            <a:p>
              <a:pPr marL="266700" indent="-266700">
                <a:lnSpc>
                  <a:spcPts val="1000"/>
                </a:lnSpc>
                <a:spcBef>
                  <a:spcPts val="0"/>
                </a:spcBef>
              </a:pPr>
              <a:r>
                <a:rPr lang="en-US" altLang="ja-JP" sz="1000" b="1" dirty="0" smtClean="0">
                  <a:solidFill>
                    <a:schemeClr val="tx1"/>
                  </a:solidFill>
                </a:rPr>
                <a:t>emissions </a:t>
              </a:r>
            </a:p>
            <a:p>
              <a:pPr marL="266700" indent="-266700">
                <a:lnSpc>
                  <a:spcPts val="1000"/>
                </a:lnSpc>
                <a:spcBef>
                  <a:spcPts val="0"/>
                </a:spcBef>
              </a:pPr>
              <a:r>
                <a:rPr lang="en-US" altLang="ja-JP" sz="1000" b="1" dirty="0" smtClean="0">
                  <a:solidFill>
                    <a:srgbClr val="FF0000"/>
                  </a:solidFill>
                </a:rPr>
                <a:t>※ Effective</a:t>
              </a:r>
              <a:endParaRPr lang="ja-JP" altLang="en-US" sz="1000" b="1" dirty="0">
                <a:solidFill>
                  <a:srgbClr val="FF0000"/>
                </a:solidFill>
              </a:endParaRPr>
            </a:p>
          </p:txBody>
        </p:sp>
        <p:cxnSp>
          <p:nvCxnSpPr>
            <p:cNvPr id="31" name="直線矢印コネクタ 30"/>
            <p:cNvCxnSpPr/>
            <p:nvPr/>
          </p:nvCxnSpPr>
          <p:spPr>
            <a:xfrm flipV="1">
              <a:off x="1784562" y="4413449"/>
              <a:ext cx="0" cy="398264"/>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p:cNvCxnSpPr/>
            <p:nvPr/>
          </p:nvCxnSpPr>
          <p:spPr>
            <a:xfrm flipV="1">
              <a:off x="2269208" y="4811714"/>
              <a:ext cx="0" cy="688974"/>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grpSp>
      <p:sp>
        <p:nvSpPr>
          <p:cNvPr id="38"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a:solidFill>
                  <a:srgbClr val="CC6600"/>
                </a:solidFill>
                <a:ea typeface="HG丸ｺﾞｼｯｸM-PRO" pitchFamily="50" charset="-128"/>
              </a:rPr>
              <a:t>DISCUSSION PURPOSE ONLY</a:t>
            </a:r>
          </a:p>
        </p:txBody>
      </p:sp>
      <p:sp>
        <p:nvSpPr>
          <p:cNvPr id="39" name="スライド番号プレースホルダ 5"/>
          <p:cNvSpPr>
            <a:spLocks noGrp="1"/>
          </p:cNvSpPr>
          <p:nvPr>
            <p:ph type="sldNum" sz="quarter" idx="12"/>
          </p:nvPr>
        </p:nvSpPr>
        <p:spPr>
          <a:xfrm>
            <a:off x="7610152" y="6399195"/>
            <a:ext cx="2311400" cy="476250"/>
          </a:xfrm>
        </p:spPr>
        <p:txBody>
          <a:bodyPr anchor="b"/>
          <a:lstStyle/>
          <a:p>
            <a:fld id="{E1A298BD-8631-4CD7-9C80-C0E693C797D2}" type="slidenum">
              <a:rPr lang="en-US" altLang="ja-JP"/>
              <a:pPr/>
              <a:t>6</a:t>
            </a:fld>
            <a:endParaRPr lang="en-US" altLang="ja-JP" dirty="0"/>
          </a:p>
        </p:txBody>
      </p:sp>
    </p:spTree>
    <p:extLst>
      <p:ext uri="{BB962C8B-B14F-4D97-AF65-F5344CB8AC3E}">
        <p14:creationId xmlns:p14="http://schemas.microsoft.com/office/powerpoint/2010/main" val="1015483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369390" y="402705"/>
            <a:ext cx="9120114" cy="400099"/>
          </a:xfrm>
          <a:prstGeom prst="rect">
            <a:avLst/>
          </a:prstGeom>
          <a:solidFill>
            <a:srgbClr val="CCFFFF"/>
          </a:solidFill>
          <a:ln>
            <a:noFill/>
            <a:headEnd/>
            <a:tailEnd/>
          </a:ln>
        </p:spPr>
        <p:style>
          <a:lnRef idx="2">
            <a:schemeClr val="dk1"/>
          </a:lnRef>
          <a:fillRef idx="1">
            <a:schemeClr val="lt1"/>
          </a:fillRef>
          <a:effectRef idx="0">
            <a:schemeClr val="dk1"/>
          </a:effectRef>
          <a:fontRef idx="minor">
            <a:schemeClr val="dk1"/>
          </a:fontRef>
        </p:style>
        <p:txBody>
          <a:bodyPr wrap="square" lIns="91429" tIns="45715" rIns="91429" bIns="45715">
            <a:spAutoFit/>
          </a:bodyPr>
          <a:lstStyle/>
          <a:p>
            <a:r>
              <a:rPr lang="ja-JP" altLang="en-US" dirty="0" smtClean="0">
                <a:solidFill>
                  <a:srgbClr val="000000"/>
                </a:solidFill>
                <a:latin typeface="Arial" pitchFamily="34" charset="0"/>
                <a:cs typeface="Arial" pitchFamily="34" charset="0"/>
              </a:rPr>
              <a:t>４</a:t>
            </a:r>
            <a:r>
              <a:rPr lang="en-US" altLang="ja-JP" sz="2000" b="1" dirty="0" smtClean="0">
                <a:solidFill>
                  <a:srgbClr val="000000"/>
                </a:solidFill>
                <a:latin typeface="Arial" pitchFamily="34" charset="0"/>
                <a:cs typeface="Arial" pitchFamily="34" charset="0"/>
              </a:rPr>
              <a:t>)Lifecycle CO2</a:t>
            </a:r>
            <a:r>
              <a:rPr lang="ja-JP" altLang="en-US" sz="2000" b="1" dirty="0" smtClean="0">
                <a:solidFill>
                  <a:srgbClr val="000000"/>
                </a:solidFill>
                <a:latin typeface="Arial" pitchFamily="34" charset="0"/>
                <a:cs typeface="Arial" pitchFamily="34" charset="0"/>
              </a:rPr>
              <a:t> </a:t>
            </a:r>
            <a:r>
              <a:rPr lang="en-US" altLang="ja-JP" sz="2000" b="1" dirty="0" smtClean="0">
                <a:solidFill>
                  <a:srgbClr val="000000"/>
                </a:solidFill>
                <a:latin typeface="Arial" pitchFamily="34" charset="0"/>
                <a:cs typeface="Arial" pitchFamily="34" charset="0"/>
              </a:rPr>
              <a:t>emissions reduction effects of bio-ethanol used in Japan</a:t>
            </a:r>
            <a:endParaRPr lang="ja-JP" altLang="en-US" sz="2000" b="1" dirty="0">
              <a:solidFill>
                <a:srgbClr val="000000"/>
              </a:solidFill>
              <a:latin typeface="Arial" pitchFamily="34" charset="0"/>
              <a:cs typeface="Arial" pitchFamily="34" charset="0"/>
            </a:endParaRPr>
          </a:p>
        </p:txBody>
      </p:sp>
      <p:sp>
        <p:nvSpPr>
          <p:cNvPr id="219143" name="Rectangle 7"/>
          <p:cNvSpPr>
            <a:spLocks noChangeArrowheads="1"/>
          </p:cNvSpPr>
          <p:nvPr/>
        </p:nvSpPr>
        <p:spPr bwMode="auto">
          <a:xfrm>
            <a:off x="781051" y="6215970"/>
            <a:ext cx="8815388" cy="669414"/>
          </a:xfrm>
          <a:prstGeom prst="rect">
            <a:avLst/>
          </a:prstGeom>
          <a:noFill/>
          <a:ln w="9525" algn="ctr">
            <a:noFill/>
            <a:miter lim="800000"/>
            <a:headEnd/>
            <a:tailEnd/>
          </a:ln>
          <a:effectLst>
            <a:prstShdw prst="shdw18" dist="17961" dir="13500000">
              <a:schemeClr val="bg1">
                <a:gamma/>
                <a:shade val="60000"/>
                <a:invGamma/>
                <a:alpha val="50000"/>
              </a:schemeClr>
            </a:prstShdw>
          </a:effectLst>
        </p:spPr>
        <p:txBody>
          <a:bodyPr wrap="square" tIns="0">
            <a:spAutoFit/>
          </a:bodyPr>
          <a:lstStyle/>
          <a:p>
            <a:pPr marL="266700" indent="-266700">
              <a:spcBef>
                <a:spcPct val="25000"/>
              </a:spcBef>
              <a:defRPr/>
            </a:pPr>
            <a:r>
              <a:rPr lang="en-US" altLang="ja-JP" sz="900" b="0" dirty="0" smtClean="0">
                <a:solidFill>
                  <a:srgbClr val="000000"/>
                </a:solidFill>
                <a:latin typeface="Arial" pitchFamily="34" charset="0"/>
                <a:ea typeface="ＭＳ Ｐゴシック" charset="-128"/>
                <a:cs typeface="Arial" pitchFamily="34" charset="0"/>
              </a:rPr>
              <a:t>Note1: High-yield rice 1 shows the estimation result for rice grown in rice field </a:t>
            </a:r>
            <a:r>
              <a:rPr lang="en-US" altLang="ja-JP" sz="900" b="0" dirty="0" smtClean="0">
                <a:solidFill>
                  <a:schemeClr val="tx1"/>
                </a:solidFill>
                <a:latin typeface="Arial" pitchFamily="34" charset="0"/>
                <a:ea typeface="ＭＳ Ｐゴシック" charset="-128"/>
                <a:cs typeface="Arial" pitchFamily="34" charset="0"/>
              </a:rPr>
              <a:t>with </a:t>
            </a:r>
            <a:r>
              <a:rPr lang="en-US" altLang="ja-JP" sz="900" b="0" dirty="0" smtClean="0">
                <a:solidFill>
                  <a:schemeClr val="tx1"/>
                </a:solidFill>
                <a:latin typeface="Arial" pitchFamily="34" charset="0"/>
                <a:cs typeface="Arial" pitchFamily="34" charset="0"/>
              </a:rPr>
              <a:t>altering </a:t>
            </a:r>
            <a:r>
              <a:rPr lang="en-US" altLang="ja-JP" sz="900" b="0" dirty="0">
                <a:solidFill>
                  <a:schemeClr val="tx1"/>
                </a:solidFill>
                <a:latin typeface="Arial" pitchFamily="34" charset="0"/>
                <a:cs typeface="Arial" pitchFamily="34" charset="0"/>
              </a:rPr>
              <a:t>water </a:t>
            </a:r>
            <a:r>
              <a:rPr lang="en-US" altLang="ja-JP" sz="900" b="0" dirty="0" smtClean="0">
                <a:solidFill>
                  <a:schemeClr val="tx1"/>
                </a:solidFill>
                <a:latin typeface="Arial" pitchFamily="34" charset="0"/>
                <a:cs typeface="Arial" pitchFamily="34" charset="0"/>
              </a:rPr>
              <a:t>management, while high-yield rice 2 </a:t>
            </a:r>
            <a:r>
              <a:rPr lang="en-US" altLang="ja-JP" sz="900" b="0" dirty="0">
                <a:solidFill>
                  <a:schemeClr val="tx1"/>
                </a:solidFill>
                <a:latin typeface="Arial" pitchFamily="34" charset="0"/>
                <a:ea typeface="ＭＳ Ｐゴシック" charset="-128"/>
                <a:cs typeface="Arial" pitchFamily="34" charset="0"/>
              </a:rPr>
              <a:t>shows the </a:t>
            </a:r>
            <a:r>
              <a:rPr lang="en-US" altLang="ja-JP" sz="900" b="0" dirty="0" smtClean="0">
                <a:solidFill>
                  <a:schemeClr val="tx1"/>
                </a:solidFill>
                <a:latin typeface="Arial" pitchFamily="34" charset="0"/>
                <a:ea typeface="ＭＳ Ｐゴシック" charset="-128"/>
                <a:cs typeface="Arial" pitchFamily="34" charset="0"/>
              </a:rPr>
              <a:t>one for </a:t>
            </a:r>
            <a:r>
              <a:rPr lang="en-US" altLang="ja-JP" sz="900" b="0" dirty="0">
                <a:solidFill>
                  <a:schemeClr val="tx1"/>
                </a:solidFill>
                <a:latin typeface="Arial" pitchFamily="34" charset="0"/>
                <a:ea typeface="ＭＳ Ｐゴシック" charset="-128"/>
                <a:cs typeface="Arial" pitchFamily="34" charset="0"/>
              </a:rPr>
              <a:t>rice grown in rice field </a:t>
            </a:r>
            <a:r>
              <a:rPr lang="en-US" altLang="ja-JP" sz="900" b="0" dirty="0" smtClean="0">
                <a:solidFill>
                  <a:schemeClr val="tx1"/>
                </a:solidFill>
                <a:latin typeface="Arial" pitchFamily="34" charset="0"/>
                <a:ea typeface="ＭＳ Ｐゴシック" charset="-128"/>
                <a:cs typeface="Arial" pitchFamily="34" charset="0"/>
              </a:rPr>
              <a:t>without </a:t>
            </a:r>
            <a:r>
              <a:rPr lang="en-US" altLang="ja-JP" sz="900" b="0" dirty="0">
                <a:solidFill>
                  <a:schemeClr val="tx1"/>
                </a:solidFill>
                <a:latin typeface="Arial" pitchFamily="34" charset="0"/>
                <a:cs typeface="Arial" pitchFamily="34" charset="0"/>
              </a:rPr>
              <a:t>altering water </a:t>
            </a:r>
            <a:r>
              <a:rPr lang="en-US" altLang="ja-JP" sz="900" b="0" dirty="0" smtClean="0">
                <a:solidFill>
                  <a:schemeClr val="tx1"/>
                </a:solidFill>
                <a:latin typeface="Arial" pitchFamily="34" charset="0"/>
                <a:cs typeface="Arial" pitchFamily="34" charset="0"/>
              </a:rPr>
              <a:t>management.</a:t>
            </a:r>
            <a:endParaRPr lang="en-US" altLang="ja-JP" sz="900" b="0" dirty="0" smtClean="0">
              <a:solidFill>
                <a:schemeClr val="tx1"/>
              </a:solidFill>
              <a:latin typeface="Arial" pitchFamily="34" charset="0"/>
              <a:ea typeface="ＭＳ Ｐゴシック" charset="-128"/>
              <a:cs typeface="Arial" pitchFamily="34" charset="0"/>
            </a:endParaRPr>
          </a:p>
          <a:p>
            <a:pPr marL="266700" indent="-266700">
              <a:spcBef>
                <a:spcPct val="25000"/>
              </a:spcBef>
              <a:defRPr/>
            </a:pPr>
            <a:r>
              <a:rPr lang="en-US" altLang="ja-JP" sz="900" b="0" dirty="0" smtClean="0">
                <a:solidFill>
                  <a:srgbClr val="000000"/>
                </a:solidFill>
                <a:latin typeface="Arial" pitchFamily="34" charset="0"/>
                <a:ea typeface="ＭＳ Ｐゴシック" charset="-128"/>
                <a:cs typeface="Arial" pitchFamily="34" charset="0"/>
              </a:rPr>
              <a:t>Note2: Lifecycle GHG emissions of gasoline is estimated to be 81.7gCO2/MJ</a:t>
            </a:r>
            <a:r>
              <a:rPr lang="en-US" altLang="ja-JP" sz="900" b="0" dirty="0">
                <a:solidFill>
                  <a:srgbClr val="000000"/>
                </a:solidFill>
                <a:latin typeface="Arial" pitchFamily="34" charset="0"/>
                <a:ea typeface="ＭＳ Ｐゴシック" charset="-128"/>
                <a:cs typeface="Arial" pitchFamily="34" charset="0"/>
              </a:rPr>
              <a:t>.</a:t>
            </a:r>
            <a:endParaRPr lang="ja-JP" altLang="en-US" sz="900" b="0" dirty="0">
              <a:solidFill>
                <a:srgbClr val="000000"/>
              </a:solidFill>
              <a:latin typeface="Arial" pitchFamily="34" charset="0"/>
              <a:ea typeface="ＭＳ Ｐゴシック" charset="-128"/>
              <a:cs typeface="Arial" pitchFamily="34" charset="0"/>
            </a:endParaRPr>
          </a:p>
          <a:p>
            <a:pPr marL="266700" indent="-266700">
              <a:spcBef>
                <a:spcPct val="25000"/>
              </a:spcBef>
              <a:defRPr/>
            </a:pPr>
            <a:r>
              <a:rPr lang="en-US" altLang="ja-JP" sz="900" b="0" dirty="0" smtClean="0">
                <a:solidFill>
                  <a:srgbClr val="000000"/>
                </a:solidFill>
                <a:latin typeface="Arial" pitchFamily="34" charset="0"/>
                <a:ea typeface="ＭＳ Ｐゴシック" charset="-128"/>
                <a:cs typeface="Arial" pitchFamily="34" charset="0"/>
              </a:rPr>
              <a:t>Note3: When biofuels are produced and consumed locally, emissions from fuel transport is counted as zero.</a:t>
            </a:r>
            <a:endParaRPr lang="ja-JP" altLang="en-US" sz="900" b="0" dirty="0">
              <a:solidFill>
                <a:srgbClr val="000000"/>
              </a:solidFill>
              <a:latin typeface="Arial" pitchFamily="34" charset="0"/>
              <a:ea typeface="ＭＳ Ｐゴシック" charset="-128"/>
              <a:cs typeface="Arial" pitchFamily="34" charset="0"/>
            </a:endParaRPr>
          </a:p>
        </p:txBody>
      </p:sp>
      <p:sp>
        <p:nvSpPr>
          <p:cNvPr id="17413" name="Rectangle 8"/>
          <p:cNvSpPr>
            <a:spLocks noChangeArrowheads="1"/>
          </p:cNvSpPr>
          <p:nvPr/>
        </p:nvSpPr>
        <p:spPr bwMode="auto">
          <a:xfrm>
            <a:off x="309563" y="817067"/>
            <a:ext cx="9286875" cy="1785937"/>
          </a:xfrm>
          <a:prstGeom prst="rect">
            <a:avLst/>
          </a:prstGeom>
          <a:noFill/>
          <a:ln w="9525">
            <a:noFill/>
            <a:miter lim="800000"/>
            <a:headEnd/>
            <a:tailEnd/>
          </a:ln>
        </p:spPr>
        <p:txBody>
          <a:bodyPr lIns="72000" rIns="72000"/>
          <a:lstStyle/>
          <a:p>
            <a:pPr marL="174625" indent="-174625" eaLnBrk="0" hangingPunct="0">
              <a:lnSpc>
                <a:spcPct val="105000"/>
              </a:lnSpc>
              <a:spcBef>
                <a:spcPct val="15000"/>
              </a:spcBef>
            </a:pPr>
            <a:r>
              <a:rPr lang="ja-JP" altLang="en-US" sz="1400" b="0" dirty="0" smtClean="0">
                <a:solidFill>
                  <a:srgbClr val="000000"/>
                </a:solidFill>
                <a:latin typeface="Arial" pitchFamily="34" charset="0"/>
                <a:cs typeface="Arial" pitchFamily="34" charset="0"/>
              </a:rPr>
              <a:t>○</a:t>
            </a:r>
            <a:r>
              <a:rPr lang="en-US" altLang="ja-JP" sz="1400" b="0" dirty="0" smtClean="0">
                <a:solidFill>
                  <a:srgbClr val="000000"/>
                </a:solidFill>
                <a:latin typeface="Arial" pitchFamily="34" charset="0"/>
                <a:cs typeface="Arial" pitchFamily="34" charset="0"/>
              </a:rPr>
              <a:t> Ethanol from Brazilian sugarcane has </a:t>
            </a:r>
            <a:r>
              <a:rPr lang="en-US" altLang="ja-JP" sz="1400" b="0" u="sng" dirty="0" smtClean="0">
                <a:solidFill>
                  <a:srgbClr val="000000"/>
                </a:solidFill>
                <a:latin typeface="Arial" pitchFamily="34" charset="0"/>
                <a:cs typeface="Arial" pitchFamily="34" charset="0"/>
              </a:rPr>
              <a:t>more than 50% emissions reduction effect in case land use change does  not occur.</a:t>
            </a:r>
            <a:r>
              <a:rPr lang="en-US" altLang="ja-JP" sz="1400" b="0" dirty="0" smtClean="0">
                <a:solidFill>
                  <a:srgbClr val="000000"/>
                </a:solidFill>
                <a:latin typeface="Arial" pitchFamily="34" charset="0"/>
                <a:cs typeface="Arial" pitchFamily="34" charset="0"/>
              </a:rPr>
              <a:t> On the other hand, based on the currently available data, </a:t>
            </a:r>
            <a:r>
              <a:rPr lang="en-US" altLang="ja-JP" sz="1400" b="0" u="sng" dirty="0" smtClean="0">
                <a:solidFill>
                  <a:srgbClr val="000000"/>
                </a:solidFill>
                <a:latin typeface="Arial" pitchFamily="34" charset="0"/>
                <a:cs typeface="Arial" pitchFamily="34" charset="0"/>
              </a:rPr>
              <a:t> in case of developing new farmland by converting grassland into sugarcane field, it is estimated to emit less CO2 than gasoline but does not meet the standard due to emissions from land use change</a:t>
            </a:r>
            <a:r>
              <a:rPr lang="en-US" altLang="ja-JP" sz="1400" b="0" dirty="0" smtClean="0">
                <a:solidFill>
                  <a:srgbClr val="000000"/>
                </a:solidFill>
                <a:latin typeface="Arial" pitchFamily="34" charset="0"/>
                <a:cs typeface="Arial" pitchFamily="34" charset="0"/>
              </a:rPr>
              <a:t>.</a:t>
            </a:r>
            <a:endParaRPr lang="en-US" altLang="ja-JP" sz="1400" b="0" dirty="0">
              <a:solidFill>
                <a:srgbClr val="000000"/>
              </a:solidFill>
              <a:latin typeface="Arial" pitchFamily="34" charset="0"/>
              <a:cs typeface="Arial" pitchFamily="34" charset="0"/>
            </a:endParaRPr>
          </a:p>
          <a:p>
            <a:pPr marL="174625" indent="-174625" eaLnBrk="0" hangingPunct="0">
              <a:lnSpc>
                <a:spcPct val="105000"/>
              </a:lnSpc>
              <a:spcBef>
                <a:spcPct val="15000"/>
              </a:spcBef>
            </a:pPr>
            <a:r>
              <a:rPr lang="ja-JP" altLang="en-US" sz="1400" b="0" dirty="0" smtClean="0">
                <a:solidFill>
                  <a:srgbClr val="000000"/>
                </a:solidFill>
                <a:latin typeface="Arial" pitchFamily="34" charset="0"/>
                <a:cs typeface="Arial" pitchFamily="34" charset="0"/>
              </a:rPr>
              <a:t>○</a:t>
            </a:r>
            <a:r>
              <a:rPr lang="en-US" altLang="ja-JP" sz="1400" b="0" dirty="0" smtClean="0">
                <a:solidFill>
                  <a:srgbClr val="000000"/>
                </a:solidFill>
                <a:latin typeface="Arial" pitchFamily="34" charset="0"/>
                <a:cs typeface="Arial" pitchFamily="34" charset="0"/>
              </a:rPr>
              <a:t> Regarding domestic ethanol, ethanol </a:t>
            </a:r>
            <a:r>
              <a:rPr lang="en-US" altLang="ja-JP" sz="1400" b="0" dirty="0">
                <a:solidFill>
                  <a:srgbClr val="000000"/>
                </a:solidFill>
                <a:latin typeface="Arial" pitchFamily="34" charset="0"/>
                <a:cs typeface="Arial" pitchFamily="34" charset="0"/>
              </a:rPr>
              <a:t>from </a:t>
            </a:r>
            <a:r>
              <a:rPr lang="en-US" altLang="ja-JP" sz="1400" b="0" u="sng" dirty="0" smtClean="0">
                <a:solidFill>
                  <a:srgbClr val="000000"/>
                </a:solidFill>
                <a:latin typeface="Arial" pitchFamily="34" charset="0"/>
                <a:cs typeface="Arial" pitchFamily="34" charset="0"/>
              </a:rPr>
              <a:t>sugar beet and </a:t>
            </a:r>
            <a:r>
              <a:rPr lang="en-US" altLang="ja-JP" sz="1400" b="0" u="sng" dirty="0" smtClean="0">
                <a:solidFill>
                  <a:schemeClr val="tx1"/>
                </a:solidFill>
                <a:latin typeface="Arial" pitchFamily="34" charset="0"/>
                <a:cs typeface="Arial" pitchFamily="34" charset="0"/>
              </a:rPr>
              <a:t>construction </a:t>
            </a:r>
            <a:r>
              <a:rPr lang="en-US" altLang="ja-JP" sz="1400" b="0" u="sng" dirty="0">
                <a:solidFill>
                  <a:schemeClr val="tx1"/>
                </a:solidFill>
                <a:latin typeface="Arial" pitchFamily="34" charset="0"/>
                <a:cs typeface="Arial" pitchFamily="34" charset="0"/>
              </a:rPr>
              <a:t>and demolition waste </a:t>
            </a:r>
            <a:r>
              <a:rPr lang="en-US" altLang="ja-JP" sz="1400" b="0" u="sng" dirty="0" smtClean="0">
                <a:solidFill>
                  <a:srgbClr val="000000"/>
                </a:solidFill>
                <a:latin typeface="Arial" pitchFamily="34" charset="0"/>
                <a:cs typeface="Arial" pitchFamily="34" charset="0"/>
              </a:rPr>
              <a:t>has more than 50% emissions reduction effect.</a:t>
            </a:r>
            <a:r>
              <a:rPr lang="en-US" altLang="ja-JP" sz="1400" b="0" dirty="0" smtClean="0">
                <a:solidFill>
                  <a:srgbClr val="000000"/>
                </a:solidFill>
                <a:latin typeface="Arial" pitchFamily="34" charset="0"/>
                <a:cs typeface="Arial" pitchFamily="34" charset="0"/>
              </a:rPr>
              <a:t> Ethanol from high-yield rice grown </a:t>
            </a:r>
            <a:r>
              <a:rPr lang="en-US" altLang="ja-JP" sz="1400" b="0" dirty="0">
                <a:solidFill>
                  <a:srgbClr val="000000"/>
                </a:solidFill>
                <a:latin typeface="Arial" pitchFamily="34" charset="0"/>
                <a:cs typeface="Arial" pitchFamily="34" charset="0"/>
              </a:rPr>
              <a:t>in </a:t>
            </a:r>
            <a:r>
              <a:rPr lang="en-US" altLang="ja-JP" sz="1400" b="0" dirty="0" smtClean="0">
                <a:solidFill>
                  <a:srgbClr val="000000"/>
                </a:solidFill>
                <a:latin typeface="Arial" pitchFamily="34" charset="0"/>
                <a:cs typeface="Arial" pitchFamily="34" charset="0"/>
              </a:rPr>
              <a:t>rice </a:t>
            </a:r>
            <a:r>
              <a:rPr lang="en-US" altLang="ja-JP" sz="1400" b="0" dirty="0">
                <a:solidFill>
                  <a:srgbClr val="000000"/>
                </a:solidFill>
                <a:latin typeface="Arial" pitchFamily="34" charset="0"/>
                <a:cs typeface="Arial" pitchFamily="34" charset="0"/>
              </a:rPr>
              <a:t>field without </a:t>
            </a:r>
            <a:r>
              <a:rPr lang="en-US" altLang="ja-JP" sz="1400" b="0" dirty="0" smtClean="0">
                <a:solidFill>
                  <a:srgbClr val="000000"/>
                </a:solidFill>
                <a:latin typeface="Arial" pitchFamily="34" charset="0"/>
                <a:cs typeface="Arial" pitchFamily="34" charset="0"/>
              </a:rPr>
              <a:t>altering water management has 30% emissions reduction effect. Ethanol from molasses has 32% emissions reduction effect.</a:t>
            </a:r>
            <a:endParaRPr lang="ja-JP" altLang="en-US" sz="1400" b="0" dirty="0">
              <a:solidFill>
                <a:srgbClr val="000000"/>
              </a:solidFill>
              <a:latin typeface="Arial" pitchFamily="34" charset="0"/>
              <a:cs typeface="Arial" pitchFamily="34" charset="0"/>
            </a:endParaRPr>
          </a:p>
        </p:txBody>
      </p:sp>
      <p:graphicFrame>
        <p:nvGraphicFramePr>
          <p:cNvPr id="11" name="グラフ 10"/>
          <p:cNvGraphicFramePr>
            <a:graphicFrameLocks/>
          </p:cNvGraphicFramePr>
          <p:nvPr>
            <p:extLst>
              <p:ext uri="{D42A27DB-BD31-4B8C-83A1-F6EECF244321}">
                <p14:modId xmlns:p14="http://schemas.microsoft.com/office/powerpoint/2010/main" val="1719181212"/>
              </p:ext>
            </p:extLst>
          </p:nvPr>
        </p:nvGraphicFramePr>
        <p:xfrm>
          <a:off x="781051" y="2486496"/>
          <a:ext cx="7820025"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12"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a:solidFill>
                  <a:srgbClr val="CC6600"/>
                </a:solidFill>
                <a:ea typeface="HG丸ｺﾞｼｯｸM-PRO" pitchFamily="50" charset="-128"/>
              </a:rPr>
              <a:t>DISCUSSION PURPOSE ONLY</a:t>
            </a:r>
          </a:p>
        </p:txBody>
      </p:sp>
      <p:sp>
        <p:nvSpPr>
          <p:cNvPr id="13" name="スライド番号プレースホルダ 5"/>
          <p:cNvSpPr>
            <a:spLocks noGrp="1"/>
          </p:cNvSpPr>
          <p:nvPr>
            <p:ph type="sldNum" sz="quarter" idx="12"/>
          </p:nvPr>
        </p:nvSpPr>
        <p:spPr>
          <a:xfrm>
            <a:off x="7610152" y="6349500"/>
            <a:ext cx="2311400" cy="476250"/>
          </a:xfrm>
        </p:spPr>
        <p:txBody>
          <a:bodyPr anchor="b"/>
          <a:lstStyle/>
          <a:p>
            <a:fld id="{E1A298BD-8631-4CD7-9C80-C0E693C797D2}" type="slidenum">
              <a:rPr lang="en-US" altLang="ja-JP"/>
              <a:pPr/>
              <a:t>7</a:t>
            </a:fld>
            <a:endParaRPr lang="en-US" altLang="ja-JP" dirty="0"/>
          </a:p>
        </p:txBody>
      </p:sp>
    </p:spTree>
    <p:extLst>
      <p:ext uri="{BB962C8B-B14F-4D97-AF65-F5344CB8AC3E}">
        <p14:creationId xmlns:p14="http://schemas.microsoft.com/office/powerpoint/2010/main" val="618239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AutoShape 3"/>
          <p:cNvSpPr>
            <a:spLocks noChangeArrowheads="1"/>
          </p:cNvSpPr>
          <p:nvPr/>
        </p:nvSpPr>
        <p:spPr bwMode="auto">
          <a:xfrm>
            <a:off x="37836" y="44450"/>
            <a:ext cx="4056989" cy="288925"/>
          </a:xfrm>
          <a:prstGeom prst="roundRect">
            <a:avLst>
              <a:gd name="adj" fmla="val 16667"/>
            </a:avLst>
          </a:prstGeom>
          <a:noFill/>
          <a:ln w="9525">
            <a:solidFill>
              <a:srgbClr val="CC6600"/>
            </a:solidFill>
            <a:round/>
            <a:headEnd/>
            <a:tailEnd/>
          </a:ln>
          <a:effectLst/>
        </p:spPr>
        <p:txBody>
          <a:bodyPr wrap="none" anchor="ctr"/>
          <a:lstStyle/>
          <a:p>
            <a:pPr algn="ctr"/>
            <a:r>
              <a:rPr lang="en-US" altLang="ja-JP" sz="1800">
                <a:solidFill>
                  <a:srgbClr val="CC6600"/>
                </a:solidFill>
                <a:ea typeface="HG丸ｺﾞｼｯｸM-PRO" pitchFamily="50" charset="-128"/>
              </a:rPr>
              <a:t>DISCUSSION PURPOSE ONLY</a:t>
            </a:r>
          </a:p>
        </p:txBody>
      </p:sp>
      <p:sp>
        <p:nvSpPr>
          <p:cNvPr id="114692" name="Text Box 4"/>
          <p:cNvSpPr txBox="1">
            <a:spLocks noChangeArrowheads="1"/>
          </p:cNvSpPr>
          <p:nvPr/>
        </p:nvSpPr>
        <p:spPr bwMode="auto">
          <a:xfrm>
            <a:off x="507339" y="836614"/>
            <a:ext cx="4524771" cy="396875"/>
          </a:xfrm>
          <a:prstGeom prst="rect">
            <a:avLst/>
          </a:prstGeom>
          <a:solidFill>
            <a:srgbClr val="CCFFFF"/>
          </a:solidFill>
          <a:ln w="9525">
            <a:noFill/>
            <a:miter lim="800000"/>
            <a:headEnd/>
            <a:tailEnd/>
          </a:ln>
          <a:effectLst/>
        </p:spPr>
        <p:txBody>
          <a:bodyPr>
            <a:spAutoFit/>
          </a:bodyPr>
          <a:lstStyle/>
          <a:p>
            <a:pPr marL="342900" indent="-342900">
              <a:spcBef>
                <a:spcPct val="50000"/>
              </a:spcBef>
            </a:pPr>
            <a:r>
              <a:rPr lang="ja-JP" altLang="en-US" b="0" dirty="0" smtClean="0"/>
              <a:t>５</a:t>
            </a:r>
            <a:r>
              <a:rPr lang="en-US" altLang="ja-JP" b="0" dirty="0" smtClean="0"/>
              <a:t>) </a:t>
            </a:r>
            <a:r>
              <a:rPr lang="en-US" altLang="ja-JP" dirty="0"/>
              <a:t>Food Security</a:t>
            </a:r>
            <a:endParaRPr lang="en-US" altLang="ja-JP" b="0" dirty="0"/>
          </a:p>
        </p:txBody>
      </p:sp>
      <p:sp>
        <p:nvSpPr>
          <p:cNvPr id="114696" name="Text Box 8"/>
          <p:cNvSpPr txBox="1">
            <a:spLocks noChangeArrowheads="1"/>
          </p:cNvSpPr>
          <p:nvPr/>
        </p:nvSpPr>
        <p:spPr bwMode="auto">
          <a:xfrm>
            <a:off x="584729" y="3429001"/>
            <a:ext cx="3198813" cy="396875"/>
          </a:xfrm>
          <a:prstGeom prst="rect">
            <a:avLst/>
          </a:prstGeom>
          <a:solidFill>
            <a:srgbClr val="CCFFFF"/>
          </a:solidFill>
          <a:ln w="9525">
            <a:noFill/>
            <a:miter lim="800000"/>
            <a:headEnd/>
            <a:tailEnd/>
          </a:ln>
          <a:effectLst/>
        </p:spPr>
        <p:txBody>
          <a:bodyPr>
            <a:spAutoFit/>
          </a:bodyPr>
          <a:lstStyle/>
          <a:p>
            <a:pPr marL="342900" indent="-342900">
              <a:spcBef>
                <a:spcPct val="50000"/>
              </a:spcBef>
            </a:pPr>
            <a:r>
              <a:rPr lang="ja-JP" altLang="en-US" b="0" dirty="0" smtClean="0"/>
              <a:t>６</a:t>
            </a:r>
            <a:r>
              <a:rPr lang="en-US" altLang="ja-JP" b="0" dirty="0" smtClean="0"/>
              <a:t>) </a:t>
            </a:r>
            <a:r>
              <a:rPr lang="en-US" altLang="ja-JP" dirty="0"/>
              <a:t>Bio-diversification</a:t>
            </a:r>
            <a:endParaRPr lang="en-US" altLang="ja-JP" b="0" dirty="0"/>
          </a:p>
        </p:txBody>
      </p:sp>
      <p:sp>
        <p:nvSpPr>
          <p:cNvPr id="114697" name="Text Box 9"/>
          <p:cNvSpPr txBox="1">
            <a:spLocks noChangeArrowheads="1"/>
          </p:cNvSpPr>
          <p:nvPr/>
        </p:nvSpPr>
        <p:spPr bwMode="auto">
          <a:xfrm>
            <a:off x="1442906" y="1412876"/>
            <a:ext cx="7099300" cy="1200329"/>
          </a:xfrm>
          <a:prstGeom prst="rect">
            <a:avLst/>
          </a:prstGeom>
          <a:noFill/>
          <a:ln w="9525">
            <a:noFill/>
            <a:miter lim="800000"/>
            <a:headEnd/>
            <a:tailEnd/>
          </a:ln>
          <a:effectLst/>
        </p:spPr>
        <p:txBody>
          <a:bodyPr>
            <a:spAutoFit/>
          </a:bodyPr>
          <a:lstStyle/>
          <a:p>
            <a:pPr>
              <a:lnSpc>
                <a:spcPct val="120000"/>
              </a:lnSpc>
              <a:spcBef>
                <a:spcPct val="50000"/>
              </a:spcBef>
            </a:pPr>
            <a:r>
              <a:rPr lang="en-US" altLang="ja-JP" b="0" dirty="0"/>
              <a:t>Oil refining companies should consider the competition with food security.  If any problem would be found, they should report the necessary information to the government.</a:t>
            </a:r>
          </a:p>
        </p:txBody>
      </p:sp>
      <p:sp>
        <p:nvSpPr>
          <p:cNvPr id="114698" name="Text Box 10"/>
          <p:cNvSpPr txBox="1">
            <a:spLocks noChangeArrowheads="1"/>
          </p:cNvSpPr>
          <p:nvPr/>
        </p:nvSpPr>
        <p:spPr bwMode="auto">
          <a:xfrm>
            <a:off x="1520296" y="3933825"/>
            <a:ext cx="7099300" cy="1938992"/>
          </a:xfrm>
          <a:prstGeom prst="rect">
            <a:avLst/>
          </a:prstGeom>
          <a:noFill/>
          <a:ln w="9525">
            <a:noFill/>
            <a:miter lim="800000"/>
            <a:headEnd/>
            <a:tailEnd/>
          </a:ln>
          <a:effectLst/>
        </p:spPr>
        <p:txBody>
          <a:bodyPr>
            <a:spAutoFit/>
          </a:bodyPr>
          <a:lstStyle/>
          <a:p>
            <a:pPr>
              <a:lnSpc>
                <a:spcPct val="120000"/>
              </a:lnSpc>
              <a:spcBef>
                <a:spcPct val="50000"/>
              </a:spcBef>
            </a:pPr>
            <a:r>
              <a:rPr lang="en-US" altLang="ja-JP" b="0"/>
              <a:t>In view of Bio-diversification, oil refining companies should secure that the producers of sugarcane, ethanol and ETBE shall comply with all applicable laws and regulations. If any problem would be found, they should report the necessary information to the government.</a:t>
            </a:r>
          </a:p>
        </p:txBody>
      </p:sp>
      <p:sp>
        <p:nvSpPr>
          <p:cNvPr id="8" name="スライド番号プレースホルダ 5"/>
          <p:cNvSpPr>
            <a:spLocks noGrp="1"/>
          </p:cNvSpPr>
          <p:nvPr>
            <p:ph type="sldNum" sz="quarter" idx="12"/>
          </p:nvPr>
        </p:nvSpPr>
        <p:spPr>
          <a:xfrm>
            <a:off x="7610152" y="6349500"/>
            <a:ext cx="2311400" cy="476250"/>
          </a:xfrm>
        </p:spPr>
        <p:txBody>
          <a:bodyPr anchor="b"/>
          <a:lstStyle/>
          <a:p>
            <a:fld id="{E1A298BD-8631-4CD7-9C80-C0E693C797D2}" type="slidenum">
              <a:rPr lang="en-US" altLang="ja-JP"/>
              <a:pPr/>
              <a:t>8</a:t>
            </a:fld>
            <a:endParaRPr lang="en-US" altLang="ja-JP"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000" b="1"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000" b="1"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10057</TotalTime>
  <Words>1601</Words>
  <Application>Microsoft Office PowerPoint</Application>
  <PresentationFormat>A4 Paper (210x297 mm)</PresentationFormat>
  <Paragraphs>287</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標準デザイン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バイオマス燃料供給有限責任事業組合</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Situation of Sustainability Issues in Japan</dc:title>
  <dc:creator>a.matsushita</dc:creator>
  <cp:lastModifiedBy>SILVA Valéria</cp:lastModifiedBy>
  <cp:revision>196</cp:revision>
  <cp:lastPrinted>2013-09-02T07:33:11Z</cp:lastPrinted>
  <dcterms:created xsi:type="dcterms:W3CDTF">2010-01-28T05:16:42Z</dcterms:created>
  <dcterms:modified xsi:type="dcterms:W3CDTF">2015-04-09T12:22:31Z</dcterms:modified>
</cp:coreProperties>
</file>