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80" r:id="rId2"/>
    <p:sldId id="381" r:id="rId3"/>
    <p:sldId id="382" r:id="rId4"/>
    <p:sldId id="383" r:id="rId5"/>
    <p:sldId id="385" r:id="rId6"/>
    <p:sldId id="386" r:id="rId7"/>
    <p:sldId id="387" r:id="rId8"/>
    <p:sldId id="388" r:id="rId9"/>
    <p:sldId id="389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3" r:id="rId23"/>
    <p:sldId id="404" r:id="rId24"/>
    <p:sldId id="406" r:id="rId25"/>
    <p:sldId id="407" r:id="rId26"/>
    <p:sldId id="390" r:id="rId27"/>
    <p:sldId id="384" r:id="rId28"/>
  </p:sldIdLst>
  <p:sldSz cx="9144000" cy="6858000" type="screen4x3"/>
  <p:notesSz cx="7077075" cy="905192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accent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accent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accent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accent2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3300"/>
    <a:srgbClr val="FF0000"/>
    <a:srgbClr val="FF5050"/>
    <a:srgbClr val="0033CC"/>
    <a:srgbClr val="990000"/>
    <a:srgbClr val="0080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06" autoAdjust="0"/>
    <p:restoredTop sz="94533" autoAdjust="0"/>
  </p:normalViewPr>
  <p:slideViewPr>
    <p:cSldViewPr>
      <p:cViewPr>
        <p:scale>
          <a:sx n="125" d="100"/>
          <a:sy n="125" d="100"/>
        </p:scale>
        <p:origin x="24" y="72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66732" cy="453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0343" y="1"/>
            <a:ext cx="3066732" cy="453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598438"/>
            <a:ext cx="3066732" cy="45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0343" y="8598438"/>
            <a:ext cx="3066732" cy="45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244DA3B-41A4-49EB-BF0B-75C3A302847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953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66732" cy="452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8706" y="0"/>
            <a:ext cx="3066732" cy="452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4763" y="679450"/>
            <a:ext cx="4527550" cy="3395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7708" y="4299962"/>
            <a:ext cx="5661660" cy="407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598437"/>
            <a:ext cx="3066732" cy="452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8706" y="8598437"/>
            <a:ext cx="3066732" cy="452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3AE8863-F4BB-44CE-BC09-A76C9ED8BE9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3098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2D8F5-510A-4B3A-A59B-47F9A16C17C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E5129-5323-4E2A-8089-1B8148F383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C5EB4-D70E-464E-9F5C-A9DFCF0B8B2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928D0-9E96-4432-A80B-8E7D5ABE33D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E3FD5-AD44-4679-B757-B033216FC85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5F61E-2DF2-4B5C-8C55-51CF39378D4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1C0A8-7CD9-4A67-99DD-BD7FD813560A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E8FDD-5DF6-4ACC-BC84-51CF6B5EE08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7B63D-66F7-4C11-8B65-711D313266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D6593-92D4-4116-BB67-D70FEE87389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A5FDB-FDEA-4C49-BB00-62073715747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C5CCB28-0A82-4614-B56B-08183236768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Excel_Worksheet1.xls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Excel_Worksheet2.xls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Excel_Worksheet3.xls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Excel_Worksheet4.xls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aixaDeTexto 4"/>
          <p:cNvSpPr txBox="1">
            <a:spLocks noChangeArrowheads="1"/>
          </p:cNvSpPr>
          <p:nvPr/>
        </p:nvSpPr>
        <p:spPr bwMode="auto">
          <a:xfrm>
            <a:off x="2928926" y="214290"/>
            <a:ext cx="51435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000" b="1" dirty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RESUMO DOS LEILÕES  NA FASE DA MISTURA </a:t>
            </a:r>
            <a:r>
              <a:rPr lang="pt-BR" sz="2000" b="1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OPCIONAL 2%</a:t>
            </a:r>
          </a:p>
          <a:p>
            <a:pPr algn="ctr"/>
            <a:r>
              <a:rPr lang="pt-BR" sz="2000" b="1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Jan/06 a dez/07</a:t>
            </a:r>
            <a:endParaRPr lang="pt-BR" sz="2000" b="1" dirty="0">
              <a:solidFill>
                <a:srgbClr val="00206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500958" y="6143644"/>
            <a:ext cx="15001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Arial" pitchFamily="34" charset="0"/>
                <a:cs typeface="Arial" pitchFamily="34" charset="0"/>
              </a:rPr>
              <a:t>Fonte: Superintendência de Abastecimento</a:t>
            </a:r>
            <a:endParaRPr lang="pt-BR" sz="1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72182"/>
            <a:ext cx="8336841" cy="452111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144000" cy="51125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Retângulo 2"/>
          <p:cNvSpPr/>
          <p:nvPr/>
        </p:nvSpPr>
        <p:spPr>
          <a:xfrm>
            <a:off x="2643174" y="127321"/>
            <a:ext cx="60722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RESUMO DOS LEILÕES  NA FASE DA MISTURA OBRIGATÓRIA – 2012 (out a dez)</a:t>
            </a:r>
          </a:p>
          <a:p>
            <a:pPr algn="ctr"/>
            <a:r>
              <a:rPr lang="pt-BR" sz="2000" b="1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5% desde janeiro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144000" cy="51125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Retângulo 2"/>
          <p:cNvSpPr/>
          <p:nvPr/>
        </p:nvSpPr>
        <p:spPr>
          <a:xfrm>
            <a:off x="2643174" y="127321"/>
            <a:ext cx="60722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RESUMO DOS LEILÕES  NA FASE DA MISTURA OBRIGATÓRIA – 2013 (jan a fev)</a:t>
            </a:r>
          </a:p>
          <a:p>
            <a:pPr algn="ctr"/>
            <a:r>
              <a:rPr lang="pt-BR" sz="2000" b="1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5% desde janeiro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643174" y="127321"/>
            <a:ext cx="60722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RESUMO DOS LEILÕES  NA FASE DA MISTURA OBRIGATÓRIA – 2013 (mar a abr)</a:t>
            </a:r>
          </a:p>
          <a:p>
            <a:pPr algn="ctr"/>
            <a:r>
              <a:rPr lang="pt-BR" sz="2000" b="1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5% desde janeiro 2010</a:t>
            </a:r>
          </a:p>
        </p:txBody>
      </p:sp>
      <p:pic>
        <p:nvPicPr>
          <p:cNvPr id="1028" name="Picture 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692" y="1484784"/>
            <a:ext cx="9144000" cy="511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643174" y="127321"/>
            <a:ext cx="60722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RESUMO DOS LEILÕES  NA FASE DA MISTURA OBRIGATÓRIA – 2013 (mai a jun)</a:t>
            </a:r>
          </a:p>
          <a:p>
            <a:pPr algn="ctr"/>
            <a:r>
              <a:rPr lang="pt-BR" sz="2000" b="1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5% desde janeiro 2010</a:t>
            </a:r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068" y="1484784"/>
            <a:ext cx="9144000" cy="511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643174" y="127321"/>
            <a:ext cx="60722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RESUMO DOS LEILÕES  NA FASE DA MISTURA OBRIGATÓRIA – 2013 (jul a ago)</a:t>
            </a:r>
          </a:p>
          <a:p>
            <a:pPr algn="ctr"/>
            <a:r>
              <a:rPr lang="pt-BR" sz="2000" b="1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5% desde janeiro 2010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5900"/>
            <a:ext cx="9144000" cy="51114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643174" y="127321"/>
            <a:ext cx="60722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RESUMO DOS LEILÕES  NA FASE DA MISTURA OBRIGATÓRIA – 2013 (set a out)</a:t>
            </a:r>
          </a:p>
          <a:p>
            <a:pPr algn="ctr"/>
            <a:r>
              <a:rPr lang="pt-BR" sz="2000" b="1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5% desde janeiro 2010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87" y="1556792"/>
            <a:ext cx="8964709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643174" y="127321"/>
            <a:ext cx="60722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RESUMO DOS LEILÕES  NA FASE DA MISTURA OBRIGATÓRIA – 2013 (</a:t>
            </a:r>
            <a:r>
              <a:rPr lang="pt-BR" sz="2000" b="1" dirty="0" err="1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nov</a:t>
            </a:r>
            <a:r>
              <a:rPr lang="pt-BR" sz="2000" b="1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 a dez)</a:t>
            </a:r>
          </a:p>
          <a:p>
            <a:pPr algn="ctr"/>
            <a:r>
              <a:rPr lang="pt-BR" sz="2000" b="1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5% desde janeiro 2010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240" y="1556792"/>
            <a:ext cx="889248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643174" y="127321"/>
            <a:ext cx="60722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RESUMO DOS LEILÕES  NA FASE DA MISTURA OBRIGATÓRIA – 2014 (jan a fev)</a:t>
            </a:r>
          </a:p>
          <a:p>
            <a:pPr algn="ctr"/>
            <a:r>
              <a:rPr lang="pt-BR" sz="2000" b="1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5% desde janeiro 2010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96" y="1556793"/>
            <a:ext cx="9121984" cy="4968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643174" y="127321"/>
            <a:ext cx="60722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RESUMO DOS LEILÕES  NA FASE DA MISTURA OBRIGATÓRIA – 2014 (mar a abr)</a:t>
            </a:r>
          </a:p>
          <a:p>
            <a:pPr algn="ctr"/>
            <a:r>
              <a:rPr lang="pt-BR" sz="2000" b="1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5% desde janeiro 2010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503" y="1628800"/>
            <a:ext cx="9148503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0" y="1772816"/>
          <a:ext cx="9144000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Planilha" r:id="rId4" imgW="11791843" imgH="5238810" progId="Excel.Sheet.12">
                  <p:embed/>
                </p:oleObj>
              </mc:Choice>
              <mc:Fallback>
                <p:oleObj name="Planilha" r:id="rId4" imgW="11791843" imgH="5238810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72816"/>
                        <a:ext cx="9144000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ângulo 2"/>
          <p:cNvSpPr/>
          <p:nvPr/>
        </p:nvSpPr>
        <p:spPr>
          <a:xfrm>
            <a:off x="2643174" y="127321"/>
            <a:ext cx="60722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RESUMO DOS LEILÕES  NA FASE DA MISTURA OBRIGATÓRIA – 2014 (mai a jun)</a:t>
            </a:r>
          </a:p>
          <a:p>
            <a:pPr algn="ctr"/>
            <a:r>
              <a:rPr lang="pt-BR" sz="2000" b="1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5% desde janeiro 2010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aixaDeTexto 3"/>
          <p:cNvSpPr txBox="1">
            <a:spLocks noChangeArrowheads="1"/>
          </p:cNvSpPr>
          <p:nvPr/>
        </p:nvSpPr>
        <p:spPr bwMode="auto">
          <a:xfrm>
            <a:off x="2857488" y="142852"/>
            <a:ext cx="51435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000" b="1" dirty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RESUMO DOS LEILÕES  NA FASE DA MISTURA </a:t>
            </a:r>
            <a:r>
              <a:rPr lang="pt-BR" sz="2000" b="1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OBRIGATÓRIA 2008</a:t>
            </a:r>
          </a:p>
          <a:p>
            <a:pPr algn="ctr"/>
            <a:r>
              <a:rPr lang="pt-BR" sz="2000" b="1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2% jan a jun e 3% jul a dez</a:t>
            </a:r>
            <a:endParaRPr lang="pt-BR" sz="2000" b="1" dirty="0">
              <a:solidFill>
                <a:srgbClr val="002060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736" y="1556792"/>
            <a:ext cx="8337600" cy="452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6464" y="1844824"/>
          <a:ext cx="9137536" cy="4536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Planilha" r:id="rId4" imgW="11791843" imgH="6696000" progId="Excel.Sheet.12">
                  <p:embed/>
                </p:oleObj>
              </mc:Choice>
              <mc:Fallback>
                <p:oleObj name="Planilha" r:id="rId4" imgW="11791843" imgH="6696000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" y="1844824"/>
                        <a:ext cx="9137536" cy="45365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ângulo 2"/>
          <p:cNvSpPr/>
          <p:nvPr/>
        </p:nvSpPr>
        <p:spPr>
          <a:xfrm>
            <a:off x="2643174" y="200834"/>
            <a:ext cx="60722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RESUMO DOS LEILÕES  NA FASE DA MISTURA OBRIGATÓRIA – 2014 (jul a ago) - 6%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0" y="1772816"/>
          <a:ext cx="9144000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Planilha" r:id="rId4" imgW="11791843" imgH="6696000" progId="Excel.Sheet.12">
                  <p:embed/>
                </p:oleObj>
              </mc:Choice>
              <mc:Fallback>
                <p:oleObj name="Planilha" r:id="rId4" imgW="11791843" imgH="6696000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72816"/>
                        <a:ext cx="9144000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ângulo 2"/>
          <p:cNvSpPr/>
          <p:nvPr/>
        </p:nvSpPr>
        <p:spPr>
          <a:xfrm>
            <a:off x="2643174" y="200834"/>
            <a:ext cx="60722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RESUMO DOS LEILÕES  NA FASE DA MISTURA OBRIGATÓRIA – 2014 (set a out) - 6%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0" y="1769046"/>
          <a:ext cx="9137536" cy="4612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Planilha" r:id="rId4" imgW="11791843" imgH="6696000" progId="Excel.Sheet.12">
                  <p:embed/>
                </p:oleObj>
              </mc:Choice>
              <mc:Fallback>
                <p:oleObj name="Planilha" r:id="rId4" imgW="11791843" imgH="6696000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69046"/>
                        <a:ext cx="9137536" cy="46122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ângulo 2"/>
          <p:cNvSpPr/>
          <p:nvPr/>
        </p:nvSpPr>
        <p:spPr>
          <a:xfrm>
            <a:off x="2643174" y="200834"/>
            <a:ext cx="60722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RESUMO DOS LEILÕES  NA FASE DA MISTURA OBRIGATÓRIA – 2014 (</a:t>
            </a:r>
            <a:r>
              <a:rPr lang="pt-BR" sz="2000" b="1" dirty="0" err="1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nov</a:t>
            </a:r>
            <a:r>
              <a:rPr lang="pt-BR" sz="2000" b="1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 a dez) - 7%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C:\Documents and Settings\gcarvalho\Meus documentos\Minhas imagens\ANP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50" y="129368549"/>
            <a:ext cx="1183821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 descr="C:\Documents and Settings\gcarvalho\Meus documentos\Minhas imagens\ANP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50" y="129368549"/>
            <a:ext cx="1183821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72815"/>
            <a:ext cx="9144000" cy="4536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C:\Documents and Settings\gcarvalho\Meus documentos\Minhas imagens\ANP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50" y="136388474"/>
            <a:ext cx="1183821" cy="48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00808"/>
            <a:ext cx="914400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C:\Documents and Settings\gcarvalho\Meus documentos\Minhas imagens\ANP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50" y="136388474"/>
            <a:ext cx="1183821" cy="48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701" y="1556792"/>
            <a:ext cx="8855795" cy="5028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00298" y="285728"/>
            <a:ext cx="61761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Comentários sobre as sistemáticas dos leilões </a:t>
            </a:r>
            <a:endParaRPr lang="pt-BR" sz="2000" dirty="0"/>
          </a:p>
        </p:txBody>
      </p:sp>
      <p:sp>
        <p:nvSpPr>
          <p:cNvPr id="3" name="Retângulo 5"/>
          <p:cNvSpPr>
            <a:spLocks noChangeArrowheads="1"/>
          </p:cNvSpPr>
          <p:nvPr/>
        </p:nvSpPr>
        <p:spPr bwMode="auto">
          <a:xfrm>
            <a:off x="214282" y="1515341"/>
            <a:ext cx="8572560" cy="447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500" dirty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Utilizou-se, do 1º ao 4º, o sistema “Licitações-e” do Banco do Brasil: ofertas, divididas em até 3 itens, classificadas por preço; </a:t>
            </a:r>
            <a:endParaRPr lang="pt-BR" sz="1500" dirty="0" smtClean="0">
              <a:solidFill>
                <a:srgbClr val="002060"/>
              </a:solidFill>
              <a:latin typeface="Tahoma" pitchFamily="34" charset="0"/>
              <a:cs typeface="Tahoma" pitchFamily="34" charset="0"/>
            </a:endParaRPr>
          </a:p>
          <a:p>
            <a:pPr>
              <a:buFont typeface="Arial" pitchFamily="34" charset="0"/>
              <a:buChar char="•"/>
            </a:pPr>
            <a:endParaRPr lang="pt-BR" sz="1500" dirty="0">
              <a:solidFill>
                <a:srgbClr val="002060"/>
              </a:solidFill>
              <a:latin typeface="Tahoma" pitchFamily="34" charset="0"/>
              <a:cs typeface="Tahom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1500" dirty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Do 5º ao </a:t>
            </a:r>
            <a:r>
              <a:rPr lang="pt-BR" sz="1500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7º e do 17º em diante, </a:t>
            </a:r>
            <a:r>
              <a:rPr lang="pt-BR" sz="1500" dirty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utilizou-se a modalidade pregão eletrônico do sistema “</a:t>
            </a:r>
            <a:r>
              <a:rPr lang="pt-BR" sz="1500" dirty="0" err="1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ComprasNet</a:t>
            </a:r>
            <a:r>
              <a:rPr lang="pt-BR" sz="1500" dirty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” do MPOG, em lotes, com disputa de </a:t>
            </a:r>
            <a:r>
              <a:rPr lang="pt-BR" sz="1500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preço. O volume ofertado é o mesmo do volume arrematado.</a:t>
            </a:r>
          </a:p>
          <a:p>
            <a:pPr>
              <a:buFont typeface="Arial" pitchFamily="34" charset="0"/>
              <a:buChar char="•"/>
            </a:pPr>
            <a:endParaRPr lang="pt-BR" sz="1500" dirty="0" smtClean="0">
              <a:solidFill>
                <a:srgbClr val="002060"/>
              </a:solidFill>
              <a:latin typeface="Tahoma" pitchFamily="34" charset="0"/>
              <a:cs typeface="Tahom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1500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Do 8º ao 16º, utilizou-se o Leilão Presencial. Três ofertas em cada envelope; feito em duas rodadas. A partir do 15º, foram duas ofertas em duas rodadas. O volume ofertado pode ser superior ao volume arrematado.</a:t>
            </a:r>
          </a:p>
          <a:p>
            <a:pPr>
              <a:buFont typeface="Arial" pitchFamily="34" charset="0"/>
              <a:buChar char="•"/>
            </a:pPr>
            <a:endParaRPr lang="pt-BR" sz="1500" dirty="0" smtClean="0">
              <a:solidFill>
                <a:srgbClr val="002060"/>
              </a:solidFill>
              <a:latin typeface="Tahoma" pitchFamily="34" charset="0"/>
              <a:cs typeface="Tahom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1500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A partir do 13º, começou a ser exigida a Autorização para Comercialização para todos os produtores.</a:t>
            </a:r>
          </a:p>
          <a:p>
            <a:pPr>
              <a:buFont typeface="Arial" pitchFamily="34" charset="0"/>
              <a:buChar char="•"/>
            </a:pPr>
            <a:endParaRPr lang="pt-BR" sz="1500" dirty="0" smtClean="0">
              <a:solidFill>
                <a:srgbClr val="002060"/>
              </a:solidFill>
              <a:latin typeface="Tahoma" pitchFamily="34" charset="0"/>
              <a:cs typeface="Tahom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1500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A partir do 21º Leilão, houve uma diferenciação entre os preços de referência dos itens de maiores volumes e dos demais.</a:t>
            </a:r>
          </a:p>
          <a:p>
            <a:pPr>
              <a:buFont typeface="Arial" pitchFamily="34" charset="0"/>
              <a:buChar char="•"/>
            </a:pPr>
            <a:endParaRPr lang="pt-BR" sz="1500" dirty="0" smtClean="0">
              <a:solidFill>
                <a:srgbClr val="002060"/>
              </a:solidFill>
              <a:latin typeface="Tahoma" pitchFamily="34" charset="0"/>
              <a:cs typeface="Tahom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1500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A partir do 23º Leilão, foi introduzido o FAL (Fator de Ajuste Logístico) e os lotes foram divididos por região.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00298" y="285728"/>
            <a:ext cx="57150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Comentários sobre as sistemáticas utilizadas nos leilões </a:t>
            </a:r>
            <a:endParaRPr lang="pt-BR" sz="2000" dirty="0"/>
          </a:p>
        </p:txBody>
      </p:sp>
      <p:sp>
        <p:nvSpPr>
          <p:cNvPr id="3" name="Retângulo 5"/>
          <p:cNvSpPr>
            <a:spLocks noChangeArrowheads="1"/>
          </p:cNvSpPr>
          <p:nvPr/>
        </p:nvSpPr>
        <p:spPr bwMode="auto">
          <a:xfrm>
            <a:off x="214282" y="1515341"/>
            <a:ext cx="857256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500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A partir do 26º Leilão, as etapas de seleção das ofertas começaram a ocorrer diretamente entre produtores e distribuidores, sem a etapa prévia de lances na ANP.</a:t>
            </a:r>
          </a:p>
          <a:p>
            <a:endParaRPr lang="pt-BR" sz="1500" dirty="0" smtClean="0">
              <a:solidFill>
                <a:srgbClr val="002060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pt-BR" sz="1500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Legendas:</a:t>
            </a:r>
          </a:p>
          <a:p>
            <a:endParaRPr lang="pt-BR" sz="1500" dirty="0">
              <a:solidFill>
                <a:srgbClr val="002060"/>
              </a:solidFill>
              <a:latin typeface="Tahoma" pitchFamily="34" charset="0"/>
              <a:cs typeface="Tahoma" pitchFamily="34" charset="0"/>
            </a:endParaRPr>
          </a:p>
          <a:p>
            <a:pPr marL="228600" indent="-228600">
              <a:buAutoNum type="alphaLcParenR"/>
            </a:pPr>
            <a:r>
              <a:rPr lang="pt-BR" sz="1500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Participação </a:t>
            </a:r>
            <a:r>
              <a:rPr lang="pt-BR" sz="1500" dirty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de produtores de biodiesel autorizados pela ANP e de projetos em execução; </a:t>
            </a:r>
            <a:endParaRPr lang="pt-BR" sz="1500" dirty="0" smtClean="0">
              <a:solidFill>
                <a:srgbClr val="002060"/>
              </a:solidFill>
              <a:latin typeface="Tahoma" pitchFamily="34" charset="0"/>
              <a:cs typeface="Tahoma" pitchFamily="34" charset="0"/>
            </a:endParaRPr>
          </a:p>
          <a:p>
            <a:pPr marL="228600" indent="-228600">
              <a:buAutoNum type="alphaLcParenR"/>
            </a:pPr>
            <a:endParaRPr lang="pt-BR" sz="1500" dirty="0" smtClean="0">
              <a:solidFill>
                <a:srgbClr val="002060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pt-BR" sz="1500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b) Participação apenas de produtores de biodiesel autorizados pela ANP e detentores do Registro Especial (SRF); </a:t>
            </a:r>
          </a:p>
          <a:p>
            <a:endParaRPr lang="pt-BR" sz="1500" dirty="0" smtClean="0">
              <a:solidFill>
                <a:srgbClr val="002060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pt-BR" sz="1500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c) Participação apenas de produtores de biodiesel autorizados pela ANP, detentores do Registro Especial (SRF) e do Selo Combustível Social (MDA); </a:t>
            </a:r>
          </a:p>
          <a:p>
            <a:endParaRPr lang="pt-BR" sz="1500" dirty="0" smtClean="0">
              <a:solidFill>
                <a:srgbClr val="002060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pt-BR" sz="1500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d) Preço: Posição FOB, com PIS/PASEP e COFINS, sem ICMS. </a:t>
            </a:r>
            <a:endParaRPr lang="pt-BR" sz="1500" dirty="0">
              <a:solidFill>
                <a:srgbClr val="00206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928926" y="142852"/>
            <a:ext cx="52864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RESUMO DOS LEILÕES  NA FASE DA MISTURA OBRIGATÓRIA – 2009</a:t>
            </a:r>
          </a:p>
          <a:p>
            <a:pPr algn="ctr"/>
            <a:r>
              <a:rPr lang="pt-BR" sz="2000" b="1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3% jan a jun e 4% jul a dez</a:t>
            </a:r>
          </a:p>
          <a:p>
            <a:pPr algn="ctr"/>
            <a:endParaRPr lang="pt-BR" sz="2000" b="1" dirty="0">
              <a:solidFill>
                <a:srgbClr val="002060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672" y="1657772"/>
            <a:ext cx="8337600" cy="452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43174" y="127321"/>
            <a:ext cx="60722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RESUMO DOS LEILÕES  NA FASE DA MISTURA OBRIGATÓRIA – 2010</a:t>
            </a:r>
          </a:p>
          <a:p>
            <a:pPr algn="ctr"/>
            <a:r>
              <a:rPr lang="pt-BR" sz="2000" b="1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5% a partir de janeiro</a:t>
            </a:r>
          </a:p>
        </p:txBody>
      </p:sp>
      <p:pic>
        <p:nvPicPr>
          <p:cNvPr id="3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8337600" cy="452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43174" y="127321"/>
            <a:ext cx="60722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RESUMO DOS LEILÕES  NA FASE DA MISTURA OBRIGATÓRIA – 2011 (jan a set)</a:t>
            </a:r>
          </a:p>
          <a:p>
            <a:pPr algn="ctr"/>
            <a:r>
              <a:rPr lang="pt-BR" sz="2000" b="1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5% desde janeiro 2010</a:t>
            </a:r>
          </a:p>
        </p:txBody>
      </p:sp>
      <p:pic>
        <p:nvPicPr>
          <p:cNvPr id="6" name="Picture 1" descr="C:\Documents and Settings\gcarvalho\Meus documentos\Minhas imagens\ANP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" y="17141638"/>
            <a:ext cx="1183821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084" y="1628799"/>
            <a:ext cx="8368380" cy="481439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43174" y="127321"/>
            <a:ext cx="60722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RESUMO DOS LEILÕES  NA FASE DA MISTURA OBRIGATÓRIA – 2011 (out a dez)</a:t>
            </a:r>
          </a:p>
          <a:p>
            <a:pPr algn="ctr"/>
            <a:r>
              <a:rPr lang="pt-BR" sz="2000" b="1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5% desde janeiro 2010</a:t>
            </a:r>
          </a:p>
        </p:txBody>
      </p:sp>
      <p:pic>
        <p:nvPicPr>
          <p:cNvPr id="6" name="Picture 1" descr="C:\Documents and Settings\gcarvalho\Meus documentos\Minhas imagens\ANP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" y="17141638"/>
            <a:ext cx="1183821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56647"/>
            <a:ext cx="9144000" cy="521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43174" y="127321"/>
            <a:ext cx="60722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RESUMO DOS LEILÕES  NA FASE DA MISTURA OBRIGATÓRIA – 2012 (jan a mar)</a:t>
            </a:r>
          </a:p>
          <a:p>
            <a:pPr algn="ctr"/>
            <a:r>
              <a:rPr lang="pt-BR" sz="2000" b="1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5% desde janeiro 2010</a:t>
            </a:r>
          </a:p>
        </p:txBody>
      </p:sp>
      <p:pic>
        <p:nvPicPr>
          <p:cNvPr id="6" name="Picture 1" descr="C:\Documents and Settings\gcarvalho\Meus documentos\Minhas imagens\ANP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" y="17141638"/>
            <a:ext cx="1183821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84784"/>
            <a:ext cx="91440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43174" y="127321"/>
            <a:ext cx="60722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RESUMO DOS LEILÕES  NA FASE DA MISTURA OBRIGATÓRIA – 2012 (abr a jun)</a:t>
            </a:r>
          </a:p>
          <a:p>
            <a:pPr algn="ctr"/>
            <a:r>
              <a:rPr lang="pt-BR" sz="2000" b="1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5% desde janeiro 2010</a:t>
            </a:r>
          </a:p>
        </p:txBody>
      </p:sp>
      <p:pic>
        <p:nvPicPr>
          <p:cNvPr id="6" name="Picture 1" descr="C:\Documents and Settings\gcarvalho\Meus documentos\Minhas imagens\ANP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" y="17141638"/>
            <a:ext cx="1183821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2" y="1490044"/>
            <a:ext cx="9138308" cy="516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43174" y="127321"/>
            <a:ext cx="60722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RESUMO DOS LEILÕES  NA FASE DA MISTURA OBRIGATÓRIA – 2012 (jul a set)</a:t>
            </a:r>
          </a:p>
          <a:p>
            <a:pPr algn="ctr"/>
            <a:r>
              <a:rPr lang="pt-BR" sz="2000" b="1" dirty="0" smtClean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5% desde janeiro 2010</a:t>
            </a:r>
          </a:p>
        </p:txBody>
      </p:sp>
      <p:pic>
        <p:nvPicPr>
          <p:cNvPr id="6" name="Picture 1" descr="C:\Documents and Settings\gcarvalho\Meus documentos\Minhas imagens\ANP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" y="17141638"/>
            <a:ext cx="1183821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484784"/>
            <a:ext cx="91440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5953</TotalTime>
  <Words>727</Words>
  <Application>Microsoft Office PowerPoint</Application>
  <PresentationFormat>On-screen Show (4:3)</PresentationFormat>
  <Paragraphs>66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Estrutura padrão</vt:lpstr>
      <vt:lpstr>Planilha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Anp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Anp</dc:creator>
  <cp:lastModifiedBy>SILVA Valéria</cp:lastModifiedBy>
  <cp:revision>312</cp:revision>
  <dcterms:created xsi:type="dcterms:W3CDTF">2007-05-24T17:38:20Z</dcterms:created>
  <dcterms:modified xsi:type="dcterms:W3CDTF">2015-02-16T12:51:40Z</dcterms:modified>
</cp:coreProperties>
</file>