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94"/>
    <p:restoredTop sz="94663"/>
  </p:normalViewPr>
  <p:slideViewPr>
    <p:cSldViewPr snapToGrid="0" snapToObjects="1">
      <p:cViewPr>
        <p:scale>
          <a:sx n="88" d="100"/>
          <a:sy n="88" d="100"/>
        </p:scale>
        <p:origin x="-29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3BFC-9606-8A41-97C4-6B7011255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R" dirty="0"/>
              <a:t>Robotic surgery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1DFE8-4F6A-F344-B7E2-F09D8116BE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R" dirty="0"/>
              <a:t>Stella Ledakis </a:t>
            </a:r>
          </a:p>
        </p:txBody>
      </p:sp>
    </p:spTree>
    <p:extLst>
      <p:ext uri="{BB962C8B-B14F-4D97-AF65-F5344CB8AC3E}">
        <p14:creationId xmlns:p14="http://schemas.microsoft.com/office/powerpoint/2010/main" val="43701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7854-BB02-5746-B482-FC9CB2D1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GR" dirty="0"/>
              <a:t>istory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89685-FC30-1B48-8009-E5ABADDD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2000" dirty="0">
                <a:effectLst/>
                <a:ea typeface="Times New Roman" panose="02020603050405020304" pitchFamily="18" charset="0"/>
              </a:rPr>
              <a:t>Victor </a:t>
            </a:r>
            <a:r>
              <a:rPr lang="en-GB" sz="2000" dirty="0" err="1">
                <a:effectLst/>
                <a:ea typeface="Times New Roman" panose="02020603050405020304" pitchFamily="18" charset="0"/>
              </a:rPr>
              <a:t>Scheinmann</a:t>
            </a:r>
            <a:r>
              <a:rPr lang="en-GB" sz="2000" dirty="0">
                <a:effectLst/>
                <a:ea typeface="Times New Roman" panose="02020603050405020304" pitchFamily="18" charset="0"/>
              </a:rPr>
              <a:t> created the PUMA 560 in 1978  </a:t>
            </a:r>
            <a:r>
              <a:rPr lang="en-GB" sz="2000" dirty="0">
                <a:effectLst/>
                <a:ea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GB" sz="2000" dirty="0">
                <a:effectLst/>
                <a:ea typeface="Times New Roman" panose="02020603050405020304" pitchFamily="18" charset="0"/>
              </a:rPr>
              <a:t>to guide a needle for a brain biopsy during a neurological procedure</a:t>
            </a:r>
            <a:r>
              <a:rPr lang="en-GR" sz="2000" dirty="0">
                <a:effectLst/>
              </a:rPr>
              <a:t> </a:t>
            </a:r>
          </a:p>
          <a:p>
            <a:pPr algn="just"/>
            <a:r>
              <a:rPr lang="en-GR" sz="2000" dirty="0">
                <a:ea typeface="Times New Roman" panose="02020603050405020304" pitchFamily="18" charset="0"/>
              </a:rPr>
              <a:t>AESOP 1000 in 1994</a:t>
            </a:r>
            <a:r>
              <a:rPr lang="en-GR" sz="2000" dirty="0">
                <a:ea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GB" sz="2000" dirty="0">
                <a:effectLst/>
                <a:ea typeface="Times New Roman" panose="02020603050405020304" pitchFamily="18" charset="0"/>
              </a:rPr>
              <a:t>first device to hold a laparoscopic camera</a:t>
            </a:r>
            <a:r>
              <a:rPr lang="en-GR" sz="2000" dirty="0">
                <a:effectLst/>
              </a:rPr>
              <a:t> </a:t>
            </a:r>
          </a:p>
          <a:p>
            <a:pPr algn="just"/>
            <a:r>
              <a:rPr lang="en-GB" sz="2000" dirty="0">
                <a:effectLst/>
                <a:ea typeface="Times New Roman" panose="02020603050405020304" pitchFamily="18" charset="0"/>
              </a:rPr>
              <a:t>AESOP 2000 in 1996 and the AESOP 3000 in 1998</a:t>
            </a:r>
            <a:r>
              <a:rPr lang="en-GR" sz="2000" dirty="0">
                <a:ea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GB" sz="2000" dirty="0">
                <a:effectLst/>
                <a:ea typeface="Times New Roman" panose="02020603050405020304" pitchFamily="18" charset="0"/>
              </a:rPr>
              <a:t>robot gained voice control and seven degrees of freedom to resemble a human hand.</a:t>
            </a:r>
            <a:r>
              <a:rPr lang="en-GR" sz="2000" dirty="0">
                <a:effectLst/>
              </a:rPr>
              <a:t> </a:t>
            </a:r>
          </a:p>
          <a:p>
            <a:pPr algn="just"/>
            <a:r>
              <a:rPr lang="en-GB" sz="2000" dirty="0">
                <a:effectLst/>
                <a:ea typeface="Times New Roman" panose="02020603050405020304" pitchFamily="18" charset="0"/>
              </a:rPr>
              <a:t>ZEUS</a:t>
            </a:r>
            <a:r>
              <a:rPr lang="en-GR" sz="2000" dirty="0">
                <a:effectLst/>
              </a:rPr>
              <a:t> in 1998 </a:t>
            </a:r>
            <a:r>
              <a:rPr lang="en-GR" sz="2000" dirty="0">
                <a:effectLst/>
                <a:sym typeface="Wingdings" pitchFamily="2" charset="2"/>
              </a:rPr>
              <a:t> </a:t>
            </a:r>
            <a:r>
              <a:rPr lang="en-GB" sz="2000" dirty="0">
                <a:sym typeface="Wingdings" pitchFamily="2" charset="2"/>
              </a:rPr>
              <a:t>t</a:t>
            </a:r>
            <a:r>
              <a:rPr lang="en-GB" sz="2000" dirty="0">
                <a:effectLst/>
                <a:ea typeface="Times New Roman" panose="02020603050405020304" pitchFamily="18" charset="0"/>
              </a:rPr>
              <a:t>he surgeon sits on a console that is separated from the robot and performs on the patient in this telepresence surgical system</a:t>
            </a:r>
            <a:r>
              <a:rPr lang="en-GR" sz="2000" dirty="0">
                <a:effectLst/>
              </a:rPr>
              <a:t> </a:t>
            </a:r>
            <a:endParaRPr lang="en-GB" sz="2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89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CA398B-8CB4-4C0C-89C6-A8AB6F78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CB510-D585-D54F-A1F8-981019BD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D</a:t>
            </a:r>
            <a:r>
              <a:rPr lang="en-GR" dirty="0"/>
              <a:t>a vinci surgical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5815-0346-EE40-9739-BCDA72612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FFFFFF"/>
                </a:solidFill>
                <a:effectLst/>
                <a:latin typeface="AppleSystemUIFont"/>
                <a:ea typeface="Times New Roman" panose="02020603050405020304" pitchFamily="18" charset="0"/>
                <a:cs typeface="AppleSystemUIFont"/>
              </a:rPr>
              <a:t>3 main parts:</a:t>
            </a:r>
          </a:p>
          <a:p>
            <a:pPr algn="just">
              <a:buClr>
                <a:schemeClr val="bg1"/>
              </a:buClr>
              <a:buFont typeface="Wingdings" pitchFamily="2" charset="2"/>
              <a:buChar char="§"/>
            </a:pPr>
            <a:r>
              <a:rPr lang="en-GB" sz="2000" dirty="0">
                <a:solidFill>
                  <a:srgbClr val="FFFFFF"/>
                </a:solidFill>
                <a:effectLst/>
                <a:latin typeface="AppleSystemUIFont"/>
                <a:ea typeface="Times New Roman" panose="02020603050405020304" pitchFamily="18" charset="0"/>
                <a:cs typeface="AppleSystemUIFont"/>
              </a:rPr>
              <a:t>the vision carts which contain the dual 3-chip camera and a dual light source</a:t>
            </a:r>
            <a:r>
              <a:rPr lang="en-GR" sz="2000" dirty="0">
                <a:solidFill>
                  <a:srgbClr val="FFFFFF"/>
                </a:solidFill>
                <a:effectLst/>
              </a:rPr>
              <a:t> </a:t>
            </a:r>
          </a:p>
          <a:p>
            <a:pPr algn="just">
              <a:buClr>
                <a:schemeClr val="bg1"/>
              </a:buClr>
              <a:buFont typeface="Wingdings" pitchFamily="2" charset="2"/>
              <a:buChar char="§"/>
            </a:pPr>
            <a:r>
              <a:rPr lang="en-GB" sz="2000" dirty="0">
                <a:solidFill>
                  <a:srgbClr val="FFFFFF"/>
                </a:solidFill>
                <a:effectLst/>
                <a:latin typeface="AppleSystemUIFont"/>
                <a:ea typeface="Times New Roman" panose="02020603050405020304" pitchFamily="18" charset="0"/>
                <a:cs typeface="AppleSystemUIFont"/>
              </a:rPr>
              <a:t>the master console where the surgeon is position </a:t>
            </a:r>
          </a:p>
          <a:p>
            <a:pPr algn="just">
              <a:buClr>
                <a:schemeClr val="bg1"/>
              </a:buClr>
              <a:buFont typeface="Wingdings" pitchFamily="2" charset="2"/>
              <a:buChar char="§"/>
            </a:pPr>
            <a:r>
              <a:rPr lang="en-GB" sz="2000" dirty="0">
                <a:solidFill>
                  <a:srgbClr val="FFFFFF"/>
                </a:solidFill>
                <a:effectLst/>
                <a:latin typeface="AppleSystemUIFont"/>
                <a:ea typeface="Times New Roman" panose="02020603050405020304" pitchFamily="18" charset="0"/>
                <a:cs typeface="AppleSystemUIFont"/>
              </a:rPr>
              <a:t>the transportable cart where the camera arm and the 2 instrument arms </a:t>
            </a:r>
            <a:endParaRPr lang="en-GR" sz="2000" dirty="0">
              <a:solidFill>
                <a:srgbClr val="FFFFFF"/>
              </a:solidFill>
              <a:effectLst/>
            </a:endParaRPr>
          </a:p>
          <a:p>
            <a:endParaRPr lang="en-GR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8345C6-0280-4226-BD83-7333BA6C3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823778-D290-4538-B146-1F73C3755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erson using a microscope&#10;&#10;Description automatically generated">
            <a:extLst>
              <a:ext uri="{FF2B5EF4-FFF2-40B4-BE49-F238E27FC236}">
                <a16:creationId xmlns:a16="http://schemas.microsoft.com/office/drawing/2014/main" id="{29BC7A59-DA67-5E4A-9514-A6BF89EB0C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86" y="1473603"/>
            <a:ext cx="4509741" cy="371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0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CE8B9BA-24C1-4E5A-9093-9889A9711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CB9C6-DC91-CA42-9EE0-3F8C0D7B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0892" y="956750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GB"/>
              <a:t>H</a:t>
            </a:r>
            <a:r>
              <a:rPr lang="en-GR"/>
              <a:t>ow it works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C72BE9-6CCE-4BA0-86B7-77E743ED2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665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6037B0-5738-4712-B214-7927C9134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9781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8" descr="A medical personnel working on a machine&#10;&#10;Description automatically generated">
            <a:extLst>
              <a:ext uri="{FF2B5EF4-FFF2-40B4-BE49-F238E27FC236}">
                <a16:creationId xmlns:a16="http://schemas.microsoft.com/office/drawing/2014/main" id="{9228DDD0-116A-EA40-B6CE-044D40D97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81" y="2368781"/>
            <a:ext cx="3685032" cy="1980704"/>
          </a:xfrm>
          <a:prstGeom prst="rect">
            <a:avLst/>
          </a:prstGeom>
        </p:spPr>
      </p:pic>
      <p:sp>
        <p:nvSpPr>
          <p:cNvPr id="6" name="AutoShape 6" descr="Surgery team with a da Vinci S R surgical robot; image c 2018 Intuitive Surgical, Inc.">
            <a:extLst>
              <a:ext uri="{FF2B5EF4-FFF2-40B4-BE49-F238E27FC236}">
                <a16:creationId xmlns:a16="http://schemas.microsoft.com/office/drawing/2014/main" id="{D42E63F0-8F5D-354A-AEFB-B6E669F5A7D2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076428" y="2539388"/>
            <a:ext cx="5285791" cy="30425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algn="just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FFFFFF"/>
                </a:solidFill>
              </a:rPr>
              <a:t>S</a:t>
            </a:r>
            <a:r>
              <a:rPr lang="en-GR" sz="2000" dirty="0">
                <a:solidFill>
                  <a:srgbClr val="FFFFFF"/>
                </a:solidFill>
              </a:rPr>
              <a:t>urgeon observes the patient from the console </a:t>
            </a:r>
          </a:p>
          <a:p>
            <a:pPr algn="just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2000" dirty="0">
                <a:solidFill>
                  <a:srgbClr val="FFFFFF"/>
                </a:solidFill>
              </a:rPr>
              <a:t>A</a:t>
            </a:r>
            <a:r>
              <a:rPr lang="en-GR" sz="2000" dirty="0">
                <a:solidFill>
                  <a:srgbClr val="FFFFFF"/>
                </a:solidFill>
              </a:rPr>
              <a:t> small 3D camera and a dime-sized surgical instruments are placed inside the patient through a tiny incision </a:t>
            </a:r>
          </a:p>
          <a:p>
            <a:pPr algn="just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R" sz="2000" dirty="0">
                <a:solidFill>
                  <a:srgbClr val="FFFFFF"/>
                </a:solidFill>
              </a:rPr>
              <a:t>The surgeon starts operating on the patient using the foot controls and the console’s hand to control and move the robotic hands </a:t>
            </a:r>
          </a:p>
          <a:p>
            <a:pPr algn="just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R" sz="2000" dirty="0">
                <a:solidFill>
                  <a:srgbClr val="FFFFFF"/>
                </a:solidFill>
              </a:rPr>
              <a:t>The surgeon’s team and the surgical technicians are clos e to the operating table to make sure eveyrhting runs smoothly</a:t>
            </a:r>
          </a:p>
        </p:txBody>
      </p:sp>
    </p:spTree>
    <p:extLst>
      <p:ext uri="{BB962C8B-B14F-4D97-AF65-F5344CB8AC3E}">
        <p14:creationId xmlns:p14="http://schemas.microsoft.com/office/powerpoint/2010/main" val="78558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CB2B-7092-7C4D-80CE-1B16BCC6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R" dirty="0"/>
              <a:t>dvantages and 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A14E-6784-BE48-9513-C6F594C47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3313321" cy="310198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R" dirty="0"/>
              <a:t>Advantages </a:t>
            </a:r>
          </a:p>
          <a:p>
            <a:pPr>
              <a:lnSpc>
                <a:spcPct val="150000"/>
              </a:lnSpc>
            </a:pPr>
            <a:r>
              <a:rPr lang="en-GB" dirty="0"/>
              <a:t>P</a:t>
            </a:r>
            <a:r>
              <a:rPr lang="en-GR" dirty="0"/>
              <a:t>recise movements </a:t>
            </a:r>
          </a:p>
          <a:p>
            <a:pPr>
              <a:lnSpc>
                <a:spcPct val="150000"/>
              </a:lnSpc>
            </a:pPr>
            <a:r>
              <a:rPr lang="en-GB" dirty="0"/>
              <a:t>E</a:t>
            </a:r>
            <a:r>
              <a:rPr lang="en-GR" dirty="0"/>
              <a:t>nhanced visualisation</a:t>
            </a:r>
          </a:p>
          <a:p>
            <a:pPr>
              <a:lnSpc>
                <a:spcPct val="150000"/>
              </a:lnSpc>
            </a:pPr>
            <a:r>
              <a:rPr lang="en-GB" dirty="0"/>
              <a:t>L</a:t>
            </a:r>
            <a:r>
              <a:rPr lang="en-GR" dirty="0"/>
              <a:t>onger and complex surgeries </a:t>
            </a:r>
          </a:p>
          <a:p>
            <a:pPr>
              <a:lnSpc>
                <a:spcPct val="150000"/>
              </a:lnSpc>
            </a:pPr>
            <a:r>
              <a:rPr lang="en-GR" dirty="0"/>
              <a:t>Faster recovery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1EA22-8A31-5B4E-8165-EF7C539B43BF}"/>
              </a:ext>
            </a:extLst>
          </p:cNvPr>
          <p:cNvSpPr txBox="1"/>
          <p:nvPr/>
        </p:nvSpPr>
        <p:spPr>
          <a:xfrm>
            <a:off x="6241143" y="2638044"/>
            <a:ext cx="371972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R" dirty="0"/>
              <a:t>Disadvantages</a:t>
            </a:r>
          </a:p>
          <a:p>
            <a:pPr marL="285750" indent="-28575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/>
              <a:t>H</a:t>
            </a:r>
            <a:r>
              <a:rPr lang="en-GR" dirty="0"/>
              <a:t>igh cost</a:t>
            </a:r>
          </a:p>
          <a:p>
            <a:pPr marL="285750" indent="-28575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GR" dirty="0"/>
              <a:t>Depends mostly on technology</a:t>
            </a:r>
          </a:p>
          <a:p>
            <a:pPr marL="285750" indent="-28575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/>
              <a:t>N</a:t>
            </a:r>
            <a:r>
              <a:rPr lang="en-GR" dirty="0"/>
              <a:t>ot every one has access</a:t>
            </a:r>
          </a:p>
          <a:p>
            <a:pPr marL="285750" indent="-28575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GR" dirty="0"/>
              <a:t>Doesn’t work for every type of surgey </a:t>
            </a:r>
          </a:p>
          <a:p>
            <a:pPr marL="285750" indent="-285750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GR" dirty="0"/>
          </a:p>
          <a:p>
            <a:pPr marL="285750" indent="-285750">
              <a:buClr>
                <a:schemeClr val="tx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endParaRPr lang="en-GR" dirty="0"/>
          </a:p>
          <a:p>
            <a:pPr>
              <a:buClr>
                <a:schemeClr val="accent2">
                  <a:lumMod val="75000"/>
                </a:schemeClr>
              </a:buClr>
            </a:pPr>
            <a:r>
              <a:rPr lang="en-GR" dirty="0"/>
              <a:t> </a:t>
            </a:r>
          </a:p>
          <a:p>
            <a:pPr marL="285750" indent="-285750"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9131829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1342</TotalTime>
  <Words>246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AppleSystemUIFont</vt:lpstr>
      <vt:lpstr>Arial</vt:lpstr>
      <vt:lpstr>Courier New</vt:lpstr>
      <vt:lpstr>Gill Sans MT</vt:lpstr>
      <vt:lpstr>Wingdings</vt:lpstr>
      <vt:lpstr>Parcel</vt:lpstr>
      <vt:lpstr>Robotic surgery </vt:lpstr>
      <vt:lpstr>History </vt:lpstr>
      <vt:lpstr>Da vinci surgical system </vt:lpstr>
      <vt:lpstr>How it works </vt:lpstr>
      <vt:lpstr>Advantages and disadvantages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surgery </dc:title>
  <dc:creator>Elpi Petraki</dc:creator>
  <cp:lastModifiedBy>Elpi Petraki</cp:lastModifiedBy>
  <cp:revision>10</cp:revision>
  <dcterms:created xsi:type="dcterms:W3CDTF">2023-12-03T23:27:39Z</dcterms:created>
  <dcterms:modified xsi:type="dcterms:W3CDTF">2023-12-04T21:50:00Z</dcterms:modified>
</cp:coreProperties>
</file>