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7"/>
  </p:notesMasterIdLst>
  <p:sldIdLst>
    <p:sldId id="256" r:id="rId2"/>
    <p:sldId id="257" r:id="rId3"/>
    <p:sldId id="261" r:id="rId4"/>
    <p:sldId id="259"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38A8B2-DF3B-4438-9708-558A32F21062}">
          <p14:sldIdLst>
            <p14:sldId id="256"/>
            <p14:sldId id="257"/>
            <p14:sldId id="261"/>
            <p14:sldId id="259"/>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1" d="100"/>
          <a:sy n="91" d="100"/>
        </p:scale>
        <p:origin x="322" y="5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B06190-1D43-4367-8338-52A770ACB97E}" type="datetimeFigureOut">
              <a:rPr lang="en-GB" smtClean="0"/>
              <a:t>23/11/2023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8174BA-392D-4C50-8241-D43637EA1C5C}" type="slidenum">
              <a:rPr lang="en-GB" smtClean="0"/>
              <a:t>‹#›</a:t>
            </a:fld>
            <a:endParaRPr lang="en-GB" dirty="0"/>
          </a:p>
        </p:txBody>
      </p:sp>
    </p:spTree>
    <p:extLst>
      <p:ext uri="{BB962C8B-B14F-4D97-AF65-F5344CB8AC3E}">
        <p14:creationId xmlns:p14="http://schemas.microsoft.com/office/powerpoint/2010/main" val="3426817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ronchiectasis.com.au/paediatrics/airway-clearance/high-frequency-chest-wall-oscillation"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Lung_transplantation"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D8174BA-392D-4C50-8241-D43637EA1C5C}" type="slidenum">
              <a:rPr lang="en-GB" smtClean="0"/>
              <a:t>1</a:t>
            </a:fld>
            <a:endParaRPr lang="en-GB" dirty="0"/>
          </a:p>
        </p:txBody>
      </p:sp>
    </p:spTree>
    <p:extLst>
      <p:ext uri="{BB962C8B-B14F-4D97-AF65-F5344CB8AC3E}">
        <p14:creationId xmlns:p14="http://schemas.microsoft.com/office/powerpoint/2010/main" val="1525282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Reference for Figure A- </a:t>
            </a:r>
            <a:r>
              <a:rPr lang="en-GB" dirty="0" err="1">
                <a:effectLst/>
              </a:rPr>
              <a:t>Twowomensci</a:t>
            </a:r>
            <a:r>
              <a:rPr lang="en-GB" dirty="0">
                <a:effectLst/>
              </a:rPr>
              <a:t> (2019) </a:t>
            </a:r>
            <a:r>
              <a:rPr lang="en-GB" i="1" dirty="0">
                <a:effectLst/>
              </a:rPr>
              <a:t>Cystic fibrosis: The disease that changed our family forever</a:t>
            </a:r>
            <a:r>
              <a:rPr lang="en-GB" dirty="0">
                <a:effectLst/>
              </a:rPr>
              <a:t>, </a:t>
            </a:r>
            <a:r>
              <a:rPr lang="en-GB" i="1" dirty="0">
                <a:effectLst/>
              </a:rPr>
              <a:t>Two Women Scientists</a:t>
            </a:r>
            <a:r>
              <a:rPr lang="en-GB" dirty="0">
                <a:effectLst/>
              </a:rPr>
              <a:t>. Available at: https://twowomensci.wordpress.com/2019/04/21/cystic-fibrosis-the-disease-that-changed-our-family-forever/ (Accessed: 23 November 2023).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rPr>
              <a:t>Reference for Figure B - </a:t>
            </a:r>
            <a:r>
              <a:rPr lang="en-GB" i="1" dirty="0">
                <a:effectLst/>
              </a:rPr>
              <a:t>Cystic fibrosis</a:t>
            </a:r>
            <a:r>
              <a:rPr lang="en-GB" dirty="0">
                <a:effectLst/>
              </a:rPr>
              <a:t> (2021) </a:t>
            </a:r>
            <a:r>
              <a:rPr lang="en-GB" i="1" dirty="0">
                <a:effectLst/>
              </a:rPr>
              <a:t>Mayo Clinic</a:t>
            </a:r>
            <a:r>
              <a:rPr lang="en-GB" dirty="0">
                <a:effectLst/>
              </a:rPr>
              <a:t>. Available at: https://www.mayoclinic.org/diseases-conditions/cystic-fibrosis/symptoms-causes/syc-20353700 (Accessed: 23 November 2023).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GB" dirty="0">
              <a:effectLst/>
            </a:endParaRPr>
          </a:p>
          <a:p>
            <a:endParaRPr lang="en-GB" dirty="0"/>
          </a:p>
          <a:p>
            <a:endParaRPr lang="en-GB" dirty="0"/>
          </a:p>
        </p:txBody>
      </p:sp>
      <p:sp>
        <p:nvSpPr>
          <p:cNvPr id="4" name="Slide Number Placeholder 3"/>
          <p:cNvSpPr>
            <a:spLocks noGrp="1"/>
          </p:cNvSpPr>
          <p:nvPr>
            <p:ph type="sldNum" sz="quarter" idx="5"/>
          </p:nvPr>
        </p:nvSpPr>
        <p:spPr/>
        <p:txBody>
          <a:bodyPr/>
          <a:lstStyle/>
          <a:p>
            <a:fld id="{2D8174BA-392D-4C50-8241-D43637EA1C5C}" type="slidenum">
              <a:rPr lang="en-GB" smtClean="0"/>
              <a:t>2</a:t>
            </a:fld>
            <a:endParaRPr lang="en-GB"/>
          </a:p>
        </p:txBody>
      </p:sp>
    </p:spTree>
    <p:extLst>
      <p:ext uri="{BB962C8B-B14F-4D97-AF65-F5344CB8AC3E}">
        <p14:creationId xmlns:p14="http://schemas.microsoft.com/office/powerpoint/2010/main" val="2276074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Reference for Figure A - </a:t>
            </a:r>
            <a:r>
              <a:rPr lang="en-GB" sz="1800" dirty="0">
                <a:effectLst/>
                <a:latin typeface="Calibri" panose="020F0502020204030204" pitchFamily="34" charset="0"/>
                <a:ea typeface="Times New Roman" panose="02020603050405020304" pitchFamily="18" charset="0"/>
              </a:rPr>
              <a:t>High frequency chest wall oscillation (2022) </a:t>
            </a:r>
            <a:r>
              <a:rPr lang="en-GB" sz="1800" i="1" dirty="0">
                <a:effectLst/>
                <a:latin typeface="Calibri" panose="020F0502020204030204" pitchFamily="34" charset="0"/>
                <a:ea typeface="Times New Roman" panose="02020603050405020304" pitchFamily="18" charset="0"/>
              </a:rPr>
              <a:t>Bronchiectasis</a:t>
            </a:r>
            <a:r>
              <a:rPr lang="en-GB" sz="1800" dirty="0">
                <a:effectLst/>
                <a:latin typeface="Calibri" panose="020F0502020204030204" pitchFamily="34" charset="0"/>
                <a:ea typeface="Times New Roman" panose="02020603050405020304" pitchFamily="18" charset="0"/>
              </a:rPr>
              <a:t>. Available at: </a:t>
            </a:r>
            <a:r>
              <a:rPr lang="en-GB" sz="1800" u="sng" dirty="0">
                <a:solidFill>
                  <a:srgbClr val="0563C1"/>
                </a:solidFill>
                <a:effectLst/>
                <a:latin typeface="Calibri" panose="020F0502020204030204" pitchFamily="34" charset="0"/>
                <a:ea typeface="Times New Roman" panose="02020603050405020304" pitchFamily="18" charset="0"/>
                <a:hlinkClick r:id="rId3"/>
              </a:rPr>
              <a:t>https://bronchiectasis.com.au/paediatrics/airway-clearance/high-frequency-chest-wall-oscillation</a:t>
            </a:r>
            <a:r>
              <a:rPr lang="en-GB" sz="1800" dirty="0">
                <a:effectLst/>
                <a:latin typeface="Calibri" panose="020F0502020204030204" pitchFamily="34" charset="0"/>
                <a:ea typeface="Times New Roman" panose="02020603050405020304" pitchFamily="18" charset="0"/>
              </a:rPr>
              <a:t> (Accessed: 09 November 2023).</a:t>
            </a:r>
            <a:endParaRPr lang="en-GB" sz="1800" dirty="0">
              <a:effectLst/>
              <a:latin typeface="Times New Roman" panose="02020603050405020304" pitchFamily="18" charset="0"/>
              <a:ea typeface="Times New Roman" panose="02020603050405020304" pitchFamily="18" charset="0"/>
            </a:endParaRPr>
          </a:p>
          <a:p>
            <a:pPr algn="l"/>
            <a:endParaRPr lang="en-GB" dirty="0"/>
          </a:p>
        </p:txBody>
      </p:sp>
      <p:sp>
        <p:nvSpPr>
          <p:cNvPr id="4" name="Slide Number Placeholder 3"/>
          <p:cNvSpPr>
            <a:spLocks noGrp="1"/>
          </p:cNvSpPr>
          <p:nvPr>
            <p:ph type="sldNum" sz="quarter" idx="5"/>
          </p:nvPr>
        </p:nvSpPr>
        <p:spPr/>
        <p:txBody>
          <a:bodyPr/>
          <a:lstStyle/>
          <a:p>
            <a:fld id="{2D8174BA-392D-4C50-8241-D43637EA1C5C}" type="slidenum">
              <a:rPr lang="en-GB" smtClean="0"/>
              <a:t>3</a:t>
            </a:fld>
            <a:endParaRPr lang="en-GB" dirty="0"/>
          </a:p>
        </p:txBody>
      </p:sp>
    </p:spTree>
    <p:extLst>
      <p:ext uri="{BB962C8B-B14F-4D97-AF65-F5344CB8AC3E}">
        <p14:creationId xmlns:p14="http://schemas.microsoft.com/office/powerpoint/2010/main" val="1489087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Reference for Figure. A - </a:t>
            </a:r>
            <a:r>
              <a:rPr lang="en-GB" sz="1800" dirty="0">
                <a:effectLst/>
                <a:latin typeface="Calibri" panose="020F0502020204030204" pitchFamily="34" charset="0"/>
                <a:ea typeface="Times New Roman" panose="02020603050405020304" pitchFamily="18" charset="0"/>
              </a:rPr>
              <a:t>Lung Transplantation (2023) </a:t>
            </a:r>
            <a:r>
              <a:rPr lang="en-GB" sz="1800" i="1" dirty="0">
                <a:effectLst/>
                <a:latin typeface="Calibri" panose="020F0502020204030204" pitchFamily="34" charset="0"/>
                <a:ea typeface="Times New Roman" panose="02020603050405020304" pitchFamily="18" charset="0"/>
              </a:rPr>
              <a:t>Wikipedia</a:t>
            </a:r>
            <a:r>
              <a:rPr lang="en-GB" sz="1800" dirty="0">
                <a:effectLst/>
                <a:latin typeface="Calibri" panose="020F0502020204030204" pitchFamily="34" charset="0"/>
                <a:ea typeface="Times New Roman" panose="02020603050405020304" pitchFamily="18" charset="0"/>
              </a:rPr>
              <a:t>. Available at: </a:t>
            </a:r>
            <a:r>
              <a:rPr lang="en-GB" sz="1800" u="sng" dirty="0">
                <a:solidFill>
                  <a:srgbClr val="0563C1"/>
                </a:solidFill>
                <a:effectLst/>
                <a:latin typeface="Calibri" panose="020F0502020204030204" pitchFamily="34" charset="0"/>
                <a:ea typeface="Times New Roman" panose="02020603050405020304" pitchFamily="18" charset="0"/>
                <a:hlinkClick r:id="rId3"/>
              </a:rPr>
              <a:t>https://en.wikipedia.org/wiki/Lung_transplantation</a:t>
            </a:r>
            <a:r>
              <a:rPr lang="en-GB" sz="1800" dirty="0">
                <a:effectLst/>
                <a:latin typeface="Calibri" panose="020F0502020204030204" pitchFamily="34" charset="0"/>
                <a:ea typeface="Times New Roman" panose="02020603050405020304" pitchFamily="18" charset="0"/>
              </a:rPr>
              <a:t>  (Accessed: 09 November 2023).</a:t>
            </a:r>
            <a:endParaRPr lang="en-GB" sz="1800" dirty="0">
              <a:effectLst/>
              <a:latin typeface="Times New Roman" panose="02020603050405020304" pitchFamily="18" charset="0"/>
              <a:ea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2D8174BA-392D-4C50-8241-D43637EA1C5C}" type="slidenum">
              <a:rPr lang="en-GB" smtClean="0"/>
              <a:t>4</a:t>
            </a:fld>
            <a:endParaRPr lang="en-GB" dirty="0"/>
          </a:p>
        </p:txBody>
      </p:sp>
    </p:spTree>
    <p:extLst>
      <p:ext uri="{BB962C8B-B14F-4D97-AF65-F5344CB8AC3E}">
        <p14:creationId xmlns:p14="http://schemas.microsoft.com/office/powerpoint/2010/main" val="3075475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D8174BA-392D-4C50-8241-D43637EA1C5C}" type="slidenum">
              <a:rPr lang="en-GB" smtClean="0"/>
              <a:t>5</a:t>
            </a:fld>
            <a:endParaRPr lang="en-GB" dirty="0"/>
          </a:p>
        </p:txBody>
      </p:sp>
    </p:spTree>
    <p:extLst>
      <p:ext uri="{BB962C8B-B14F-4D97-AF65-F5344CB8AC3E}">
        <p14:creationId xmlns:p14="http://schemas.microsoft.com/office/powerpoint/2010/main" val="1100954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11/23/2023</a:t>
            </a:fld>
            <a:endParaRPr lang="en-US" dirty="0"/>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dirty="0"/>
          </a:p>
        </p:txBody>
      </p:sp>
    </p:spTree>
    <p:extLst>
      <p:ext uri="{BB962C8B-B14F-4D97-AF65-F5344CB8AC3E}">
        <p14:creationId xmlns:p14="http://schemas.microsoft.com/office/powerpoint/2010/main" val="3399067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11/23/2023</a:t>
            </a:fld>
            <a:endParaRPr lang="en-US" dirty="0"/>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dirty="0"/>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608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11/23/2023</a:t>
            </a:fld>
            <a:endParaRPr lang="en-US" dirty="0"/>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dirty="0"/>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07595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11/23/2023</a:t>
            </a:fld>
            <a:endParaRPr lang="en-US" dirty="0"/>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dirty="0"/>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88068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11/23/2023</a:t>
            </a:fld>
            <a:endParaRPr lang="en-US" dirty="0"/>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dirty="0"/>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3263104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11/23/2023</a:t>
            </a:fld>
            <a:endParaRPr lang="en-US" dirty="0"/>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dirty="0"/>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77413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11/23/2023</a:t>
            </a:fld>
            <a:endParaRPr lang="en-US" dirty="0"/>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dirty="0"/>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25521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11/23/2023</a:t>
            </a:fld>
            <a:endParaRPr lang="en-US" dirty="0"/>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dirty="0"/>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77327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11/23/2023</a:t>
            </a:fld>
            <a:endParaRPr lang="en-US" dirty="0"/>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dirty="0"/>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5771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11/23/2023</a:t>
            </a:fld>
            <a:endParaRPr lang="en-US" dirty="0"/>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dirty="0"/>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75195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11/23/2023</a:t>
            </a:fld>
            <a:endParaRPr lang="en-US" dirty="0"/>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dirty="0"/>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0446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11/23/2023</a:t>
            </a:fld>
            <a:endParaRPr lang="en-US" dirty="0"/>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dirty="0"/>
          </a:p>
        </p:txBody>
      </p:sp>
    </p:spTree>
    <p:extLst>
      <p:ext uri="{BB962C8B-B14F-4D97-AF65-F5344CB8AC3E}">
        <p14:creationId xmlns:p14="http://schemas.microsoft.com/office/powerpoint/2010/main" val="2923850689"/>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3E6D4-A984-DF4E-CDC9-5484BF04BD62}"/>
              </a:ext>
            </a:extLst>
          </p:cNvPr>
          <p:cNvSpPr>
            <a:spLocks noGrp="1"/>
          </p:cNvSpPr>
          <p:nvPr>
            <p:ph type="ctrTitle"/>
          </p:nvPr>
        </p:nvSpPr>
        <p:spPr>
          <a:xfrm>
            <a:off x="569469" y="1247140"/>
            <a:ext cx="3608208" cy="3450844"/>
          </a:xfrm>
        </p:spPr>
        <p:txBody>
          <a:bodyPr>
            <a:noAutofit/>
          </a:bodyPr>
          <a:lstStyle/>
          <a:p>
            <a:r>
              <a:rPr lang="en-GB" sz="2800" dirty="0"/>
              <a:t>Is High-Frequency Chest Wall Oscillation a more effective treatment than lung transplants for patients diagnosed with Cystic Fibrosis?</a:t>
            </a:r>
          </a:p>
        </p:txBody>
      </p:sp>
      <p:sp>
        <p:nvSpPr>
          <p:cNvPr id="3" name="Subtitle 2">
            <a:extLst>
              <a:ext uri="{FF2B5EF4-FFF2-40B4-BE49-F238E27FC236}">
                <a16:creationId xmlns:a16="http://schemas.microsoft.com/office/drawing/2014/main" id="{DF43E1D6-4855-7C9A-DBF7-22127B398B13}"/>
              </a:ext>
            </a:extLst>
          </p:cNvPr>
          <p:cNvSpPr>
            <a:spLocks noGrp="1"/>
          </p:cNvSpPr>
          <p:nvPr>
            <p:ph type="subTitle" idx="1"/>
          </p:nvPr>
        </p:nvSpPr>
        <p:spPr>
          <a:xfrm>
            <a:off x="2931383" y="5472467"/>
            <a:ext cx="3608208" cy="1268984"/>
          </a:xfrm>
        </p:spPr>
        <p:txBody>
          <a:bodyPr>
            <a:normAutofit/>
          </a:bodyPr>
          <a:lstStyle/>
          <a:p>
            <a:r>
              <a:rPr lang="en-GB" dirty="0"/>
              <a:t>By Gideon </a:t>
            </a:r>
          </a:p>
          <a:p>
            <a:r>
              <a:rPr lang="en-GB" dirty="0"/>
              <a:t>Manuel</a:t>
            </a:r>
          </a:p>
        </p:txBody>
      </p:sp>
      <p:pic>
        <p:nvPicPr>
          <p:cNvPr id="4" name="Picture 3" descr="Cloudy oil paint art">
            <a:extLst>
              <a:ext uri="{FF2B5EF4-FFF2-40B4-BE49-F238E27FC236}">
                <a16:creationId xmlns:a16="http://schemas.microsoft.com/office/drawing/2014/main" id="{B2272E71-6F0A-3298-2D69-0C94648C3DD2}"/>
              </a:ext>
            </a:extLst>
          </p:cNvPr>
          <p:cNvPicPr>
            <a:picLocks noChangeAspect="1"/>
          </p:cNvPicPr>
          <p:nvPr/>
        </p:nvPicPr>
        <p:blipFill rotWithShape="1">
          <a:blip r:embed="rId3"/>
          <a:srcRect r="27423" b="-1"/>
          <a:stretch/>
        </p:blipFill>
        <p:spPr>
          <a:xfrm>
            <a:off x="4735487" y="0"/>
            <a:ext cx="7456513" cy="6857990"/>
          </a:xfrm>
          <a:prstGeom prst="rect">
            <a:avLst/>
          </a:prstGeom>
        </p:spPr>
      </p:pic>
    </p:spTree>
    <p:extLst>
      <p:ext uri="{BB962C8B-B14F-4D97-AF65-F5344CB8AC3E}">
        <p14:creationId xmlns:p14="http://schemas.microsoft.com/office/powerpoint/2010/main" val="3011214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5283-4A34-DE3F-CB00-0C008C0E8D49}"/>
              </a:ext>
            </a:extLst>
          </p:cNvPr>
          <p:cNvSpPr>
            <a:spLocks noGrp="1"/>
          </p:cNvSpPr>
          <p:nvPr>
            <p:ph type="title"/>
          </p:nvPr>
        </p:nvSpPr>
        <p:spPr>
          <a:xfrm>
            <a:off x="1579321" y="317224"/>
            <a:ext cx="9486690" cy="653591"/>
          </a:xfrm>
        </p:spPr>
        <p:txBody>
          <a:bodyPr>
            <a:normAutofit fontScale="90000"/>
          </a:bodyPr>
          <a:lstStyle/>
          <a:p>
            <a:pPr algn="ctr"/>
            <a:r>
              <a:rPr lang="en-GB" dirty="0"/>
              <a:t>What is Cystic Fibrosis?</a:t>
            </a:r>
          </a:p>
        </p:txBody>
      </p:sp>
      <p:pic>
        <p:nvPicPr>
          <p:cNvPr id="1026" name="Picture 2" descr="Cystic Fibrosis: the Disease that Changed our Family Forever – Two Women  Scientists">
            <a:extLst>
              <a:ext uri="{FF2B5EF4-FFF2-40B4-BE49-F238E27FC236}">
                <a16:creationId xmlns:a16="http://schemas.microsoft.com/office/drawing/2014/main" id="{61D4DD0B-2F3E-8211-2618-EA47EC7FAEB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67408" y="3759912"/>
            <a:ext cx="3878508" cy="29088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87E37C0-3907-8885-A667-82201E54E076}"/>
              </a:ext>
            </a:extLst>
          </p:cNvPr>
          <p:cNvSpPr txBox="1"/>
          <p:nvPr/>
        </p:nvSpPr>
        <p:spPr>
          <a:xfrm>
            <a:off x="1208017" y="1108953"/>
            <a:ext cx="7105474" cy="2585323"/>
          </a:xfrm>
          <a:prstGeom prst="rect">
            <a:avLst/>
          </a:prstGeom>
          <a:noFill/>
        </p:spPr>
        <p:txBody>
          <a:bodyPr wrap="square" rtlCol="0">
            <a:spAutoFit/>
          </a:bodyPr>
          <a:lstStyle/>
          <a:p>
            <a:pPr marL="285750" indent="-285750">
              <a:buFont typeface="Wingdings" panose="05000000000000000000" pitchFamily="2" charset="2"/>
              <a:buChar char="Ø"/>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Cystic Fibrosis (CF) is an inherited disease responsible for the build-up of mucus within the lungs and the digestive system.</a:t>
            </a:r>
            <a:r>
              <a:rPr lang="en-GB" kern="100" dirty="0">
                <a:latin typeface="Calibri" panose="020F0502020204030204" pitchFamily="34" charset="0"/>
                <a:ea typeface="Calibri" panose="020F0502020204030204" pitchFamily="34" charset="0"/>
                <a:cs typeface="Times New Roman" panose="02020603050405020304" pitchFamily="18" charset="0"/>
              </a:rPr>
              <a:t> </a:t>
            </a:r>
          </a:p>
          <a:p>
            <a:pPr marL="285750" indent="-285750">
              <a:buFont typeface="Wingdings" panose="05000000000000000000" pitchFamily="2" charset="2"/>
              <a:buChar char="Ø"/>
            </a:pPr>
            <a:endParaRPr lang="en-GB"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disease is caused by a mutation within the CFTR gene (Cystic fibrosis transmembrane conductance regulator). </a:t>
            </a:r>
          </a:p>
          <a:p>
            <a:pPr marL="285750" indent="-285750">
              <a:buFont typeface="Wingdings" panose="05000000000000000000" pitchFamily="2" charset="2"/>
              <a:buChar char="Ø"/>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CF is a recessive disease. One copy of the faulty CFTR gene is inherited from both parents. The offspring would therefore have a 25% chance of inheriting the disease.</a:t>
            </a:r>
            <a:endParaRPr lang="en-GB" dirty="0"/>
          </a:p>
        </p:txBody>
      </p:sp>
      <p:pic>
        <p:nvPicPr>
          <p:cNvPr id="6" name="Picture 5">
            <a:extLst>
              <a:ext uri="{FF2B5EF4-FFF2-40B4-BE49-F238E27FC236}">
                <a16:creationId xmlns:a16="http://schemas.microsoft.com/office/drawing/2014/main" id="{D9E6CCA8-BDF4-9296-A7C3-4C04F1E902F3}"/>
              </a:ext>
            </a:extLst>
          </p:cNvPr>
          <p:cNvPicPr>
            <a:picLocks noChangeAspect="1"/>
          </p:cNvPicPr>
          <p:nvPr/>
        </p:nvPicPr>
        <p:blipFill>
          <a:blip r:embed="rId4"/>
          <a:stretch>
            <a:fillRect/>
          </a:stretch>
        </p:blipFill>
        <p:spPr>
          <a:xfrm>
            <a:off x="8313491" y="1375492"/>
            <a:ext cx="3753091" cy="2108145"/>
          </a:xfrm>
          <a:prstGeom prst="rect">
            <a:avLst/>
          </a:prstGeom>
        </p:spPr>
      </p:pic>
      <p:sp>
        <p:nvSpPr>
          <p:cNvPr id="7" name="TextBox 6">
            <a:extLst>
              <a:ext uri="{FF2B5EF4-FFF2-40B4-BE49-F238E27FC236}">
                <a16:creationId xmlns:a16="http://schemas.microsoft.com/office/drawing/2014/main" id="{D825E98C-D111-2272-66CC-D7F619851B6B}"/>
              </a:ext>
            </a:extLst>
          </p:cNvPr>
          <p:cNvSpPr txBox="1"/>
          <p:nvPr/>
        </p:nvSpPr>
        <p:spPr>
          <a:xfrm>
            <a:off x="1367408" y="6402638"/>
            <a:ext cx="1050587" cy="307777"/>
          </a:xfrm>
          <a:prstGeom prst="rect">
            <a:avLst/>
          </a:prstGeom>
          <a:noFill/>
        </p:spPr>
        <p:txBody>
          <a:bodyPr wrap="square" rtlCol="0">
            <a:spAutoFit/>
          </a:bodyPr>
          <a:lstStyle/>
          <a:p>
            <a:r>
              <a:rPr lang="en-GB" sz="1400" dirty="0">
                <a:solidFill>
                  <a:schemeClr val="bg1"/>
                </a:solidFill>
              </a:rPr>
              <a:t>Figure. A</a:t>
            </a:r>
          </a:p>
        </p:txBody>
      </p:sp>
      <p:sp>
        <p:nvSpPr>
          <p:cNvPr id="8" name="TextBox 7">
            <a:extLst>
              <a:ext uri="{FF2B5EF4-FFF2-40B4-BE49-F238E27FC236}">
                <a16:creationId xmlns:a16="http://schemas.microsoft.com/office/drawing/2014/main" id="{667DFBD3-3B58-70D3-CB10-051B4FA1ADFA}"/>
              </a:ext>
            </a:extLst>
          </p:cNvPr>
          <p:cNvSpPr txBox="1"/>
          <p:nvPr/>
        </p:nvSpPr>
        <p:spPr>
          <a:xfrm>
            <a:off x="5394122" y="3759912"/>
            <a:ext cx="6672460" cy="2431435"/>
          </a:xfrm>
          <a:prstGeom prst="rect">
            <a:avLst/>
          </a:prstGeom>
          <a:noFill/>
        </p:spPr>
        <p:txBody>
          <a:bodyPr wrap="square" rtlCol="0">
            <a:spAutoFit/>
          </a:bodyPr>
          <a:lstStyle/>
          <a:p>
            <a:pPr marL="285750" indent="-285750">
              <a:buFont typeface="Arial" panose="020B0604020202020204" pitchFamily="34" charset="0"/>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Currently, there’s no cure for the disease. </a:t>
            </a:r>
            <a:r>
              <a:rPr lang="en-GB" kern="100" dirty="0">
                <a:latin typeface="Calibri" panose="020F0502020204030204" pitchFamily="34" charset="0"/>
                <a:ea typeface="Calibri" panose="020F0502020204030204" pitchFamily="34" charset="0"/>
                <a:cs typeface="Times New Roman" panose="02020603050405020304" pitchFamily="18" charset="0"/>
              </a:rPr>
              <a:t>But there are treatments and therapies which include: </a:t>
            </a:r>
          </a:p>
          <a:p>
            <a:r>
              <a:rPr lang="en-GB" sz="1600" kern="100" dirty="0">
                <a:effectLst/>
                <a:latin typeface="Calibri" panose="020F0502020204030204" pitchFamily="34" charset="0"/>
                <a:ea typeface="Calibri" panose="020F0502020204030204" pitchFamily="34" charset="0"/>
                <a:cs typeface="Times New Roman" panose="02020603050405020304" pitchFamily="18" charset="0"/>
              </a:rPr>
              <a:t>                                                                - Medications like antibiotics</a:t>
            </a:r>
          </a:p>
          <a:p>
            <a:r>
              <a:rPr lang="en-GB" sz="1600" kern="100" dirty="0">
                <a:effectLst/>
                <a:latin typeface="Calibri" panose="020F0502020204030204" pitchFamily="34" charset="0"/>
                <a:ea typeface="Calibri" panose="020F0502020204030204" pitchFamily="34" charset="0"/>
                <a:cs typeface="Times New Roman" panose="02020603050405020304" pitchFamily="18" charset="0"/>
              </a:rPr>
              <a:t>                                                                - Airway-clearance devices</a:t>
            </a:r>
          </a:p>
          <a:p>
            <a:r>
              <a:rPr lang="en-GB" sz="1600" kern="100" dirty="0">
                <a:latin typeface="Calibri" panose="020F0502020204030204" pitchFamily="34" charset="0"/>
                <a:ea typeface="Calibri" panose="020F0502020204030204" pitchFamily="34" charset="0"/>
                <a:cs typeface="Times New Roman" panose="02020603050405020304" pitchFamily="18" charset="0"/>
              </a:rPr>
              <a:t>                                                                - Lung Transplants</a:t>
            </a:r>
          </a:p>
          <a:p>
            <a:r>
              <a:rPr lang="en-GB"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600" kern="100" dirty="0">
                <a:latin typeface="Calibri" panose="020F0502020204030204" pitchFamily="34" charset="0"/>
                <a:ea typeface="Calibri" panose="020F0502020204030204" pitchFamily="34" charset="0"/>
                <a:cs typeface="Times New Roman" panose="02020603050405020304" pitchFamily="18" charset="0"/>
              </a:rPr>
              <a:t>- Dietary advice</a:t>
            </a:r>
          </a:p>
          <a:p>
            <a:endParaRPr lang="en-GB"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GB" kern="100" dirty="0">
                <a:latin typeface="Calibri" panose="020F0502020204030204" pitchFamily="34" charset="0"/>
                <a:ea typeface="Calibri" panose="020F0502020204030204" pitchFamily="34" charset="0"/>
                <a:cs typeface="Times New Roman" panose="02020603050405020304" pitchFamily="18" charset="0"/>
              </a:rPr>
              <a:t>A</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round 10,800 people have CF in the UK (1 in every 2,500 babies born). Globally, CF affects roughly 100,000 people.</a:t>
            </a:r>
          </a:p>
        </p:txBody>
      </p:sp>
      <p:sp>
        <p:nvSpPr>
          <p:cNvPr id="9" name="TextBox 8">
            <a:extLst>
              <a:ext uri="{FF2B5EF4-FFF2-40B4-BE49-F238E27FC236}">
                <a16:creationId xmlns:a16="http://schemas.microsoft.com/office/drawing/2014/main" id="{47248FBC-DFFB-17C0-A7AB-7C7FE5EB3C5E}"/>
              </a:ext>
            </a:extLst>
          </p:cNvPr>
          <p:cNvSpPr txBox="1"/>
          <p:nvPr/>
        </p:nvSpPr>
        <p:spPr>
          <a:xfrm>
            <a:off x="8298576" y="1375492"/>
            <a:ext cx="930246" cy="307777"/>
          </a:xfrm>
          <a:prstGeom prst="rect">
            <a:avLst/>
          </a:prstGeom>
          <a:noFill/>
        </p:spPr>
        <p:txBody>
          <a:bodyPr wrap="square" rtlCol="0">
            <a:spAutoFit/>
          </a:bodyPr>
          <a:lstStyle/>
          <a:p>
            <a:r>
              <a:rPr lang="en-GB" sz="1400" dirty="0">
                <a:solidFill>
                  <a:schemeClr val="bg1"/>
                </a:solidFill>
              </a:rPr>
              <a:t>Figure. B</a:t>
            </a:r>
          </a:p>
        </p:txBody>
      </p:sp>
    </p:spTree>
    <p:extLst>
      <p:ext uri="{BB962C8B-B14F-4D97-AF65-F5344CB8AC3E}">
        <p14:creationId xmlns:p14="http://schemas.microsoft.com/office/powerpoint/2010/main" val="955460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4B702-9B30-447B-FDF6-51272026E1A6}"/>
              </a:ext>
            </a:extLst>
          </p:cNvPr>
          <p:cNvSpPr>
            <a:spLocks noGrp="1"/>
          </p:cNvSpPr>
          <p:nvPr>
            <p:ph type="title"/>
          </p:nvPr>
        </p:nvSpPr>
        <p:spPr>
          <a:xfrm>
            <a:off x="1587709" y="264253"/>
            <a:ext cx="9486690" cy="679508"/>
          </a:xfrm>
        </p:spPr>
        <p:txBody>
          <a:bodyPr>
            <a:normAutofit fontScale="90000"/>
          </a:bodyPr>
          <a:lstStyle/>
          <a:p>
            <a:pPr algn="ctr"/>
            <a:r>
              <a:rPr lang="en-GB" sz="4000" dirty="0"/>
              <a:t>High-Frequency Chest Wall </a:t>
            </a:r>
            <a:r>
              <a:rPr lang="en-GB" dirty="0"/>
              <a:t>Oscillation</a:t>
            </a:r>
            <a:endParaRPr lang="en-GB" sz="4000" dirty="0"/>
          </a:p>
        </p:txBody>
      </p:sp>
      <p:sp>
        <p:nvSpPr>
          <p:cNvPr id="3" name="Content Placeholder 2">
            <a:extLst>
              <a:ext uri="{FF2B5EF4-FFF2-40B4-BE49-F238E27FC236}">
                <a16:creationId xmlns:a16="http://schemas.microsoft.com/office/drawing/2014/main" id="{3BC12EF9-1426-0A9A-D37A-6BB0A2EDBB31}"/>
              </a:ext>
            </a:extLst>
          </p:cNvPr>
          <p:cNvSpPr>
            <a:spLocks noGrp="1"/>
          </p:cNvSpPr>
          <p:nvPr>
            <p:ph idx="1"/>
          </p:nvPr>
        </p:nvSpPr>
        <p:spPr>
          <a:xfrm>
            <a:off x="1319261" y="943761"/>
            <a:ext cx="10709560" cy="5800987"/>
          </a:xfrm>
        </p:spPr>
        <p:txBody>
          <a:bodyPr/>
          <a:lstStyle/>
          <a:p>
            <a:pPr marL="0" indent="0">
              <a:buClr>
                <a:schemeClr val="tx1"/>
              </a:buClr>
              <a:buNone/>
            </a:pPr>
            <a:r>
              <a:rPr lang="en-GB" sz="1800" b="1" u="sng" dirty="0">
                <a:effectLst/>
                <a:latin typeface="Calibri" panose="020F0502020204030204" pitchFamily="34" charset="0"/>
                <a:ea typeface="Calibri" panose="020F0502020204030204" pitchFamily="34" charset="0"/>
                <a:cs typeface="Times New Roman" panose="02020603050405020304" pitchFamily="18" charset="0"/>
              </a:rPr>
              <a:t>A brief History of the treatment</a:t>
            </a:r>
          </a:p>
          <a:p>
            <a:pPr marL="0" indent="0">
              <a:buClr>
                <a:schemeClr val="tx1"/>
              </a:buClr>
              <a:buNone/>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the University of Minnesota, researchers developed a device to replace manual chest percussion therapy in 1985, where the device would help clear mucus secretions from the lungs of CF patients. This new device was the birth of HFCWO.</a:t>
            </a:r>
          </a:p>
          <a:p>
            <a:pPr marL="0" indent="0">
              <a:lnSpc>
                <a:spcPct val="100000"/>
              </a:lnSpc>
              <a:buClr>
                <a:schemeClr val="tx1"/>
              </a:buClr>
              <a:buNone/>
            </a:pPr>
            <a:r>
              <a:rPr lang="en-GB" sz="1800" b="1" u="sng" dirty="0">
                <a:latin typeface="Calibri" panose="020F0502020204030204" pitchFamily="34" charset="0"/>
                <a:ea typeface="Calibri" panose="020F0502020204030204" pitchFamily="34" charset="0"/>
                <a:cs typeface="Times New Roman" panose="02020603050405020304" pitchFamily="18" charset="0"/>
              </a:rPr>
              <a:t>What is HFCWO?</a:t>
            </a:r>
          </a:p>
          <a:p>
            <a:pPr marL="0" indent="0">
              <a:lnSpc>
                <a:spcPct val="100000"/>
              </a:lnSpc>
              <a:buClr>
                <a:schemeClr val="tx1"/>
              </a:buClr>
              <a:buNone/>
            </a:pPr>
            <a:r>
              <a:rPr lang="en-GB" sz="1800" dirty="0">
                <a:latin typeface="Calibri" panose="020F0502020204030204" pitchFamily="34" charset="0"/>
                <a:ea typeface="Calibri" panose="020F0502020204030204" pitchFamily="34" charset="0"/>
                <a:cs typeface="Times New Roman" panose="02020603050405020304" pitchFamily="18" charset="0"/>
              </a:rPr>
              <a:t>HFCWO is an airway clearance technique in which external chest wall oscillations are applied to the chest using an inflatable vest that wraps around the chest.</a:t>
            </a:r>
          </a:p>
        </p:txBody>
      </p:sp>
      <p:pic>
        <p:nvPicPr>
          <p:cNvPr id="4" name="Picture 3" descr="High Frequency Chest Wall Oscillation - Bronchiectasis">
            <a:extLst>
              <a:ext uri="{FF2B5EF4-FFF2-40B4-BE49-F238E27FC236}">
                <a16:creationId xmlns:a16="http://schemas.microsoft.com/office/drawing/2014/main" id="{5FCD3DBF-0195-4BF0-E064-F25DA5681D2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6372" y="3514985"/>
            <a:ext cx="4106299" cy="3078762"/>
          </a:xfrm>
          <a:prstGeom prst="rect">
            <a:avLst/>
          </a:prstGeom>
          <a:noFill/>
          <a:ln>
            <a:noFill/>
          </a:ln>
        </p:spPr>
      </p:pic>
      <p:sp>
        <p:nvSpPr>
          <p:cNvPr id="5" name="TextBox 4">
            <a:extLst>
              <a:ext uri="{FF2B5EF4-FFF2-40B4-BE49-F238E27FC236}">
                <a16:creationId xmlns:a16="http://schemas.microsoft.com/office/drawing/2014/main" id="{3A3BC2A0-85E5-55B3-54BF-1198195E2110}"/>
              </a:ext>
            </a:extLst>
          </p:cNvPr>
          <p:cNvSpPr txBox="1"/>
          <p:nvPr/>
        </p:nvSpPr>
        <p:spPr>
          <a:xfrm>
            <a:off x="3820293" y="3514985"/>
            <a:ext cx="1191236" cy="369332"/>
          </a:xfrm>
          <a:prstGeom prst="rect">
            <a:avLst/>
          </a:prstGeom>
          <a:noFill/>
        </p:spPr>
        <p:txBody>
          <a:bodyPr wrap="square" rtlCol="0">
            <a:spAutoFit/>
          </a:bodyPr>
          <a:lstStyle/>
          <a:p>
            <a:r>
              <a:rPr lang="en-GB" dirty="0">
                <a:solidFill>
                  <a:schemeClr val="bg1"/>
                </a:solidFill>
              </a:rPr>
              <a:t>Figure. A</a:t>
            </a:r>
          </a:p>
        </p:txBody>
      </p:sp>
      <p:sp>
        <p:nvSpPr>
          <p:cNvPr id="6" name="TextBox 5">
            <a:extLst>
              <a:ext uri="{FF2B5EF4-FFF2-40B4-BE49-F238E27FC236}">
                <a16:creationId xmlns:a16="http://schemas.microsoft.com/office/drawing/2014/main" id="{8B42EED9-7080-4E27-499F-12276D2F0B4F}"/>
              </a:ext>
            </a:extLst>
          </p:cNvPr>
          <p:cNvSpPr txBox="1"/>
          <p:nvPr/>
        </p:nvSpPr>
        <p:spPr>
          <a:xfrm>
            <a:off x="5589864" y="3514985"/>
            <a:ext cx="6602136" cy="3416320"/>
          </a:xfrm>
          <a:prstGeom prst="rect">
            <a:avLst/>
          </a:prstGeom>
          <a:noFill/>
        </p:spPr>
        <p:txBody>
          <a:bodyPr wrap="square" rtlCol="0">
            <a:spAutoFit/>
          </a:bodyPr>
          <a:lstStyle/>
          <a:p>
            <a:r>
              <a:rPr lang="en-GB" sz="1800" b="1" u="sng" dirty="0">
                <a:effectLst/>
                <a:latin typeface="Calibri" panose="020F0502020204030204" pitchFamily="34" charset="0"/>
                <a:ea typeface="Calibri" panose="020F0502020204030204" pitchFamily="34" charset="0"/>
                <a:cs typeface="Times New Roman" panose="02020603050405020304" pitchFamily="18" charset="0"/>
              </a:rPr>
              <a:t>How it is operated</a:t>
            </a:r>
          </a:p>
          <a:p>
            <a:pPr marL="285750" indent="-285750">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An inflatable vest is attached to an air pulse generator. </a:t>
            </a:r>
          </a:p>
          <a:p>
            <a:pPr marL="285750" indent="-285750">
              <a:buFont typeface="Arial" panose="020B0604020202020204" pitchFamily="34" charset="0"/>
              <a:buChar char="•"/>
            </a:pPr>
            <a:r>
              <a:rPr lang="en-GB" dirty="0">
                <a:latin typeface="Calibri" panose="020F0502020204030204" pitchFamily="34" charset="0"/>
                <a:ea typeface="Calibri" panose="020F0502020204030204" pitchFamily="34" charset="0"/>
                <a:cs typeface="Times New Roman" panose="02020603050405020304" pitchFamily="18" charset="0"/>
              </a:rPr>
              <a:t>The</a:t>
            </a:r>
            <a:r>
              <a:rPr lang="en-GB" sz="1800" dirty="0">
                <a:effectLst/>
                <a:latin typeface="Calibri" panose="020F0502020204030204" pitchFamily="34" charset="0"/>
                <a:ea typeface="Calibri" panose="020F0502020204030204" pitchFamily="34" charset="0"/>
                <a:cs typeface="Times New Roman" panose="02020603050405020304" pitchFamily="18" charset="0"/>
              </a:rPr>
              <a:t> air-pulse generator sends air through a hose to the inflatable vest, allowing the vest to rapidly inflate and deflate (vibrating at a rapid pace), roughly 20 times per second. </a:t>
            </a:r>
          </a:p>
          <a:p>
            <a:pPr marL="285750" indent="-285750">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This vibrating process allows the chest to loosen and thin mucus that’s trapped within the lungs. </a:t>
            </a:r>
          </a:p>
          <a:p>
            <a:pPr marL="285750" indent="-285750">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This would cause the patient to cough up the mucus, roughly every 5 minutes, due to the pressure created by the vibrating vest.</a:t>
            </a:r>
          </a:p>
          <a:p>
            <a:endParaRPr lang="en-GB" dirty="0">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666593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16EF-0DD3-0769-C3BB-2B6B08457A64}"/>
              </a:ext>
            </a:extLst>
          </p:cNvPr>
          <p:cNvSpPr>
            <a:spLocks noGrp="1"/>
          </p:cNvSpPr>
          <p:nvPr>
            <p:ph type="title"/>
          </p:nvPr>
        </p:nvSpPr>
        <p:spPr>
          <a:xfrm>
            <a:off x="1579321" y="214623"/>
            <a:ext cx="9486690" cy="719097"/>
          </a:xfrm>
        </p:spPr>
        <p:txBody>
          <a:bodyPr>
            <a:normAutofit/>
          </a:bodyPr>
          <a:lstStyle/>
          <a:p>
            <a:pPr algn="ctr"/>
            <a:r>
              <a:rPr lang="en-GB" sz="4000" dirty="0"/>
              <a:t>Lung Transplants</a:t>
            </a:r>
          </a:p>
        </p:txBody>
      </p:sp>
      <p:sp>
        <p:nvSpPr>
          <p:cNvPr id="3" name="Content Placeholder 2">
            <a:extLst>
              <a:ext uri="{FF2B5EF4-FFF2-40B4-BE49-F238E27FC236}">
                <a16:creationId xmlns:a16="http://schemas.microsoft.com/office/drawing/2014/main" id="{A22583F9-4A89-87E1-978C-2B4E8A6B5FB1}"/>
              </a:ext>
            </a:extLst>
          </p:cNvPr>
          <p:cNvSpPr>
            <a:spLocks noGrp="1"/>
          </p:cNvSpPr>
          <p:nvPr>
            <p:ph idx="1"/>
          </p:nvPr>
        </p:nvSpPr>
        <p:spPr>
          <a:xfrm>
            <a:off x="5092118" y="872455"/>
            <a:ext cx="6937695" cy="5855516"/>
          </a:xfrm>
        </p:spPr>
        <p:txBody>
          <a:bodyPr/>
          <a:lstStyle/>
          <a:p>
            <a:pPr marL="0" indent="0">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Lung transplants are where one/both lung(s) are removed from the patient through surgery and are replaced with lung implants of the chosen donor(s). The donor(s) and the patient need to have matching blood groups.</a:t>
            </a:r>
          </a:p>
          <a:p>
            <a:pPr marL="0" indent="0">
              <a:buNone/>
            </a:pPr>
            <a:endParaRPr lang="en-GB" dirty="0"/>
          </a:p>
        </p:txBody>
      </p:sp>
      <p:pic>
        <p:nvPicPr>
          <p:cNvPr id="4" name="Picture 3" descr="Lung transplantation - Wikipedia">
            <a:extLst>
              <a:ext uri="{FF2B5EF4-FFF2-40B4-BE49-F238E27FC236}">
                <a16:creationId xmlns:a16="http://schemas.microsoft.com/office/drawing/2014/main" id="{B60EF3C0-CB2E-29F5-2237-1FD176D2B41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2221" y="1364293"/>
            <a:ext cx="3641112" cy="4718482"/>
          </a:xfrm>
          <a:prstGeom prst="rect">
            <a:avLst/>
          </a:prstGeom>
          <a:noFill/>
          <a:ln>
            <a:noFill/>
          </a:ln>
        </p:spPr>
      </p:pic>
      <p:sp>
        <p:nvSpPr>
          <p:cNvPr id="5" name="TextBox 4">
            <a:extLst>
              <a:ext uri="{FF2B5EF4-FFF2-40B4-BE49-F238E27FC236}">
                <a16:creationId xmlns:a16="http://schemas.microsoft.com/office/drawing/2014/main" id="{153AA7B5-62C0-0B8B-DFBC-C9CCC6269718}"/>
              </a:ext>
            </a:extLst>
          </p:cNvPr>
          <p:cNvSpPr txBox="1"/>
          <p:nvPr/>
        </p:nvSpPr>
        <p:spPr>
          <a:xfrm>
            <a:off x="3699545" y="2961314"/>
            <a:ext cx="1208015" cy="369332"/>
          </a:xfrm>
          <a:prstGeom prst="rect">
            <a:avLst/>
          </a:prstGeom>
          <a:noFill/>
        </p:spPr>
        <p:txBody>
          <a:bodyPr wrap="square" rtlCol="0">
            <a:spAutoFit/>
          </a:bodyPr>
          <a:lstStyle/>
          <a:p>
            <a:r>
              <a:rPr lang="en-GB" dirty="0">
                <a:solidFill>
                  <a:schemeClr val="bg1"/>
                </a:solidFill>
              </a:rPr>
              <a:t>Figure. A</a:t>
            </a:r>
          </a:p>
        </p:txBody>
      </p:sp>
    </p:spTree>
    <p:extLst>
      <p:ext uri="{BB962C8B-B14F-4D97-AF65-F5344CB8AC3E}">
        <p14:creationId xmlns:p14="http://schemas.microsoft.com/office/powerpoint/2010/main" val="3259609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F8C5B-4168-890E-1770-867C4302B3C1}"/>
              </a:ext>
            </a:extLst>
          </p:cNvPr>
          <p:cNvSpPr>
            <a:spLocks noGrp="1"/>
          </p:cNvSpPr>
          <p:nvPr>
            <p:ph type="title"/>
          </p:nvPr>
        </p:nvSpPr>
        <p:spPr>
          <a:xfrm>
            <a:off x="1587709" y="0"/>
            <a:ext cx="9486690" cy="770891"/>
          </a:xfrm>
        </p:spPr>
        <p:txBody>
          <a:bodyPr/>
          <a:lstStyle/>
          <a:p>
            <a:pPr algn="ctr"/>
            <a:r>
              <a:rPr lang="en-GB" dirty="0"/>
              <a:t>So which one is more effective?</a:t>
            </a:r>
          </a:p>
        </p:txBody>
      </p:sp>
      <p:sp>
        <p:nvSpPr>
          <p:cNvPr id="3" name="Content Placeholder 2">
            <a:extLst>
              <a:ext uri="{FF2B5EF4-FFF2-40B4-BE49-F238E27FC236}">
                <a16:creationId xmlns:a16="http://schemas.microsoft.com/office/drawing/2014/main" id="{EBA9C5E3-4C67-41CD-E566-8E3C75CE7CF2}"/>
              </a:ext>
            </a:extLst>
          </p:cNvPr>
          <p:cNvSpPr>
            <a:spLocks noGrp="1"/>
          </p:cNvSpPr>
          <p:nvPr>
            <p:ph sz="half" idx="1"/>
          </p:nvPr>
        </p:nvSpPr>
        <p:spPr>
          <a:xfrm>
            <a:off x="1241572" y="770891"/>
            <a:ext cx="5167618" cy="4187002"/>
          </a:xfrm>
        </p:spPr>
        <p:txBody>
          <a:bodyPr>
            <a:normAutofit fontScale="77500" lnSpcReduction="20000"/>
          </a:bodyPr>
          <a:lstStyle/>
          <a:p>
            <a:pPr marL="0" indent="0" algn="ctr">
              <a:buNone/>
            </a:pPr>
            <a:r>
              <a:rPr lang="en-GB" sz="2900" u="sng" dirty="0">
                <a:latin typeface="Calibri" panose="020F0502020204030204" pitchFamily="34" charset="0"/>
                <a:ea typeface="Calibri" panose="020F0502020204030204" pitchFamily="34" charset="0"/>
                <a:cs typeface="Calibri" panose="020F0502020204030204" pitchFamily="34" charset="0"/>
              </a:rPr>
              <a:t>HFCWO</a:t>
            </a:r>
          </a:p>
          <a:p>
            <a:pPr>
              <a:lnSpc>
                <a:spcPct val="107000"/>
              </a:lnSpc>
              <a:spcAft>
                <a:spcPts val="800"/>
              </a:spcAft>
            </a:pPr>
            <a:r>
              <a:rPr lang="en-GB" kern="100" dirty="0">
                <a:effectLst/>
                <a:latin typeface="Calibri" panose="020F0502020204030204" pitchFamily="34" charset="0"/>
                <a:ea typeface="Calibri" panose="020F0502020204030204" pitchFamily="34" charset="0"/>
                <a:cs typeface="Times New Roman" panose="02020603050405020304" pitchFamily="18" charset="0"/>
              </a:rPr>
              <a:t>It has been found that HFCWO provides physiological mechanisms by which secretions in the lungs are loosened from the airway wall and moved proximally in the respiratory tree. To support this, </a:t>
            </a:r>
            <a:r>
              <a:rPr lang="en-GB" kern="100" dirty="0" err="1">
                <a:effectLst/>
                <a:latin typeface="Calibri" panose="020F0502020204030204" pitchFamily="34" charset="0"/>
                <a:ea typeface="Calibri" panose="020F0502020204030204" pitchFamily="34" charset="0"/>
                <a:cs typeface="Times New Roman" panose="02020603050405020304" pitchFamily="18" charset="0"/>
              </a:rPr>
              <a:t>Tomkiewicz</a:t>
            </a:r>
            <a:r>
              <a:rPr lang="en-GB" kern="100" dirty="0">
                <a:effectLst/>
                <a:latin typeface="Calibri" panose="020F0502020204030204" pitchFamily="34" charset="0"/>
                <a:ea typeface="Calibri" panose="020F0502020204030204" pitchFamily="34" charset="0"/>
                <a:cs typeface="Times New Roman" panose="02020603050405020304" pitchFamily="18" charset="0"/>
              </a:rPr>
              <a:t> et al. were able to demonstrate an in vitro reduction in both spinnability of mucus and its viscoelasticity (a substance exhibiting both elastic and viscous behaviour) properties. They found that ‘the mucus material became more fluid, and more easily cleared from the airway. </a:t>
            </a:r>
          </a:p>
          <a:p>
            <a:pPr>
              <a:lnSpc>
                <a:spcPct val="107000"/>
              </a:lnSpc>
              <a:spcAft>
                <a:spcPts val="800"/>
              </a:spcAft>
            </a:pPr>
            <a:r>
              <a:rPr lang="en-GB" kern="100" dirty="0">
                <a:effectLst/>
                <a:latin typeface="Calibri" panose="020F0502020204030204" pitchFamily="34" charset="0"/>
                <a:ea typeface="Calibri" panose="020F0502020204030204" pitchFamily="34" charset="0"/>
                <a:cs typeface="Calibri" panose="020F0502020204030204" pitchFamily="34" charset="0"/>
              </a:rPr>
              <a:t>A downside to using HFCWO is its practicality. The device is heavy and not very portable. If a patient were to use it by themselves, they may struggle to move it around to their desired position.</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latin typeface="Calibri" panose="020F0502020204030204" pitchFamily="34" charset="0"/>
              <a:ea typeface="Calibri" panose="020F0502020204030204" pitchFamily="34" charset="0"/>
              <a:cs typeface="Calibri" panose="020F0502020204030204" pitchFamily="34" charset="0"/>
            </a:endParaRPr>
          </a:p>
          <a:p>
            <a:pPr marL="0" indent="0" algn="ctr">
              <a:buNone/>
            </a:pPr>
            <a:endParaRPr lang="en-GB" u="sng" dirty="0"/>
          </a:p>
        </p:txBody>
      </p:sp>
      <p:sp>
        <p:nvSpPr>
          <p:cNvPr id="4" name="Content Placeholder 3">
            <a:extLst>
              <a:ext uri="{FF2B5EF4-FFF2-40B4-BE49-F238E27FC236}">
                <a16:creationId xmlns:a16="http://schemas.microsoft.com/office/drawing/2014/main" id="{78DE2078-1DEC-C7D2-B617-5AB82502ABA5}"/>
              </a:ext>
            </a:extLst>
          </p:cNvPr>
          <p:cNvSpPr>
            <a:spLocks noGrp="1"/>
          </p:cNvSpPr>
          <p:nvPr>
            <p:ph sz="half" idx="2"/>
          </p:nvPr>
        </p:nvSpPr>
        <p:spPr>
          <a:xfrm>
            <a:off x="6478992" y="770891"/>
            <a:ext cx="5609544" cy="4187001"/>
          </a:xfrm>
        </p:spPr>
        <p:txBody>
          <a:bodyPr>
            <a:normAutofit fontScale="77500" lnSpcReduction="20000"/>
          </a:bodyPr>
          <a:lstStyle/>
          <a:p>
            <a:pPr marL="0" indent="0" algn="ctr">
              <a:buNone/>
            </a:pPr>
            <a:r>
              <a:rPr lang="en-GB" sz="2900" u="sng" dirty="0">
                <a:latin typeface="Calibri" panose="020F0502020204030204" pitchFamily="34" charset="0"/>
                <a:ea typeface="Calibri" panose="020F0502020204030204" pitchFamily="34" charset="0"/>
                <a:cs typeface="Calibri" panose="020F0502020204030204" pitchFamily="34" charset="0"/>
              </a:rPr>
              <a:t>Lung Transplants</a:t>
            </a:r>
          </a:p>
          <a:p>
            <a:pPr>
              <a:lnSpc>
                <a:spcPct val="107000"/>
              </a:lnSpc>
              <a:spcAft>
                <a:spcPts val="800"/>
              </a:spcAft>
            </a:pPr>
            <a:r>
              <a:rPr lang="en-GB" sz="2000" kern="100" dirty="0">
                <a:effectLst/>
                <a:latin typeface="Calibri" panose="020F0502020204030204" pitchFamily="34" charset="0"/>
                <a:ea typeface="Calibri" panose="020F0502020204030204" pitchFamily="34" charset="0"/>
                <a:cs typeface="Times New Roman" panose="02020603050405020304" pitchFamily="18" charset="0"/>
              </a:rPr>
              <a:t>The main benefits of lung transplants for CF patients are an increased life expectancy and a better quality of life. </a:t>
            </a:r>
            <a:r>
              <a:rPr lang="en-GB" sz="2000" kern="100" dirty="0">
                <a:effectLst/>
                <a:latin typeface="Calibri" panose="020F0502020204030204" pitchFamily="34" charset="0"/>
                <a:ea typeface="Calibri" panose="020F0502020204030204" pitchFamily="34" charset="0"/>
                <a:cs typeface="Calibri" panose="020F0502020204030204" pitchFamily="34" charset="0"/>
              </a:rPr>
              <a:t>They found that that ‘The median survival of Cf patients after lung transplant is 8.3 years. From this, we can take that lung transplants are a vital method of treatment for patients diagnosed with CF. However, 8.3 years can be considered short, so it can be debated whether lung transplants are considered effective.</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000" kern="100" dirty="0">
                <a:effectLst/>
                <a:latin typeface="Calibri" panose="020F0502020204030204" pitchFamily="34" charset="0"/>
                <a:ea typeface="Calibri" panose="020F0502020204030204" pitchFamily="34" charset="0"/>
                <a:cs typeface="Times New Roman" panose="02020603050405020304" pitchFamily="18" charset="0"/>
              </a:rPr>
              <a:t>The main risks of lung transplants include a high risk of dying in the first few months after the operation, and that the procedure comes with surgical risks (e.g., bleeding). </a:t>
            </a:r>
            <a:r>
              <a:rPr lang="en-GB" sz="2000" kern="100" dirty="0">
                <a:effectLst/>
                <a:latin typeface="Calibri" panose="020F0502020204030204" pitchFamily="34" charset="0"/>
                <a:ea typeface="Calibri" panose="020F0502020204030204" pitchFamily="34" charset="0"/>
                <a:cs typeface="Calibri" panose="020F0502020204030204" pitchFamily="34" charset="0"/>
              </a:rPr>
              <a:t>There is therefore question on whether patients would opt for this method of treatment, other than HFCWO.</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u="sng"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6878735-3756-359C-E178-D0341AC0EF7B}"/>
              </a:ext>
            </a:extLst>
          </p:cNvPr>
          <p:cNvSpPr txBox="1"/>
          <p:nvPr/>
        </p:nvSpPr>
        <p:spPr>
          <a:xfrm>
            <a:off x="1409350" y="4957893"/>
            <a:ext cx="10503017" cy="2031325"/>
          </a:xfrm>
          <a:prstGeom prst="rect">
            <a:avLst/>
          </a:prstGeom>
          <a:noFill/>
        </p:spPr>
        <p:txBody>
          <a:bodyPr wrap="square" rtlCol="0">
            <a:spAutoFit/>
          </a:bodyPr>
          <a:lstStyle/>
          <a:p>
            <a:r>
              <a:rPr lang="en-GB" b="1" u="sng" dirty="0"/>
              <a:t>Conclusion</a:t>
            </a:r>
          </a:p>
          <a:p>
            <a:pPr marL="285750" indent="-285750">
              <a:buFont typeface="Arial" panose="020B0604020202020204" pitchFamily="34" charset="0"/>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HFCWO can be considered a more suitable treatment. </a:t>
            </a:r>
          </a:p>
          <a:p>
            <a:pPr marL="285750" indent="-285750">
              <a:buFont typeface="Arial" panose="020B0604020202020204" pitchFamily="34" charset="0"/>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It can make symptoms of CF more bearable, and there’s evidential support for its ability to loosen up mucus, but its practicality can be debatable in terms of one person handling the setup themselves. </a:t>
            </a:r>
            <a:endParaRPr lang="en-GB"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Lung transplants can increase a patient’s life expectancy, but vitally, the first few months of a successful transplant results in higher chances of death.</a:t>
            </a:r>
          </a:p>
          <a:p>
            <a:endParaRPr lang="en-GB" b="1" u="sng" dirty="0"/>
          </a:p>
        </p:txBody>
      </p:sp>
    </p:spTree>
    <p:extLst>
      <p:ext uri="{BB962C8B-B14F-4D97-AF65-F5344CB8AC3E}">
        <p14:creationId xmlns:p14="http://schemas.microsoft.com/office/powerpoint/2010/main" val="2000630800"/>
      </p:ext>
    </p:extLst>
  </p:cSld>
  <p:clrMapOvr>
    <a:masterClrMapping/>
  </p:clrMapOvr>
</p:sld>
</file>

<file path=ppt/theme/theme1.xml><?xml version="1.0" encoding="utf-8"?>
<a:theme xmlns:a="http://schemas.openxmlformats.org/drawingml/2006/main" name="InterweaveVTI">
  <a:themeElements>
    <a:clrScheme name="AnalogousFromDarkSeedLeftStep">
      <a:dk1>
        <a:srgbClr val="000000"/>
      </a:dk1>
      <a:lt1>
        <a:srgbClr val="FFFFFF"/>
      </a:lt1>
      <a:dk2>
        <a:srgbClr val="1C2432"/>
      </a:dk2>
      <a:lt2>
        <a:srgbClr val="F2F3F0"/>
      </a:lt2>
      <a:accent1>
        <a:srgbClr val="844BC5"/>
      </a:accent1>
      <a:accent2>
        <a:srgbClr val="4842B7"/>
      </a:accent2>
      <a:accent3>
        <a:srgbClr val="4B78C5"/>
      </a:accent3>
      <a:accent4>
        <a:srgbClr val="3999B3"/>
      </a:accent4>
      <a:accent5>
        <a:srgbClr val="49C0A8"/>
      </a:accent5>
      <a:accent6>
        <a:srgbClr val="39B368"/>
      </a:accent6>
      <a:hlink>
        <a:srgbClr val="339A97"/>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TotalTime>
  <Words>902</Words>
  <Application>Microsoft Office PowerPoint</Application>
  <PresentationFormat>Widescreen</PresentationFormat>
  <Paragraphs>55</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Neue Haas Grotesk Text Pro</vt:lpstr>
      <vt:lpstr>Times New Roman</vt:lpstr>
      <vt:lpstr>Wingdings</vt:lpstr>
      <vt:lpstr>InterweaveVTI</vt:lpstr>
      <vt:lpstr>Is High-Frequency Chest Wall Oscillation a more effective treatment than lung transplants for patients diagnosed with Cystic Fibrosis?</vt:lpstr>
      <vt:lpstr>What is Cystic Fibrosis?</vt:lpstr>
      <vt:lpstr>High-Frequency Chest Wall Oscillation</vt:lpstr>
      <vt:lpstr>Lung Transplants</vt:lpstr>
      <vt:lpstr>So which one is more effective?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High-Frequency Chest Wall Oscillation the most effective treatment for patients diagnosed with Cystic Fibrosis?</dc:title>
  <dc:creator>Manuel, Gideon R (UG - Mech. Eng. Sci.)</dc:creator>
  <cp:lastModifiedBy>Manuel, Gideon R (UG - Mech. Eng. Sci.)</cp:lastModifiedBy>
  <cp:revision>7</cp:revision>
  <dcterms:created xsi:type="dcterms:W3CDTF">2023-10-12T17:48:19Z</dcterms:created>
  <dcterms:modified xsi:type="dcterms:W3CDTF">2023-11-23T19:28:30Z</dcterms:modified>
</cp:coreProperties>
</file>