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7"/>
  </p:notesMasterIdLst>
  <p:sldIdLst>
    <p:sldId id="256" r:id="rId2"/>
    <p:sldId id="257"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p:restoredTop sz="94608"/>
  </p:normalViewPr>
  <p:slideViewPr>
    <p:cSldViewPr snapToGrid="0">
      <p:cViewPr>
        <p:scale>
          <a:sx n="85" d="100"/>
          <a:sy n="85" d="100"/>
        </p:scale>
        <p:origin x="1640"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0D68F-0CE9-F04E-8435-26DB604EC144}"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022F-03A7-A740-8716-314A6DC7F589}" type="slidenum">
              <a:rPr lang="en-US" smtClean="0"/>
              <a:t>‹#›</a:t>
            </a:fld>
            <a:endParaRPr lang="en-US"/>
          </a:p>
        </p:txBody>
      </p:sp>
    </p:spTree>
    <p:extLst>
      <p:ext uri="{BB962C8B-B14F-4D97-AF65-F5344CB8AC3E}">
        <p14:creationId xmlns:p14="http://schemas.microsoft.com/office/powerpoint/2010/main" val="331009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D022F-03A7-A740-8716-314A6DC7F589}" type="slidenum">
              <a:rPr lang="en-US" smtClean="0"/>
              <a:t>5</a:t>
            </a:fld>
            <a:endParaRPr lang="en-US"/>
          </a:p>
        </p:txBody>
      </p:sp>
    </p:spTree>
    <p:extLst>
      <p:ext uri="{BB962C8B-B14F-4D97-AF65-F5344CB8AC3E}">
        <p14:creationId xmlns:p14="http://schemas.microsoft.com/office/powerpoint/2010/main" val="12430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096106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15000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4210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59320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725935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02E28-C922-B140-BBA8-98C0D1AC60E5}" type="datetimeFigureOut">
              <a:rPr lang="en-US" smtClean="0"/>
              <a:t>11/3/24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57280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7967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602E28-C922-B140-BBA8-98C0D1AC60E5}" type="datetimeFigureOut">
              <a:rPr lang="en-US" smtClean="0"/>
              <a:t>11/3/24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40501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02E28-C922-B140-BBA8-98C0D1AC60E5}" type="datetimeFigureOut">
              <a:rPr lang="en-US" smtClean="0"/>
              <a:t>11/3/24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25945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602E28-C922-B140-BBA8-98C0D1AC60E5}" type="datetimeFigureOut">
              <a:rPr lang="en-US" smtClean="0"/>
              <a:t>11/3/24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60411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C602E28-C922-B140-BBA8-98C0D1AC60E5}" type="datetimeFigureOut">
              <a:rPr lang="en-US" smtClean="0"/>
              <a:t>11/3/24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95414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602E28-C922-B140-BBA8-98C0D1AC60E5}" type="datetimeFigureOut">
              <a:rPr lang="en-US" smtClean="0"/>
              <a:t>11/3/24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AB5080-0091-5E44-89D3-0E024B35D8DD}" type="slidenum">
              <a:rPr lang="en-US" smtClean="0"/>
              <a:t>‹#›</a:t>
            </a:fld>
            <a:endParaRPr lang="en-US"/>
          </a:p>
        </p:txBody>
      </p:sp>
    </p:spTree>
    <p:extLst>
      <p:ext uri="{BB962C8B-B14F-4D97-AF65-F5344CB8AC3E}">
        <p14:creationId xmlns:p14="http://schemas.microsoft.com/office/powerpoint/2010/main" val="3971417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nvidia.com/en-gb/glossary/recommendation-syste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ipsos.com/sites/default/files/ct/news/documents/2023-07/Ipsos%20Global%20AI%202023%20Report-WEB_0.pdf" TargetMode="External"/><Relationship Id="rId5" Type="http://schemas.openxmlformats.org/officeDocument/2006/relationships/hyperlink" Target="https://www.britannica.com/technology/machine-learning" TargetMode="External"/><Relationship Id="rId4" Type="http://schemas.openxmlformats.org/officeDocument/2006/relationships/hyperlink" Target="https://www.cnet.com/tech/services-and-software/the-iphone-and-ipads-face-id-tech-is-pretty-darn-cool-heres-how-it-works-and-how-to-use-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livethreatmap.radware.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ncsc.gov.uk/section/about-ncsc/what-is-cyber-security" TargetMode="External"/><Relationship Id="rId5" Type="http://schemas.openxmlformats.org/officeDocument/2006/relationships/hyperlink" Target="https://www.ibm.com/ai-cybersecurity?utm_content=SRCWW&amp;p1=Search&amp;p4=43700068027042819&amp;p5=e&amp;p9=58700007551028510&amp;gad_source=1&amp;gclid=Cj0KCQjwveK4BhD4ARIsAKy6pMLBcK7bA_Y_OJAojGYAgpCsjr_UOBgOzUkrfUNP6VB8x-cU9UATi2waAlhaEALw_wcB&amp;gclsrc=aw.ds" TargetMode="External"/><Relationship Id="rId4" Type="http://schemas.openxmlformats.org/officeDocument/2006/relationships/hyperlink" Target="https://www.cisco.com/c/en/us/products/security/machine-learning-security.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topics/data-mining"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onlinelibrary.wiley.com/doi/abs/10.1002/jcaf.20496" TargetMode="External"/><Relationship Id="rId4" Type="http://schemas.openxmlformats.org/officeDocument/2006/relationships/hyperlink" Target="https://towardsdatascience.com/data-mining-in-brief-26483437f17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edium.com/@AmirMohammadShams/the-relationship-between-machine-learning-and-data-mining-fullexplain-fbc2d35db6eb" TargetMode="External"/><Relationship Id="rId5" Type="http://schemas.openxmlformats.org/officeDocument/2006/relationships/hyperlink" Target="https://www.semanticscholar.org/paper/AI-Enhanced-Cyber-Incident-Response-and-Recovery-Chahal/f49ed239ff4fd5f14da9c01a4f26ba58d649404d"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770D14-DA3F-0C81-E996-EA00B067F774}"/>
              </a:ext>
            </a:extLst>
          </p:cNvPr>
          <p:cNvSpPr>
            <a:spLocks noGrp="1"/>
          </p:cNvSpPr>
          <p:nvPr>
            <p:ph type="subTitle" idx="1"/>
          </p:nvPr>
        </p:nvSpPr>
        <p:spPr>
          <a:xfrm>
            <a:off x="423530" y="2809053"/>
            <a:ext cx="11344939" cy="1239894"/>
          </a:xfrm>
        </p:spPr>
        <p:txBody>
          <a:bodyPr>
            <a:normAutofit/>
          </a:bodyPr>
          <a:lstStyle/>
          <a:p>
            <a:r>
              <a:rPr lang="en-US" sz="3200" dirty="0"/>
              <a:t>Investigating the effectiveness of Machine Learning in Cybersecurity and how it defends against Data Mining</a:t>
            </a:r>
          </a:p>
        </p:txBody>
      </p:sp>
    </p:spTree>
    <p:extLst>
      <p:ext uri="{BB962C8B-B14F-4D97-AF65-F5344CB8AC3E}">
        <p14:creationId xmlns:p14="http://schemas.microsoft.com/office/powerpoint/2010/main" val="23404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6D5-A4F5-75E2-3516-3CF4E737BF75}"/>
              </a:ext>
            </a:extLst>
          </p:cNvPr>
          <p:cNvSpPr>
            <a:spLocks noGrp="1"/>
          </p:cNvSpPr>
          <p:nvPr>
            <p:ph type="title"/>
          </p:nvPr>
        </p:nvSpPr>
        <p:spPr>
          <a:xfrm>
            <a:off x="804670" y="479893"/>
            <a:ext cx="4879901" cy="1188720"/>
          </a:xfrm>
          <a:solidFill>
            <a:srgbClr val="FFFFFF"/>
          </a:solidFill>
          <a:ln w="31750" cap="sq">
            <a:solidFill>
              <a:srgbClr val="404040"/>
            </a:solidFill>
            <a:miter lim="800000"/>
          </a:ln>
        </p:spPr>
        <p:txBody>
          <a:bodyPr vert="horz" lIns="182880" tIns="182880" rIns="182880" bIns="182880" rtlCol="0" anchor="ctr">
            <a:noAutofit/>
          </a:bodyPr>
          <a:lstStyle/>
          <a:p>
            <a:r>
              <a:rPr lang="en-US" sz="2000" b="1" dirty="0">
                <a:effectLst>
                  <a:outerShdw blurRad="50800" dist="50800" dir="5400000" algn="ctr" rotWithShape="0">
                    <a:schemeClr val="accent2"/>
                  </a:outerShdw>
                </a:effectLst>
              </a:rPr>
              <a:t>Machine learning and its uses</a:t>
            </a:r>
          </a:p>
        </p:txBody>
      </p:sp>
      <p:sp>
        <p:nvSpPr>
          <p:cNvPr id="3" name="Content Placeholder 2">
            <a:extLst>
              <a:ext uri="{FF2B5EF4-FFF2-40B4-BE49-F238E27FC236}">
                <a16:creationId xmlns:a16="http://schemas.microsoft.com/office/drawing/2014/main" id="{9788BD67-D366-84D9-4BB6-6CC1726B9729}"/>
              </a:ext>
            </a:extLst>
          </p:cNvPr>
          <p:cNvSpPr>
            <a:spLocks noGrp="1"/>
          </p:cNvSpPr>
          <p:nvPr>
            <p:ph idx="1"/>
          </p:nvPr>
        </p:nvSpPr>
        <p:spPr>
          <a:xfrm>
            <a:off x="798755" y="1809245"/>
            <a:ext cx="4879900" cy="3605565"/>
          </a:xfrm>
        </p:spPr>
        <p:txBody>
          <a:bodyPr>
            <a:normAutofit/>
          </a:bodyPr>
          <a:lstStyle/>
          <a:p>
            <a:pPr marL="0" indent="0">
              <a:lnSpc>
                <a:spcPct val="90000"/>
              </a:lnSpc>
              <a:buNone/>
            </a:pPr>
            <a:r>
              <a:rPr lang="en-US" sz="1400" dirty="0"/>
              <a:t>Machine Learning (ML) is a subset of AI and is coded to function similarly to the human brain. Initially, it is inefficient and makes a lot of mistakes, but over time it becomes more accurate.</a:t>
            </a:r>
          </a:p>
          <a:p>
            <a:pPr marL="0" indent="0">
              <a:lnSpc>
                <a:spcPct val="90000"/>
              </a:lnSpc>
              <a:buNone/>
            </a:pPr>
            <a:r>
              <a:rPr lang="en-US" sz="1400" b="1" i="1" dirty="0"/>
              <a:t>(Hosch, 2024)</a:t>
            </a:r>
          </a:p>
          <a:p>
            <a:pPr marL="0" indent="0">
              <a:lnSpc>
                <a:spcPct val="90000"/>
              </a:lnSpc>
              <a:buNone/>
            </a:pPr>
            <a:endParaRPr lang="en-US" sz="1400" dirty="0"/>
          </a:p>
          <a:p>
            <a:pPr marL="0" indent="0">
              <a:lnSpc>
                <a:spcPct val="90000"/>
              </a:lnSpc>
              <a:buNone/>
            </a:pPr>
            <a:r>
              <a:rPr lang="en-US" sz="1400" dirty="0"/>
              <a:t>Machine Learning is used for many various tasks.  A few examples include:</a:t>
            </a:r>
          </a:p>
          <a:p>
            <a:pPr>
              <a:lnSpc>
                <a:spcPct val="90000"/>
              </a:lnSpc>
              <a:buClr>
                <a:schemeClr val="tx1"/>
              </a:buClr>
              <a:buFont typeface="Wingdings" pitchFamily="2" charset="2"/>
              <a:buChar char="§"/>
            </a:pPr>
            <a:r>
              <a:rPr lang="en-US" sz="1400" dirty="0"/>
              <a:t>Biometric Systems</a:t>
            </a:r>
          </a:p>
          <a:p>
            <a:pPr>
              <a:lnSpc>
                <a:spcPct val="90000"/>
              </a:lnSpc>
              <a:buClr>
                <a:schemeClr val="tx1"/>
              </a:buClr>
              <a:buFont typeface="Wingdings" pitchFamily="2" charset="2"/>
              <a:buChar char="§"/>
            </a:pPr>
            <a:r>
              <a:rPr lang="en-US" sz="1400" dirty="0"/>
              <a:t>Product Recommendations</a:t>
            </a:r>
          </a:p>
          <a:p>
            <a:pPr>
              <a:lnSpc>
                <a:spcPct val="90000"/>
              </a:lnSpc>
              <a:buClr>
                <a:schemeClr val="tx1"/>
              </a:buClr>
              <a:buFont typeface="Wingdings" pitchFamily="2" charset="2"/>
              <a:buChar char="§"/>
            </a:pPr>
            <a:r>
              <a:rPr lang="en-US" sz="1400" dirty="0"/>
              <a:t>Cyber Security</a:t>
            </a:r>
          </a:p>
          <a:p>
            <a:pPr marL="0" indent="0">
              <a:lnSpc>
                <a:spcPct val="90000"/>
              </a:lnSpc>
              <a:buNone/>
            </a:pPr>
            <a:r>
              <a:rPr lang="en-US" sz="1400" b="1" i="1" dirty="0"/>
              <a:t>(Cipriani, 2020), (NVIDIA, 2021)</a:t>
            </a:r>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15AFD071-C820-4D4E-A07A-BB9E74203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25FBD00-DF35-4E87-84DF-947BDE8BA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B27F3B82-6BFA-4799-A3B1-9E54A0E47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process flow">
            <a:extLst>
              <a:ext uri="{FF2B5EF4-FFF2-40B4-BE49-F238E27FC236}">
                <a16:creationId xmlns:a16="http://schemas.microsoft.com/office/drawing/2014/main" id="{C41A4999-68E7-6D7C-756F-9F2B56297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124"/>
          <a:stretch/>
        </p:blipFill>
        <p:spPr bwMode="auto">
          <a:xfrm>
            <a:off x="6878972" y="4202113"/>
            <a:ext cx="4601659" cy="1212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DE1D62-AB7E-63ED-01EF-1B76603E6980}"/>
              </a:ext>
            </a:extLst>
          </p:cNvPr>
          <p:cNvPicPr>
            <a:picLocks noChangeAspect="1"/>
          </p:cNvPicPr>
          <p:nvPr/>
        </p:nvPicPr>
        <p:blipFill>
          <a:blip r:embed="rId3"/>
          <a:stretch>
            <a:fillRect/>
          </a:stretch>
        </p:blipFill>
        <p:spPr>
          <a:xfrm>
            <a:off x="6949050" y="762821"/>
            <a:ext cx="4438278" cy="2666179"/>
          </a:xfrm>
          <a:prstGeom prst="rect">
            <a:avLst/>
          </a:prstGeom>
        </p:spPr>
      </p:pic>
      <p:sp>
        <p:nvSpPr>
          <p:cNvPr id="5" name="TextBox 4">
            <a:extLst>
              <a:ext uri="{FF2B5EF4-FFF2-40B4-BE49-F238E27FC236}">
                <a16:creationId xmlns:a16="http://schemas.microsoft.com/office/drawing/2014/main" id="{1E84A6BF-5A39-2001-8E34-B420EBE2DDC9}"/>
              </a:ext>
            </a:extLst>
          </p:cNvPr>
          <p:cNvSpPr txBox="1"/>
          <p:nvPr/>
        </p:nvSpPr>
        <p:spPr>
          <a:xfrm>
            <a:off x="7236701" y="3426903"/>
            <a:ext cx="3886200" cy="461665"/>
          </a:xfrm>
          <a:prstGeom prst="rect">
            <a:avLst/>
          </a:prstGeom>
          <a:noFill/>
        </p:spPr>
        <p:txBody>
          <a:bodyPr wrap="square" rtlCol="0">
            <a:spAutoFit/>
          </a:bodyPr>
          <a:lstStyle/>
          <a:p>
            <a:r>
              <a:rPr lang="en-US" sz="1200" b="1" dirty="0"/>
              <a:t>Figure 1</a:t>
            </a:r>
            <a:r>
              <a:rPr lang="en-US" sz="1200" dirty="0"/>
              <a:t>: Global Understanding of AI and Machine Learning</a:t>
            </a:r>
          </a:p>
          <a:p>
            <a:pPr algn="ctr"/>
            <a:r>
              <a:rPr lang="en-US" sz="1200" b="1" i="1" dirty="0"/>
              <a:t>(Ipsos, 2023)</a:t>
            </a:r>
          </a:p>
        </p:txBody>
      </p:sp>
      <p:sp>
        <p:nvSpPr>
          <p:cNvPr id="6" name="TextBox 5">
            <a:extLst>
              <a:ext uri="{FF2B5EF4-FFF2-40B4-BE49-F238E27FC236}">
                <a16:creationId xmlns:a16="http://schemas.microsoft.com/office/drawing/2014/main" id="{B06E5EFC-8D0A-03C5-3CBA-9EA5A2583CCD}"/>
              </a:ext>
            </a:extLst>
          </p:cNvPr>
          <p:cNvSpPr txBox="1"/>
          <p:nvPr/>
        </p:nvSpPr>
        <p:spPr>
          <a:xfrm>
            <a:off x="-29448" y="5226784"/>
            <a:ext cx="6125447" cy="1631216"/>
          </a:xfrm>
          <a:prstGeom prst="rect">
            <a:avLst/>
          </a:prstGeom>
          <a:noFill/>
        </p:spPr>
        <p:txBody>
          <a:bodyPr wrap="square" rtlCol="0">
            <a:spAutoFit/>
          </a:bodyPr>
          <a:lstStyle/>
          <a:p>
            <a:r>
              <a:rPr lang="en-GB" sz="1000" dirty="0">
                <a:effectLst/>
                <a:latin typeface="Times New Roman" panose="02020603050405020304" pitchFamily="18" charset="0"/>
                <a:ea typeface="Times New Roman" panose="02020603050405020304" pitchFamily="18" charset="0"/>
              </a:rPr>
              <a:t>Cipriani, J. (2020) </a:t>
            </a:r>
            <a:r>
              <a:rPr lang="en-GB" sz="1000" i="1" dirty="0">
                <a:effectLst/>
                <a:latin typeface="Times New Roman" panose="02020603050405020304" pitchFamily="18" charset="0"/>
                <a:ea typeface="Times New Roman" panose="02020603050405020304" pitchFamily="18" charset="0"/>
              </a:rPr>
              <a:t>iPhone Face ID is pretty cool. Here's how it works and how to use it</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www.cnet.com</a:t>
            </a:r>
            <a:r>
              <a:rPr lang="en-GB" sz="10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/tech/services-and-software/the-iphone-and-ipads-face-id-tech-is-pretty-darn-cool-heres-how-it-works-and-how-to-use-it/</a:t>
            </a:r>
            <a:r>
              <a:rPr lang="en-GB" sz="1000" dirty="0">
                <a:solidFill>
                  <a:srgbClr val="0070C0"/>
                </a:solidFill>
                <a:effectLst/>
                <a:latin typeface="Times New Roman" panose="02020603050405020304" pitchFamily="18" charset="0"/>
                <a:ea typeface="Times New Roman" panose="02020603050405020304" pitchFamily="18" charset="0"/>
              </a:rPr>
              <a:t> </a:t>
            </a:r>
            <a:r>
              <a:rPr lang="en-GB" sz="1000" dirty="0">
                <a:effectLst/>
                <a:latin typeface="Times New Roman" panose="02020603050405020304" pitchFamily="18" charset="0"/>
                <a:ea typeface="Times New Roman" panose="02020603050405020304" pitchFamily="18" charset="0"/>
              </a:rPr>
              <a:t>(Accessed: 23 October 2024).</a:t>
            </a:r>
          </a:p>
          <a:p>
            <a:r>
              <a:rPr lang="en-GB" sz="1000" dirty="0">
                <a:effectLst/>
                <a:latin typeface="Times New Roman" panose="02020603050405020304" pitchFamily="18" charset="0"/>
                <a:ea typeface="Times New Roman" panose="02020603050405020304" pitchFamily="18" charset="0"/>
              </a:rPr>
              <a:t>Hosch, W. (2024) </a:t>
            </a:r>
            <a:r>
              <a:rPr lang="en-GB" sz="1000" i="1" dirty="0">
                <a:effectLst/>
                <a:latin typeface="Times New Roman" panose="02020603050405020304" pitchFamily="18" charset="0"/>
                <a:ea typeface="Times New Roman" panose="02020603050405020304" pitchFamily="18" charset="0"/>
              </a:rPr>
              <a:t>Machine learning</a:t>
            </a:r>
            <a:r>
              <a:rPr lang="en-GB" sz="1000" dirty="0">
                <a:effectLst/>
                <a:latin typeface="Times New Roman" panose="02020603050405020304" pitchFamily="18" charset="0"/>
                <a:ea typeface="Times New Roman" panose="02020603050405020304" pitchFamily="18" charset="0"/>
              </a:rPr>
              <a:t>, </a:t>
            </a:r>
            <a:r>
              <a:rPr lang="en-GB" sz="1000" i="1" dirty="0" err="1">
                <a:effectLst/>
                <a:latin typeface="Times New Roman" panose="02020603050405020304" pitchFamily="18" charset="0"/>
                <a:ea typeface="Times New Roman" panose="02020603050405020304" pitchFamily="18" charset="0"/>
              </a:rPr>
              <a:t>Encyclopædia</a:t>
            </a:r>
            <a:r>
              <a:rPr lang="en-GB" sz="1000" i="1" dirty="0">
                <a:effectLst/>
                <a:latin typeface="Times New Roman" panose="02020603050405020304" pitchFamily="18" charset="0"/>
                <a:ea typeface="Times New Roman" panose="02020603050405020304" pitchFamily="18" charset="0"/>
              </a:rPr>
              <a:t> Britannica</a:t>
            </a:r>
            <a:r>
              <a:rPr lang="en-GB" sz="1000" dirty="0">
                <a:effectLst/>
                <a:latin typeface="Times New Roman" panose="02020603050405020304" pitchFamily="18" charset="0"/>
                <a:ea typeface="Times New Roman" panose="02020603050405020304" pitchFamily="18" charset="0"/>
              </a:rPr>
              <a:t>. Available at: </a:t>
            </a:r>
            <a:r>
              <a:rPr lang="en-GB" sz="1000" dirty="0">
                <a:solidFill>
                  <a:srgbClr val="0070C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https://www.britannica.com/technology/machine-learning </a:t>
            </a:r>
            <a:r>
              <a:rPr lang="en-GB" sz="1000" dirty="0">
                <a:effectLst/>
                <a:latin typeface="Times New Roman" panose="02020603050405020304" pitchFamily="18" charset="0"/>
                <a:ea typeface="Times New Roman" panose="02020603050405020304" pitchFamily="18" charset="0"/>
              </a:rPr>
              <a:t>(Accessed: 25 September 2024).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Ipsos (2023)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Global Views on AI 2023</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www.ipsos.com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/sites/default/files/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ct</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/news/documents/2023-07/Ipsos%20Global%20AI%202023%20Report-WEB_0.pdf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31 October 2024).</a:t>
            </a:r>
            <a:endParaRPr lang="en-GB" sz="1000" dirty="0">
              <a:effectLst/>
              <a:latin typeface="Times New Roman" panose="02020603050405020304" pitchFamily="18" charset="0"/>
              <a:ea typeface="Times New Roman" panose="02020603050405020304" pitchFamily="18" charset="0"/>
            </a:endParaRP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NVIDIA (2021)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a Recommendation System?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https://www.nvidia.com/en-gb/glossary/recommendation-system/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388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158482-2397-D24E-71E7-1A26786CEEE3}"/>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79E60-9B78-7DE7-5976-D0890BA4FAFF}"/>
              </a:ext>
            </a:extLst>
          </p:cNvPr>
          <p:cNvSpPr>
            <a:spLocks noGrp="1"/>
          </p:cNvSpPr>
          <p:nvPr>
            <p:ph type="title"/>
          </p:nvPr>
        </p:nvSpPr>
        <p:spPr>
          <a:xfrm>
            <a:off x="804672" y="834991"/>
            <a:ext cx="4475892" cy="1188720"/>
          </a:xfrm>
          <a:solidFill>
            <a:srgbClr val="FFFFFF"/>
          </a:solidFill>
          <a:ln w="31750" cap="sq">
            <a:solidFill>
              <a:srgbClr val="404040"/>
            </a:solidFill>
            <a:miter lim="800000"/>
          </a:ln>
        </p:spPr>
        <p:txBody>
          <a:bodyPr vert="horz" lIns="182880" tIns="182880" rIns="182880" bIns="182880" rtlCol="0" anchor="ctr">
            <a:noAutofit/>
          </a:bodyPr>
          <a:lstStyle/>
          <a:p>
            <a:r>
              <a:rPr lang="en-US" sz="2000" b="1" dirty="0">
                <a:effectLst>
                  <a:outerShdw blurRad="50800" dist="50800" dir="5400000" algn="ctr" rotWithShape="0">
                    <a:schemeClr val="accent2"/>
                  </a:outerShdw>
                </a:effectLst>
              </a:rPr>
              <a:t>Cybersecurity and machine learning</a:t>
            </a:r>
          </a:p>
        </p:txBody>
      </p:sp>
      <p:sp>
        <p:nvSpPr>
          <p:cNvPr id="3" name="Content Placeholder 2">
            <a:extLst>
              <a:ext uri="{FF2B5EF4-FFF2-40B4-BE49-F238E27FC236}">
                <a16:creationId xmlns:a16="http://schemas.microsoft.com/office/drawing/2014/main" id="{46432350-FBE3-8147-0020-C8053A3E8FC6}"/>
              </a:ext>
            </a:extLst>
          </p:cNvPr>
          <p:cNvSpPr>
            <a:spLocks noGrp="1"/>
          </p:cNvSpPr>
          <p:nvPr>
            <p:ph idx="1"/>
          </p:nvPr>
        </p:nvSpPr>
        <p:spPr>
          <a:xfrm>
            <a:off x="793891" y="2358644"/>
            <a:ext cx="4475892" cy="2795248"/>
          </a:xfrm>
        </p:spPr>
        <p:txBody>
          <a:bodyPr>
            <a:normAutofit/>
          </a:bodyPr>
          <a:lstStyle/>
          <a:p>
            <a:pPr marL="0" indent="0">
              <a:lnSpc>
                <a:spcPct val="90000"/>
              </a:lnSpc>
              <a:buNone/>
            </a:pPr>
            <a:r>
              <a:rPr lang="en-US" sz="1400" dirty="0">
                <a:solidFill>
                  <a:srgbClr val="FFFFFF"/>
                </a:solidFill>
              </a:rPr>
              <a:t>Cybersecurity is the process of lowering the risk of cyber-attacks and defending against potential attacks through different methods:</a:t>
            </a:r>
          </a:p>
          <a:p>
            <a:pPr>
              <a:lnSpc>
                <a:spcPct val="90000"/>
              </a:lnSpc>
              <a:buClr>
                <a:schemeClr val="bg1"/>
              </a:buClr>
              <a:buFont typeface="Wingdings" pitchFamily="2" charset="2"/>
              <a:buChar char="§"/>
            </a:pPr>
            <a:r>
              <a:rPr lang="en-US" sz="1400" dirty="0">
                <a:solidFill>
                  <a:srgbClr val="FFFFFF"/>
                </a:solidFill>
              </a:rPr>
              <a:t>Firewalls</a:t>
            </a:r>
          </a:p>
          <a:p>
            <a:pPr>
              <a:lnSpc>
                <a:spcPct val="90000"/>
              </a:lnSpc>
              <a:buClr>
                <a:schemeClr val="bg1"/>
              </a:buClr>
              <a:buFont typeface="Wingdings" pitchFamily="2" charset="2"/>
              <a:buChar char="§"/>
            </a:pPr>
            <a:r>
              <a:rPr lang="en-US" sz="1400" dirty="0">
                <a:solidFill>
                  <a:srgbClr val="FFFFFF"/>
                </a:solidFill>
              </a:rPr>
              <a:t>Intrusion Monitoring</a:t>
            </a:r>
          </a:p>
          <a:p>
            <a:pPr>
              <a:lnSpc>
                <a:spcPct val="90000"/>
              </a:lnSpc>
              <a:buClr>
                <a:schemeClr val="bg1"/>
              </a:buClr>
              <a:buFont typeface="Wingdings" pitchFamily="2" charset="2"/>
              <a:buChar char="§"/>
            </a:pPr>
            <a:r>
              <a:rPr lang="en-US" sz="1400" dirty="0">
                <a:solidFill>
                  <a:srgbClr val="FFFFFF"/>
                </a:solidFill>
              </a:rPr>
              <a:t>Encryption</a:t>
            </a:r>
          </a:p>
          <a:p>
            <a:pPr marL="0" indent="0">
              <a:lnSpc>
                <a:spcPct val="90000"/>
              </a:lnSpc>
              <a:buNone/>
            </a:pPr>
            <a:r>
              <a:rPr lang="en-US" sz="1400" b="1" i="1" dirty="0">
                <a:solidFill>
                  <a:srgbClr val="FFFFFF"/>
                </a:solidFill>
              </a:rPr>
              <a:t>(NCSC, 2016)</a:t>
            </a:r>
            <a:endParaRPr lang="en-US" sz="1400" dirty="0">
              <a:solidFill>
                <a:srgbClr val="FFFFFF"/>
              </a:solidFill>
            </a:endParaRPr>
          </a:p>
          <a:p>
            <a:pPr marL="0" indent="0">
              <a:lnSpc>
                <a:spcPct val="90000"/>
              </a:lnSpc>
              <a:buNone/>
            </a:pPr>
            <a:r>
              <a:rPr lang="en-US" sz="1400" dirty="0">
                <a:solidFill>
                  <a:srgbClr val="FFFFFF"/>
                </a:solidFill>
              </a:rPr>
              <a:t>Machine Learning is used to “identify and respond to security incidents” </a:t>
            </a:r>
            <a:r>
              <a:rPr lang="en-US" sz="1400" b="1" i="1" dirty="0">
                <a:solidFill>
                  <a:srgbClr val="FFFFFF"/>
                </a:solidFill>
              </a:rPr>
              <a:t>(IBM, 2024)</a:t>
            </a:r>
            <a:r>
              <a:rPr lang="en-US" sz="1400" dirty="0">
                <a:solidFill>
                  <a:srgbClr val="FFFFFF"/>
                </a:solidFill>
              </a:rPr>
              <a:t>, as well as to analyse data for potential patterns </a:t>
            </a:r>
            <a:r>
              <a:rPr lang="en-US" sz="1400" b="1" i="1" dirty="0">
                <a:solidFill>
                  <a:srgbClr val="FFFFFF"/>
                </a:solidFill>
              </a:rPr>
              <a:t>(Cisco, 2023)</a:t>
            </a:r>
            <a:r>
              <a:rPr lang="en-US" sz="1400" dirty="0">
                <a:solidFill>
                  <a:srgbClr val="FFFFFF"/>
                </a:solidFill>
              </a:rPr>
              <a:t>.</a:t>
            </a:r>
          </a:p>
        </p:txBody>
      </p:sp>
      <p:sp>
        <p:nvSpPr>
          <p:cNvPr id="1053" name="Rectangle 1052">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AEA5140-A824-F2C2-9FC8-2F29A712D96D}"/>
              </a:ext>
            </a:extLst>
          </p:cNvPr>
          <p:cNvPicPr>
            <a:picLocks noChangeAspect="1"/>
          </p:cNvPicPr>
          <p:nvPr/>
        </p:nvPicPr>
        <p:blipFill>
          <a:blip r:embed="rId2"/>
          <a:srcRect t="3277" r="5717"/>
          <a:stretch/>
        </p:blipFill>
        <p:spPr>
          <a:xfrm>
            <a:off x="7028785" y="956750"/>
            <a:ext cx="4227377" cy="2129350"/>
          </a:xfrm>
          <a:prstGeom prst="rect">
            <a:avLst/>
          </a:prstGeom>
        </p:spPr>
      </p:pic>
      <p:sp>
        <p:nvSpPr>
          <p:cNvPr id="8" name="TextBox 7">
            <a:extLst>
              <a:ext uri="{FF2B5EF4-FFF2-40B4-BE49-F238E27FC236}">
                <a16:creationId xmlns:a16="http://schemas.microsoft.com/office/drawing/2014/main" id="{E5BC6C6D-E6CD-2570-21E9-13E6335FC357}"/>
              </a:ext>
            </a:extLst>
          </p:cNvPr>
          <p:cNvSpPr txBox="1"/>
          <p:nvPr/>
        </p:nvSpPr>
        <p:spPr>
          <a:xfrm>
            <a:off x="7433168" y="3236493"/>
            <a:ext cx="3418609" cy="461665"/>
          </a:xfrm>
          <a:prstGeom prst="rect">
            <a:avLst/>
          </a:prstGeom>
          <a:noFill/>
        </p:spPr>
        <p:txBody>
          <a:bodyPr wrap="square" rtlCol="0">
            <a:spAutoFit/>
          </a:bodyPr>
          <a:lstStyle/>
          <a:p>
            <a:r>
              <a:rPr lang="en-US" sz="1200" b="1" dirty="0"/>
              <a:t>Figure 2</a:t>
            </a:r>
            <a:r>
              <a:rPr lang="en-US" sz="1200" dirty="0"/>
              <a:t>:  Web-attacks globally 24/10/2024 at 13:37</a:t>
            </a:r>
          </a:p>
          <a:p>
            <a:pPr algn="ctr"/>
            <a:r>
              <a:rPr lang="en-US" sz="1200" b="1" i="1" dirty="0"/>
              <a:t>(Radware, 2016)</a:t>
            </a:r>
          </a:p>
        </p:txBody>
      </p:sp>
      <p:pic>
        <p:nvPicPr>
          <p:cNvPr id="9" name="Picture 6" descr="Network Security Diagrams | Network Security | Cyber Security Degrees | Network  Security Protection">
            <a:extLst>
              <a:ext uri="{FF2B5EF4-FFF2-40B4-BE49-F238E27FC236}">
                <a16:creationId xmlns:a16="http://schemas.microsoft.com/office/drawing/2014/main" id="{1513E540-7092-6A3F-8744-6C560EBFD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68" y="3879917"/>
            <a:ext cx="3418609" cy="18550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4A623-F259-5BF3-013D-762177F0BA77}"/>
              </a:ext>
            </a:extLst>
          </p:cNvPr>
          <p:cNvSpPr txBox="1"/>
          <p:nvPr/>
        </p:nvSpPr>
        <p:spPr>
          <a:xfrm>
            <a:off x="-34446" y="5239530"/>
            <a:ext cx="6107361" cy="1631216"/>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Cisco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Machine Learning in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www.cisco.com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en</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/us/products/security/machine-learning-</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4"/>
              </a:rPr>
              <a:t>security.html</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IBM (2024)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Artificial Intelligence (AI) Cybersecurity | IBM</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www.ibm.com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ai-cybersecurity?utm_content</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=SRCWW&amp;p1=Search&amp;p4=43700068027042819&amp;p5=e&amp;p9=58700007551028510&amp;gad_source=1&amp;gclid=Cj0KCQjwveK4BhD4ARIsAKy6pMLBcK7bA_Y_OJAojGYAgpCsjr_UOBgOzUkrfUNP6VB8x-cU9UATi2waAlhaEALw_wcB&amp;gclsrc=</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aw.ds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NCSC (2016)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cyber security?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https://www.ncsc.gov.uk/section/about-ncsc/what-is-cyber-security</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23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Radware (2016)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Live cyber attack threat map</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https://livethreatmap.radware.com/</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(Accessed: 24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0249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938CF5-EA82-E250-D8D9-E435B7989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85764-FEAD-D240-6F47-7C9D4EC2A629}"/>
              </a:ext>
            </a:extLst>
          </p:cNvPr>
          <p:cNvSpPr>
            <a:spLocks noGrp="1"/>
          </p:cNvSpPr>
          <p:nvPr>
            <p:ph type="title"/>
          </p:nvPr>
        </p:nvSpPr>
        <p:spPr>
          <a:xfrm>
            <a:off x="804671" y="964692"/>
            <a:ext cx="4879901" cy="1188720"/>
          </a:xfrm>
          <a:solidFill>
            <a:srgbClr val="FFFFFF"/>
          </a:solidFill>
          <a:ln w="31750" cap="sq">
            <a:solidFill>
              <a:srgbClr val="404040"/>
            </a:solidFill>
            <a:miter lim="800000"/>
          </a:ln>
        </p:spPr>
        <p:txBody>
          <a:bodyPr vert="horz" lIns="182880" tIns="182880" rIns="182880" bIns="182880" rtlCol="0" anchor="ctr">
            <a:noAutofit/>
          </a:bodyPr>
          <a:lstStyle/>
          <a:p>
            <a:r>
              <a:rPr lang="en-US" sz="2000" b="1" dirty="0">
                <a:effectLst>
                  <a:outerShdw blurRad="50800" dist="50800" dir="5400000" algn="ctr" rotWithShape="0">
                    <a:schemeClr val="accent2"/>
                  </a:outerShdw>
                </a:effectLst>
              </a:rPr>
              <a:t>Data mining and cybersecurity</a:t>
            </a:r>
          </a:p>
        </p:txBody>
      </p:sp>
      <p:sp>
        <p:nvSpPr>
          <p:cNvPr id="3" name="Content Placeholder 2">
            <a:extLst>
              <a:ext uri="{FF2B5EF4-FFF2-40B4-BE49-F238E27FC236}">
                <a16:creationId xmlns:a16="http://schemas.microsoft.com/office/drawing/2014/main" id="{E5733CA1-40C2-9867-CDD9-5E885DB9B0C2}"/>
              </a:ext>
            </a:extLst>
          </p:cNvPr>
          <p:cNvSpPr>
            <a:spLocks noGrp="1"/>
          </p:cNvSpPr>
          <p:nvPr>
            <p:ph idx="1"/>
          </p:nvPr>
        </p:nvSpPr>
        <p:spPr>
          <a:xfrm>
            <a:off x="804672" y="2333297"/>
            <a:ext cx="4879900" cy="3111539"/>
          </a:xfrm>
        </p:spPr>
        <p:txBody>
          <a:bodyPr>
            <a:normAutofit/>
          </a:bodyPr>
          <a:lstStyle/>
          <a:p>
            <a:pPr marL="0" indent="0">
              <a:lnSpc>
                <a:spcPct val="90000"/>
              </a:lnSpc>
              <a:buNone/>
            </a:pPr>
            <a:r>
              <a:rPr lang="en-US" sz="1400" dirty="0"/>
              <a:t>Data Mining is a process by which data is analysed for patterns and links within large data sets. Its versatile nature can prove highly beneficial in business (Sales, Marketing and IT), scientific research and criminal detection. </a:t>
            </a:r>
          </a:p>
          <a:p>
            <a:pPr marL="0" indent="0">
              <a:lnSpc>
                <a:spcPct val="90000"/>
              </a:lnSpc>
              <a:buNone/>
            </a:pPr>
            <a:r>
              <a:rPr lang="en-US" sz="1400" b="1" i="1" dirty="0"/>
              <a:t>(Holdsworth, 2024)</a:t>
            </a:r>
          </a:p>
          <a:p>
            <a:pPr marL="0" indent="0">
              <a:lnSpc>
                <a:spcPct val="90000"/>
              </a:lnSpc>
              <a:buNone/>
            </a:pPr>
            <a:endParaRPr lang="en-US" sz="1400" dirty="0"/>
          </a:p>
          <a:p>
            <a:pPr marL="0" indent="0">
              <a:lnSpc>
                <a:spcPct val="90000"/>
              </a:lnSpc>
              <a:buNone/>
            </a:pPr>
            <a:r>
              <a:rPr lang="en-US" sz="1400" dirty="0"/>
              <a:t>Despite being invaluable for organisations, cybercriminals also use Data Mining. Cybercriminals use Data Mining to:</a:t>
            </a:r>
          </a:p>
          <a:p>
            <a:pPr>
              <a:lnSpc>
                <a:spcPct val="90000"/>
              </a:lnSpc>
              <a:buClr>
                <a:schemeClr val="tx1"/>
              </a:buClr>
              <a:buFont typeface="Wingdings" pitchFamily="2" charset="2"/>
              <a:buChar char="§"/>
            </a:pPr>
            <a:r>
              <a:rPr lang="en-US" sz="1400" dirty="0"/>
              <a:t>Scan networks automatically for specific data to steal</a:t>
            </a:r>
          </a:p>
          <a:p>
            <a:pPr>
              <a:lnSpc>
                <a:spcPct val="90000"/>
              </a:lnSpc>
              <a:buClr>
                <a:schemeClr val="tx1"/>
              </a:buClr>
              <a:buFont typeface="Wingdings" pitchFamily="2" charset="2"/>
              <a:buChar char="§"/>
            </a:pPr>
            <a:r>
              <a:rPr lang="en-US" sz="1400" dirty="0"/>
              <a:t>Access client information to scam them more effectively</a:t>
            </a:r>
          </a:p>
          <a:p>
            <a:pPr marL="0" indent="0">
              <a:lnSpc>
                <a:spcPct val="90000"/>
              </a:lnSpc>
              <a:buNone/>
            </a:pPr>
            <a:r>
              <a:rPr lang="en-US" sz="1400" b="1" i="1" dirty="0"/>
              <a:t>(Smith, 2009)</a:t>
            </a:r>
            <a:endParaRPr lang="en-US" sz="1400" dirty="0"/>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7B202009-D09B-E139-91EB-DFAFF455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A15EE2-2ABD-19F5-D3B3-E009DC907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10414DF-771B-EEC6-427D-4DBD7C4C8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ata Mining in Brief. Data mining is a very popular topic… | by Sidath  Munasinghe | Towards Data Science">
            <a:extLst>
              <a:ext uri="{FF2B5EF4-FFF2-40B4-BE49-F238E27FC236}">
                <a16:creationId xmlns:a16="http://schemas.microsoft.com/office/drawing/2014/main" id="{5B399CFB-D9F1-0173-1699-6A101EB39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3692"/>
          <a:stretch/>
        </p:blipFill>
        <p:spPr bwMode="auto">
          <a:xfrm>
            <a:off x="6900597" y="964692"/>
            <a:ext cx="4522405" cy="3428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8E1DF3-5724-0777-F91C-7F3DC7D1A745}"/>
              </a:ext>
            </a:extLst>
          </p:cNvPr>
          <p:cNvSpPr txBox="1"/>
          <p:nvPr/>
        </p:nvSpPr>
        <p:spPr>
          <a:xfrm>
            <a:off x="7343390" y="4492904"/>
            <a:ext cx="3636818" cy="461665"/>
          </a:xfrm>
          <a:prstGeom prst="rect">
            <a:avLst/>
          </a:prstGeom>
          <a:noFill/>
        </p:spPr>
        <p:txBody>
          <a:bodyPr wrap="square" rtlCol="0">
            <a:spAutoFit/>
          </a:bodyPr>
          <a:lstStyle/>
          <a:p>
            <a:r>
              <a:rPr lang="en-US" sz="1200" b="1" dirty="0"/>
              <a:t>Figure 3</a:t>
            </a:r>
            <a:r>
              <a:rPr lang="en-US" sz="1200" dirty="0"/>
              <a:t>: 8 Most Common Applications of Data Mining</a:t>
            </a:r>
          </a:p>
          <a:p>
            <a:pPr algn="ctr"/>
            <a:r>
              <a:rPr lang="en-US" sz="1200" b="1" i="1" dirty="0"/>
              <a:t>(Munasinghe, 2017)</a:t>
            </a:r>
          </a:p>
        </p:txBody>
      </p:sp>
      <p:sp>
        <p:nvSpPr>
          <p:cNvPr id="4" name="TextBox 3">
            <a:extLst>
              <a:ext uri="{FF2B5EF4-FFF2-40B4-BE49-F238E27FC236}">
                <a16:creationId xmlns:a16="http://schemas.microsoft.com/office/drawing/2014/main" id="{8815623D-9DBC-E30C-074D-2CAD4016B49C}"/>
              </a:ext>
            </a:extLst>
          </p:cNvPr>
          <p:cNvSpPr txBox="1">
            <a:spLocks/>
          </p:cNvSpPr>
          <p:nvPr/>
        </p:nvSpPr>
        <p:spPr>
          <a:xfrm>
            <a:off x="0" y="5842337"/>
            <a:ext cx="6096000" cy="1015663"/>
          </a:xfrm>
          <a:prstGeom prst="rect">
            <a:avLst/>
          </a:prstGeom>
          <a:noFill/>
        </p:spPr>
        <p:txBody>
          <a:bodyPr wrap="square" rtlCol="0">
            <a:spAutoFit/>
          </a:bodyPr>
          <a:lstStyle/>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Holdsworth, J. (2024)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What is Data Mining?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GB" sz="1000" kern="100" dirty="0" err="1">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www.ibm.com</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/topics/data-mining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(Accessed: 24 October 2024).</a:t>
            </a:r>
          </a:p>
          <a:p>
            <a:r>
              <a:rPr lang="en-GB" sz="1000" dirty="0">
                <a:effectLst/>
                <a:latin typeface="Times New Roman" panose="02020603050405020304" pitchFamily="18" charset="0"/>
                <a:ea typeface="Aptos" panose="020B0004020202020204" pitchFamily="34" charset="0"/>
              </a:rPr>
              <a:t>Munasinghe, S. (2017) </a:t>
            </a:r>
            <a:r>
              <a:rPr lang="en-GB" sz="1000" i="1" dirty="0">
                <a:effectLst/>
                <a:latin typeface="Times New Roman" panose="02020603050405020304" pitchFamily="18" charset="0"/>
                <a:ea typeface="Aptos" panose="020B0004020202020204" pitchFamily="34" charset="0"/>
              </a:rPr>
              <a:t>Data Mining in Brief</a:t>
            </a:r>
            <a:r>
              <a:rPr lang="en-GB" sz="1000" dirty="0">
                <a:effectLst/>
                <a:latin typeface="Times New Roman" panose="02020603050405020304" pitchFamily="18" charset="0"/>
                <a:ea typeface="Aptos" panose="020B0004020202020204" pitchFamily="34" charset="0"/>
              </a:rPr>
              <a:t>. Available at</a:t>
            </a:r>
            <a:r>
              <a:rPr lang="en-GB" sz="1000" dirty="0">
                <a:solidFill>
                  <a:srgbClr val="0070C0"/>
                </a:solidFill>
                <a:effectLst/>
                <a:latin typeface="Times New Roman" panose="02020603050405020304" pitchFamily="18" charset="0"/>
                <a:ea typeface="Aptos" panose="020B0004020202020204" pitchFamily="34" charset="0"/>
              </a:rPr>
              <a:t>: </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https://</a:t>
            </a:r>
            <a:r>
              <a:rPr lang="en-GB" sz="1000" dirty="0" err="1">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towardsdatascience.com</a:t>
            </a:r>
            <a:r>
              <a:rPr lang="en-GB" sz="1000" dirty="0">
                <a:solidFill>
                  <a:srgbClr val="0070C0"/>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/data-mining-in-brief-26483437f178</a:t>
            </a:r>
            <a:r>
              <a:rPr lang="en-GB" sz="1000" dirty="0">
                <a:effectLst/>
                <a:latin typeface="Times New Roman" panose="02020603050405020304" pitchFamily="18" charset="0"/>
                <a:ea typeface="Aptos" panose="020B0004020202020204" pitchFamily="34" charset="0"/>
              </a:rPr>
              <a:t> (Accessed: 31 October 2024).</a:t>
            </a:r>
            <a:r>
              <a:rPr lang="en-GB" sz="1000" dirty="0">
                <a:effectLst/>
              </a:rPr>
              <a:t> </a:t>
            </a:r>
          </a:p>
          <a:p>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Smith, G. (2009) 'Data mining: How hackers steal sensitive electronic information', </a:t>
            </a:r>
            <a:r>
              <a:rPr lang="en-GB" sz="1000" i="1" kern="100" dirty="0">
                <a:effectLst/>
                <a:latin typeface="Times New Roman" panose="02020603050405020304" pitchFamily="18" charset="0"/>
                <a:ea typeface="Aptos" panose="020B0004020202020204" pitchFamily="34" charset="0"/>
                <a:cs typeface="Times New Roman" panose="02020603050405020304" pitchFamily="18" charset="0"/>
              </a:rPr>
              <a:t>Journal of Corporate Accounting &amp; Finance</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rPr>
              <a:t>, Volume 20 Issue 4. Available at: </a:t>
            </a:r>
            <a:r>
              <a:rPr lang="en-GB" sz="1000" kern="100" dirty="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https://onlinelibrary.wiley.com/doi/abs/10.1002/jcaf.20496</a:t>
            </a:r>
            <a:endParaRPr lang="en-GB" sz="1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8615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E84848-4530-9A0E-4AF1-86716FCC47BE}"/>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1C1A7853-15CD-0FC6-B394-8E7C474D1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0628-2291-5921-663B-B793DB84F8B1}"/>
              </a:ext>
            </a:extLst>
          </p:cNvPr>
          <p:cNvSpPr>
            <a:spLocks noGrp="1"/>
          </p:cNvSpPr>
          <p:nvPr>
            <p:ph type="title"/>
          </p:nvPr>
        </p:nvSpPr>
        <p:spPr>
          <a:xfrm>
            <a:off x="804672" y="834991"/>
            <a:ext cx="4475892" cy="1188720"/>
          </a:xfrm>
          <a:solidFill>
            <a:srgbClr val="FFFFFF"/>
          </a:solidFill>
          <a:ln>
            <a:solidFill>
              <a:srgbClr val="404040"/>
            </a:solidFill>
          </a:ln>
        </p:spPr>
        <p:txBody>
          <a:bodyPr>
            <a:noAutofit/>
          </a:bodyPr>
          <a:lstStyle/>
          <a:p>
            <a:r>
              <a:rPr lang="en-US" sz="2000" b="1" dirty="0">
                <a:effectLst>
                  <a:outerShdw blurRad="50800" dist="50800" dir="5400000" algn="ctr" rotWithShape="0">
                    <a:schemeClr val="accent2"/>
                  </a:outerShdw>
                </a:effectLst>
              </a:rPr>
              <a:t>How machine learning defends against data mining</a:t>
            </a:r>
            <a:endParaRPr lang="en-US" sz="2000" b="1" dirty="0">
              <a:solidFill>
                <a:srgbClr val="262626"/>
              </a:solidFill>
              <a:effectLst>
                <a:outerShdw blurRad="50800" dist="50800" dir="5400000" algn="ctr" rotWithShape="0">
                  <a:schemeClr val="accent2"/>
                </a:outerShdw>
              </a:effectLst>
            </a:endParaRPr>
          </a:p>
        </p:txBody>
      </p:sp>
      <p:sp>
        <p:nvSpPr>
          <p:cNvPr id="3" name="Content Placeholder 2">
            <a:extLst>
              <a:ext uri="{FF2B5EF4-FFF2-40B4-BE49-F238E27FC236}">
                <a16:creationId xmlns:a16="http://schemas.microsoft.com/office/drawing/2014/main" id="{5F1CA13B-B47A-0B89-0872-74DC0ED89BAD}"/>
              </a:ext>
            </a:extLst>
          </p:cNvPr>
          <p:cNvSpPr>
            <a:spLocks noGrp="1"/>
          </p:cNvSpPr>
          <p:nvPr>
            <p:ph idx="1"/>
          </p:nvPr>
        </p:nvSpPr>
        <p:spPr>
          <a:xfrm>
            <a:off x="793891" y="2358643"/>
            <a:ext cx="4475892" cy="2475647"/>
          </a:xfrm>
        </p:spPr>
        <p:txBody>
          <a:bodyPr>
            <a:normAutofit/>
          </a:bodyPr>
          <a:lstStyle/>
          <a:p>
            <a:pPr marL="0" indent="0">
              <a:lnSpc>
                <a:spcPct val="90000"/>
              </a:lnSpc>
              <a:buNone/>
            </a:pPr>
            <a:r>
              <a:rPr lang="en-US" sz="1400" dirty="0">
                <a:solidFill>
                  <a:srgbClr val="FFFFFF"/>
                </a:solidFill>
              </a:rPr>
              <a:t>Data Mining is most often used for corporate purposes however, cybercriminals will use it nefariously. Companies have been forced to use Machine Learning to defend against these cybercriminals.</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Since Machine Learning and Data Mining are “complementary in nature”, it allows for Machine Learning technologies to develop “highly predictive models” to anticipate where the cybercriminals will strike.</a:t>
            </a:r>
          </a:p>
          <a:p>
            <a:pPr marL="0" indent="0">
              <a:lnSpc>
                <a:spcPct val="90000"/>
              </a:lnSpc>
              <a:buNone/>
            </a:pPr>
            <a:r>
              <a:rPr lang="en-US" sz="1400" b="1" i="1" dirty="0">
                <a:solidFill>
                  <a:srgbClr val="FFFFFF"/>
                </a:solidFill>
              </a:rPr>
              <a:t>(Shams, 2023)</a:t>
            </a:r>
          </a:p>
        </p:txBody>
      </p:sp>
      <p:sp>
        <p:nvSpPr>
          <p:cNvPr id="1053" name="Rectangle 1052">
            <a:extLst>
              <a:ext uri="{FF2B5EF4-FFF2-40B4-BE49-F238E27FC236}">
                <a16:creationId xmlns:a16="http://schemas.microsoft.com/office/drawing/2014/main" id="{CBACDB9C-5829-A2E8-1F05-E9E03308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72F2389C-6737-332D-0C82-BAC07FF9C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rtificial Intelligence in Cybersecurity: 4 Amazing Applications">
            <a:extLst>
              <a:ext uri="{FF2B5EF4-FFF2-40B4-BE49-F238E27FC236}">
                <a16:creationId xmlns:a16="http://schemas.microsoft.com/office/drawing/2014/main" id="{B7B05015-8EF6-E26E-D31D-CD14D8D9E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31"/>
          <a:stretch/>
        </p:blipFill>
        <p:spPr bwMode="auto">
          <a:xfrm>
            <a:off x="6936051" y="956750"/>
            <a:ext cx="4403591" cy="191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C6AED-72AA-6E8B-D261-E28E8A901A44}"/>
              </a:ext>
            </a:extLst>
          </p:cNvPr>
          <p:cNvSpPr txBox="1"/>
          <p:nvPr/>
        </p:nvSpPr>
        <p:spPr>
          <a:xfrm>
            <a:off x="7127205" y="2993666"/>
            <a:ext cx="4021281" cy="461665"/>
          </a:xfrm>
          <a:prstGeom prst="rect">
            <a:avLst/>
          </a:prstGeom>
          <a:noFill/>
        </p:spPr>
        <p:txBody>
          <a:bodyPr wrap="square" rtlCol="0">
            <a:spAutoFit/>
          </a:bodyPr>
          <a:lstStyle/>
          <a:p>
            <a:r>
              <a:rPr lang="en-US" sz="1200" b="1" dirty="0"/>
              <a:t>Figure 4</a:t>
            </a:r>
            <a:r>
              <a:rPr lang="en-US" sz="1200" dirty="0"/>
              <a:t>: Ways Machine Learning defends against Data Mining</a:t>
            </a:r>
          </a:p>
          <a:p>
            <a:pPr algn="ctr"/>
            <a:r>
              <a:rPr lang="en-US" sz="1200" b="1" i="1" dirty="0"/>
              <a:t>(Chahal, 2023)</a:t>
            </a:r>
          </a:p>
        </p:txBody>
      </p:sp>
      <p:pic>
        <p:nvPicPr>
          <p:cNvPr id="7172" name="Picture 4" descr="What is Data Mining and why is it Important - Benefits, Applications,  Techniques">
            <a:extLst>
              <a:ext uri="{FF2B5EF4-FFF2-40B4-BE49-F238E27FC236}">
                <a16:creationId xmlns:a16="http://schemas.microsoft.com/office/drawing/2014/main" id="{A9820D72-BA4C-F0CA-AA06-BF1A08C97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077" y="3694177"/>
            <a:ext cx="3423630" cy="1853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82571D-35F4-9041-B622-58B20C209563}"/>
              </a:ext>
            </a:extLst>
          </p:cNvPr>
          <p:cNvSpPr txBox="1"/>
          <p:nvPr/>
        </p:nvSpPr>
        <p:spPr>
          <a:xfrm>
            <a:off x="-4621" y="5831137"/>
            <a:ext cx="6072915" cy="1015663"/>
          </a:xfrm>
          <a:prstGeom prst="rect">
            <a:avLst/>
          </a:prstGeom>
          <a:noFill/>
        </p:spPr>
        <p:txBody>
          <a:bodyPr wrap="square" rtlCol="0">
            <a:spAutoFit/>
          </a:bodyPr>
          <a:lstStyle/>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Chahal, S.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AI-Enhanced Cyber Incident Response and Recovery</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5"/>
              </a:rPr>
              <a:t>www.semanticscholar.org</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/paper/AI-Enhanced-Cyber-Incident-Response-and-Recovery-Chahal/f49ed239ff4fd5f14da9c01a4f26ba58d649404d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31 October 2024).</a:t>
            </a:r>
          </a:p>
          <a:p>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Shams, A.M. (2023) </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relationship between machine learning and Data Mining &lt;/</a:t>
            </a:r>
            <a:r>
              <a:rPr lang="en-GB" sz="1000" i="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fullexplain</a:t>
            </a:r>
            <a:r>
              <a:rPr lang="en-GB" sz="1000" i="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&gt;</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Available at: </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medium.com</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a:t>
            </a:r>
            <a:r>
              <a:rPr lang="en-GB" sz="1000" kern="100" dirty="0" err="1">
                <a:effectLst/>
                <a:latin typeface="Times New Roman" panose="02020603050405020304" pitchFamily="18" charset="0"/>
                <a:ea typeface="Aptos" panose="020B0004020202020204" pitchFamily="34" charset="0"/>
                <a:cs typeface="Times New Roman" panose="02020603050405020304" pitchFamily="18" charset="0"/>
                <a:hlinkClick r:id="rId6"/>
              </a:rPr>
              <a:t>AmirMohammadShams</a:t>
            </a:r>
            <a:r>
              <a:rPr lang="en-GB" sz="10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/the-relationship-between-machine-learning-and-data-mining-fullexplain-fbc2d35db6eb </a:t>
            </a:r>
            <a:r>
              <a:rPr lang="en-GB" sz="1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(Accessed: 25 October 2024).</a:t>
            </a:r>
            <a:endParaRPr lang="en-GB"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7154988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583</TotalTime>
  <Words>918</Words>
  <Application>Microsoft Macintosh PowerPoint</Application>
  <PresentationFormat>Widescreen</PresentationFormat>
  <Paragraphs>52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Gill Sans MT</vt:lpstr>
      <vt:lpstr>Times New Roman</vt:lpstr>
      <vt:lpstr>Wingdings</vt:lpstr>
      <vt:lpstr>Parcel</vt:lpstr>
      <vt:lpstr>PowerPoint Presentation</vt:lpstr>
      <vt:lpstr>Machine learning and its uses</vt:lpstr>
      <vt:lpstr>Cybersecurity and machine learning</vt:lpstr>
      <vt:lpstr>Data mining and cybersecurity</vt:lpstr>
      <vt:lpstr>How machine learning defends against data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effectiveness of Machine Learning in cybersecurity and how it defends against Data Mining </dc:title>
  <dc:creator>Howard Moller</dc:creator>
  <cp:lastModifiedBy>Moller, Catherine Moller E (UG - Comp Sci &amp; Elec Eng)</cp:lastModifiedBy>
  <cp:revision>15</cp:revision>
  <dcterms:created xsi:type="dcterms:W3CDTF">2024-09-25T09:55:44Z</dcterms:created>
  <dcterms:modified xsi:type="dcterms:W3CDTF">2024-11-03T17:20:54Z</dcterms:modified>
</cp:coreProperties>
</file>