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F559F-EA26-C440-BD41-F6B084EF8C98}" v="98" dt="2023-12-05T14:50:2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0"/>
    <p:restoredTop sz="94694"/>
  </p:normalViewPr>
  <p:slideViewPr>
    <p:cSldViewPr snapToGrid="0">
      <p:cViewPr varScale="1">
        <p:scale>
          <a:sx n="101" d="100"/>
          <a:sy n="101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DBE1-2884-424C-ABAD-C119057B74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A501E6-CE3E-4AFF-87D1-B77F77472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Study and modification of soil and rocks</a:t>
          </a:r>
        </a:p>
      </dgm:t>
    </dgm:pt>
    <dgm:pt modelId="{B7B64DA7-66AC-473F-B04C-20147E79B8C0}" type="parTrans" cxnId="{FA3A6678-E963-4C6E-ABC9-804347D1C78D}">
      <dgm:prSet/>
      <dgm:spPr/>
      <dgm:t>
        <a:bodyPr/>
        <a:lstStyle/>
        <a:p>
          <a:endParaRPr lang="en-US"/>
        </a:p>
      </dgm:t>
    </dgm:pt>
    <dgm:pt modelId="{A0EDF2CB-CFE1-477C-8988-74C975B9EC6A}" type="sibTrans" cxnId="{FA3A6678-E963-4C6E-ABC9-804347D1C78D}">
      <dgm:prSet/>
      <dgm:spPr/>
      <dgm:t>
        <a:bodyPr/>
        <a:lstStyle/>
        <a:p>
          <a:endParaRPr lang="en-US"/>
        </a:p>
      </dgm:t>
    </dgm:pt>
    <dgm:pt modelId="{081E3339-86C2-46FF-BC6B-D6D843207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aspect (main consideration)</a:t>
          </a:r>
        </a:p>
      </dgm:t>
    </dgm:pt>
    <dgm:pt modelId="{35706F64-A4AC-4ACC-B548-B70ECFA4CB27}" type="parTrans" cxnId="{174EAB19-2B74-451B-8FB8-CDE7646C371C}">
      <dgm:prSet/>
      <dgm:spPr/>
      <dgm:t>
        <a:bodyPr/>
        <a:lstStyle/>
        <a:p>
          <a:endParaRPr lang="en-US"/>
        </a:p>
      </dgm:t>
    </dgm:pt>
    <dgm:pt modelId="{6713C64D-A907-484D-AA44-C2C693290ACE}" type="sibTrans" cxnId="{174EAB19-2B74-451B-8FB8-CDE7646C371C}">
      <dgm:prSet/>
      <dgm:spPr/>
      <dgm:t>
        <a:bodyPr/>
        <a:lstStyle/>
        <a:p>
          <a:endParaRPr lang="en-US"/>
        </a:p>
      </dgm:t>
    </dgm:pt>
    <dgm:pt modelId="{6FB64A27-64AE-4833-BB9E-5C5F6BA3B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Damages involved with geotechnics (in depth)</a:t>
          </a:r>
        </a:p>
      </dgm:t>
    </dgm:pt>
    <dgm:pt modelId="{DEA94652-C6E1-4C58-96F2-F1FB0CB731B4}" type="parTrans" cxnId="{687AE1A3-A3A0-4575-86C1-68B46D54C109}">
      <dgm:prSet/>
      <dgm:spPr/>
      <dgm:t>
        <a:bodyPr/>
        <a:lstStyle/>
        <a:p>
          <a:endParaRPr lang="en-US"/>
        </a:p>
      </dgm:t>
    </dgm:pt>
    <dgm:pt modelId="{28BAABBD-38C5-441E-BFBC-B5BC45E51035}" type="sibTrans" cxnId="{687AE1A3-A3A0-4575-86C1-68B46D54C109}">
      <dgm:prSet/>
      <dgm:spPr/>
      <dgm:t>
        <a:bodyPr/>
        <a:lstStyle/>
        <a:p>
          <a:endParaRPr lang="en-US"/>
        </a:p>
      </dgm:t>
    </dgm:pt>
    <dgm:pt modelId="{35072F66-8BCF-4C71-A722-B9C0DBB59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– data analysis – safe, reliable </a:t>
          </a:r>
        </a:p>
      </dgm:t>
    </dgm:pt>
    <dgm:pt modelId="{F671ADC7-239D-4B14-A813-C825ECAC0D57}" type="parTrans" cxnId="{9C9F2558-C203-45A7-B3B3-2D8A74305FC1}">
      <dgm:prSet/>
      <dgm:spPr/>
      <dgm:t>
        <a:bodyPr/>
        <a:lstStyle/>
        <a:p>
          <a:endParaRPr lang="en-US"/>
        </a:p>
      </dgm:t>
    </dgm:pt>
    <dgm:pt modelId="{2EF62170-F4B4-427C-A790-975EAC17EF83}" type="sibTrans" cxnId="{9C9F2558-C203-45A7-B3B3-2D8A74305FC1}">
      <dgm:prSet/>
      <dgm:spPr/>
      <dgm:t>
        <a:bodyPr/>
        <a:lstStyle/>
        <a:p>
          <a:endParaRPr lang="en-US"/>
        </a:p>
      </dgm:t>
    </dgm:pt>
    <dgm:pt modelId="{7EE98EE9-4388-45BD-8D4F-4FCDEFF2CCD4}" type="pres">
      <dgm:prSet presAssocID="{8B55DBE1-2884-424C-ABAD-C119057B74E3}" presName="root" presStyleCnt="0">
        <dgm:presLayoutVars>
          <dgm:dir/>
          <dgm:resizeHandles val="exact"/>
        </dgm:presLayoutVars>
      </dgm:prSet>
      <dgm:spPr/>
    </dgm:pt>
    <dgm:pt modelId="{9C4A8B22-DA3E-4FF7-A9D9-1B4696121EA3}" type="pres">
      <dgm:prSet presAssocID="{4DA501E6-CE3E-4AFF-87D1-B77F77472260}" presName="compNode" presStyleCnt="0"/>
      <dgm:spPr/>
    </dgm:pt>
    <dgm:pt modelId="{D8ABDB46-923E-4A82-A680-B6D6DEA4548A}" type="pres">
      <dgm:prSet presAssocID="{4DA501E6-CE3E-4AFF-87D1-B77F77472260}" presName="bgRect" presStyleLbl="bgShp" presStyleIdx="0" presStyleCnt="4"/>
      <dgm:spPr/>
    </dgm:pt>
    <dgm:pt modelId="{A0DA5B94-BAAE-420F-9D07-479089DD3355}" type="pres">
      <dgm:prSet presAssocID="{4DA501E6-CE3E-4AFF-87D1-B77F774722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1A64BA7-67DE-48A0-928E-97F5F69BEA82}" type="pres">
      <dgm:prSet presAssocID="{4DA501E6-CE3E-4AFF-87D1-B77F77472260}" presName="spaceRect" presStyleCnt="0"/>
      <dgm:spPr/>
    </dgm:pt>
    <dgm:pt modelId="{722369BA-7129-4263-B97A-DB806B4AAD3D}" type="pres">
      <dgm:prSet presAssocID="{4DA501E6-CE3E-4AFF-87D1-B77F77472260}" presName="parTx" presStyleLbl="revTx" presStyleIdx="0" presStyleCnt="4">
        <dgm:presLayoutVars>
          <dgm:chMax val="0"/>
          <dgm:chPref val="0"/>
        </dgm:presLayoutVars>
      </dgm:prSet>
      <dgm:spPr/>
    </dgm:pt>
    <dgm:pt modelId="{3BE2EFB8-7684-423F-A35E-58CD6A28E17C}" type="pres">
      <dgm:prSet presAssocID="{A0EDF2CB-CFE1-477C-8988-74C975B9EC6A}" presName="sibTrans" presStyleCnt="0"/>
      <dgm:spPr/>
    </dgm:pt>
    <dgm:pt modelId="{C30FC486-C34C-4BED-A391-4DC6C1668931}" type="pres">
      <dgm:prSet presAssocID="{081E3339-86C2-46FF-BC6B-D6D843207FAF}" presName="compNode" presStyleCnt="0"/>
      <dgm:spPr/>
    </dgm:pt>
    <dgm:pt modelId="{2782CB48-3480-4497-B918-A763165FCC27}" type="pres">
      <dgm:prSet presAssocID="{081E3339-86C2-46FF-BC6B-D6D843207FAF}" presName="bgRect" presStyleLbl="bgShp" presStyleIdx="1" presStyleCnt="4"/>
      <dgm:spPr/>
    </dgm:pt>
    <dgm:pt modelId="{C95B9D1D-90BD-46EF-8B2A-DFB049043F10}" type="pres">
      <dgm:prSet presAssocID="{081E3339-86C2-46FF-BC6B-D6D843207F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57252CC-75CC-4C37-9AAA-30CBE06B9F1A}" type="pres">
      <dgm:prSet presAssocID="{081E3339-86C2-46FF-BC6B-D6D843207FAF}" presName="spaceRect" presStyleCnt="0"/>
      <dgm:spPr/>
    </dgm:pt>
    <dgm:pt modelId="{F2FB8D1F-FC84-43A5-9826-D59045320629}" type="pres">
      <dgm:prSet presAssocID="{081E3339-86C2-46FF-BC6B-D6D843207FAF}" presName="parTx" presStyleLbl="revTx" presStyleIdx="1" presStyleCnt="4">
        <dgm:presLayoutVars>
          <dgm:chMax val="0"/>
          <dgm:chPref val="0"/>
        </dgm:presLayoutVars>
      </dgm:prSet>
      <dgm:spPr/>
    </dgm:pt>
    <dgm:pt modelId="{758F38CA-AEB6-4698-A768-48EBCC5CE110}" type="pres">
      <dgm:prSet presAssocID="{6713C64D-A907-484D-AA44-C2C693290ACE}" presName="sibTrans" presStyleCnt="0"/>
      <dgm:spPr/>
    </dgm:pt>
    <dgm:pt modelId="{37A8D264-6763-4031-84A4-28F23A080E31}" type="pres">
      <dgm:prSet presAssocID="{6FB64A27-64AE-4833-BB9E-5C5F6BA3B9AB}" presName="compNode" presStyleCnt="0"/>
      <dgm:spPr/>
    </dgm:pt>
    <dgm:pt modelId="{FFFD12E5-F2D4-49FD-BE4E-D2040D9FF02E}" type="pres">
      <dgm:prSet presAssocID="{6FB64A27-64AE-4833-BB9E-5C5F6BA3B9AB}" presName="bgRect" presStyleLbl="bgShp" presStyleIdx="2" presStyleCnt="4"/>
      <dgm:spPr/>
    </dgm:pt>
    <dgm:pt modelId="{D75764E4-6D0B-498B-9775-A318BBDAF742}" type="pres">
      <dgm:prSet presAssocID="{6FB64A27-64AE-4833-BB9E-5C5F6BA3B9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5E928A15-769A-456C-B5AE-DF4D6367552D}" type="pres">
      <dgm:prSet presAssocID="{6FB64A27-64AE-4833-BB9E-5C5F6BA3B9AB}" presName="spaceRect" presStyleCnt="0"/>
      <dgm:spPr/>
    </dgm:pt>
    <dgm:pt modelId="{5A21BFC1-5466-40A7-83ED-108ABAD8584A}" type="pres">
      <dgm:prSet presAssocID="{6FB64A27-64AE-4833-BB9E-5C5F6BA3B9AB}" presName="parTx" presStyleLbl="revTx" presStyleIdx="2" presStyleCnt="4">
        <dgm:presLayoutVars>
          <dgm:chMax val="0"/>
          <dgm:chPref val="0"/>
        </dgm:presLayoutVars>
      </dgm:prSet>
      <dgm:spPr/>
    </dgm:pt>
    <dgm:pt modelId="{25DD35E7-FD56-4FF7-A6E3-F9EB2F606E41}" type="pres">
      <dgm:prSet presAssocID="{28BAABBD-38C5-441E-BFBC-B5BC45E51035}" presName="sibTrans" presStyleCnt="0"/>
      <dgm:spPr/>
    </dgm:pt>
    <dgm:pt modelId="{F17849AA-4F33-4FCF-9F4A-08525FD77DDE}" type="pres">
      <dgm:prSet presAssocID="{35072F66-8BCF-4C71-A722-B9C0DBB5913F}" presName="compNode" presStyleCnt="0"/>
      <dgm:spPr/>
    </dgm:pt>
    <dgm:pt modelId="{BBCF8073-33EA-4B2C-81AA-91BC8FAB3296}" type="pres">
      <dgm:prSet presAssocID="{35072F66-8BCF-4C71-A722-B9C0DBB5913F}" presName="bgRect" presStyleLbl="bgShp" presStyleIdx="3" presStyleCnt="4"/>
      <dgm:spPr/>
    </dgm:pt>
    <dgm:pt modelId="{7833F7D2-C787-49F5-BCA5-4127C4CEDE55}" type="pres">
      <dgm:prSet presAssocID="{35072F66-8BCF-4C71-A722-B9C0DBB591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21C0950-6480-4F65-AE4A-B881E3F54FAE}" type="pres">
      <dgm:prSet presAssocID="{35072F66-8BCF-4C71-A722-B9C0DBB5913F}" presName="spaceRect" presStyleCnt="0"/>
      <dgm:spPr/>
    </dgm:pt>
    <dgm:pt modelId="{65B78C5C-1DDA-4550-A734-6A28C26177A4}" type="pres">
      <dgm:prSet presAssocID="{35072F66-8BCF-4C71-A722-B9C0DBB591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B18A0A-BFBF-7740-A6CC-8BA2994C79E5}" type="presOf" srcId="{6FB64A27-64AE-4833-BB9E-5C5F6BA3B9AB}" destId="{5A21BFC1-5466-40A7-83ED-108ABAD8584A}" srcOrd="0" destOrd="0" presId="urn:microsoft.com/office/officeart/2018/2/layout/IconVerticalSolidList"/>
    <dgm:cxn modelId="{174EAB19-2B74-451B-8FB8-CDE7646C371C}" srcId="{8B55DBE1-2884-424C-ABAD-C119057B74E3}" destId="{081E3339-86C2-46FF-BC6B-D6D843207FAF}" srcOrd="1" destOrd="0" parTransId="{35706F64-A4AC-4ACC-B548-B70ECFA4CB27}" sibTransId="{6713C64D-A907-484D-AA44-C2C693290ACE}"/>
    <dgm:cxn modelId="{664B8C2E-EE48-684E-83F9-F6110BAD5F72}" type="presOf" srcId="{4DA501E6-CE3E-4AFF-87D1-B77F77472260}" destId="{722369BA-7129-4263-B97A-DB806B4AAD3D}" srcOrd="0" destOrd="0" presId="urn:microsoft.com/office/officeart/2018/2/layout/IconVerticalSolidList"/>
    <dgm:cxn modelId="{9C9F2558-C203-45A7-B3B3-2D8A74305FC1}" srcId="{8B55DBE1-2884-424C-ABAD-C119057B74E3}" destId="{35072F66-8BCF-4C71-A722-B9C0DBB5913F}" srcOrd="3" destOrd="0" parTransId="{F671ADC7-239D-4B14-A813-C825ECAC0D57}" sibTransId="{2EF62170-F4B4-427C-A790-975EAC17EF83}"/>
    <dgm:cxn modelId="{8392675E-125B-AB46-BA41-D33FAF63BEB9}" type="presOf" srcId="{8B55DBE1-2884-424C-ABAD-C119057B74E3}" destId="{7EE98EE9-4388-45BD-8D4F-4FCDEFF2CCD4}" srcOrd="0" destOrd="0" presId="urn:microsoft.com/office/officeart/2018/2/layout/IconVerticalSolidList"/>
    <dgm:cxn modelId="{8D8A456D-D027-954B-9CB8-58DF7807D6BC}" type="presOf" srcId="{35072F66-8BCF-4C71-A722-B9C0DBB5913F}" destId="{65B78C5C-1DDA-4550-A734-6A28C26177A4}" srcOrd="0" destOrd="0" presId="urn:microsoft.com/office/officeart/2018/2/layout/IconVerticalSolidList"/>
    <dgm:cxn modelId="{FA3A6678-E963-4C6E-ABC9-804347D1C78D}" srcId="{8B55DBE1-2884-424C-ABAD-C119057B74E3}" destId="{4DA501E6-CE3E-4AFF-87D1-B77F77472260}" srcOrd="0" destOrd="0" parTransId="{B7B64DA7-66AC-473F-B04C-20147E79B8C0}" sibTransId="{A0EDF2CB-CFE1-477C-8988-74C975B9EC6A}"/>
    <dgm:cxn modelId="{687AE1A3-A3A0-4575-86C1-68B46D54C109}" srcId="{8B55DBE1-2884-424C-ABAD-C119057B74E3}" destId="{6FB64A27-64AE-4833-BB9E-5C5F6BA3B9AB}" srcOrd="2" destOrd="0" parTransId="{DEA94652-C6E1-4C58-96F2-F1FB0CB731B4}" sibTransId="{28BAABBD-38C5-441E-BFBC-B5BC45E51035}"/>
    <dgm:cxn modelId="{5B4EB0B6-D5E1-ED43-BAC6-BFE46CB2E089}" type="presOf" srcId="{081E3339-86C2-46FF-BC6B-D6D843207FAF}" destId="{F2FB8D1F-FC84-43A5-9826-D59045320629}" srcOrd="0" destOrd="0" presId="urn:microsoft.com/office/officeart/2018/2/layout/IconVerticalSolidList"/>
    <dgm:cxn modelId="{9A5DF09D-0468-4545-95B7-14343EDF335E}" type="presParOf" srcId="{7EE98EE9-4388-45BD-8D4F-4FCDEFF2CCD4}" destId="{9C4A8B22-DA3E-4FF7-A9D9-1B4696121EA3}" srcOrd="0" destOrd="0" presId="urn:microsoft.com/office/officeart/2018/2/layout/IconVerticalSolidList"/>
    <dgm:cxn modelId="{5006082C-7275-DE42-A879-CC3EC16A3A4C}" type="presParOf" srcId="{9C4A8B22-DA3E-4FF7-A9D9-1B4696121EA3}" destId="{D8ABDB46-923E-4A82-A680-B6D6DEA4548A}" srcOrd="0" destOrd="0" presId="urn:microsoft.com/office/officeart/2018/2/layout/IconVerticalSolidList"/>
    <dgm:cxn modelId="{F27CB132-CFBD-8A4E-A8EA-8E7C41AF5D2E}" type="presParOf" srcId="{9C4A8B22-DA3E-4FF7-A9D9-1B4696121EA3}" destId="{A0DA5B94-BAAE-420F-9D07-479089DD3355}" srcOrd="1" destOrd="0" presId="urn:microsoft.com/office/officeart/2018/2/layout/IconVerticalSolidList"/>
    <dgm:cxn modelId="{9D189044-9C69-214E-9450-F27BEFDDC465}" type="presParOf" srcId="{9C4A8B22-DA3E-4FF7-A9D9-1B4696121EA3}" destId="{D1A64BA7-67DE-48A0-928E-97F5F69BEA82}" srcOrd="2" destOrd="0" presId="urn:microsoft.com/office/officeart/2018/2/layout/IconVerticalSolidList"/>
    <dgm:cxn modelId="{21B9C6E6-D6CF-874D-B45C-E7B185D4CA2D}" type="presParOf" srcId="{9C4A8B22-DA3E-4FF7-A9D9-1B4696121EA3}" destId="{722369BA-7129-4263-B97A-DB806B4AAD3D}" srcOrd="3" destOrd="0" presId="urn:microsoft.com/office/officeart/2018/2/layout/IconVerticalSolidList"/>
    <dgm:cxn modelId="{46BB00CC-1D86-8B41-8B6E-97303B8E18FD}" type="presParOf" srcId="{7EE98EE9-4388-45BD-8D4F-4FCDEFF2CCD4}" destId="{3BE2EFB8-7684-423F-A35E-58CD6A28E17C}" srcOrd="1" destOrd="0" presId="urn:microsoft.com/office/officeart/2018/2/layout/IconVerticalSolidList"/>
    <dgm:cxn modelId="{B5186DC8-B319-324F-BDB5-9235F68426FB}" type="presParOf" srcId="{7EE98EE9-4388-45BD-8D4F-4FCDEFF2CCD4}" destId="{C30FC486-C34C-4BED-A391-4DC6C1668931}" srcOrd="2" destOrd="0" presId="urn:microsoft.com/office/officeart/2018/2/layout/IconVerticalSolidList"/>
    <dgm:cxn modelId="{547E9B32-2F9B-0641-B7AC-9B9547C13797}" type="presParOf" srcId="{C30FC486-C34C-4BED-A391-4DC6C1668931}" destId="{2782CB48-3480-4497-B918-A763165FCC27}" srcOrd="0" destOrd="0" presId="urn:microsoft.com/office/officeart/2018/2/layout/IconVerticalSolidList"/>
    <dgm:cxn modelId="{0CAFF596-FD47-884E-B406-2532AF65F058}" type="presParOf" srcId="{C30FC486-C34C-4BED-A391-4DC6C1668931}" destId="{C95B9D1D-90BD-46EF-8B2A-DFB049043F10}" srcOrd="1" destOrd="0" presId="urn:microsoft.com/office/officeart/2018/2/layout/IconVerticalSolidList"/>
    <dgm:cxn modelId="{8A54968C-E56F-7C4F-B37C-FD74C0F9B9E5}" type="presParOf" srcId="{C30FC486-C34C-4BED-A391-4DC6C1668931}" destId="{657252CC-75CC-4C37-9AAA-30CBE06B9F1A}" srcOrd="2" destOrd="0" presId="urn:microsoft.com/office/officeart/2018/2/layout/IconVerticalSolidList"/>
    <dgm:cxn modelId="{08323730-5CCD-3148-9481-2B31121C452C}" type="presParOf" srcId="{C30FC486-C34C-4BED-A391-4DC6C1668931}" destId="{F2FB8D1F-FC84-43A5-9826-D59045320629}" srcOrd="3" destOrd="0" presId="urn:microsoft.com/office/officeart/2018/2/layout/IconVerticalSolidList"/>
    <dgm:cxn modelId="{702EB2A7-87B4-6342-B669-79CC3EB46B3B}" type="presParOf" srcId="{7EE98EE9-4388-45BD-8D4F-4FCDEFF2CCD4}" destId="{758F38CA-AEB6-4698-A768-48EBCC5CE110}" srcOrd="3" destOrd="0" presId="urn:microsoft.com/office/officeart/2018/2/layout/IconVerticalSolidList"/>
    <dgm:cxn modelId="{008F036F-C21E-0545-BA64-21F08DB3B10E}" type="presParOf" srcId="{7EE98EE9-4388-45BD-8D4F-4FCDEFF2CCD4}" destId="{37A8D264-6763-4031-84A4-28F23A080E31}" srcOrd="4" destOrd="0" presId="urn:microsoft.com/office/officeart/2018/2/layout/IconVerticalSolidList"/>
    <dgm:cxn modelId="{6EFABA97-7821-884B-8BD8-145E8026043F}" type="presParOf" srcId="{37A8D264-6763-4031-84A4-28F23A080E31}" destId="{FFFD12E5-F2D4-49FD-BE4E-D2040D9FF02E}" srcOrd="0" destOrd="0" presId="urn:microsoft.com/office/officeart/2018/2/layout/IconVerticalSolidList"/>
    <dgm:cxn modelId="{1844864E-B617-0046-8367-59BA262A168E}" type="presParOf" srcId="{37A8D264-6763-4031-84A4-28F23A080E31}" destId="{D75764E4-6D0B-498B-9775-A318BBDAF742}" srcOrd="1" destOrd="0" presId="urn:microsoft.com/office/officeart/2018/2/layout/IconVerticalSolidList"/>
    <dgm:cxn modelId="{8B9E7C25-1696-AA41-BC66-A3F6757A5050}" type="presParOf" srcId="{37A8D264-6763-4031-84A4-28F23A080E31}" destId="{5E928A15-769A-456C-B5AE-DF4D6367552D}" srcOrd="2" destOrd="0" presId="urn:microsoft.com/office/officeart/2018/2/layout/IconVerticalSolidList"/>
    <dgm:cxn modelId="{1A5AD761-BB24-9346-985C-E8DBBA6908D5}" type="presParOf" srcId="{37A8D264-6763-4031-84A4-28F23A080E31}" destId="{5A21BFC1-5466-40A7-83ED-108ABAD8584A}" srcOrd="3" destOrd="0" presId="urn:microsoft.com/office/officeart/2018/2/layout/IconVerticalSolidList"/>
    <dgm:cxn modelId="{1B90D1B8-1243-A14C-AEA5-7FD175CAA92B}" type="presParOf" srcId="{7EE98EE9-4388-45BD-8D4F-4FCDEFF2CCD4}" destId="{25DD35E7-FD56-4FF7-A6E3-F9EB2F606E41}" srcOrd="5" destOrd="0" presId="urn:microsoft.com/office/officeart/2018/2/layout/IconVerticalSolidList"/>
    <dgm:cxn modelId="{12B744BF-9C23-7043-800D-BE900D5F6F1C}" type="presParOf" srcId="{7EE98EE9-4388-45BD-8D4F-4FCDEFF2CCD4}" destId="{F17849AA-4F33-4FCF-9F4A-08525FD77DDE}" srcOrd="6" destOrd="0" presId="urn:microsoft.com/office/officeart/2018/2/layout/IconVerticalSolidList"/>
    <dgm:cxn modelId="{7A918C4A-DF12-004B-AF00-B3E6E4263FE5}" type="presParOf" srcId="{F17849AA-4F33-4FCF-9F4A-08525FD77DDE}" destId="{BBCF8073-33EA-4B2C-81AA-91BC8FAB3296}" srcOrd="0" destOrd="0" presId="urn:microsoft.com/office/officeart/2018/2/layout/IconVerticalSolidList"/>
    <dgm:cxn modelId="{6C007EEE-0E4C-0F47-8C29-723EEECA0C94}" type="presParOf" srcId="{F17849AA-4F33-4FCF-9F4A-08525FD77DDE}" destId="{7833F7D2-C787-49F5-BCA5-4127C4CEDE55}" srcOrd="1" destOrd="0" presId="urn:microsoft.com/office/officeart/2018/2/layout/IconVerticalSolidList"/>
    <dgm:cxn modelId="{244084E7-095A-554C-B597-5DC92F540B18}" type="presParOf" srcId="{F17849AA-4F33-4FCF-9F4A-08525FD77DDE}" destId="{C21C0950-6480-4F65-AE4A-B881E3F54FAE}" srcOrd="2" destOrd="0" presId="urn:microsoft.com/office/officeart/2018/2/layout/IconVerticalSolidList"/>
    <dgm:cxn modelId="{F45B4F44-ED54-0C4C-A4EC-C34466B4BF5B}" type="presParOf" srcId="{F17849AA-4F33-4FCF-9F4A-08525FD77DDE}" destId="{65B78C5C-1DDA-4550-A734-6A28C26177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DB46-923E-4A82-A680-B6D6DEA4548A}">
      <dsp:nvSpPr>
        <dsp:cNvPr id="0" name=""/>
        <dsp:cNvSpPr/>
      </dsp:nvSpPr>
      <dsp:spPr>
        <a:xfrm>
          <a:off x="0" y="1814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A5B94-BAAE-420F-9D07-479089DD3355}">
      <dsp:nvSpPr>
        <dsp:cNvPr id="0" name=""/>
        <dsp:cNvSpPr/>
      </dsp:nvSpPr>
      <dsp:spPr>
        <a:xfrm>
          <a:off x="278194" y="208736"/>
          <a:ext cx="505808" cy="505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69BA-7129-4263-B97A-DB806B4AAD3D}">
      <dsp:nvSpPr>
        <dsp:cNvPr id="0" name=""/>
        <dsp:cNvSpPr/>
      </dsp:nvSpPr>
      <dsp:spPr>
        <a:xfrm>
          <a:off x="1062197" y="1814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Study and modification of soil and rocks</a:t>
          </a:r>
        </a:p>
      </dsp:txBody>
      <dsp:txXfrm>
        <a:off x="1062197" y="1814"/>
        <a:ext cx="5666707" cy="919651"/>
      </dsp:txXfrm>
    </dsp:sp>
    <dsp:sp modelId="{2782CB48-3480-4497-B918-A763165FCC27}">
      <dsp:nvSpPr>
        <dsp:cNvPr id="0" name=""/>
        <dsp:cNvSpPr/>
      </dsp:nvSpPr>
      <dsp:spPr>
        <a:xfrm>
          <a:off x="0" y="1151378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B9D1D-90BD-46EF-8B2A-DFB049043F10}">
      <dsp:nvSpPr>
        <dsp:cNvPr id="0" name=""/>
        <dsp:cNvSpPr/>
      </dsp:nvSpPr>
      <dsp:spPr>
        <a:xfrm>
          <a:off x="278194" y="1358300"/>
          <a:ext cx="505808" cy="505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B8D1F-FC84-43A5-9826-D59045320629}">
      <dsp:nvSpPr>
        <dsp:cNvPr id="0" name=""/>
        <dsp:cNvSpPr/>
      </dsp:nvSpPr>
      <dsp:spPr>
        <a:xfrm>
          <a:off x="1062197" y="1151378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Critical aspect (main consideration)</a:t>
          </a:r>
        </a:p>
      </dsp:txBody>
      <dsp:txXfrm>
        <a:off x="1062197" y="1151378"/>
        <a:ext cx="5666707" cy="919651"/>
      </dsp:txXfrm>
    </dsp:sp>
    <dsp:sp modelId="{FFFD12E5-F2D4-49FD-BE4E-D2040D9FF02E}">
      <dsp:nvSpPr>
        <dsp:cNvPr id="0" name=""/>
        <dsp:cNvSpPr/>
      </dsp:nvSpPr>
      <dsp:spPr>
        <a:xfrm>
          <a:off x="0" y="2300942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764E4-6D0B-498B-9775-A318BBDAF742}">
      <dsp:nvSpPr>
        <dsp:cNvPr id="0" name=""/>
        <dsp:cNvSpPr/>
      </dsp:nvSpPr>
      <dsp:spPr>
        <a:xfrm>
          <a:off x="278194" y="2507864"/>
          <a:ext cx="505808" cy="505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BFC1-5466-40A7-83ED-108ABAD8584A}">
      <dsp:nvSpPr>
        <dsp:cNvPr id="0" name=""/>
        <dsp:cNvSpPr/>
      </dsp:nvSpPr>
      <dsp:spPr>
        <a:xfrm>
          <a:off x="1062197" y="2300942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Damages involved with geotechnics (in depth)</a:t>
          </a:r>
        </a:p>
      </dsp:txBody>
      <dsp:txXfrm>
        <a:off x="1062197" y="2300942"/>
        <a:ext cx="5666707" cy="919651"/>
      </dsp:txXfrm>
    </dsp:sp>
    <dsp:sp modelId="{BBCF8073-33EA-4B2C-81AA-91BC8FAB3296}">
      <dsp:nvSpPr>
        <dsp:cNvPr id="0" name=""/>
        <dsp:cNvSpPr/>
      </dsp:nvSpPr>
      <dsp:spPr>
        <a:xfrm>
          <a:off x="0" y="3450507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3F7D2-C787-49F5-BCA5-4127C4CEDE55}">
      <dsp:nvSpPr>
        <dsp:cNvPr id="0" name=""/>
        <dsp:cNvSpPr/>
      </dsp:nvSpPr>
      <dsp:spPr>
        <a:xfrm>
          <a:off x="278194" y="3657428"/>
          <a:ext cx="505808" cy="505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8C5C-1DDA-4550-A734-6A28C26177A4}">
      <dsp:nvSpPr>
        <dsp:cNvPr id="0" name=""/>
        <dsp:cNvSpPr/>
      </dsp:nvSpPr>
      <dsp:spPr>
        <a:xfrm>
          <a:off x="1062197" y="3450507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 – data analysis – safe, reliable </a:t>
          </a:r>
        </a:p>
      </dsp:txBody>
      <dsp:txXfrm>
        <a:off x="1062197" y="3450507"/>
        <a:ext cx="5666707" cy="919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12/5/23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urs on a white surface">
            <a:extLst>
              <a:ext uri="{FF2B5EF4-FFF2-40B4-BE49-F238E27FC236}">
                <a16:creationId xmlns:a16="http://schemas.microsoft.com/office/drawing/2014/main" id="{1B7CE312-F0C9-B80A-492E-A60A9E777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7" b="22603"/>
          <a:stretch/>
        </p:blipFill>
        <p:spPr>
          <a:xfrm>
            <a:off x="0" y="-2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E8B26-7CA8-EE59-E2FD-B67B90114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Geotechnical and Infrastructural Damages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9CA9-60BD-EF26-551F-81750EBB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By Ethan Wong (681013)</a:t>
            </a:r>
          </a:p>
        </p:txBody>
      </p:sp>
    </p:spTree>
    <p:extLst>
      <p:ext uri="{BB962C8B-B14F-4D97-AF65-F5344CB8AC3E}">
        <p14:creationId xmlns:p14="http://schemas.microsoft.com/office/powerpoint/2010/main" val="410815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255D-BFB0-4926-C4B6-094C794A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sz="4100"/>
              <a:t>What is Geotechnics?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202C3EC-4600-7AB0-32A1-20ACE13A3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9015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he importance of geotechnics in construction">
            <a:extLst>
              <a:ext uri="{FF2B5EF4-FFF2-40B4-BE49-F238E27FC236}">
                <a16:creationId xmlns:a16="http://schemas.microsoft.com/office/drawing/2014/main" id="{751E327F-E79F-D3E7-20D1-03FC73B7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9" y="2838431"/>
            <a:ext cx="3660382" cy="2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0" name="Rectangle 107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82B0-9DF1-A417-6131-F481D55A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26" y="210538"/>
            <a:ext cx="5992956" cy="1446550"/>
          </a:xfrm>
        </p:spPr>
        <p:txBody>
          <a:bodyPr>
            <a:norm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Foundation Failure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A2F1-B938-5AC2-700F-E4DA4AF6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19" y="4287520"/>
            <a:ext cx="6408722" cy="2570480"/>
          </a:xfrm>
        </p:spPr>
        <p:txBody>
          <a:bodyPr>
            <a:normAutofit fontScale="92500"/>
          </a:bodyPr>
          <a:lstStyle/>
          <a:p>
            <a:r>
              <a:rPr lang="en-US" dirty="0"/>
              <a:t>Wrong soil, adequate foundation design</a:t>
            </a:r>
          </a:p>
          <a:p>
            <a:r>
              <a:rPr lang="en-US" dirty="0"/>
              <a:t>Structural instability – unstable settle/collapse</a:t>
            </a:r>
          </a:p>
          <a:p>
            <a:r>
              <a:rPr lang="en-US" dirty="0"/>
              <a:t>Mat Foundation (heavy)</a:t>
            </a:r>
          </a:p>
          <a:p>
            <a:r>
              <a:rPr lang="en-US" dirty="0"/>
              <a:t>Spread load (entire building)</a:t>
            </a:r>
          </a:p>
          <a:p>
            <a:r>
              <a:rPr lang="en-US" dirty="0"/>
              <a:t>Columns rows squares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4" name="Picture 10" descr="Foundation Types and Their Uses | Team Engineering">
            <a:extLst>
              <a:ext uri="{FF2B5EF4-FFF2-40B4-BE49-F238E27FC236}">
                <a16:creationId xmlns:a16="http://schemas.microsoft.com/office/drawing/2014/main" id="{9F548F82-B3FE-A9EE-32EB-9894DA501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46787" r="39382" b="11759"/>
          <a:stretch/>
        </p:blipFill>
        <p:spPr bwMode="auto">
          <a:xfrm>
            <a:off x="6693085" y="1657088"/>
            <a:ext cx="4933766" cy="39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Rectangle 1081">
            <a:extLst>
              <a:ext uri="{FF2B5EF4-FFF2-40B4-BE49-F238E27FC236}">
                <a16:creationId xmlns:a16="http://schemas.microsoft.com/office/drawing/2014/main" id="{F6DC122B-D3D5-6240-868F-3B1415A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Cross 1083">
            <a:extLst>
              <a:ext uri="{FF2B5EF4-FFF2-40B4-BE49-F238E27FC236}">
                <a16:creationId xmlns:a16="http://schemas.microsoft.com/office/drawing/2014/main" id="{70E25BEE-39F9-8149-A935-2E812D0E8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8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23F74872-D75D-554E-A688-2AA80B18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49" y="3978467"/>
            <a:ext cx="4151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asons for Building Collapse due to the Foundation Failures">
            <a:extLst>
              <a:ext uri="{FF2B5EF4-FFF2-40B4-BE49-F238E27FC236}">
                <a16:creationId xmlns:a16="http://schemas.microsoft.com/office/drawing/2014/main" id="{A0ABAA9F-ABBC-5EA3-92FC-1E849E85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224721"/>
            <a:ext cx="4151376" cy="275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A641-A7F8-C35D-315E-51AC9B1E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3" y="313426"/>
            <a:ext cx="6761625" cy="1446550"/>
          </a:xfrm>
        </p:spPr>
        <p:txBody>
          <a:bodyPr>
            <a:normAutofit/>
          </a:bodyPr>
          <a:lstStyle/>
          <a:p>
            <a:r>
              <a:rPr lang="en-US" dirty="0">
                <a:latin typeface="ACADEMY ENGRAVED LET PLAIN:1.0" panose="02000000000000000000" pitchFamily="2" charset="0"/>
                <a:cs typeface="Aharoni" panose="02010803020104030203" pitchFamily="2" charset="-79"/>
              </a:rPr>
              <a:t>Natural Disasters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A0FB-7C0D-B3F2-615B-6C182EF9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077" y="1941740"/>
            <a:ext cx="3998556" cy="3579383"/>
          </a:xfrm>
        </p:spPr>
        <p:txBody>
          <a:bodyPr>
            <a:normAutofit/>
          </a:bodyPr>
          <a:lstStyle/>
          <a:p>
            <a:r>
              <a:rPr lang="en-US" sz="2000" dirty="0"/>
              <a:t>Not preventable</a:t>
            </a:r>
          </a:p>
          <a:p>
            <a:r>
              <a:rPr lang="en-US" sz="2000" dirty="0"/>
              <a:t>Shock absorbers (magnitude and frequency)</a:t>
            </a:r>
          </a:p>
          <a:p>
            <a:r>
              <a:rPr lang="en-US" sz="2000" dirty="0"/>
              <a:t>Seismic Friction Dampers</a:t>
            </a:r>
          </a:p>
          <a:p>
            <a:r>
              <a:rPr lang="en-US" sz="2000" dirty="0"/>
              <a:t>Energy transfer</a:t>
            </a:r>
          </a:p>
          <a:p>
            <a:pPr marL="0" indent="0">
              <a:buNone/>
            </a:pPr>
            <a:r>
              <a:rPr lang="en-US" sz="2000" dirty="0"/>
              <a:t>– dissipated hydraulic fluid  </a:t>
            </a:r>
          </a:p>
          <a:p>
            <a:r>
              <a:rPr lang="en-US" sz="2000" dirty="0"/>
              <a:t>Every floor</a:t>
            </a:r>
          </a:p>
          <a:p>
            <a:r>
              <a:rPr lang="en-US" sz="2000" dirty="0"/>
              <a:t>Impacts on economical stability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Bridge &amp; Building Dampers | Taylor Devices, Inc.">
            <a:extLst>
              <a:ext uri="{FF2B5EF4-FFF2-40B4-BE49-F238E27FC236}">
                <a16:creationId xmlns:a16="http://schemas.microsoft.com/office/drawing/2014/main" id="{04C739D4-0FB4-301B-D36C-EBD94E5D3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13475" r="27750" b="20907"/>
          <a:stretch/>
        </p:blipFill>
        <p:spPr bwMode="auto">
          <a:xfrm>
            <a:off x="1102322" y="3810507"/>
            <a:ext cx="3071617" cy="272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eismic Dampers - Friction Dampers - Quaketek | Earthquake protection">
            <a:extLst>
              <a:ext uri="{FF2B5EF4-FFF2-40B4-BE49-F238E27FC236}">
                <a16:creationId xmlns:a16="http://schemas.microsoft.com/office/drawing/2014/main" id="{DA7FBB92-9C1B-27D1-5729-4102FBDFA3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34" r="-1" b="-2644"/>
          <a:stretch/>
        </p:blipFill>
        <p:spPr bwMode="auto">
          <a:xfrm>
            <a:off x="1102321" y="1221382"/>
            <a:ext cx="2876641" cy="2569327"/>
          </a:xfrm>
          <a:prstGeom prst="rect">
            <a:avLst/>
          </a:prstGeom>
          <a:noFill/>
        </p:spPr>
      </p:pic>
      <p:sp>
        <p:nvSpPr>
          <p:cNvPr id="2064" name="Cross 2063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he Tuned Mass Damper: How Science Could Earthquake-Proof the Skyscrapers  of Tomorrow | HowStuffWorks">
            <a:extLst>
              <a:ext uri="{FF2B5EF4-FFF2-40B4-BE49-F238E27FC236}">
                <a16:creationId xmlns:a16="http://schemas.microsoft.com/office/drawing/2014/main" id="{CD7C3F02-BEEE-7B1B-661B-D2561695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016" y="1901088"/>
            <a:ext cx="2420335" cy="31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7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146C-EE21-A30D-C792-1DDFE62B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394088">
            <a:off x="-1409084" y="233495"/>
            <a:ext cx="8414159" cy="38721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CADEMY ENGRAVED LET PLAIN:1.0" panose="02000000000000000000" pitchFamily="2" charset="0"/>
              </a:rPr>
              <a:t>Conclusion</a:t>
            </a:r>
            <a:endParaRPr lang="en-US" sz="9600" dirty="0">
              <a:latin typeface="ACADEMY ENGRAVED LET PLAIN:1.0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66EA1-D9C1-EF26-B8F7-F1E1E2E0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826" y="4413507"/>
            <a:ext cx="6948077" cy="2946230"/>
          </a:xfrm>
        </p:spPr>
        <p:txBody>
          <a:bodyPr>
            <a:normAutofit/>
          </a:bodyPr>
          <a:lstStyle/>
          <a:p>
            <a:r>
              <a:rPr lang="en-US" sz="2000" dirty="0"/>
              <a:t>-lists types of damage – solutions</a:t>
            </a:r>
          </a:p>
          <a:p>
            <a:r>
              <a:rPr lang="en-US" sz="2000" dirty="0"/>
              <a:t>-annual no. decreased </a:t>
            </a:r>
          </a:p>
          <a:p>
            <a:r>
              <a:rPr lang="en-US" sz="2000" dirty="0"/>
              <a:t>-unpredictable natural disasters</a:t>
            </a:r>
          </a:p>
          <a:p>
            <a:r>
              <a:rPr lang="en-US" sz="2000" dirty="0"/>
              <a:t>-Cost to Value</a:t>
            </a:r>
          </a:p>
          <a:p>
            <a:r>
              <a:rPr lang="en-US" sz="2000" dirty="0"/>
              <a:t>-constant problem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634BCACE-35A7-382A-1BFF-7DDF3E42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26" y="1431493"/>
            <a:ext cx="6948077" cy="267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B4855-7A5D-0273-79CE-9E3048763F57}"/>
              </a:ext>
            </a:extLst>
          </p:cNvPr>
          <p:cNvSpPr txBox="1"/>
          <p:nvPr/>
        </p:nvSpPr>
        <p:spPr>
          <a:xfrm>
            <a:off x="5821554" y="1123716"/>
            <a:ext cx="45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 MT Condensed Light" panose="020B0306030101010103" pitchFamily="34" charset="77"/>
              </a:rPr>
              <a:t>Annual number of deaths from natural disasters</a:t>
            </a:r>
          </a:p>
        </p:txBody>
      </p:sp>
    </p:spTree>
    <p:extLst>
      <p:ext uri="{BB962C8B-B14F-4D97-AF65-F5344CB8AC3E}">
        <p14:creationId xmlns:p14="http://schemas.microsoft.com/office/powerpoint/2010/main" val="9475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4123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Cross 4124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280E2-EDD0-439B-C9BC-FBC2C57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614" y="1625608"/>
            <a:ext cx="4655719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872E-88A9-B276-1710-40B1B50D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2614" y="4466845"/>
            <a:ext cx="4655719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Thank you for listening to my presentation 🤭</a:t>
            </a:r>
          </a:p>
        </p:txBody>
      </p:sp>
      <p:pic>
        <p:nvPicPr>
          <p:cNvPr id="4098" name="Picture 2" descr="I Adore Pet Rocks | Be A Fun Mum">
            <a:extLst>
              <a:ext uri="{FF2B5EF4-FFF2-40B4-BE49-F238E27FC236}">
                <a16:creationId xmlns:a16="http://schemas.microsoft.com/office/drawing/2014/main" id="{601E41DD-C83E-18EC-B6D9-DFD9EE5F3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084"/>
          <a:stretch/>
        </p:blipFill>
        <p:spPr bwMode="auto">
          <a:xfrm>
            <a:off x="20" y="10"/>
            <a:ext cx="6038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8" name="Cross 4127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819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141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System Font Regular</vt:lpstr>
      <vt:lpstr>Abadi MT Condensed Light</vt:lpstr>
      <vt:lpstr>ACADEMY ENGRAVED LET PLAIN:1.0</vt:lpstr>
      <vt:lpstr>Arial</vt:lpstr>
      <vt:lpstr>Seaford Display</vt:lpstr>
      <vt:lpstr>Tenorite</vt:lpstr>
      <vt:lpstr>MadridVTI</vt:lpstr>
      <vt:lpstr>Geotechnical and Infrastructural Damages</vt:lpstr>
      <vt:lpstr>What is Geotechnics?</vt:lpstr>
      <vt:lpstr>Foundation Failure </vt:lpstr>
      <vt:lpstr>Natural Disasters 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Geotechnical and Infrastructural damages </dc:title>
  <dc:creator>Wong, Ethan (UG - Sust, Civ &amp; Env Eng)</dc:creator>
  <cp:lastModifiedBy>Wong, Ethan (UG - Sust, Civ &amp; Env Eng)</cp:lastModifiedBy>
  <cp:revision>2</cp:revision>
  <dcterms:created xsi:type="dcterms:W3CDTF">2023-12-02T12:04:52Z</dcterms:created>
  <dcterms:modified xsi:type="dcterms:W3CDTF">2023-12-05T22:48:32Z</dcterms:modified>
</cp:coreProperties>
</file>