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  <p:sldMasterId id="2147483852" r:id="rId2"/>
    <p:sldMasterId id="2147483876" r:id="rId3"/>
  </p:sldMasterIdLst>
  <p:notesMasterIdLst>
    <p:notesMasterId r:id="rId11"/>
  </p:notesMasterIdLst>
  <p:sldIdLst>
    <p:sldId id="256" r:id="rId4"/>
    <p:sldId id="264" r:id="rId5"/>
    <p:sldId id="267" r:id="rId6"/>
    <p:sldId id="268" r:id="rId7"/>
    <p:sldId id="270" r:id="rId8"/>
    <p:sldId id="257" r:id="rId9"/>
    <p:sldId id="27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827"/>
    <a:srgbClr val="4798B6"/>
    <a:srgbClr val="000000"/>
    <a:srgbClr val="FFFFFF"/>
    <a:srgbClr val="02061C"/>
    <a:srgbClr val="E6E6E6"/>
    <a:srgbClr val="08032F"/>
    <a:srgbClr val="040B38"/>
    <a:srgbClr val="08192D"/>
    <a:srgbClr val="081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69DD-B389-404D-A57F-F09D5DF35FA4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D7C04-76B1-46E5-BB71-300B84A358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71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13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4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1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682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51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00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3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53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60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36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60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440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06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315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24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058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628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06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7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510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693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640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22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8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40" r:id="rId8"/>
    <p:sldLayoutId id="2147483841" r:id="rId9"/>
    <p:sldLayoutId id="2147483842" r:id="rId10"/>
    <p:sldLayoutId id="21474838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95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0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FACC2B01-941E-4906-B482-FE7C32FE4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20" y="10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ubtítulo 2">
            <a:extLst>
              <a:ext uri="{FF2B5EF4-FFF2-40B4-BE49-F238E27FC236}">
                <a16:creationId xmlns:a16="http://schemas.microsoft.com/office/drawing/2014/main" id="{11102E96-60F7-4D6C-A4DE-7B767293C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856" y="5545769"/>
            <a:ext cx="4787500" cy="575729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pt-BR" sz="2400" dirty="0">
                <a:solidFill>
                  <a:srgbClr val="FFFFFF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Beatriz, Elizeu, Fernando, Giovanna, Guilherme e Ricardo 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394595BE-B380-482F-B437-295D7BAF1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4" y="2807760"/>
            <a:ext cx="5745492" cy="25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7" name="Rectangle 256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9357B2C6-9928-40E1-B9FF-3ECF31D11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6185" y="0"/>
            <a:ext cx="4013331" cy="2509504"/>
          </a:xfrm>
          <a:custGeom>
            <a:avLst/>
            <a:gdLst>
              <a:gd name="connsiteX0" fmla="*/ 165872 w 4013331"/>
              <a:gd name="connsiteY0" fmla="*/ 0 h 2509504"/>
              <a:gd name="connsiteX1" fmla="*/ 3920309 w 4013331"/>
              <a:gd name="connsiteY1" fmla="*/ 0 h 2509504"/>
              <a:gd name="connsiteX2" fmla="*/ 3944821 w 4013331"/>
              <a:gd name="connsiteY2" fmla="*/ 89161 h 2509504"/>
              <a:gd name="connsiteX3" fmla="*/ 4013331 w 4013331"/>
              <a:gd name="connsiteY3" fmla="*/ 708622 h 2509504"/>
              <a:gd name="connsiteX4" fmla="*/ 3804827 w 4013331"/>
              <a:gd name="connsiteY4" fmla="*/ 1307663 h 2509504"/>
              <a:gd name="connsiteX5" fmla="*/ 3187498 w 4013331"/>
              <a:gd name="connsiteY5" fmla="*/ 1865458 h 2509504"/>
              <a:gd name="connsiteX6" fmla="*/ 3051769 w 4013331"/>
              <a:gd name="connsiteY6" fmla="*/ 1972158 h 2509504"/>
              <a:gd name="connsiteX7" fmla="*/ 1936476 w 4013331"/>
              <a:gd name="connsiteY7" fmla="*/ 2509504 h 2509504"/>
              <a:gd name="connsiteX8" fmla="*/ 467303 w 4013331"/>
              <a:gd name="connsiteY8" fmla="*/ 1636066 h 2509504"/>
              <a:gd name="connsiteX9" fmla="*/ 310732 w 4013331"/>
              <a:gd name="connsiteY9" fmla="*/ 1412615 h 2509504"/>
              <a:gd name="connsiteX10" fmla="*/ 0 w 4013331"/>
              <a:gd name="connsiteY10" fmla="*/ 708622 h 2509504"/>
              <a:gd name="connsiteX11" fmla="*/ 105875 w 4013331"/>
              <a:gd name="connsiteY11" fmla="*/ 135898 h 25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3331" h="2509504">
                <a:moveTo>
                  <a:pt x="165872" y="0"/>
                </a:moveTo>
                <a:lnTo>
                  <a:pt x="3920309" y="0"/>
                </a:lnTo>
                <a:lnTo>
                  <a:pt x="3944821" y="89161"/>
                </a:lnTo>
                <a:cubicBezTo>
                  <a:pt x="3989957" y="284106"/>
                  <a:pt x="4013331" y="492271"/>
                  <a:pt x="4013331" y="708622"/>
                </a:cubicBezTo>
                <a:cubicBezTo>
                  <a:pt x="4013331" y="938801"/>
                  <a:pt x="3948997" y="1123538"/>
                  <a:pt x="3804827" y="1307663"/>
                </a:cubicBezTo>
                <a:cubicBezTo>
                  <a:pt x="3654026" y="1500266"/>
                  <a:pt x="3427436" y="1677663"/>
                  <a:pt x="3187498" y="1865458"/>
                </a:cubicBezTo>
                <a:cubicBezTo>
                  <a:pt x="3143231" y="1900064"/>
                  <a:pt x="3097499" y="1935893"/>
                  <a:pt x="3051769" y="1972158"/>
                </a:cubicBezTo>
                <a:cubicBezTo>
                  <a:pt x="2642425" y="2296716"/>
                  <a:pt x="2343664" y="2509504"/>
                  <a:pt x="1936476" y="2509504"/>
                </a:cubicBezTo>
                <a:cubicBezTo>
                  <a:pt x="1316045" y="2509504"/>
                  <a:pt x="876648" y="2248303"/>
                  <a:pt x="467303" y="1636066"/>
                </a:cubicBezTo>
                <a:cubicBezTo>
                  <a:pt x="413736" y="1555930"/>
                  <a:pt x="361372" y="1483050"/>
                  <a:pt x="310732" y="1412615"/>
                </a:cubicBezTo>
                <a:cubicBezTo>
                  <a:pt x="100850" y="1120566"/>
                  <a:pt x="0" y="968686"/>
                  <a:pt x="0" y="708622"/>
                </a:cubicBezTo>
                <a:cubicBezTo>
                  <a:pt x="0" y="514950"/>
                  <a:pt x="35558" y="323046"/>
                  <a:pt x="105875" y="13589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93A31341-2394-42A2-9851-FD91086D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B5DAFF15-09E3-425C-9BF0-14CF18E02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5856" y="1391478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AED93AAC-6E3F-4BC8-A315-45F6F5D02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550504"/>
            <a:ext cx="5448246" cy="5307496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4D0456D8-C76D-4886-A52C-55C1147C0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8038" y="-9274"/>
            <a:ext cx="4164597" cy="2593830"/>
          </a:xfrm>
          <a:custGeom>
            <a:avLst/>
            <a:gdLst>
              <a:gd name="connsiteX0" fmla="*/ 133289 w 4164597"/>
              <a:gd name="connsiteY0" fmla="*/ 0 h 2593830"/>
              <a:gd name="connsiteX1" fmla="*/ 4092252 w 4164597"/>
              <a:gd name="connsiteY1" fmla="*/ 0 h 2593830"/>
              <a:gd name="connsiteX2" fmla="*/ 4093505 w 4164597"/>
              <a:gd name="connsiteY2" fmla="*/ 4697 h 2593830"/>
              <a:gd name="connsiteX3" fmla="*/ 4164597 w 4164597"/>
              <a:gd name="connsiteY3" fmla="*/ 667356 h 2593830"/>
              <a:gd name="connsiteX4" fmla="*/ 3948235 w 4164597"/>
              <a:gd name="connsiteY4" fmla="*/ 1308175 h 2593830"/>
              <a:gd name="connsiteX5" fmla="*/ 3307638 w 4164597"/>
              <a:gd name="connsiteY5" fmla="*/ 1904868 h 2593830"/>
              <a:gd name="connsiteX6" fmla="*/ 3166793 w 4164597"/>
              <a:gd name="connsiteY6" fmla="*/ 2019010 h 2593830"/>
              <a:gd name="connsiteX7" fmla="*/ 2009464 w 4164597"/>
              <a:gd name="connsiteY7" fmla="*/ 2593830 h 2593830"/>
              <a:gd name="connsiteX8" fmla="*/ 484916 w 4164597"/>
              <a:gd name="connsiteY8" fmla="*/ 1659479 h 2593830"/>
              <a:gd name="connsiteX9" fmla="*/ 322444 w 4164597"/>
              <a:gd name="connsiteY9" fmla="*/ 1420446 h 2593830"/>
              <a:gd name="connsiteX10" fmla="*/ 0 w 4164597"/>
              <a:gd name="connsiteY10" fmla="*/ 667356 h 2593830"/>
              <a:gd name="connsiteX11" fmla="*/ 109866 w 4164597"/>
              <a:gd name="connsiteY11" fmla="*/ 54693 h 259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4597" h="2593830">
                <a:moveTo>
                  <a:pt x="133289" y="0"/>
                </a:moveTo>
                <a:lnTo>
                  <a:pt x="4092252" y="0"/>
                </a:lnTo>
                <a:lnTo>
                  <a:pt x="4093505" y="4697"/>
                </a:lnTo>
                <a:cubicBezTo>
                  <a:pt x="4140342" y="213236"/>
                  <a:pt x="4164597" y="435919"/>
                  <a:pt x="4164597" y="667356"/>
                </a:cubicBezTo>
                <a:cubicBezTo>
                  <a:pt x="4164597" y="913589"/>
                  <a:pt x="4097838" y="1111209"/>
                  <a:pt x="3948235" y="1308175"/>
                </a:cubicBezTo>
                <a:cubicBezTo>
                  <a:pt x="3791750" y="1514209"/>
                  <a:pt x="3556619" y="1703978"/>
                  <a:pt x="3307638" y="1904868"/>
                </a:cubicBezTo>
                <a:cubicBezTo>
                  <a:pt x="3261702" y="1941888"/>
                  <a:pt x="3214247" y="1980217"/>
                  <a:pt x="3166793" y="2019010"/>
                </a:cubicBezTo>
                <a:cubicBezTo>
                  <a:pt x="2742021" y="2366203"/>
                  <a:pt x="2431999" y="2593830"/>
                  <a:pt x="2009464" y="2593830"/>
                </a:cubicBezTo>
                <a:cubicBezTo>
                  <a:pt x="1365648" y="2593830"/>
                  <a:pt x="909688" y="2314413"/>
                  <a:pt x="484916" y="1659479"/>
                </a:cubicBezTo>
                <a:cubicBezTo>
                  <a:pt x="429330" y="1573757"/>
                  <a:pt x="374993" y="1495793"/>
                  <a:pt x="322444" y="1420446"/>
                </a:cubicBezTo>
                <a:cubicBezTo>
                  <a:pt x="104652" y="1108029"/>
                  <a:pt x="0" y="945558"/>
                  <a:pt x="0" y="667356"/>
                </a:cubicBezTo>
                <a:cubicBezTo>
                  <a:pt x="0" y="460178"/>
                  <a:pt x="36898" y="254891"/>
                  <a:pt x="109866" y="54693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3DF98296-ED44-4D38-9E49-5470B308A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125" y="0"/>
            <a:ext cx="4389519" cy="2684308"/>
          </a:xfrm>
          <a:custGeom>
            <a:avLst/>
            <a:gdLst>
              <a:gd name="connsiteX0" fmla="*/ 106190 w 4389519"/>
              <a:gd name="connsiteY0" fmla="*/ 0 h 2684308"/>
              <a:gd name="connsiteX1" fmla="*/ 4339652 w 4389519"/>
              <a:gd name="connsiteY1" fmla="*/ 0 h 2684308"/>
              <a:gd name="connsiteX2" fmla="*/ 4368235 w 4389519"/>
              <a:gd name="connsiteY2" fmla="*/ 183124 h 2684308"/>
              <a:gd name="connsiteX3" fmla="*/ 4376420 w 4389519"/>
              <a:gd name="connsiteY3" fmla="*/ 846236 h 2684308"/>
              <a:gd name="connsiteX4" fmla="*/ 4090147 w 4389519"/>
              <a:gd name="connsiteY4" fmla="*/ 1502099 h 2684308"/>
              <a:gd name="connsiteX5" fmla="*/ 3362552 w 4389519"/>
              <a:gd name="connsiteY5" fmla="*/ 2072468 h 2684308"/>
              <a:gd name="connsiteX6" fmla="*/ 3204152 w 4389519"/>
              <a:gd name="connsiteY6" fmla="*/ 2179892 h 2684308"/>
              <a:gd name="connsiteX7" fmla="*/ 1936072 w 4389519"/>
              <a:gd name="connsiteY7" fmla="*/ 2679731 h 2684308"/>
              <a:gd name="connsiteX8" fmla="*/ 421690 w 4389519"/>
              <a:gd name="connsiteY8" fmla="*/ 1554434 h 2684308"/>
              <a:gd name="connsiteX9" fmla="*/ 273167 w 4389519"/>
              <a:gd name="connsiteY9" fmla="*/ 1287451 h 2684308"/>
              <a:gd name="connsiteX10" fmla="*/ 4118 w 4389519"/>
              <a:gd name="connsiteY10" fmla="*/ 463709 h 2684308"/>
              <a:gd name="connsiteX11" fmla="*/ 61565 w 4389519"/>
              <a:gd name="connsiteY11" fmla="*/ 140457 h 26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684308">
                <a:moveTo>
                  <a:pt x="106190" y="0"/>
                </a:moveTo>
                <a:lnTo>
                  <a:pt x="4339652" y="0"/>
                </a:lnTo>
                <a:lnTo>
                  <a:pt x="4368235" y="183124"/>
                </a:lnTo>
                <a:cubicBezTo>
                  <a:pt x="4393363" y="394800"/>
                  <a:pt x="4396437" y="617440"/>
                  <a:pt x="4376420" y="846236"/>
                </a:cubicBezTo>
                <a:cubicBezTo>
                  <a:pt x="4353703" y="1105885"/>
                  <a:pt x="4265383" y="1308143"/>
                  <a:pt x="4090147" y="1502099"/>
                </a:cubicBezTo>
                <a:cubicBezTo>
                  <a:pt x="3906850" y="1704987"/>
                  <a:pt x="3642485" y="1883499"/>
                  <a:pt x="3362552" y="2072468"/>
                </a:cubicBezTo>
                <a:cubicBezTo>
                  <a:pt x="3310910" y="2107285"/>
                  <a:pt x="3257553" y="2143343"/>
                  <a:pt x="3204152" y="2179892"/>
                </a:cubicBezTo>
                <a:cubicBezTo>
                  <a:pt x="2726165" y="2506987"/>
                  <a:pt x="2379682" y="2718542"/>
                  <a:pt x="1936072" y="2679731"/>
                </a:cubicBezTo>
                <a:cubicBezTo>
                  <a:pt x="1260149" y="2620595"/>
                  <a:pt x="807225" y="2284071"/>
                  <a:pt x="421690" y="1554434"/>
                </a:cubicBezTo>
                <a:cubicBezTo>
                  <a:pt x="371240" y="1458934"/>
                  <a:pt x="321385" y="1371732"/>
                  <a:pt x="273167" y="1287451"/>
                </a:cubicBezTo>
                <a:cubicBezTo>
                  <a:pt x="73334" y="938007"/>
                  <a:pt x="-21548" y="757071"/>
                  <a:pt x="4118" y="463709"/>
                </a:cubicBezTo>
                <a:cubicBezTo>
                  <a:pt x="13675" y="354475"/>
                  <a:pt x="32873" y="246587"/>
                  <a:pt x="61565" y="14045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52F642FB-3537-4D43-AC09-726762C1D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-11453" y="-22926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0ABF81D-5608-4819-8681-54749332DD5C}"/>
              </a:ext>
            </a:extLst>
          </p:cNvPr>
          <p:cNvSpPr txBox="1">
            <a:spLocks/>
          </p:cNvSpPr>
          <p:nvPr/>
        </p:nvSpPr>
        <p:spPr>
          <a:xfrm>
            <a:off x="285639" y="1948070"/>
            <a:ext cx="5985053" cy="1433694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fontAlgn="auto">
              <a:lnSpc>
                <a:spcPct val="120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Seguimento</a:t>
            </a:r>
            <a:r>
              <a:rPr kumimoji="0" lang="en-US" sz="3600" b="1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do </a:t>
            </a:r>
            <a:r>
              <a:rPr kumimoji="0" lang="en-US" sz="3600" b="1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projeto</a:t>
            </a:r>
            <a:r>
              <a:rPr kumimoji="0" lang="en-US" sz="3600" b="1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pic>
        <p:nvPicPr>
          <p:cNvPr id="1028" name="Picture 4" descr="Desenho de fundo do escritório | Vetor Grátis">
            <a:extLst>
              <a:ext uri="{FF2B5EF4-FFF2-40B4-BE49-F238E27FC236}">
                <a16:creationId xmlns:a16="http://schemas.microsoft.com/office/drawing/2014/main" id="{CA51E366-A980-45B5-9FD6-895AB460F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" r="5" b="5"/>
          <a:stretch/>
        </p:blipFill>
        <p:spPr bwMode="auto">
          <a:xfrm>
            <a:off x="4120523" y="-5656"/>
            <a:ext cx="3519432" cy="2284460"/>
          </a:xfrm>
          <a:custGeom>
            <a:avLst/>
            <a:gdLst/>
            <a:ahLst/>
            <a:cxnLst/>
            <a:rect l="l" t="t" r="r" b="b"/>
            <a:pathLst>
              <a:path w="3401415" h="2207855">
                <a:moveTo>
                  <a:pt x="181555" y="0"/>
                </a:moveTo>
                <a:lnTo>
                  <a:pt x="3298827" y="0"/>
                </a:lnTo>
                <a:lnTo>
                  <a:pt x="3311223" y="34797"/>
                </a:lnTo>
                <a:cubicBezTo>
                  <a:pt x="3370461" y="233986"/>
                  <a:pt x="3401415" y="452351"/>
                  <a:pt x="3401415" y="681555"/>
                </a:cubicBezTo>
                <a:cubicBezTo>
                  <a:pt x="3401415" y="876639"/>
                  <a:pt x="3346890" y="1033208"/>
                  <a:pt x="3224702" y="1189259"/>
                </a:cubicBezTo>
                <a:cubicBezTo>
                  <a:pt x="3096894" y="1352496"/>
                  <a:pt x="2904852" y="1502846"/>
                  <a:pt x="2701498" y="1662006"/>
                </a:cubicBezTo>
                <a:cubicBezTo>
                  <a:pt x="2663980" y="1691337"/>
                  <a:pt x="2625221" y="1721703"/>
                  <a:pt x="2586463" y="1752439"/>
                </a:cubicBezTo>
                <a:cubicBezTo>
                  <a:pt x="2239532" y="2027511"/>
                  <a:pt x="1986324" y="2207855"/>
                  <a:pt x="1641219" y="2207855"/>
                </a:cubicBezTo>
                <a:cubicBezTo>
                  <a:pt x="1115386" y="2207855"/>
                  <a:pt x="742984" y="1986480"/>
                  <a:pt x="396053" y="1467590"/>
                </a:cubicBezTo>
                <a:cubicBezTo>
                  <a:pt x="350654" y="1399674"/>
                  <a:pt x="306273" y="1337906"/>
                  <a:pt x="263354" y="1278210"/>
                </a:cubicBezTo>
                <a:cubicBezTo>
                  <a:pt x="85473" y="1030689"/>
                  <a:pt x="0" y="901968"/>
                  <a:pt x="0" y="681555"/>
                </a:cubicBezTo>
                <a:cubicBezTo>
                  <a:pt x="0" y="462698"/>
                  <a:pt x="53576" y="246506"/>
                  <a:pt x="159122" y="3898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363B4F-1816-414A-B5AB-966C3DF43177}"/>
              </a:ext>
            </a:extLst>
          </p:cNvPr>
          <p:cNvSpPr txBox="1">
            <a:spLocks/>
          </p:cNvSpPr>
          <p:nvPr/>
        </p:nvSpPr>
        <p:spPr>
          <a:xfrm>
            <a:off x="320471" y="3361809"/>
            <a:ext cx="5985054" cy="2329809"/>
          </a:xfrm>
          <a:prstGeom prst="rect">
            <a:avLst/>
          </a:prstGeom>
        </p:spPr>
        <p:txBody>
          <a:bodyPr vert="horz" lIns="109728" tIns="109728" rIns="109728" bIns="9144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l" fontAlgn="auto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O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foco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do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projeto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 é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melhorar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os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escritórios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das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empresas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, para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promover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conforto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aumento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da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produtividade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e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diminuição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riscos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para a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saúde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ocupacional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dos </a:t>
            </a:r>
            <a:r>
              <a:rPr kumimoji="0" lang="en-US" b="0" i="0" u="none" strike="noStrike" cap="none" spc="15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funcionários</a:t>
            </a:r>
            <a:r>
              <a:rPr kumimoji="0" lang="en-US" b="0" i="0" u="none" strike="noStrike" cap="none" spc="15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3074" name="Picture 2" descr="Como aumentar a sua produtividade - Global Empregos">
            <a:extLst>
              <a:ext uri="{FF2B5EF4-FFF2-40B4-BE49-F238E27FC236}">
                <a16:creationId xmlns:a16="http://schemas.microsoft.com/office/drawing/2014/main" id="{BDA9CC60-EA7A-47C2-9499-4E3DCA33E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r="11183"/>
          <a:stretch/>
        </p:blipFill>
        <p:spPr bwMode="auto">
          <a:xfrm>
            <a:off x="7260960" y="2256519"/>
            <a:ext cx="4930889" cy="4601483"/>
          </a:xfrm>
          <a:custGeom>
            <a:avLst/>
            <a:gdLst/>
            <a:ahLst/>
            <a:cxnLst/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m 39" descr="Logotipo&#10;&#10;Descrição gerada automaticamente">
            <a:extLst>
              <a:ext uri="{FF2B5EF4-FFF2-40B4-BE49-F238E27FC236}">
                <a16:creationId xmlns:a16="http://schemas.microsoft.com/office/drawing/2014/main" id="{7A235AA3-67EC-4A6D-9DC2-98236C782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9" y="72580"/>
            <a:ext cx="1611021" cy="7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50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D5592D2-5BF0-491E-B8AC-7E55ED505B11}"/>
              </a:ext>
            </a:extLst>
          </p:cNvPr>
          <p:cNvSpPr txBox="1">
            <a:spLocks/>
          </p:cNvSpPr>
          <p:nvPr/>
        </p:nvSpPr>
        <p:spPr>
          <a:xfrm>
            <a:off x="7879080" y="795509"/>
            <a:ext cx="3507023" cy="301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  <a:defRPr sz="3600" b="1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fontAlgn="auto">
              <a:lnSpc>
                <a:spcPct val="90000"/>
              </a:lnSpc>
              <a:spcAft>
                <a:spcPts val="600"/>
              </a:spcAft>
              <a:buClrTx/>
              <a:buSzTx/>
              <a:tabLst/>
              <a:defRPr/>
            </a:pPr>
            <a:endParaRPr kumimoji="0" lang="en-US" sz="5000" b="1" i="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7" name="Imagem 36" descr="Logotipo&#10;&#10;Descrição gerada automaticamente">
            <a:extLst>
              <a:ext uri="{FF2B5EF4-FFF2-40B4-BE49-F238E27FC236}">
                <a16:creationId xmlns:a16="http://schemas.microsoft.com/office/drawing/2014/main" id="{689DDF89-1C0F-426B-AB0F-A154F27B1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9" y="72580"/>
            <a:ext cx="1611021" cy="723036"/>
          </a:xfrm>
          <a:prstGeom prst="rect">
            <a:avLst/>
          </a:prstGeom>
        </p:spPr>
      </p:pic>
      <p:pic>
        <p:nvPicPr>
          <p:cNvPr id="63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3BF6F545-FA3E-46AA-B309-51F3A4B51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-3028" y="2838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8DD627A8-22DF-4A5A-8337-1E977C26E830}"/>
              </a:ext>
            </a:extLst>
          </p:cNvPr>
          <p:cNvSpPr txBox="1"/>
          <p:nvPr/>
        </p:nvSpPr>
        <p:spPr>
          <a:xfrm>
            <a:off x="590642" y="1209902"/>
            <a:ext cx="5042362" cy="406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Desafio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encontrado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164BE11-3CA4-488A-9270-662D8F0D1560}"/>
              </a:ext>
            </a:extLst>
          </p:cNvPr>
          <p:cNvSpPr/>
          <p:nvPr/>
        </p:nvSpPr>
        <p:spPr>
          <a:xfrm>
            <a:off x="5698912" y="988339"/>
            <a:ext cx="6067980" cy="524161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EBC431-630B-43AE-83A8-18319F7C9B2C}"/>
              </a:ext>
            </a:extLst>
          </p:cNvPr>
          <p:cNvSpPr txBox="1"/>
          <p:nvPr/>
        </p:nvSpPr>
        <p:spPr>
          <a:xfrm>
            <a:off x="5636052" y="1209902"/>
            <a:ext cx="5972464" cy="5241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Com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umidade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relativa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do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ar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abaixo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de 30%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ou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acima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de 70%;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Dados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apontam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que a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redução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doenças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respiratórias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em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um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ano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pode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representar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até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37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milhões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casos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;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56% dos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trabalhadores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com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carteira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assinada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estão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insatisfeitos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com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seu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emprego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;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500 das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maiores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empresas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do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Brasil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deixam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de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ganhar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R$ 230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milhões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ano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por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conta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da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improdutividade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.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O que a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Isso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 9241 </a:t>
            </a:r>
            <a:r>
              <a:rPr lang="en-US" sz="2400" dirty="0" err="1">
                <a:solidFill>
                  <a:sysClr val="windowText" lastClr="000000"/>
                </a:solidFill>
                <a:latin typeface="+mj-lt"/>
              </a:rPr>
              <a:t>recomenda</a:t>
            </a:r>
            <a:r>
              <a:rPr lang="en-US" sz="2400" dirty="0">
                <a:solidFill>
                  <a:sysClr val="windowText" lastClr="000000"/>
                </a:solidFill>
                <a:latin typeface="+mj-lt"/>
              </a:rPr>
              <a:t>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41712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510821F-12A8-44AA-978D-093DEF736C48}"/>
              </a:ext>
            </a:extLst>
          </p:cNvPr>
          <p:cNvSpPr/>
          <p:nvPr/>
        </p:nvSpPr>
        <p:spPr>
          <a:xfrm>
            <a:off x="6414889" y="197441"/>
            <a:ext cx="4415995" cy="421425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DA693AA-3D15-4256-877C-2DAFE6515642}"/>
              </a:ext>
            </a:extLst>
          </p:cNvPr>
          <p:cNvSpPr/>
          <p:nvPr/>
        </p:nvSpPr>
        <p:spPr>
          <a:xfrm>
            <a:off x="11158122" y="896018"/>
            <a:ext cx="476385" cy="447114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1029042-ABE3-4FB9-87E0-EF4C153C635F}"/>
              </a:ext>
            </a:extLst>
          </p:cNvPr>
          <p:cNvSpPr/>
          <p:nvPr/>
        </p:nvSpPr>
        <p:spPr>
          <a:xfrm>
            <a:off x="11227880" y="955511"/>
            <a:ext cx="328406" cy="33176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Aquário com preenchimento sólido">
            <a:extLst>
              <a:ext uri="{FF2B5EF4-FFF2-40B4-BE49-F238E27FC236}">
                <a16:creationId xmlns:a16="http://schemas.microsoft.com/office/drawing/2014/main" id="{CF5C7D42-B7B1-48BA-8971-67CEF038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1635" y="4937077"/>
            <a:ext cx="1411979" cy="1411979"/>
          </a:xfrm>
          <a:prstGeom prst="rect">
            <a:avLst/>
          </a:prstGeom>
        </p:spPr>
      </p:pic>
      <p:pic>
        <p:nvPicPr>
          <p:cNvPr id="10" name="Gráfico 9" descr="Aquário estrutura de tópicos">
            <a:extLst>
              <a:ext uri="{FF2B5EF4-FFF2-40B4-BE49-F238E27FC236}">
                <a16:creationId xmlns:a16="http://schemas.microsoft.com/office/drawing/2014/main" id="{ED520318-0040-4997-9D4A-5048A3594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1685" y="610693"/>
            <a:ext cx="2345186" cy="2345186"/>
          </a:xfrm>
          <a:prstGeom prst="rect">
            <a:avLst/>
          </a:prstGeom>
        </p:spPr>
      </p:pic>
      <p:pic>
        <p:nvPicPr>
          <p:cNvPr id="14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CB4953D3-C654-4185-8083-AB8BD7736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0" y="1386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CC4DB364-F660-40FB-BAC6-B29166FEF7F0}"/>
              </a:ext>
            </a:extLst>
          </p:cNvPr>
          <p:cNvSpPr/>
          <p:nvPr/>
        </p:nvSpPr>
        <p:spPr>
          <a:xfrm>
            <a:off x="1474639" y="1029847"/>
            <a:ext cx="5611463" cy="54428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024F544-534A-4DB7-BF6A-5F3036E6FBD1}"/>
              </a:ext>
            </a:extLst>
          </p:cNvPr>
          <p:cNvSpPr/>
          <p:nvPr/>
        </p:nvSpPr>
        <p:spPr>
          <a:xfrm>
            <a:off x="6636413" y="392607"/>
            <a:ext cx="4016836" cy="38301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30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D03F5D2-7BE0-4456-9E6A-3DCAF6FAF8A1}"/>
              </a:ext>
            </a:extLst>
          </p:cNvPr>
          <p:cNvSpPr/>
          <p:nvPr/>
        </p:nvSpPr>
        <p:spPr>
          <a:xfrm>
            <a:off x="1702804" y="1065353"/>
            <a:ext cx="5347975" cy="5181954"/>
          </a:xfrm>
          <a:prstGeom prst="ellipse">
            <a:avLst/>
          </a:prstGeom>
          <a:solidFill>
            <a:srgbClr val="479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latin typeface="+mj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F32540-9CE7-4E09-9927-4D1540824507}"/>
              </a:ext>
            </a:extLst>
          </p:cNvPr>
          <p:cNvSpPr txBox="1"/>
          <p:nvPr/>
        </p:nvSpPr>
        <p:spPr>
          <a:xfrm>
            <a:off x="2084412" y="2345054"/>
            <a:ext cx="4415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+mj-lt"/>
              </a:rPr>
              <a:t>Solução proposta </a:t>
            </a:r>
          </a:p>
        </p:txBody>
      </p:sp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5880C471-8089-4150-AB07-16AD20846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26" y="1418170"/>
            <a:ext cx="2786209" cy="164833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B38432-AFB4-4818-8C3B-7F20407A9426}"/>
              </a:ext>
            </a:extLst>
          </p:cNvPr>
          <p:cNvSpPr txBox="1"/>
          <p:nvPr/>
        </p:nvSpPr>
        <p:spPr>
          <a:xfrm>
            <a:off x="2226125" y="3066502"/>
            <a:ext cx="41316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t-BR" dirty="0"/>
              <a:t>Implementação de </a:t>
            </a:r>
            <a:r>
              <a:rPr lang="pt-BR" dirty="0" err="1"/>
              <a:t>sistema;Implementação</a:t>
            </a:r>
            <a:r>
              <a:rPr lang="pt-BR" dirty="0"/>
              <a:t> de </a:t>
            </a:r>
            <a:r>
              <a:rPr lang="pt-BR" dirty="0" err="1"/>
              <a:t>sensores;Visão</a:t>
            </a:r>
            <a:r>
              <a:rPr lang="pt-BR" dirty="0"/>
              <a:t> para o futuro.</a:t>
            </a:r>
          </a:p>
        </p:txBody>
      </p:sp>
    </p:spTree>
    <p:extLst>
      <p:ext uri="{BB962C8B-B14F-4D97-AF65-F5344CB8AC3E}">
        <p14:creationId xmlns:p14="http://schemas.microsoft.com/office/powerpoint/2010/main" val="227550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83FCB9E3-12B3-4FFD-9BB1-C702752C8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5DA693AA-3D15-4256-877C-2DAFE6515642}"/>
              </a:ext>
            </a:extLst>
          </p:cNvPr>
          <p:cNvSpPr/>
          <p:nvPr/>
        </p:nvSpPr>
        <p:spPr>
          <a:xfrm>
            <a:off x="11158122" y="896018"/>
            <a:ext cx="476385" cy="447114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30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1029042-ABE3-4FB9-87E0-EF4C153C635F}"/>
              </a:ext>
            </a:extLst>
          </p:cNvPr>
          <p:cNvSpPr/>
          <p:nvPr/>
        </p:nvSpPr>
        <p:spPr>
          <a:xfrm>
            <a:off x="11227880" y="955511"/>
            <a:ext cx="328406" cy="33176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30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Aquário com preenchimento sólido">
            <a:extLst>
              <a:ext uri="{FF2B5EF4-FFF2-40B4-BE49-F238E27FC236}">
                <a16:creationId xmlns:a16="http://schemas.microsoft.com/office/drawing/2014/main" id="{CF5C7D42-B7B1-48BA-8971-67CEF0381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1635" y="4937077"/>
            <a:ext cx="1411979" cy="1411979"/>
          </a:xfrm>
          <a:prstGeom prst="rect">
            <a:avLst/>
          </a:prstGeom>
        </p:spPr>
      </p:pic>
      <p:pic>
        <p:nvPicPr>
          <p:cNvPr id="10" name="Gráfico 9" descr="Aquário estrutura de tópicos">
            <a:extLst>
              <a:ext uri="{FF2B5EF4-FFF2-40B4-BE49-F238E27FC236}">
                <a16:creationId xmlns:a16="http://schemas.microsoft.com/office/drawing/2014/main" id="{ED520318-0040-4997-9D4A-5048A3594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1685" y="610693"/>
            <a:ext cx="2345186" cy="2345186"/>
          </a:xfrm>
          <a:prstGeom prst="rect">
            <a:avLst/>
          </a:prstGeom>
        </p:spPr>
      </p:pic>
      <p:pic>
        <p:nvPicPr>
          <p:cNvPr id="18" name="Picture 2" descr="12 ideias para te inspirar a usar tecnologia na Educação em 2018">
            <a:extLst>
              <a:ext uri="{FF2B5EF4-FFF2-40B4-BE49-F238E27FC236}">
                <a16:creationId xmlns:a16="http://schemas.microsoft.com/office/drawing/2014/main" id="{3650BD2E-628B-4F27-995C-D09315CC3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-1" b="-1"/>
          <a:stretch/>
        </p:blipFill>
        <p:spPr bwMode="auto">
          <a:xfrm>
            <a:off x="20" y="0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05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B49E06CF-792F-4A58-A290-6D29DA63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304979"/>
            <a:ext cx="12118230" cy="655302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27D5A24-F3E6-4D86-A9CD-1CCD0A48D4F9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15B569-277E-46DC-9D78-CDF11397286E}"/>
              </a:ext>
            </a:extLst>
          </p:cNvPr>
          <p:cNvSpPr txBox="1"/>
          <p:nvPr/>
        </p:nvSpPr>
        <p:spPr>
          <a:xfrm>
            <a:off x="3432629" y="323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HOME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091621-A626-4B70-8CEA-AB1CAFF89336}"/>
              </a:ext>
            </a:extLst>
          </p:cNvPr>
          <p:cNvSpPr txBox="1"/>
          <p:nvPr/>
        </p:nvSpPr>
        <p:spPr>
          <a:xfrm>
            <a:off x="4630057" y="323334"/>
            <a:ext cx="179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 NÓS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2F3B0A-E91E-4B24-8857-3CBB6C501730}"/>
              </a:ext>
            </a:extLst>
          </p:cNvPr>
          <p:cNvSpPr txBox="1"/>
          <p:nvPr/>
        </p:nvSpPr>
        <p:spPr>
          <a:xfrm>
            <a:off x="6429828" y="310082"/>
            <a:ext cx="233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NOSSOS SERVIÇOS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92364F-0C17-433C-BD94-2403B5E5E114}"/>
              </a:ext>
            </a:extLst>
          </p:cNvPr>
          <p:cNvSpPr txBox="1"/>
          <p:nvPr/>
        </p:nvSpPr>
        <p:spPr>
          <a:xfrm>
            <a:off x="1187757" y="1259344"/>
            <a:ext cx="7311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Somos uma empresa inovadora que busca melhorar seu ambiente de trabalho e de seus funcionários, trazendo novidades que podem proporcionar melhor produtividade e conforto para todos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BD9644F-1C03-46B7-9400-2F3C5052F15A}"/>
              </a:ext>
            </a:extLst>
          </p:cNvPr>
          <p:cNvSpPr/>
          <p:nvPr/>
        </p:nvSpPr>
        <p:spPr>
          <a:xfrm>
            <a:off x="9081115" y="268514"/>
            <a:ext cx="2336801" cy="478971"/>
          </a:xfrm>
          <a:prstGeom prst="roundRect">
            <a:avLst/>
          </a:prstGeom>
          <a:solidFill>
            <a:srgbClr val="040B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F355E6-B14C-4CC1-A035-D78C071DCEE5}"/>
              </a:ext>
            </a:extLst>
          </p:cNvPr>
          <p:cNvSpPr txBox="1"/>
          <p:nvPr/>
        </p:nvSpPr>
        <p:spPr>
          <a:xfrm>
            <a:off x="9016999" y="323334"/>
            <a:ext cx="331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ENTRE EM CONTATO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95A741F-D07F-4524-9722-4BB98417D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0" y="104125"/>
            <a:ext cx="1799771" cy="8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532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1256555-0D6B-4B6F-83FF-7C59C25B48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Espaço Reservado para Conteúdo 9" descr="Texto&#10;&#10;Descrição gerada automaticamente com confiança baixa">
            <a:extLst>
              <a:ext uri="{FF2B5EF4-FFF2-40B4-BE49-F238E27FC236}">
                <a16:creationId xmlns:a16="http://schemas.microsoft.com/office/drawing/2014/main" id="{AC436B74-95B7-4048-8A26-45346EFE6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443"/>
            <a:ext cx="8972549" cy="6834559"/>
          </a:xfrm>
        </p:spPr>
      </p:pic>
    </p:spTree>
    <p:extLst>
      <p:ext uri="{BB962C8B-B14F-4D97-AF65-F5344CB8AC3E}">
        <p14:creationId xmlns:p14="http://schemas.microsoft.com/office/powerpoint/2010/main" val="209191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13B38"/>
      </a:dk2>
      <a:lt2>
        <a:srgbClr val="E2E6E8"/>
      </a:lt2>
      <a:accent1>
        <a:srgbClr val="C79784"/>
      </a:accent1>
      <a:accent2>
        <a:srgbClr val="B39F6F"/>
      </a:accent2>
      <a:accent3>
        <a:srgbClr val="A2A876"/>
      </a:accent3>
      <a:accent4>
        <a:srgbClr val="89AC6B"/>
      </a:accent4>
      <a:accent5>
        <a:srgbClr val="7BAF79"/>
      </a:accent5>
      <a:accent6>
        <a:srgbClr val="6EB287"/>
      </a:accent6>
      <a:hlink>
        <a:srgbClr val="5E8A9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3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174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20" baseType="lpstr">
      <vt:lpstr>Meiryo</vt:lpstr>
      <vt:lpstr>Aharoni</vt:lpstr>
      <vt:lpstr>Arial</vt:lpstr>
      <vt:lpstr>Arial Rounded MT Bold</vt:lpstr>
      <vt:lpstr>Avenir Next LT Pro</vt:lpstr>
      <vt:lpstr>AvenirNext LT Pro Medium</vt:lpstr>
      <vt:lpstr>Calibri</vt:lpstr>
      <vt:lpstr>Corbel</vt:lpstr>
      <vt:lpstr>Sabon Next LT</vt:lpstr>
      <vt:lpstr>Wingdings</vt:lpstr>
      <vt:lpstr>DappledVTI</vt:lpstr>
      <vt:lpstr>SketchLinesVTI</vt:lpstr>
      <vt:lpstr>ShapesVTI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FERBEGAM</dc:title>
  <dc:creator>Beatriz Nascimento</dc:creator>
  <cp:lastModifiedBy>Beatriz Nascimento</cp:lastModifiedBy>
  <cp:revision>32</cp:revision>
  <dcterms:created xsi:type="dcterms:W3CDTF">2021-03-01T13:08:14Z</dcterms:created>
  <dcterms:modified xsi:type="dcterms:W3CDTF">2021-03-05T04:26:48Z</dcterms:modified>
</cp:coreProperties>
</file>