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arker Grotesque Medium"/>
      <p:regular r:id="rId16"/>
      <p:bold r:id="rId17"/>
    </p:embeddedFont>
    <p:embeddedFont>
      <p:font typeface="Bebas Neue"/>
      <p:regular r:id="rId18"/>
    </p:embeddedFont>
    <p:embeddedFont>
      <p:font typeface="Darker Grotesque"/>
      <p:regular r:id="rId19"/>
      <p:bold r:id="rId20"/>
    </p:embeddedFont>
    <p:embeddedFont>
      <p:font typeface="Orbitron"/>
      <p:regular r:id="rId21"/>
      <p:bold r:id="rId22"/>
    </p:embeddedFont>
    <p:embeddedFont>
      <p:font typeface="Orbitron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rkerGrotesque-bold.fntdata"/><Relationship Id="rId22" Type="http://schemas.openxmlformats.org/officeDocument/2006/relationships/font" Target="fonts/Orbitron-bold.fntdata"/><Relationship Id="rId21" Type="http://schemas.openxmlformats.org/officeDocument/2006/relationships/font" Target="fonts/Orbitron-regular.fntdata"/><Relationship Id="rId23" Type="http://schemas.openxmlformats.org/officeDocument/2006/relationships/font" Target="fonts/Orbitron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arkerGrotesqueMedium-bold.fntdata"/><Relationship Id="rId16" Type="http://schemas.openxmlformats.org/officeDocument/2006/relationships/font" Target="fonts/DarkerGrotesqueMedium-regular.fntdata"/><Relationship Id="rId19" Type="http://schemas.openxmlformats.org/officeDocument/2006/relationships/font" Target="fonts/DarkerGrotesqu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527f784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527f784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55b463498_6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55b463498_6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354662b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354662b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55b46349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55b46349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5b463498_4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55b463498_4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55b46349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55b46349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55b463498_4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55b463498_4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55b463498_4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55b463498_4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a3de6cf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a3de6cf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55b4634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55b4634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55b463498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55b463498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9134663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2359540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099997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7200074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>
            <a:off x="-2274740" y="-5633096"/>
            <a:ext cx="17424833" cy="13163857"/>
            <a:chOff x="-2274740" y="-5633096"/>
            <a:chExt cx="17424833" cy="13163857"/>
          </a:xfrm>
        </p:grpSpPr>
        <p:sp>
          <p:nvSpPr>
            <p:cNvPr id="86" name="Google Shape;86;p11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665335">
              <a:off x="6477258" y="-4114456"/>
              <a:ext cx="7862096" cy="5424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665337">
              <a:off x="-1657948" y="-1975335"/>
              <a:ext cx="5981304" cy="412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929516" y="3663641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942448">
              <a:off x="-1837786" y="4211901"/>
              <a:ext cx="3498427" cy="24136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100" name="Google Shape;100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127" name="Google Shape;127;p14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4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5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138" name="Google Shape;138;p1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144" name="Google Shape;144;p1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8" name="Google Shape;158;p16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7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161" name="Google Shape;161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169" name="Google Shape;169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75" name="Google Shape;175;p18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81" name="Google Shape;181;p1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" name="Google Shape;184;p18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85" name="Google Shape;185;p1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2" name="Google Shape;212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147249">
            <a:off x="-1200452" y="-746207"/>
            <a:ext cx="3055748" cy="2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147249">
            <a:off x="1521898" y="4378968"/>
            <a:ext cx="3055748" cy="210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22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229" name="Google Shape;229;p23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2" name="Google Shape;232;p2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38" name="Google Shape;238;p23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5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258" name="Google Shape;258;p25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9" name="Google Shape;259;p2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65" name="Google Shape;265;p25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266" name="Google Shape;266;p2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71" name="Google Shape;271;p2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2700000">
            <a:off x="6672931" y="-1259200"/>
            <a:ext cx="4011591" cy="276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6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6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>
            <a:off x="4692850" y="450785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7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27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28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97" name="Google Shape;297;p28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298" name="Google Shape;298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305" name="Google Shape;305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9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9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9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9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9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9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9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30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30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30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31" name="Google Shape;31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1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334" name="Google Shape;334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31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1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1"/>
          <p:cNvSpPr txBox="1"/>
          <p:nvPr>
            <p:ph idx="2" type="title"/>
          </p:nvPr>
        </p:nvSpPr>
        <p:spPr>
          <a:xfrm>
            <a:off x="6565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31"/>
          <p:cNvSpPr txBox="1"/>
          <p:nvPr>
            <p:ph idx="3" type="subTitle"/>
          </p:nvPr>
        </p:nvSpPr>
        <p:spPr>
          <a:xfrm>
            <a:off x="6565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31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1"/>
          <p:cNvSpPr txBox="1"/>
          <p:nvPr>
            <p:ph idx="6" type="title"/>
          </p:nvPr>
        </p:nvSpPr>
        <p:spPr>
          <a:xfrm>
            <a:off x="6565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31"/>
          <p:cNvSpPr txBox="1"/>
          <p:nvPr>
            <p:ph idx="7" type="subTitle"/>
          </p:nvPr>
        </p:nvSpPr>
        <p:spPr>
          <a:xfrm>
            <a:off x="6565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47" name="Google Shape;347;p31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348" name="Google Shape;348;p3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349" name="Google Shape;349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3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353" name="Google Shape;353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2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358" name="Google Shape;358;p3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32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32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2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p32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2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32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32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32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2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32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3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376" name="Google Shape;376;p33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8" name="Google Shape;378;p3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33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2" name="Google Shape;382;p33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3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4" name="Google Shape;384;p33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3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6" name="Google Shape;386;p33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4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389" name="Google Shape;389;p34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1" name="Google Shape;391;p3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4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4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6" name="Google Shape;396;p34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4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8" name="Google Shape;398;p34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0" name="Google Shape;400;p34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5" name="Google Shape;405;p35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35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07" name="Google Shape;407;p35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408" name="Google Shape;408;p3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09" name="Google Shape;409;p3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3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13" name="Google Shape;413;p3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6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418" name="Google Shape;418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8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36" name="Google Shape;36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47" name="Google Shape;47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53" name="Google Shape;53;p7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73" name="Google Shape;73;p9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9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/>
          <p:nvPr/>
        </p:nvSpPr>
        <p:spPr>
          <a:xfrm>
            <a:off x="1674100" y="1696150"/>
            <a:ext cx="5683206" cy="768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4877FF"/>
                    </a:gs>
                    <a:gs pos="30000">
                      <a:srgbClr val="8E7CC3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Analyse discriminante pour le regroupement</a:t>
            </a:r>
          </a:p>
        </p:txBody>
      </p:sp>
      <p:sp>
        <p:nvSpPr>
          <p:cNvPr id="439" name="Google Shape;439;p39"/>
          <p:cNvSpPr/>
          <p:nvPr/>
        </p:nvSpPr>
        <p:spPr>
          <a:xfrm>
            <a:off x="2551900" y="2566925"/>
            <a:ext cx="3803133" cy="411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4877FF"/>
                    </a:gs>
                    <a:gs pos="30000">
                      <a:srgbClr val="8E7CC3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des données IRIS</a:t>
            </a: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441" name="Google Shape;441;p3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42" name="Google Shape;442;p3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3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46" name="Google Shape;446;p3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9" name="Google Shape;449;p39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450" name="Google Shape;450;p3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51" name="Google Shape;451;p3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3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55" name="Google Shape;455;p3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25" y="343226"/>
            <a:ext cx="6377050" cy="41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/>
          <p:nvPr/>
        </p:nvSpPr>
        <p:spPr>
          <a:xfrm>
            <a:off x="1619025" y="1508900"/>
            <a:ext cx="5694182" cy="1431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4877FF"/>
                    </a:gs>
                    <a:gs pos="30000">
                      <a:srgbClr val="8E7CC3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Merci pour votre attention</a:t>
            </a:r>
          </a:p>
        </p:txBody>
      </p:sp>
      <p:grpSp>
        <p:nvGrpSpPr>
          <p:cNvPr id="555" name="Google Shape;555;p49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56" name="Google Shape;556;p4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57" name="Google Shape;557;p4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4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61" name="Google Shape;561;p4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4" name="Google Shape;564;p49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65" name="Google Shape;565;p4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66" name="Google Shape;566;p4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4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70" name="Google Shape;570;p4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967475" y="566075"/>
            <a:ext cx="17796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</a:t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325" y="37125"/>
            <a:ext cx="3538825" cy="50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0"/>
          <p:cNvSpPr txBox="1"/>
          <p:nvPr/>
        </p:nvSpPr>
        <p:spPr>
          <a:xfrm>
            <a:off x="247475" y="1608575"/>
            <a:ext cx="71271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est une base de données regroupant les caractéristiques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 trois espèces de fleurs caractériser par 4 variable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longueur de sépales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largeur de sépales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longueur de pétales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-largeur de pétales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idx="1" type="body"/>
          </p:nvPr>
        </p:nvSpPr>
        <p:spPr>
          <a:xfrm>
            <a:off x="448325" y="1554101"/>
            <a:ext cx="36135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Technique statistique pour classifier les données à des groupe pré-définie </a:t>
            </a:r>
            <a:endParaRPr/>
          </a:p>
        </p:txBody>
      </p:sp>
      <p:sp>
        <p:nvSpPr>
          <p:cNvPr id="470" name="Google Shape;470;p41"/>
          <p:cNvSpPr txBox="1"/>
          <p:nvPr>
            <p:ph type="title"/>
          </p:nvPr>
        </p:nvSpPr>
        <p:spPr>
          <a:xfrm>
            <a:off x="720000" y="682337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discriminante </a:t>
            </a:r>
            <a:endParaRPr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925" y="658794"/>
            <a:ext cx="4200900" cy="3825900"/>
          </a:xfrm>
          <a:prstGeom prst="ellipse">
            <a:avLst/>
          </a:prstGeom>
          <a:noFill/>
          <a:ln>
            <a:noFill/>
          </a:ln>
          <a:effectLst>
            <a:outerShdw blurRad="128588" rotWithShape="0" algn="bl" dir="11040000" dist="28575">
              <a:schemeClr val="accent1">
                <a:alpha val="23000"/>
              </a:schemeClr>
            </a:outerShdw>
          </a:effectLst>
        </p:spPr>
      </p:pic>
      <p:sp>
        <p:nvSpPr>
          <p:cNvPr id="472" name="Google Shape;472;p41"/>
          <p:cNvSpPr txBox="1"/>
          <p:nvPr/>
        </p:nvSpPr>
        <p:spPr>
          <a:xfrm>
            <a:off x="448325" y="2401025"/>
            <a:ext cx="3716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Quand on fait de la discrimination on s'intéresse à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448325" y="2401025"/>
            <a:ext cx="63441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Quelle est la la variable ou l'ensemble des variables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discriminent-ils au mieux les classe ( groupe )?	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A partir de ses variables quantitatives , peut on décider  	 		 		             de la classe (groupe) à laquelle appartient la nouvelle individus </a:t>
            </a: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idx="1" type="subTitle"/>
          </p:nvPr>
        </p:nvSpPr>
        <p:spPr>
          <a:xfrm>
            <a:off x="874375" y="1254525"/>
            <a:ext cx="4544400" cy="27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l'analyse discriminante, la variable dépendante (Y) est le groupe et les variables indépendantes (X) sont les caractéristiques de l'objet qui pourraient décrire le groupe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604274" y="2961283"/>
            <a:ext cx="43276" cy="411646"/>
            <a:chOff x="1256711" y="1178908"/>
            <a:chExt cx="43276" cy="411646"/>
          </a:xfrm>
        </p:grpSpPr>
        <p:grpSp>
          <p:nvGrpSpPr>
            <p:cNvPr id="480" name="Google Shape;480;p42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81" name="Google Shape;481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42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85" name="Google Shape;485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8" name="Google Shape;488;p42"/>
          <p:cNvGrpSpPr/>
          <p:nvPr/>
        </p:nvGrpSpPr>
        <p:grpSpPr>
          <a:xfrm>
            <a:off x="8490874" y="1254533"/>
            <a:ext cx="43276" cy="411646"/>
            <a:chOff x="1256711" y="1178908"/>
            <a:chExt cx="43276" cy="411646"/>
          </a:xfrm>
        </p:grpSpPr>
        <p:grpSp>
          <p:nvGrpSpPr>
            <p:cNvPr id="489" name="Google Shape;489;p42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90" name="Google Shape;490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42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94" name="Google Shape;494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97" name="Google Shape;4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25" y="1362329"/>
            <a:ext cx="3420425" cy="201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des données iris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03" name="Google Shape;5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75" y="1743175"/>
            <a:ext cx="6380774" cy="2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3"/>
          <p:cNvSpPr txBox="1"/>
          <p:nvPr/>
        </p:nvSpPr>
        <p:spPr>
          <a:xfrm>
            <a:off x="597875" y="1330788"/>
            <a:ext cx="71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"/>
                <a:ea typeface="Darker Grotesque"/>
                <a:cs typeface="Darker Grotesque"/>
                <a:sym typeface="Darker Grotesque"/>
              </a:rPr>
              <a:t>Charger les données et les afficher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4"/>
          <p:cNvGrpSpPr/>
          <p:nvPr/>
        </p:nvGrpSpPr>
        <p:grpSpPr>
          <a:xfrm>
            <a:off x="4625099" y="2014408"/>
            <a:ext cx="43276" cy="411646"/>
            <a:chOff x="1256711" y="1178908"/>
            <a:chExt cx="43276" cy="411646"/>
          </a:xfrm>
        </p:grpSpPr>
        <p:grpSp>
          <p:nvGrpSpPr>
            <p:cNvPr id="510" name="Google Shape;510;p4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11" name="Google Shape;511;p4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4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15" name="Google Shape;515;p4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8" name="Google Shape;518;p44"/>
          <p:cNvSpPr txBox="1"/>
          <p:nvPr/>
        </p:nvSpPr>
        <p:spPr>
          <a:xfrm>
            <a:off x="2765450" y="322825"/>
            <a:ext cx="39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rbitron"/>
                <a:ea typeface="Orbitron"/>
                <a:cs typeface="Orbitron"/>
                <a:sym typeface="Orbitron"/>
              </a:rPr>
              <a:t>Analyse </a:t>
            </a:r>
            <a:r>
              <a:rPr b="1" lang="en" sz="2400">
                <a:latin typeface="Orbitron"/>
                <a:ea typeface="Orbitron"/>
                <a:cs typeface="Orbitron"/>
                <a:sym typeface="Orbitron"/>
              </a:rPr>
              <a:t>descriptive</a:t>
            </a:r>
            <a:r>
              <a:rPr b="1" lang="en" sz="2400">
                <a:latin typeface="Orbitron"/>
                <a:ea typeface="Orbitron"/>
                <a:cs typeface="Orbitron"/>
                <a:sym typeface="Orbitron"/>
              </a:rPr>
              <a:t> :</a:t>
            </a:r>
            <a:endParaRPr b="1" sz="24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519" name="Google Shape;5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49" y="1190725"/>
            <a:ext cx="4170825" cy="333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975" y="1201013"/>
            <a:ext cx="3198250" cy="33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75" y="317625"/>
            <a:ext cx="3319425" cy="22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25" y="383700"/>
            <a:ext cx="3319425" cy="22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625" y="2779875"/>
            <a:ext cx="3319425" cy="22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" y="2594425"/>
            <a:ext cx="3319426" cy="24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/>
        </p:nvSpPr>
        <p:spPr>
          <a:xfrm>
            <a:off x="2205900" y="785525"/>
            <a:ext cx="61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34" name="Google Shape;534;p46"/>
          <p:cNvSpPr txBox="1"/>
          <p:nvPr/>
        </p:nvSpPr>
        <p:spPr>
          <a:xfrm>
            <a:off x="2699700" y="387375"/>
            <a:ext cx="3744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Orbitron"/>
                <a:ea typeface="Orbitron"/>
                <a:cs typeface="Orbitron"/>
                <a:sym typeface="Orbitron"/>
              </a:rPr>
              <a:t>Discrimination </a:t>
            </a:r>
            <a:endParaRPr sz="35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535" name="Google Shape;5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325" y="1272100"/>
            <a:ext cx="44672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/>
          <p:cNvSpPr txBox="1"/>
          <p:nvPr/>
        </p:nvSpPr>
        <p:spPr>
          <a:xfrm>
            <a:off x="2286200" y="519200"/>
            <a:ext cx="408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Validation du modele</a:t>
            </a:r>
            <a:endParaRPr sz="22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050" y="1239750"/>
            <a:ext cx="42957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7"/>
          <p:cNvSpPr txBox="1"/>
          <p:nvPr/>
        </p:nvSpPr>
        <p:spPr>
          <a:xfrm>
            <a:off x="1619050" y="2500150"/>
            <a:ext cx="634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Seules 3 variable  ont été mal classées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1619050" y="2973725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98% des variables ont classifier correctement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