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2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6" r:id="rId8"/>
    <p:sldId id="267" r:id="rId9"/>
    <p:sldId id="269" r:id="rId10"/>
    <p:sldId id="270" r:id="rId11"/>
    <p:sldId id="282" r:id="rId12"/>
    <p:sldId id="271" r:id="rId13"/>
    <p:sldId id="273" r:id="rId14"/>
    <p:sldId id="276" r:id="rId15"/>
    <p:sldId id="277" r:id="rId16"/>
    <p:sldId id="278" r:id="rId17"/>
    <p:sldId id="279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280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6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123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46818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5649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51463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533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16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52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9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7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1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7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1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67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8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8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467497" y="1672046"/>
            <a:ext cx="7037115" cy="310533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Projet d’</a:t>
            </a:r>
            <a:r>
              <a:rPr lang="fr-FR" dirty="0" smtClean="0"/>
              <a:t>expansion </a:t>
            </a:r>
            <a:r>
              <a:rPr lang="fr-FR" dirty="0"/>
              <a:t>à l’international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 de la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start-up de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EdTech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Academy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9271861" cy="1858552"/>
          </a:xfrm>
        </p:spPr>
        <p:txBody>
          <a:bodyPr>
            <a:normAutofit fontScale="92500" lnSpcReduction="20000"/>
          </a:bodyPr>
          <a:lstStyle/>
          <a:p>
            <a:pPr lvl="8" algn="r"/>
            <a:endParaRPr lang="fr-FR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8" algn="r"/>
            <a:endParaRPr lang="fr-FR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8" algn="r"/>
            <a:endParaRPr lang="fr-FR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8" algn="r"/>
            <a:r>
              <a:rPr lang="fr-F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</a:t>
            </a:r>
            <a:r>
              <a:rPr lang="fr-F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exploratoire</a:t>
            </a:r>
            <a:endParaRPr lang="fr-FR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22" y="219075"/>
            <a:ext cx="3732513" cy="145297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1942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ACADEMY – PROJET EXPANSION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4284" y="1964139"/>
            <a:ext cx="3999441" cy="501530"/>
          </a:xfrm>
        </p:spPr>
        <p:txBody>
          <a:bodyPr vert="horz" lIns="91440" tIns="45720" rIns="91440" bIns="45720" rtlCol="0" anchor="ctr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2400" dirty="0">
                <a:solidFill>
                  <a:schemeClr val="bg1">
                    <a:lumMod val="75000"/>
                  </a:schemeClr>
                </a:solidFill>
              </a:rPr>
              <a:t>OBJECTIFS DU PROJET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4849" y="2020643"/>
            <a:ext cx="395155" cy="38852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1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44284" y="2821389"/>
            <a:ext cx="6571191" cy="5015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inden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fr-FR" dirty="0"/>
              <a:t>PRESENTATION DU JEU DE DONNEES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4849" y="2877893"/>
            <a:ext cx="395155" cy="38852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934759" y="3669114"/>
            <a:ext cx="6571191" cy="5015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defPPr>
              <a:defRPr lang="en-US"/>
            </a:defPPr>
            <a:lvl1pPr inden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fr-FR" dirty="0"/>
              <a:t>ANALYSE PRE-EXPLORATOIRE - METHODE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45324" y="3725618"/>
            <a:ext cx="395155" cy="38852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3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934759" y="4526364"/>
            <a:ext cx="6571191" cy="5015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defPPr>
              <a:defRPr lang="en-US"/>
            </a:defPPr>
            <a:lvl1pPr inden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fr-FR" dirty="0"/>
              <a:t>ANALYSE PRE-EXPLORATOIRE - RESULTATS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45324" y="4582868"/>
            <a:ext cx="395155" cy="38852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4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925234" y="5383614"/>
            <a:ext cx="6571191" cy="5015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35799" y="5440118"/>
            <a:ext cx="395155" cy="38852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0699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893" y="624110"/>
            <a:ext cx="9887852" cy="81832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Analyse pré-exploratoire – </a:t>
            </a:r>
            <a:r>
              <a:rPr lang="fr-FR" dirty="0" err="1" smtClean="0"/>
              <a:t>Dataset</a:t>
            </a:r>
            <a:r>
              <a:rPr lang="fr-FR" dirty="0" smtClean="0"/>
              <a:t> sous étude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886" y="1442434"/>
            <a:ext cx="10406743" cy="3809484"/>
          </a:xfrm>
        </p:spPr>
      </p:pic>
      <p:sp>
        <p:nvSpPr>
          <p:cNvPr id="5" name="ZoneTexte 4"/>
          <p:cNvSpPr txBox="1"/>
          <p:nvPr/>
        </p:nvSpPr>
        <p:spPr>
          <a:xfrm>
            <a:off x="1712686" y="5562410"/>
            <a:ext cx="10101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 smtClean="0"/>
              <a:t>Le nettoyage de données a permis d’éliminer une cinquantaine de pays qui ne disposaient d’aucune donnée sur les années sous revues pour un ou plusieurs indicateurs cible. Ainsi donc, le </a:t>
            </a:r>
            <a:r>
              <a:rPr lang="fr-FR" sz="2000" dirty="0" err="1" smtClean="0"/>
              <a:t>dataframe</a:t>
            </a:r>
            <a:r>
              <a:rPr lang="fr-FR" sz="2000" dirty="0" smtClean="0"/>
              <a:t> contient désormais 144 pays.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389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1983" y="218942"/>
            <a:ext cx="9482629" cy="682580"/>
          </a:xfrm>
        </p:spPr>
        <p:txBody>
          <a:bodyPr/>
          <a:lstStyle/>
          <a:p>
            <a:r>
              <a:rPr lang="fr-FR" dirty="0" smtClean="0"/>
              <a:t>Analyse pré-exploratoire – Internet </a:t>
            </a:r>
            <a:r>
              <a:rPr lang="fr-FR" dirty="0" err="1" smtClean="0"/>
              <a:t>Users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25" y="1579565"/>
            <a:ext cx="2860675" cy="5003888"/>
          </a:xfrm>
        </p:spPr>
        <p:txBody>
          <a:bodyPr>
            <a:normAutofit/>
          </a:bodyPr>
          <a:lstStyle/>
          <a:p>
            <a:pPr algn="just">
              <a:buSzPct val="100000"/>
              <a:buFont typeface="+mj-lt"/>
              <a:buAutoNum type="arabicPeriod"/>
            </a:pPr>
            <a:r>
              <a:rPr lang="fr-FR" sz="1600" dirty="0" smtClean="0"/>
              <a:t>L’analyse permet la détermination de </a:t>
            </a:r>
            <a:r>
              <a:rPr lang="fr-FR" sz="1600" b="1" dirty="0" smtClean="0"/>
              <a:t>2 catégories de pays</a:t>
            </a:r>
          </a:p>
          <a:p>
            <a:pPr lvl="1" algn="just">
              <a:lnSpc>
                <a:spcPct val="125000"/>
              </a:lnSpc>
              <a:buFont typeface="Wingdings" charset="2"/>
              <a:buChar char="Ø"/>
            </a:pPr>
            <a:r>
              <a:rPr lang="fr-FR" sz="1400" b="1" dirty="0" smtClean="0"/>
              <a:t>36 Pays « </a:t>
            </a:r>
            <a:r>
              <a:rPr lang="fr-FR" sz="1400" b="1" dirty="0" err="1" smtClean="0"/>
              <a:t>Priority</a:t>
            </a:r>
            <a:r>
              <a:rPr lang="fr-FR" sz="1400" b="1" dirty="0" smtClean="0"/>
              <a:t> 1 »: </a:t>
            </a:r>
            <a:r>
              <a:rPr lang="fr-FR" sz="1400" dirty="0" smtClean="0"/>
              <a:t>les 25% des pays ayant le plus grand nombre d’utilisateurs</a:t>
            </a:r>
          </a:p>
          <a:p>
            <a:pPr lvl="1" algn="just">
              <a:lnSpc>
                <a:spcPct val="125000"/>
              </a:lnSpc>
              <a:buFont typeface="Wingdings" charset="2"/>
              <a:buChar char="Ø"/>
            </a:pPr>
            <a:r>
              <a:rPr lang="fr-FR" sz="1400" b="1" dirty="0" smtClean="0"/>
              <a:t>72 Pays « </a:t>
            </a:r>
            <a:r>
              <a:rPr lang="fr-FR" sz="1400" b="1" dirty="0" err="1" smtClean="0"/>
              <a:t>Priority</a:t>
            </a:r>
            <a:r>
              <a:rPr lang="fr-FR" sz="1400" b="1" dirty="0" smtClean="0"/>
              <a:t> 2 »:</a:t>
            </a:r>
            <a:r>
              <a:rPr lang="fr-FR" sz="1400" dirty="0" smtClean="0"/>
              <a:t> les pays pour lesquels le nombre d’utilisateurs Internet a eu un fort taux de croissance sur les 5 dernières années, faisant de ces pays des potentiels </a:t>
            </a:r>
            <a:r>
              <a:rPr lang="fr-FR" sz="1400" dirty="0" err="1" smtClean="0"/>
              <a:t>Priority</a:t>
            </a:r>
            <a:r>
              <a:rPr lang="fr-FR" sz="1400" dirty="0" smtClean="0"/>
              <a:t> 1 dans le futur.</a:t>
            </a:r>
          </a:p>
          <a:p>
            <a:pPr lvl="1" algn="just"/>
            <a:endParaRPr lang="fr-FR" dirty="0" smtClean="0"/>
          </a:p>
        </p:txBody>
      </p:sp>
      <p:sp>
        <p:nvSpPr>
          <p:cNvPr id="8" name="Rectangle à coins arrondis 7"/>
          <p:cNvSpPr/>
          <p:nvPr/>
        </p:nvSpPr>
        <p:spPr>
          <a:xfrm>
            <a:off x="5697071" y="4374776"/>
            <a:ext cx="219635" cy="1479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8588189" y="4522694"/>
            <a:ext cx="219635" cy="1479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utoShape 2" descr="data:image/png;base64,iVBORw0KGgoAAAANSUhEUgAABmcAAAMzCAYAAABTA8bGAAAABHNCSVQICAgIfAhkiAAAAAlwSFlzAAALEgAACxIB0t1+/AAAADh0RVh0U29mdHdhcmUAbWF0cGxvdGxpYiB2ZXJzaW9uMy4xLjMsIGh0dHA6Ly9tYXRwbG90bGliLm9yZy+AADFEAAAgAElEQVR4nOzde5SdZWEu8GfPNZPJ5E5uIIFwMxckAaKgQAQEQQurCrKqLqhwKoielsYem3KOdnmOnsMC6alHrIoU6GkrKrrEapVKoYrSqqfhHsLVBEiAkAtDksncZ/b5gzIwJoGEzOxvZvbvtxZ/vO/+vplnnGX2nv3s931L5XK5HAAAAAAAACqipugAAAAAAAAA1UQ5AwAAAAAAUEHKGQAAAAAAgApSzgAAAAAAAFSQcgYAAAAAAKCC6ooOMBL09/dnx44dqa+vT6lUKjoOAAAAAAAwipXL5fT09KS5uTk1NTuvk1HOJNmxY0cee+yxomMAAAAAAABjyOGHH56Wlpad5pUzSerr65O89D9SQ0NDwWkAAAAAAIDRrLu7O4899thA//DblDPJwFZmDQ0NaWxsLDgNAAAAAAAwFuzuKJWdNzoDAAAAAABg2ChnAAAAAAAAKkg5AwAAAAAAUEHKGQAAAAAAgApSzgAAAAAAAFSQcgYAAAAAAKCClDMAAAAAAAAVpJwBAAAAAACoIOUMAAAAAABABSlnAAAAAAAAKkg5AwAAAAAAUEHKGQAAAAAAgApSzgAAAAAAAFSQcgYAAAAAAKCClDMAAAAAAAAVpJwBAAAAAACooBFTzjz88MNZuHBhNmzYMGj+rrvuyjnnnJOjjjoqp5xySm644Yad7n3wwQdz/vnnZ8mSJTnhhBPyv//3/05PT0+logMAAAAAAOyxEVHOrFmzJpdcckl6e3sHzd9zzz352Mc+lnnz5uWaa67JWWedlauuuirXX3/9wDVPPfVUPvKRj6SxsTFf/OIXc9FFF+XGG2/MFVdcUekfAwAAAAAA4HXVFfnNe3t78+1vfzt/8Rd/kfr6+p0e/9KXvpQFCxbkC1/4QpLkpJNOSm9vb772ta/l/PPPT0NDQ77+9a+npaUlX/nKV9LQ0JBly5Zl3Lhx+fznP59LLrkkM2fOrPSPBQAAAAAAsFuFrpy5++67c/XVV+eiiy7Kf/kv/2XQY11dXVm5cmVOP/30QfPvfve7s23bttxzzz1Jkn/913/NySefnIaGhoFrzjjjjPT19eWuu+4a/h8CAAAAAABgLxRazhxyyCG5/fbb85//839ObW3toMfWrVuXnp6eHHzwwYPm586dmyRZu3ZtOjo68txzz+10zdSpUzNhwoSsXbt2eH8AAAAAAACAvVTotmbTp0/f7WPbt29PkkyYMGHQfHNzc5Kkra1tt9e8fF1bW9tQRQUAAAAAABgShZYzr6VcLidJSqXSLh+vqal5zWvK5XJqavZuYdCqVav2MiUAAAAAAMDeGbHlTEtLS5LstPrl5XFLS8vAipldrZBpb28f+Bp7atGiRWlsbHwjcQEAAAAAAJIkXV1dr7kgpNAzZ17LgQcemNra2jz99NOD5l8eH3zwwWlubs7MmTPz1FNPDbpmy5YtaWtr2+ksGgAAAAAAgKKN2HKmsbExxx57bG677baB7cuS5Cc/+UlaWlqyaNGiJMk73vGO/PSnP013d/ega2pra/PWt7614rkBAAAAAABey4gtZ5Lk0ksvzT333JPly5fnzjvvzBe/+MVcf/31ueSSS9LU1JQk+YM/+INs2rQpF198cX7605/mxhtvzBVXXJHzzjsvc+bMKfgnAAAAAAAAGGxElzPHH398rrnmmvzmN7/JJz7xifzwhz/Mn/7pn+ajH/3owDWHHHJIbrjhhrS3t+eP/uiPcuONN+bCCy/Mf/tv/63A5AAAAAAAALtWKr96z7Aq9fLBPIsWLUpjY2PRcQAAAAAAgFHs9XqHEb1yBgAAAAAAYKxRzgAAAAAAAFRQXdEBAKhuq1evzqpVq3L44Ydn8eLFRccBAAAAgGGnnAGgMD/+8Y/zta99bWD8wQ9+MB/84AcLTAQAAAAAw085AzCM7rjjjtx2221Fxxg2ra2tSZIpU6a8ofsff/zxQeNvf/vbuffee1MqlfY521A5/fTTc+qppxYdA4ZNf39/brnllvz617/O7Nmz8+EPfzgzZswoOhYAAACMacoZAN6wfS1ngOJ973vfy9/+7d8mSR555JE88cQT+fKXvzyiSlIAAAAYa0rlcrlcdIiidXV1ZdWqVVm0aFEaGxuLjgMwaqxYsSJJcuWVV76h+3/0ox/l2muvHRj/3u/9Xj70oQ8NSTaqm1Vre27t2rXp7OwcNDdv3rzCXxNZtQYAAMBo9nq9g5UzABTmve99bw466KCsWrUqEydOzOLFi4uOBKPCUJYzDQ0Ng8qZUqmUujovEQEAAGA4+csbgELNmzcvf/d3f5fVq1cnSU499dRcdtllBaditDv11FPH9KqLfV219mobNmzIf//v/z3PPPNMGhoacvHFF+f000/f568LAAAA7J5yBoCKeeSRR3LTTTdl69atOfXUU3P22Wfnn//5nweKmeSl7ahOOeWUHHnkkQUmheoxa9as/NVf/VXWrVuXadOmZcKECUVHAgAAgDFPOQNARbS1teWzn/1s2tvbkyR//dd/nYkTJ2bjxo07XburOWD41NTUZO7cuUXHAAAAgKpRU3QAAEae/v7+/Nu//VtuuummQata9sXq1asHipmXrVy5Mm9/+9tTKpUG5pqamnL00UcPyfcEAAAAgJHIyhkAdvL1r389P/7xj5Mk3/rWt3LZZZft8/kdBxxwQEqlUsrl8qC5BQsW5NOf/nRuvfXWjBs3Lu9///uH5JBzAAAAABiplDMADNLe3p6f/OQng+a+//3v73M5M2fOnFxwwQX55je/me7u7ixZsiRnn312kmTp0qVZunTpPn19AAAAABgtlDMADFIqlQZtM5a8dB7FUDjnnHNy5plnpqOjI9OmTRuSrwkAAAAAo40zZwAYpKmpKWedddbAuKamJueee+6Qff3x48crZgAAAACoalbOALCTCy+8MIsXL86TTz6ZxYsX5+CDDy46EgAAAACMGcoZAHZpyZIlWbJkSdExAAAAAGDMsa0ZAAAAAABABSlnAAAAAAAAKkg5AwAAAAAAUEHKGQAAAAAAgApSzgAAAAAAAFSQcgYAAAAAAKCClDMAAAAAAAAVpJwBAAAAAACoIOUMQJXq6+tLZ2dn0TEAAAAAoOrUFR0AgMr7l3/5l9xwww3Zvn17jjvuuCxfvjzjxo0rOhYAAAAAVAUrZwCqTGtra7785S9n27ZtKZfL+eUvf5lbbrml6FgAAAAAUDWUMwBV5sknn0xvb++gud/85jcFpQEAAACA6mNbM4Aqc/jhh6epqSkdHR0Dc0cddVSBiYCh0NXVlR//+Md58skns3jx4px88slFRwIAAAB2QzkDUGWam5vz6U9/Ov/3//7fvPDCC1m2bFne8573FB0L2Ed/+Zd/mX/7t39Lkvz0pz/NCy+8kHPOOafgVAAAAMCuKGcAqtCRRx6Zq6++uugYwBBpa2vLL3/5y0Fzt99+u3IGAAAARihnzgAAjHINDQ0ZN27coLmWlpaC0gAAAACvRzkDADDKNTQ05MMf/nBKpdKgMQAAADAy2dYMAGAMOPvss3PsscfmySefzMKFCzNp0qSiIwHAiNDf358HH3wwbW1tOeaYY3ZabQoAUATlDADAGDFnzpzMmTOn6BgAMGKUy+X8j//xP3LPPfckSaZPn56rrroq06dPLzgZAFDtlDMAAAAwBtxxxx257bbbio4xbFpbW5MkU6ZM2eN7duzYkaeffnpgvHnz5nzqU5/KjBkzhjzfUDj99NNz6qmnFh0DAKgAZ84AAAAAI15ra+tAQbOn+vv7d5rr6+sbqkgAAG+YlTMAAAAwBpx66qljetXFihUrkiRXXnnlHt/T3d2dj3/849m4cWOSpK6uLp/5zGdy2GGHDUtGAIA9pZwBAAAAxqSGhoZ84QtfyK233pq2traccsopOfTQQ4uOBQCgnAEAAADGrilTpuRDH/pQ0TFgxGhra8vtt9+e9vb2vPOd78ycOXOKjgRQlZQzAAAAAFAFenp68qlPfSrPPPNMkuT73/9+rr766hx44IEFJwOoPsoZAAAAANgHd9xxR2677baiY7yu7du3DxQzSdLZ2Zk///M/z8yZM1/zvtbW1iQvrUQbi04//fQxfWYXMDLVFB0AAAAAABh+pVJpj+Z+W2tr60BBA8DQsHIGAAAAAPbBqaeeOipWXvT19eXyyy/PI488kiSZNGlSrrzyysyYMeM171uxYkWS5Morrxz2jADVQjkDAAAAAGNMe3t7fv7zn6ezszMnnnhipk2bltra2vzP//k/8+tf/zrt7e057rjjMnHixKKjAlQl5QwAAAAAjCHd3d351Kc+lXXr1iVJvvOd7+Qv/uIvMmvWrNTX1+eEE04oOCEAzpwBAAAAgDFk5cqVA8VMkmzfvj233357gYkA+G3KGYAq1N/fX3QEAAAAAKhayhmAKvJP//RPOf/883PeeefluuuuU9IAAACMQUuXLs3cuXMHxi0tLTnttNMKTATAb3PmDECVWL9+fb761a+mXC4nSX74wx/m4IMPzrve9a6CkwEAADCU6uvrc9VVV+UXv/hFOjo6cuKJJ2bq1KlFxwLgVZQzAFXiscceGyhmXj2nnAEAABh7mpqacvrppxcdA4DdsK0ZQJWYP39+amoG/7O/cOHCgtIAAAAAQPVSzgBUidmzZ2f58uWZNWtWJk6cmPPOOy8nnXRS0bEAAAAAoOrY1gygiixbtizLli0rOgYAAAAAVDUrZwAAAAAAACpIOQPAsOrp6cn999+fp59+uugoAAAAADAi2NYMgGGzadOmXH755dm4cWOS5Mwzz8yll15acCoAAAAAKJaVMwAMm+9///sDxUyS3HrrrVbQAAAAAFD1lDMADJvW1tY9mgMAAACAaqKcAWDYnHzyyYPGM2fOzMKFCwtKAwAAAAAjgzNnABg2S5cuzWc+85n87Gc/y+TJk/O+970vdXWeegAAAACobt4hA+A1PfLII7nxxhuzadOmnHjiibngggtSW1u7x/cvXbo0S5cuHcaEAAAAADC6KGcAqlR7e3uee+65zJ07d7erWbq6uvK5z30u27dvT5LccsstaWlpybnnnlvJqAAAAAAwpjhzBqAK/eIXv8hHPvKRLF++PB/96Eezdu3aXV63Zs2agWLmZffff38lIgIAAADAmKWcAagyPT09+drXvpbOzs4kyZYtW3LjjTfu8toDDjggDQ0Ng+bmzZs37BkBAAAAYCxTzgBUmY6Ojp1Ww2zYsGGX17a0tOSP/uiPMmnSpCTJsccem/POO2/YMwIAAADAWObMGYAqM3HixCxcuDAPPfTQwNzb3/723V5/0kkn5R3veEe6uroyfvz4SkQEAAAAgDFNOQNQhf7sz/4s3/zmN7N27docffTROeecc17z+traWsUMAAAAAAwR5QxAFZo0aVI+9rGPFR0DAAAAAKqScgYAAAAA2Ct33XVX7r///hx88ME57bTTUl9fX3QkgFFFOQMAAAAA7LFbbrklN95448D40UcfzfLlywtMBDD6KGcAAAAAgAG33357brrppnR2duY973nPTo//0z/906DxnXfemUsuucRZpQB7QTkDAAAAACRJ1q1bl2uuuSblcjlJcvPNN2f//ffPxIkTB65pbm4edE9jY6NtzQD2Uk3RAQAAAACAkeHhhx8eKGZe1t7ePmj8wQ9+MHV1r3zm+/d+7/eUMwB7ycoZgCr17LPPpqamJrNmzSo6CgAAACPEEUccsdNcU1PToPHSpUvz9a9/PQ8++GDmzZuXuXPnVioewJihnAGoMj09PbniiiuycuXKJMmyZcuyfPny1NRYTAkAAFDt5s6dm49//OP5xje+ke7u7px55plZvXr1TtdNnz49J598cgEJAcYG5QxAlfn5z38+UMwkLx3ceOKJJ+atb31rgakAAAAYKc4444ycccYZA+MVK1YUmAZgbFLOAFSZDRs27NEcAADAULn22muzZs2aomNUre7u7nR0dKSpqSkNDQ17ff/Lvzslzeg0b968XHLJJUXHAH6Lcgagyhx00EGDxvX19VbNAAAAw2rNmjV5+KFVmdC098UA+6anrz9dveWBcWNdKfW1e7etdbmnL0mybs1jQ5qN4dfW0V10BGA3lDMAVaRcLufv//7vB80dffTRmTVrVkGJAACAajGhqSHHHjqj6BhV55ePPZ/klXKmnJLfQxVZ+cTGoiMAu+H0Z4Aqsnnz5jzzzDOD5tavX19QGgAAAIZbb1950Livv7ybKwGoJOUMQBWZOnVqpk6dOmhu3rx5BaUBAABguM2ZMn7QePZvjQEohnIGoIrU1tbmk5/8ZGbMeGkJ+4IFC3LRRRcVnAoAAIDhMm9mS46YMymzJjfliDmTcsjMlqIjARBnzgBUnbe85S257rrr0tnZmaampop//7vvvjvf+c530tfXl7POOisnnXRSxTMAAABUi1KplNlTxlsxAzDCKGcAqlCpVCqkmHnmmWfy+c9/Pn19fUmSxx57LPvtt1/mz59f8SwAAAAAUBTlDFCoa6+9NmvWrCk6Bm/Qy7+7FStW7NH1L7zwwkAxkyTlcjlXXXXVwDZrVN68efNyySWXFB0DAAAAoKooZ4BCrVmzJo+vXpVZE+qLjsIb0NT/UtGy/elH9+j6vr7yTnP9bS9ke2frkOZiz2xo6yk6AgAAAEBVUs4AhZs1oT7/acn0omNQAeVyObeuacvK5zpSTnLkfo353cMnpqZUKjpaVbr+3s1FRwAAAACoSsoZACqmVCrlPYe05J0HNqe/nExoqCk6EgAAAABUnHIGgCHX01fOA5s6s62rLwumj8vM5sFPN+PrlTIAAAAAVC/lDABD7hsPvZintr10nsld69tzwaLJmTupoeBUAAAAADAy+OgyAEPqubaegWImSfrLyf97rqPARAAAAAAwsihnABhSNaXSTnO1O08BAAAAQNVSzgAwpGY21+WIqa9sYVZfkxy3//gCEwEAAADAyOLMGQCG3HnzJ+WxF7qzrasvR0xrzKTG2qIjAQAAAMCIoZwBYMjVlEp587TGomMAAAAAwIhkWzMAAAAAAIAKUs4AAAAAAABUkHIGgL22o7s/D2zszPrtPUVHAQAAAIBRx5kzAOyV9dt68rerXkxPfzlJ8rY5TTljXkvBqQAAAABg9LByBoC98ot1OwaKmST5f892pK27r8BEAAAAADC6KGcA2CtdfeVB43KS7t+aAwAAAAB2TzkDwF45ZnbToPG8yfWZ2mSXTAAAAADYU95NA2CvHLnfuIyvq8kjW7oytak2x8xqev2bAAAAAIAByhkA9tohUxpyyJSGomMAAAAAwKhkWzMAAAAAAIAKUs4AAAAAAABUkHIGAAAAAACggpQzAAAAAAAAFaScAQAAAAAAqCDlDAAAAAAAQAUpZwAAAAAAACpIOQMAAAAAAFBByhkA9lm5XM7GHb3Z0dNfdBQAAAAAGPHqig4AwOjW1t2Xv39oa57f0ZuaUnLy3OaccEBz0bEAAAAAYMSycgaAffKLde15fkdvkqS/nPzLkzuytauv4FQAAAAAMHIpZwDYJ62dg4uYcpIXO5UzAAAAALA7yhkA9sn86Y2Dxi0NNTmgpb6gNAAAAOyp3r7+PNvanvVbdqS714fsACrJmTMA7JMlM5vS1588uKkzExtrsuxNzamtKRUdCwAAgNfQ11/OPWu3pL3rpW2qn9rUlmMOmZ5x9bUFJwOoDsoZAPbZsbObcuzspqJjAAAAsIc2b+8cKGaSpKevPxta23PQjJYCUwFUD9uaAQAAAAApFx0AoIooZwAAAACgykxvGZemhle2MKurLWX25PEFJgKoLrY1AwAAAIAqU1tTyjHzpuf5rR3p7y9nxqSmNDpvBqBilDMAAAAAUIXqamuy/9TmomMAVCXbmgEAAAAAAFSQlTMAVW5ze29uf7ItWzr6csS0xpx8YHNqa0p79TU27uhNX7mc2RPqhyklAAAAAIwdo2LlzDe/+c2ceeaZWbx4cc4666z84Ac/GPT4XXfdlXPOOSdHHXVUTjnllNxwww0FJQUYXcrlcm5avTWPvtCdzR19+df17fn5uh17df/ND2/NV+99IV+/rzU3PtCa7r7yMCYGAAAAgNFvxJcz3/72t/PZz34273znO/OVr3wlb3/72/OpT30qt956a5Lknnvuycc+9rHMmzcv11xzTc4666xcddVVuf766wtODjDybenoS2tn36C5x1u79/j+x1u78/CWroHx09t6cv/GjiHLBwAAAABj0Yjf1uyWW27J2972tqxYsSJJ8va3vz2rVq3KTTfdlDPPPDNf+tKXsmDBgnzhC19Ikpx00knp7e3N1772tZx//vlpaGgoMj7AiDaxsTaNtaV0vWq1y4zxe/7UsK2rf4/mAAAAAIBXjPiVM11dXWlubh40N3ny5Lz44ovp6urKypUrc/rppw96/N3vfne2bduWe+65p5JRAUadhtpSzjq0JePqXjpjZvaEupwyt/l17nrFEVMb0lD7yvk0NaVkwfTGPbp3e1df+vptgQYAAABA9RnxK2cuuOCCfOYzn8mtt96aE088MXfddVd+9rOfZfny5Vm3bl16enpy8MEHD7pn7ty5SZK1a9fmuOOOKyI2wKixcL9xOWJaY9p7+jOxsXav7m1prM1HjpycXz7Tnt7+ZOnspsyeUP+a92zt6su3H96a59p601T3Ujk0f/q4ffkRgD3w9NNPZ/369Vm0aFEmTpxYdBwAAACoaiO+nHnve9+bX/3qV/njP/7jgbn3ve99+YM/+IPce++9SZIJEyYMuufllTZtbW2VCwowitXVlPa6mHnZ7An1ef8Rk/b4+juebMtzbb1Jko7ecn7w+PYcOqUx9a9agQMMrW9/+9v5xje+kSRpamrKZz/72cyfP7/gVAAAAFC9Rnw5c+mll+bee+/N5ZdfngULFuT+++/PV77ylUyYMCHvec97kiSl0q7f0Kup2btd21atWrXPeYG9s3379qIjUGEb2/sGjTv7ytne3ZepTSP+KWlM2r59e+6+++6iY7CXXv63c09+d52dnfnWt741MO7o6Mi1116b888/f9jyAcBw2Jvnv9/24IMPZtWqVZk4cWJOOOGETJq05x8uYmj42w+K4+8+GJlG9Dth99xzT+66665cccUVef/7358keetb35qJEyfmz//8z3Puuecm2XmFzMvjlpaWvfp+ixYtSmPjnp2VAAyNm2++Odtbi05BJR02pSHP7+gdGE9rqs2UcW9s1Q77rqWlJcccc0zRMdhLN998c5Ls0e9uy5Yt6esbXIqWSiW/dwBGnb15/nu1O++8M9/73vcGxuvXr89Xv/rV1NZ6DVpJN998c17c9FzRMaAq+bsPitHV1fWaC0L2bmlJhT377LNJkqOPPnrQ/LHHHpskefjhh1NbW5unn3560OMvj3/7LBoAKuehzZ357iNbc8eTbWnv6R+YX3Zgc96+//hMa6rNEVMb8sEFk3a7AhLYd9OmTdvptdRpp51WUBoAqLw777xz0HjDhg157LHHCkoDAPCSEb1y5uVy5d///d9z0EEHDczfd999SZJ58+bl2GOPzW233Zbf//3fH3hz7yc/+UlaWlqyaNGiimcGILnv+Y78w+OvbFvwmxe7c/HiqUleOt/mtIMn5LSDJ+zudmCI/dmf/Vl+9KMfZd26dVm6dGne8Y53FB0JACpm+vTpg8alUilTp04tKA0AwEtGdDmzcOHCvOtd78r/+l//Kzt27Mj8+fOzatWq/NVf/VVOOumkHHXUUbn00ktz4YUXZvny5Xnf+96Xe++9N9dff33+5E/+JE1NTUX/CABV6f6NnYPGz7X1ZuOO3sxoHtFPOzBmjRs3Luecc07RMQCgEOeee27uu+++bNiwIaVSKeeee25mzpxZdCwAoMqN+HfJ/vIv/zJf/vKX8zd/8zfZsmVL9t9//1x00UW5+OKLkyTHH398rrnmmnzpS1/KJz7xicycOTN/+qd/mosuuqjg5ADVq7l+8K6ZpSRN9bYuAwCg8mbMmJGvfvWrefTRRzNt2jTFDOyhHZ09aevqzeTxDWmsd0YTwFAb8eVMQ0NDPvnJT+aTn/zkbq857bTT7J0OMIKc9KbmrN3anfaecpLkhDeNT0uDF/MAABSjtrY2CxYsKDoGjBpPb27Lmudf2qq6VEqOPHBqpk5oLDgVwNgy4ssZAEafGc11+eNjp+epbd2Z3Fib6eM93QAAAIwGff3lPLmxbWBcLidPbtyunAEYYt4tA2BY1NeWcugUL95hpNu2bVvuvvvuTJs2LUceeWRKJVsQAgBUs/5yOf3l8qC53r7+gtIAjF3KGQCAKvXkk0/m8ssvz44dO5Iky5Yty5/8yZ8UnAoAgCLV19Zkv4njsmlb58Dc7CnjC0wEMDbVvP4lAACMRbfccstAMZMkd955Z9avX19gIgAARoL5+0/OobMmZtbkpiw4YHLeNH1C0ZEAxhwrZwAAqlRHR8cezQEAUF1qako5YFpz0TEAxjQrZwAAqtQZZ5yRmppXXg4edthhOfTQQwtMBAAAANXByhkAgCp19NFH54orrshdd92V6dOn593vfndKpVLRsQAAAGDMU84AAFSx+fPnZ/78+UXHAAAAgKpiWzMAAAAAAIAKsnIGAKrUlo7ebFqzJitWrCg6Cr+lq6srmzdvTk9PTyZOnJipU6cOenzNmjVJ4nc3is2bNy+XXHJJ0TEAAAAoiHIGAKpUd1853eWOPLLhiaKj8CrlcjnZ1pv0vzTu6OjI89s3p9T4yoLn/preJPG7G6V6X+wqOgIAAAAFU84AQBWrm9yYKe88oOgYvErvC53Zdudzg+bqJjRk4jtmFZSIodb6s/VFRwAAAKBgzpwBYCcvdPRm9ebObO/uKzoKVJ2a8XVJafBcbbPP0wAAAMBY4i99AAa5e0NH/vGJ7UmS2lJy3vxJOXxqY8GpoHrUjKtL08Kp6Vj9QiYlHf4AACAASURBVNKf1E6sT9MRk4uOBQAAAAwh5QwAA/rL5dzxZNvAuK+c3PFk216VM3395XT1lTO+3uJMeKOaDpuUxgMnpNzVl5qW+pRKpde/CQAAABg1lDMADOgvJ1195UFzHb3lPLqlK2te7M7M5rosnjkuNbt5o3jVps78+Dfb09FbzkGT6vOBN09S0sAbVNNYmzTWFh0DAAAAGAbeMQNgQF1NKW/Zb9yguRnja/Oth7fm/z3XkR8+sT0/fHz7Lu/t7O3PDx7flo7el8qdJ7f25GdP7xj2zAAAAAAw2lg5A8Agv3NoS2ZNqMtzbb05aFJ97lrXPujx+zd25ox5E9JYN7jff6GzLz39g7/W8zt6hzsuMER6X+hMz+bO1E1uTP2MpqLjAAAAwJimnAFgkNqaUt42Z/zA+NfPdgx6vK7mpWt+28zxdZlQX5O2VzU0h0xpGL6gwJDpXLst7fdtGRg3zZ+cpjdPKTARAADA6LRhw4b8n//zf/LII4/kzW9+cy677LLMmjWr6FiMQMoZAF7TsgOb851Htqb/P46iOfFNzanbRTlTW1PKhxZOyj+vbUtrZ18WTB+X2lLyhV9tSn85OX7/8TnpwOYKpwf2ROdjWweNOx7fmnFHTE5pN+dLAQAAo0N3T18eeuihfOADHyg6yrDo6upKb+/I2rWjtrZ24G+phx56KB/96EfT19dXcKqRq66uLo2NjUXHGBaTJk3KpZdeutvHlTNAoVpbW7OprSfX37u56Ci8hhnjSunqS+prksc2d+SxzR2vef2EuuTxLR3Z1FkemPvp0zvywPPtaarzZu9I0d1XTk3nyHoRywhR/o///N8VAAAAhoVyBqCK9PaXU1NKavby0/B1NaX81hEzr6u7f1dz5TR5txdGnHGHTUr7/a9sazbu0Ikp7WKFHAAAMLo01NfmkCPm58orryw6StW4/PLL89BDDw2MFy1alCuuuKLARBSlq6srq1at2u3jyhmgUFOmTEnd9o35T0umFx1lTNvR3Z+bVr+YDR29qatJ3nVQ86BzZYbDum09ueGB1kFzZx8+KYdOGZtLVUejz//iufSP81KAZNy8iamdWJ/eTZ2pndKYhlnD++8DAADAWHXZZZftdOYM7Ip3ZACqwM/X7cizbS9tX9Xbn9y2ti0LpjempaF22L7nmybW54x5E/KLde3pL5dz/P7jFTMwgtVPb0r99KaiYwAAAIxqs2bNslKGPaKcAagCWzoGHzzXX05aO/uGtZxJkrfNGT/sK3QAAAAAYLTZyxMEABiNjpjWMGjc0lCT/SfUF5QGAACA0aSjuzdPPLctjz67Nds6uouOAzAmWDkDUAWOndWU3v5k1abOTGqszTsPbE6tw74BAAB4HT29/blnzZb09PUnSTa82J5j5k3PhHE+8AewL5QzAFWgVCrl+P3H5/j9bTEGAADAntvS1jlQzCRJuZw8v7VDOQOwj2xrBgAAAADsUl3tzm8f1u9iDoC9419SAIbc8zt681xbT9ExAAAA2EfTJjRmSvMr55iOb6zL7Cl2ZQDYV7Y1A2DI9JfLufnhrXn0hZcOiJw7sT4fXjg59bXOtwEAABiNSqVS3jJ3ara296S/XM7k5obUlPyNB7CvrJwBYMg89kL3QDGTJE9t68kDmzoLTAQAAMC+KpVKmdzckKkTGhUzAENEOQPAkNnW1bdHcwAAAABQzZQzAAyZI6Y1pr7mlU9R1ZSSBdPHFZgIAAAAAEYeZ84AMGQmNdbmI2+ZnF89056+crJ0dlNmNnuqgV3p29GTjoda07etO/Uzx6dpwZSUnM8EAAAAVcE7ZgAMqTkT6vP+IyYVHQNGvLZfb0zf1pfOaOrbvjVJOeOPnFZsKAAAAKAibGsGAFBh/R29A8XMy7o3dBSUBgAAAKg0K2cAKNz6bT25e0NH6mpLOW5OU6Y1eXpibCs11KbUUJNyd//AXG1LfYGJAAAAgEqycgaAQm1o68mND7bmvo2dWflcR66/vzXtPf2vfyOMYqXaUpqXTE+p4aWXYrUt9Rm/aGrBqQAAAIBK8dFkAAq1anNX+suvjDt6y3n0ha4smdlUXCiogIY5zamfOT79Xb2pHW/VDAAAAFQTK2cAKNT4up2fiprrPT1RHUq1JcUMAAAAVCHvfgGw17r7ynlgY2dWbepM76uXvbwBR88alxnjawfGh05pyKFTGvY1IgAAAACMWLY1A2CvdPT057r7W9Pa2ZckmTG+Nv/pqKlpqC29oa83rq4mlyyZmqe29qS+ppQDJlpFAAAAAMDYZuUMAHvl/o2dA8VMkmxs78vDmzv36WvWlEo5eHKDYgYAAACAqqCcAWCv7Gobs57+AoIAAAAAwCilnAFgj21q701rZ19evYPZhPqaLJjeWFwoAAAAABhlnDkDwB7Z0tGb6+5rTc9/rJypr0neNnt83jqnKePrdf0AAAAAsKe8mwbAHnlgY+dAMZO8tJXZ1KbatDTWFpgKAAAAAEYf5QwAe6SxduenjMa60i6uBAAAAABei3IGgD2yZOa4TB33yiqZA1rqcsRUZ80AAAAAwN5y5gwAe6SpviaXHj01j7/Qnbqa5JApDakpWTkDAAAAAHtLOQPAHqurKWX+dKtlAAAAAGBf2NYMgD22paM3z27vSblcLjoKAAAAAIxaVs4AsEf+4bFtuW9jZ5JkzoS6nL9ocsbV7b7j7+sv59EXutLW3Z83T2vMxMba3V4LAAAAANVEOQPA63p6a/dAMZMkz7b1ZuVzHTnhTc27veem1S9mzYs9SZI7ntqRi94yJTObPe0AAAAAgG3NAHhdW7v792juZc9s7xkoZpKku6+cXz/bPizZAAAAAGC0Uc4A8LoOndKQcXWlQXOLpjfu9vq+XZxJ0++YGgAAAABIYlszgKrW3VfOYy90paG2lEOnNKSmVNrldU11NbnwyCn51/Xt6errzzGzmjJ3UsNuv+6bWuqzf0tdntnemySpLSVLZzcNy88AAAAAAKONcgagSrV19+ev738hW7te2p7sTRPr85EjJ++2oJnRXJf3HTFxj752qVTKBYum5IGNnWnr7svC/cZlv/GecgAAAAAgUc4AVK27N3QMFDNJsm5bTx5/oTtHTNv9dmV7o6G2lGOtlgEAoCBr167Nfffdl4MOOihLliwpOg4AwCDKGYAq1d238yEwu5oDAIDR5he/+EWuvvrqlP/jLMT3ve99ufDCCwtOBQDwipqiAwBQjMUzx6XuVc8CExtqcvjU3Z8jA4w95d7+lHv6X/9CABhlvvvd7w4UM0nyj//4j+ns7CwwEQDAYFbOAFSp/cbX5eLFU3Pv851pqC3lmFnj0lins4dq0f7gC+lcszUpJ40HtWT8UdNS2s2ZUwAw2vT3D/7wQblc3mkOAKBI3oUDqGL7ja/L6QdPyDsPbE5LQ23RcYAK6dnYkc4ntib9ScpJ19rt6Xm2vehYADBkfvd3f3fQ+PTTT8/48eMLSgMAsDMrZwAAqkzv1u5dzjXs31xAGgAYeqeeempmz56d++67LwcddFCOO+64oiMBAAyinAGoQmtf7M69z3eksa4mx89pytQmTwdQTepnNKXjt+dmNhWSBQCGy4IFC7JgwYKiYwAA7JJ34wCqzLptPfm7VS/m5eNRH97cmT88ZprzZqCK1E1qSPPS/dL52NakXM64Qyelftq4omMBAABA1VDOAFSZBzZ2DhQzSbKjp5wnXuzOwumVeWN2c3tvfvjE9jzb1pODJjXk7MNanHcDBWg8YEIaD5hQdAwAAACoSj4mDVBlJjTs/E//hPrKPR1879FteXpbT3r7kydau/OjJ7ZX7HsDAAAAwEignAGoMktnN2V60ysrVRZOb8zcSQ0V+d49feU8t6N30NzT23oq8r0BAAAAYKSwrRlAlRlfX5NLj56ap7f2pLGulNkT6iv2vetrS5nZXJfnX1XQHNBSue8PAAAAACOBlTMAVaimVMpBkxsqWsy87P2HT8zsCS99NuCgSfV576EtFc8AAAAAAEWycgaAiprRXJeLF09NuVxOqVQqOg4AAAAAVJyVMwAUQjEDAAAAQLVSzgAAAAAAAFSQcgYAAAAAAKCClDMAAAAAAAAVpJwBAAAAAACoIOUMAAAAAABABSlnAAAAAAAAKkg5AwAAAAAAUEHKGQAAAAAAgApSzgAAAAAAAFSQcgYAAAAAAKCClDMAAAAAAAAVpJwBAAAAClEul9Pf3190DACAiqsrOgAAI0dXb3/uXNeeZ7f35MBJ9TnpTc2pqykVHQsAgDHolltuyc0335y+vr78zu/8Ti644IKiIwEAVIxyBoAB//D49jy8pStJ8tS2nuzo6c9Zh04sOBUAAGPNI488khtvvHFg/N3vfjeHHXZYjj/++AJTAQBUjnIGKNyGtp5cf+/momNUvXK5nGfay4Pm7t3QmY3bu3d7T1t3X5JkQkPtsGZjeHT3lb0QAAAqatu2bVmzZk0ef/zxnR775S9/qZwBAKqG92SAQs2bN6/oCLzKxieeSE9Pz8C4obExLQfu/ne0ac2aJMns17iGkWv8mjXpjj3eAYDK+NWvfpWrr7463d3dqa+v3+nxn/3sZ5k2bVp+//d/v4B0AACVpZwBCnXJJZcUHYFXWblyZb7whS+ko6MjLS0t+a//9b9m4cKFu71+xYoVSZIrr7yyUhEZQhdffHGeef7ZtP5sfdFRoKr0vtiV1sbWomMAVNx1112X7u6XVmX39PRk8uTJ2bFjx6APB/3DP/xDzj333DQ3NxcVEwCgIpQzAAw49thj8zd/8zdZv359DjzwwDQ2NhYdCQCAMaBcLqe1dXAx3dXVlQMPPDC/+c1vBub6+vrS29tb6XgAABWnnAFgkKamphx22GFFx6ACpkyZkue7tmTKOw8oOgpUldafrc+UKVOKjgFQUaVSKcuWLcsdd9wxMLds2bIcfvjh+dKXvjQwd8IJJ2TSpElFRAQAqCjlDAAAADDsPv7xj2f27Nl59NFHs2DBgpx99tmpr6/PtGnTsnLlyhx44IE55ZRTio4JAFARyhkAAABg2NXX1+e8887baX7JkiVZsmRJAYkAAIpTU3QAAAAAAACAamLlDAAAAADDqrW1Nds7urPyiY1FR4Gqsr2jO62trUXHAHbByhkAAAAAAIAKsnIGAACAqnDttddmzZo1RcfgDXr5d7dixYqCk/BGtLa2pqWpIcceOqPoKFBVVj6xMVOmTCk6BrALyhkAAACqwpo1a7J69aNpbppadBTegL7el97CeGrtpoKT8Ebs2NGeyc0NRccAgBFDOQMAAEDVaG6amrcc9p6iY0DV+eX9f1d0BAAYUZw5AwAAAAAAUEHKGQAAAAAAgApSzgAAAAAAAFSQcgYAAAAAAKCClDMAAAAAAAAVpJwBAAAAAACoIOUMAAAAAABABSlnAAAAAAAAKkg5AwAAAAAAUEHKGQAAAAAAgApSzgAAAAAAAFSQcgYAAAAAAKCClDMAAAAAAAAVpJwBABihyuVy+nb0pNxfLjoKAAAAMITqig4AAMDOerd2p+3Xz6d/R29K42oz4dj9Ur9fU9GxAAAAgCFg5QwAwAjUfv/m9O/oTZKUO/uy497NBScCAAAAhoqVMwBVYMOGDfniF7+Yhx9+OEcccUQuu+yy7L///kXHAl5D3/aeQeP+Hb0p9/WnVOuzNQAAADDa+eseoApcc801Wb16dcrlch555JF88YtfLDoS8DrqZ44fNK7bb5xiBgAAAMYIK2cAqsCjjz6607hcLqdUKhWUCHg9zUdNS6mulJ7Nnamb3Jjxi6YWHQkAAAAYIsoZgCqwYMGC3HfffQPj+fPnK2ZghCvV16R58fSiYwAAAADDwN4YAFXgD//wD3PUUUelvr4+ixYtyvLly/fovs7OzqxevTptbW3DnBAAACqvs3t7trVtSH9/X9FRAIAqY+UMQBXYb7/98rnPfW6v7lm9enU+//nPp62tLQ0NDVm+fHne8Y53DFNCAACorHXP35dnNj6QJGmoH58FB5+ecY0TC04FAFQLK2cA2KXrr79+YMVMd3d3rrvuuvT39xecCgAA9l13T3ue2fjg4PGmB1/jDgCAoaWcAWCXNm3aNGjc2tqanp6egtIAAMDQ6e7tSFIePNfTXkwYAKAqKWcA2KUTTzxx0Phtb3tbGhsbC0oDAABDp3nc1DQ1Tho0N33yvILSAADVyJkzAOzShRdemMmTJ+eBBx7IoYcemg984ANFRwIAgCFRKpUy/+DT8uymVenqbsu0SQdl+hTlDABQOcoZAHaprq4uH/jAB5QyAACMSQ3143PQnLcWHQMAqFKjYluzf//3f88HP/jBHHXUUTnhhBPyuc99Ljt27Bh4/K677so555yTo446KqecckpuuOGGAtMCAAAAAADs3ogvZ+67775ceOGF2W+//fLVr341n/jEJ/KDH/wgn/70p5Mk99xzTz72sY9l3rx5ueaaa3LWWWflqquuyvXXX19wcgAAAAAAgJ2N+G3Nrr766ixevDj/n707DbOrLNCF/eyaK5XKCAmQABJGIwgaiRARAiGhxYPd6MEjacBLsUXMObY4ECe+RlGZ7HZWmuNEt8IlRhvUBgkgyKC2MhsCMgQJAQIhCamkktS06/vBSbVFIGSo2quG+/633r3XWk8Ratj72e/7fvWrX02pVMqMGTNSLpfz/e9/Pxs2bMjXvva1TJ06NRdffHGS5Mgjj0xnZ2cuueSSnHrqqamrqyv4KwAAAAAAAPhvA3rmzKpVq3LHHXfk5JNPTqlU6hn/+7//+9xwww2pqqrKHXfckTlz5vQ677jjjktLS0vuuuuuSkcGAAAAAADYogFdzjz00EPp7u7O6NGj8+EPfziHHHJIpk2bln/6p3/Kxo0b88QTT6SjoyN77bVXr/P23HPPJMljjz1WRGwAttHSpUvzrW99K1/96lfz8MMPFx0HAAAAAPrVgF7WbNWqVUmST3ziE5k9e3a+/e1v589//nO+8pWvpK2tLf/rf/2vJMnIkSN7ndfU1JQkWbduXWUDA7DNVq9enfnz56e1tTVJcsstt+TLX/5y9thjj4KTAQCwrcrlrixf+UBaN6zKqJG7ZMLYfXuthAEAwAsGdDnT0dGRJHn961+ff/qnf0qSHH744enu7s6FF16Yd77znUnysn/oVVVt28SgRYsW7UBagMHliSeeyLPPPpu99947Y8aM2a5rrF27Nkly5513bneOO+64o6eYSV742X/llVfm6KOP3u5rsnU2/fsBlbd27dod+tkJbB+/+/rfo8tuz8o1f0mSrFzzl7R3rM/uEw+p2P03tq/L8uceSGdXeyaM2yejmiZW7N4AA5W/PWFgGtDlzKYZMEceeWSv8SOOOCIXXHBB/vSnPyXZfIbMpuPm5uZtut+BBx6Y+vr67Y0LMGhcdtll+elPf5okqampyWc+85m8/vWv3+brXHnllUmSadOmbXeWtra2/Od//mevsQMOOGCHrsnWufLKK5PWZ4qOAcNSc3Ozn3NQgCuvvDKrnttYdIwhq6vcmZVrHu81tmL1IxUrZ7rKHbn/0WvT0bkhSfLc80vyminHpblpQkXuDzBQ+dsTitHW1rbFCSEDes+ZV73qVUmS9vb2XuObZtRMnjw51dXVWbp0aa/HNx2/eC8aAJLW1tZcffXVPcednZ09JUsRpk+fnoMPPrjneO+9984xxxxTWB4AALZPVakqNdW1vcZqqxsqdv81a5/qKWZe0J0Vzy+p2P0BALbFgJ45s/fee2fSpEm55pprMnfu3J7xm266KTU1NXnd616XN7zhDVm4cGHe/e539yxvdt1116W5uTkHHnhgUdEBBqzOzs50dXX1GmtraysozQszd84777w8+OCD6ezszNSpU7d5WUoAAIpXKlVlj12mZcmTv0/SnapSdXbfZdtnZ2+vmprNi6DalxgDABgIBnQ5UyqV8rGPfSwf+chH8rGPfSxvf/vbs2jRonz729/OqaeemnHjxuXMM8/Me97znpx11lk58cQTc/fdd+e73/1uPvrRj6axsbHoLwFgwBk9enSOOOKI3HrrrT1jb33rWwtM9IIDDjig6AgAAOygCeP2zeiRu6Z14+o0j9i5ouXIqKaJGTdqj6xqeWE1jYa65kwct3/F7g8AsC0GdDmTJMcff3zq6uryzW9+M2eccUbGjx+fefPm5YwzzkiSHH744fn617+er33ta5k3b14mTpyYs88+O+9973sLTg4wcH34wx/OwQcfnKVLl+YNb3hDDjmkcpu0AgAwtNXXjUx93chC7r3fnjOzbv1z6exqz6iRu6SqZEY2ADAwDfhyJkmOPfbYHHvssS/7+OzZszN79uwKJgIY3GprazNnzpyiYwAAQJ8bOWKnoiMAALwiHyEBAAAAAACoIOUMABW3YcOGLFq0KC0tLUVHAQAAAICKGxTLmgEwdCxatChf+MIX0tramtra2nzoQx/KUUcdVXQsKFR3VzkbH16TzlVtqRnfkIZ9RqdUXSo6FgAAANBPzJwBoKJ+8IMfpLW1NUnS0dGR73znO+nq6io4FRSr9Z6V2fDA8+l4ZkM2LF6d9fetLDoSAAwoG9pa8sgTt2XxkoV5dtXDRccBANhhZs4AUFHPPfdcr+OWlpZ0dHSkurq6oERQvPZl63odtz2xLk2vs5kxACRJudyVB5YsTHvn+iRJS+vyVJWqs9PYKQUnAwDYfmbOAFBRL17C7I1vfGMaGhoKSgMDQ1VD78/LVDX6/AwAbLJ2/YqeYmaTlS2PF5QGAKBveOUPQEWddtppGTNmTO69997ss88+ecc73lF0JCjciNeOz7o/Ppt0dSfVpYw4aFzRkQBgwKiva9p8rHZkAUkAAPqOcgaAiqqurs6JJ56YE088segoMGDU7ToiY/5m93StaU/16LpU1VnmDwA2aahrzuQJB2fZs/cl6U5j/ZjstvOBRccCANghyhkAgAGgqq46VTs3Fh0DAAakyRMPzoRx+6ajc2NGNIxNqVQqOhIAwA5RzgAAAAADXl3tiNTVjig6BgBAn6gqOgAAAAAAAMBwopwBAAAAAACoIOUMAAAAAABABSlnAAAAAAAAKkg5AwAAAAAAUEHKGQAAAAAAgApSzgAAAAAAAFSQcgYAAAAAAKCClDMAAAAAAAAVVFN0AAAAAICXsrF9XZ5ecX86ujZm57H7ZGzzpKIjAQD0CeUMAAAAMOCUy11ZvORXae9YnyRZtebxHPCqYzOmebeCkwEA7DjLmgEAAAADzprW5T3FzCbPPb+koDQwvJXL3Vm3sSPlcnfRUQCGDDNnAAAAgAGnrqZhs7HamsYCksDw9nxrW+5/4vl0dJVTW12V1+w+JmOa6ouOBTDomTkDAAAADDhNjeMzYew+PccNdc3ZdadXF5gIhqeHnm5JR1c5SdLRVc5DT7cUnAhgaDBzBgAAABiQpkyekV12enU6OtsyqmlCSiWfMYVK29DeucVjALaPcgYAAAAYsEY0jC06AgxrOzU3ZEXLxl7HAOw45QwAAAAA8JL232106muqs2ZDe0Y11mavCc1FRwIYEpQzAAAADAurV69O6/qVue/ha4qOAsNOV7kz7R3VRcdgO9RUV2WfXUcVHQNgyLFYKwAAAAAAQAWZOQMAAMCwMHbs2LQ835nX7nt80VFg2Pndvf+eulqfEQaATfxWBAAAAAAAqCDlDAAAwFZatWpVzj777KxataroKDAsdHd3p1zuLDoGAECfU84AAADDyl133ZVvfetbueqqq7Jx48ZtOvfyyy/P/fffnyuuuKKf0sHQ09nVnqdWLMpjT/4+a9Y9vdXnPb/2qdz955/lD/dfngceuz4dndv2/QoAMJDZcwYAABg2fvOb3+Sf//mfe47vvPPOnHfeeVt17qpVq3LDDTeku7s7119/fU4++eSMGzeuv6LCkPHgX27MuvUrkiTPrHoo++0xM+NG77HFc8rlrjzyxK3p7GpLkqxZ93SWLr8re0+e0e95AQAqwcwZAABg2PjVr37V6/jee+/N8uXLt+rcyy+/POVyOUlSLpfNnoGtsH7j6p5iZpNnVj30iue1dazrKWY2ad2wsk+zAQAUSTkDAAAMGyNGjOh1XFVVlfr6+q069+abb05n5wt7X3R2duamm27q83ww1FRV1W42Vl29+diLNdQ1p6629/fr6JG79lkuAICiKWcAAIBh46STTkpDQ0PP8QknnJCxY8du1bkzZ85MTc0LK0PX1NTk6KOP7peMMJQ01I3MhHH79RxXV9Vm0s4HvuJ5pVJV9t/z6DSPmJCa6oZMGLtPJk88pD+jAgBUlD1nAAAKVN7YmZRKqaqvLjoKDAsHHHBALr300txzzz3Zbbfdst9++73ySf/P3Llze5ZFK5fLOfnkk7fp3suXL8+YMWN6lUMwHEyZdFh2HjMlbR3rMnrkbqmt2brvgabG8XnN3n/Tz+kAAIqhnAEAKEB3uTutd65I+7LWJEn9q5oz4pDxKZVKBSeDoW/MmDGZOXNmxe63YsWKfO5zn8vjjz+exsbGfOADHzDrhmGnuWlCmjOh6BhAH1m2sjVLn1uXJNl9p5HZfXxTwYkABh/LmgEAFKD9ydaeYiZJ2v6yNh3PbCgwEfBKLr/88p4CtVQq5Yorrtiq8/793/89jz/+eJJkw4YNueSSS7Jhg+93AAan51vb88jylrR3ltPeWc6jy1vyfGtb0bEABh3lDABAAbrWdmw2Vl63+RgwcNx8883p6upKknR1deWmm27aqvOWLVvW63jDhg1ZuXJln+cDgEpYs759s7HnWzcfA2DLlDMAAAWo22VE74FSUjuxsZgwwFaZOXNmampeWBm6pqZmq5cmmz59eq/jSZMmZdKkSX2eDwAqYVRj7eZjI+oKSAIwuNlzBgCgADXj6jNy+oRsfHRNUiqlYb/RqW72ohYGsrlz5+aGG25IklRVVeXkk0/eqvNOOumklMvlErJ3RgAAIABJREFU/Nd//Vd22223nHbaafaXAmDQGjuyPntNaP6rPWeaMm5kfcGpAAYf5QwAuf/++3PZZZdl1apVOeqoozJ37txUV1cXHQuGvLpJTambZPNUGCzGjRuXY489Ntdee21mz56dcePGbdV51dXVmTt3bubOndvPCQGgMvbceWT23Hlkuru7feAAYDspZwCGufXr1+e8887L+vXrkyQ/+clPMmbMmJxwwgkFJwOAgWfu3LlZunTpVs+aAYChTDEDsP3sOQMwzD388MM9xcwm99xzT0FpAGBgGzduXC666KKtnjUDAADwUpQzAMPcHnvs0bO58SZTpkwpKA0AAAAADH07VM5s2LAhK1euTHd3d1/lAaDCxo4dm3nz5qW5uTmlUinTp0/P29/+9qJjAQAAAMCQ9Yp7zjzyyCP5zne+k2nTpuWkk05Kkvzud7/Lv/zLv+T+++9Pd3d36uvrM2vWrJx11lmZPHlyv4cGoG/NmjUrRx11VNrb2zNixIii4wAAAADAkLbFcubee+/Nu9/97iTJwQcfnCS56aabej5h/bd/+7cZP358nnjiiVx//fW57bbbcsUVV1gOB2AQqqmp2Wx5MwAAAACg723xXbgvfelLmThxYn70ox9lp512SpKcf/752XffffPDH/4wzc3NPc994okncsopp+Tiiy/Ot7/97f5NDQAAAAAAMEhtcc+ZxYsX55RTTukpZtavX5+lS5fm9NNP71XMJMnuu++eU089NXfccUf/pQUAAACGnNUty3Lfw7/IXQ8uyBPP3GNvWwBgyNvizJmGhoa0tLT0HI8YMSIjR45MuVx+yed3dnamVCr1bUIAAABgyGrv2JCHlt6c7u4X3mt48tn7Ul87MhPG7VNwMgCA/rPFmTNHH310fvCDH+TOO+/sGTvppJPyne98J+vWrev13EcffTT/9m//lhkzZvRPUgAAAGDIWbv+2Z5iZpOW1uUFpQEAqIwtzpz5yEc+kjvvvDOnnnpqZs6cmRkzZuSggw7Kr3/968yZMyezZ8/O+PHj88gjj+Smm27KqFGj8rGPfaxS2QEAhpyudR1pe2xtUkrqX9Wc6pG1RUcCgH7V1Dhuq8YAAIaSLZYz48aNy4IFC3LppZfmqquuyq9//euUSqWetV9//OMfJ0nq6uoya9asfPzjH8+kSZP6PzUAwBDUtb4zLTc/le6OFz493PaXtRl97KRUNWzxTzYAGNQa6pqz126HZekzd6WrqyM7jdkrE8ftX3QsAIB+9Yqv9JuamnLWWWflrLPOyrJly/L444+npaUl7e3tGTFiRCZOnJh99903jY2NlcgLADBktS9b11PMJEl3Rznty1rTsM/oAlMBQP+bOH6/TBi3T7q7y6mq8qEEAGDo26a/eCZPnpzJkyf3VxYAgGGtVLv5doAvNQYAQ1GpVJVSye89AGB48FcPAMAAUT95ZKpH/fceM9Wj61I3qanARAAAAEB/MFcYAGCAKNVWZdTRk9LxzPokpdRObEypqlR0LAAAAKCPbbGcOe2007b5gqVSKZdddtl2BwKgWOvWrct//dd/pbGxMdOnT09NjR4fKqlUVUrdrmbLAAAAwFC2xXfc9thjjyxYsCClUikTJkxIdXV1pXIBUIAVK1bkYx/7WFavXp0kefWrX50vfvGLfv4DAAAAQB/aYjnz+c9/PgcffHD+v//v/8uMGTNy/vnnVyoXAAW49tpre4qZJHnggQdyzz33ZNq0aQWmAgAAAIChpeqVnnDSSSdl3rx5ueqqq3LddddVIhMABWlvb9+qMQAAAABg+71iOZMkH/zgB7Pvvvvm4osvTrlc7u9MABRkzpw5qa+v7zneddddzZoBAAAAgD62Vbs8V1VVZcGCBWlra0tV1Vb1OQAMQnvssUe+/OUv5+abb05jY2Nmz56durq6omMBAAAAwJCyVeVMktTV1XmDDmAYmDx5ck455ZSiYwAAAADAkLXV5cwm69aty4YNG1JVVZWmpqY0NDT0Ry4AAAAAAIAh6RXLmc7OzvzHf/xHrrnmmixatCjr1q3r9fioUaNy4IEH5q1vfWtOOOGE1NbW9ltYAAAAAACAwW6L5cyqVaty+umn54EHHshee+2VI488MhMmTOjZLLqtrS3PPvtsFi9enE996lO54oorcumll2bs2LEVCQ8AAAAAADDYbLGcufDCC7Ns2bJ8//vfz+GHH77FC/32t7/NP/7jP+biiy/OF7/4xT4NCQD0j87n27L65mVFx2AblTd2JkmqGrZ5hVoGgM7n25Jdik4BAABAkbb4iv7mm2/O+973vlcsZpJkxowZOf300/Pv//7vfRYOAOg/U6ZMKToC22nJkiVJkim7+DcclHbx/QcAADDcveLHLWtqtv4TmQ0NDdmwYcMOBQIAKuOMM84oOgLbaf78+UlemOUMAAAADD5VW3rw0EMPzWWXXZbHHnvsFS/02GOP5Xvf+14OPfTQPgsHAAAwEHV0dOSWW27JVVddleXLlxcdBwAAGGS2OC3mE5/4RE477bSccMIJmT59el7zmtdk4sSJaWhoSKlUysaNG7NixYosXrw4v/3tbzN69Oh88pOfrFR2AACAQnz+85/P3XffnST54Q9/mPPPPz/77rtvwakAAIDBYovlzOTJk/Ozn/0s3//+93PNNdfkt7/97cs+77TTTsv73ve+jBs3rl+CAgAAA9+NN96YhQsXFh2j36xevTodHR1ZuXJlz1h7e3s++9nPZtKkSQUm6ztz5szJrFmzio4BAABD2ituKDNmzJicddZZOeuss9LS0pJnnnkmra2tKZfLaWpqym677Zbm5uZKZAUAACjU6tWrUy6Xi44BAAAMcq9YzvzpT3/KV77yldx1112pqanJ61//+vzDP/xD3vCGN2z23J///OeZP39+HnjggX4JCwAADGyzZs0a0rMu5s+fnySprq7OokWLkiS1tbX5zGc+kwMOOKDIaAAAwCCyxXLm3nvvzSmnnJIRI0bkTW96U1avXp1bbrklt956a97//vfnwx/+cKVyAgAADBjnnntubr311qxcuTIzZszI5MmTi44EABXV3d2dx1esy3NrN6axriZTJjanse4VPwcOwP+zxZ+YX/nKVzJx4sT8+Mc/zvjx45MkDz74YObPn59//dd/zcqVK3PeeedVJCgAAMBAUVdXN6RnCAHAK3l8xbr8ZcW6JMm6jZ1p3diRQ/fZOaVSqeBkAIND1ZYevOeeezJ37tyeYiZJDjjggFxxxRU59NBDs2DBgpx77rn9nREAAAAAGEBWrm3rdby+vSsb2rsKSgMw+GyxnOnu7k51dfVm4yNGjMill16aQw45JD/+8Y9z4YUX9ltAAAAAAGBgaazv/Z5hdVUpdTVbfKsRgL+yxZ+YU6dOzU9/+tO0t7dv9lhDQ0MuvfTS7L///vnBD36QCy64IF1d2nEAAAAAGOr2mtCcEfUv7JhQXVXKvruOSk21cgZga21xz5kzzzwz73//+/M3f/M3Of744/Pud787O++8c8/jzc3N+d73vpf3vve9ueyyy9Lc3NzvgQEY/BYuXJhf//rXGTt2bN71rndlzz33LDoSAACDWHvH+rS0PpOmxvFprB9VdBwYFhrranLo3jtlQ3tX6mqqFDMA22iLPzXf/OY357LLLsuoUaPyve99Lxs2bNjsOePGjcuPfvSjnHDCCWlpaem3oAAMDbfccku+8Y1vZPHixbn99tvzmc98Jm1tba98IgAAvITVLcty959/lkeeuDX3PnRVlq98sOhIMGyUSqWMqK9RzABshy3OnEmS6dOn56qrrkpLS0tGjhz5ks9pamrKRRddlDPOOCN//OMf+zwkwGB14403ZuHChUXH6DdLlixJksyfP3+rz1m2bFmv4zVr1uQjH/nIy/6OKdqcOXMya9asomMAAPAynnjm7nR3l//7ePk9mThuv5RK3iwGAAauVyxnNhk16pWnBe+9997Ze++9dygQAIPH2LFjt/mcurq6rRoDAICt0dnVe5/crnJHurvLyhkAYEDb6nIGgG03a9Yssy5epKWlJeeee24eeeSRVFdX56STTsrcuXOLjgUAwCA1Yey+WfbsPT3HO43ZK1VV3u4AAAY2f60AUFGjRo3Kv/zLv+SJJ55Ic3NzxowZU3QkAAAGsckTX5v6upFpaX06TQ3jMmHcfkVHAgB4RcoZAAqx++67Fx0BAIAhYuexU7Lz2ClFxwAA2GoWYAUAAAAAAKgg5QwAAAAAAEAFKWcAAACAYamtvTXPrHooa9YtLzoKADDM2HMGAAAAGHZa1i3PA3+5Id3d5STJxHH7Z69Jbyw4FQAwXJg5AwAAAAw7T65Y1FPMJMkzqx5Ke8eGAhMBAMOJcgYAAAComLb2densbCs6RsrdXS8a6U73ZmMAAP3DsmYAAABAv+vq6sifH78pLa3LUypVZbedD8zuEw8pLM8u4/bP2tZneo7HNk9Ofd3IwvIAAMOLcgYAAIBho3XDqtz38DVFxxiWOjrXp6NzfZKku7ucJ5+9LyufX5qqqq17a2LTkmN1tY19lqm+bnS6utpSVarJxvYN/t/oR13lziR1RccAgAFDOQMAAMCwMGXKlKIjDGtPPfVU1qzpPTZ+56aMGjVqq85fsmRJkmTPvXbervt3dXWlq6srdXUKgiIsWbI2SWfRMQBgwFDOAAAAMCycccYZRUcY1n7729/mggsu6DkeMWJELr744owcuXVLic2fPz9JcuGFF27zva+++ur827/9Wzo6OrLvvvvmnHPOyZgxY7b5Omy/+fPn54klDxUdAwAGjKqiAwAAAABD34wZMzJv3rzst99+ecMb3pDPfvazW13M7IiVK1fm+9//fjo6OpIkDz/8cH7605/2+30BALbEzBkAAACgIo477rgcd9xxFb3n008/nXK53GvsySefrGgGAIAXM3MGAAAAGLL233//jB07ttfYG9/4xoLSAAC8wMwZAAAAYMiqra3Neeedlx/96EdZuXJljjzyyIrP3gEAeDHlDAAAADCk7bHHHvnkJz9ZdAwAgB6WNQMAAAAAAKgg5QwAAAAAAEAFKWcAAAAAAAAqSDkDAAAAAABQQcoZAAAAAACACqopOgAAAC/t8ccfzy9/+ct0dXXl+OOPzz777FN0JAAAAKAPKGcAAAaglStX5uyzz86GDRuSJLfccku++tWvZtKkSQUnAwAAAHaUZc0AAAag3/3udz3FTJK0t7fn1ltvLTARAAAA0FeUMwAAA9Do0aM3GxszZkwBSQAAAIC+ppwBABiADjvssBx00EE9x/vtt19mzpxZXCAAAACgz9hzBgBgAKqtrc3nP//5PPjgg+nq6srUqVNTVeVzNQAAADAUKGcAAAaoUqmUV7/61UXHAAAAAPqYj18CAAAAAABUkHKGAeXRRx/Nr371qyxbtqzoKAAAAAAA0C8sa8aAcfXVV+e73/1ukqSqqiof/vCHbXwMAAAAAMCQo5wZBm688cYsXLiw6Bhb1N3dnYceeqjnuFwu5xvf+EauvfbaVzx39erVSZKxY8f2W76izZkzJ7NmzSo6BgAAAAAAfcCyZgwY3d3dvY7L5fJWnbd69eqeggYAAAAAAAY6M2eGgVmzZg2KWRf/9//+3/ziF7/oOT755JNz0kknveJ58+fPT5JceOGF/ZYNAAAAAAD6inKGAeP000/Pvvvum4cffjgHHXRQDjvssKIjAQAAAABAn1POMGBUVVVl5syZmTlzZtFRAAAAAACg39hzBgAAAAAAoIKUMwAAAAAAABWknAEAAAAAAKigQVfO/O///b8ze/bsXmO33XZb3vGOd+Tggw/OMccck+9973sFpQMAAAAAANiyQVXOXH311bn++ut7jd111135wAc+kClTpuTrX/96TjjhhFx00UX57ne/W1BKAAAAAACAl1dTdICt9cwzz+QLX/hCdtlll17jX/va1zJ16tRcfPHFSZIjjzwynZ2dueSSS3Lqqaemrq6uiLgAAAAAAAAvadDMnPnMZz6TN73pTTn88MN7xtra2nLHHXdkzpw5vZ573HHHpaWlJXfddVelYwIAAAAAAGzRoChnfvKTn+T+++/POeec02v8iSeeSEdHR/baa69e43vuuWeS5LHHHqtYRgAAAAAAgK0x4Jc1e/LJJ3P++efn/PPPz7hx43o9tnbt2iTJyJEje403NTUlSdatW1eZkAAAAAAAAFtpQJcz3d3d+dSnPpWjjjoqxx133Es+niSlUuklz6+q2raJQYsWLdr2kBRuU0l35513FpwEACrD7z4oju8/KI7vv8Ft078fUHlr1671sxMGoAFdzvzoRz/Kn//85/ziF79IZ2dnkv8uZDo7O9Pc3Jxk8xkym443Pb61DjzwwNTX1+9obCrsyiuvTJJMmzat4CQAUBl+90FxfP9BcXz/DW5XXnllnl/xdNExYFhqbm72sxMK0NbWtsUJIQO6nLnuuuuyevXqHHHEEZs99prXvCbnnntuqqurs3Tp0l6PbTp+8V40AACDwfr163PXXXdlzJgxOfDAA4uOAwAAAPSxAV3OfPazn01ra2uvsW9+85t54IEH8o1vfCOTJ0/Otddem4ULF+bd7353z/Jm1113XZqbm72ZAQAMOk899VTmz5+fNWvWJEne9KY3Zf78+QWnAgAAAPrSgC5npkyZstnYmDFjUldXl4MOOihJcuaZZ+Y973lPzjrrrJx44om5++67893vfjcf/ehH09jYWOnIAAA75Oc//3lPMZMkt99+ex599NHsvffeBaYCAAAA+lJV0QF21OGHH56vf/3refTRRzNv3rz84he/yNlnn51/+Id/KDoaAMA2e/Gs4eSFZc4AAACAoWNAz5x5KRdccMFmY7Nnz87s2bMLSAMA0LfmzJmTW2+9NeVyOUmy++67Z+rUqQWnAgAAAPrSoCtnAACGsoMOOigXXHBBbr755owZMybHH398qquri44FAAAA9CHlDADAAHPAAQfkgAMOKDoGAAAA0E8G/Z4zAAAAAAAAg4lyBgAAAAAAoIKUMwAAAAAAABWknAEAAAAAAKgg5QwAAAAAAEAFKWcAAAAAAAAqSDkDAAAAAABQQcoZAAAAAACAClLOAAAAAAAAVJByBgAAAAAAoIKUMwAAAAAAABWknAEAAAAAAKgg5QwAAAAAAEAFKWcAAAAAAAAqSDkDAAAAAABQQcoZAAAAAACAClLOAAAAAAAAVJByBgAAAAAAoIKUMwAAAMCAsn79+vzxj3/ME088UXQUAIB+UVN0AAAAAIBNHnvssXzmM5/J2rVrkyTvfOc7c8oppxScCgCgb5k5AwAAAAwYP/7xj3uKmSRZsGBBVq9eXWAiAIC+p5wBAAAABoyWlpZex+VyOevWrSsoDQBA/1DOAAAAAAPGrFmzeh3vt99+2X333QtKAwDQP+w5AwAAAAwYs2bNSmNjY373u99ll112ydve9raiIwEA9DnlDAAAADCgzJgxIzNmzCg6BgBAv7GsGQDbbdWqVTn77LOzatWqoqMAQJ976qmn8sc//jHr168vOgoAADDEKGcA2G6XX3557r///lxxxRV9cr21a9fm+eef75NrAcCO+MlPfpIzzzwz5513Xk4//fQ88sgjRUeCQWPFihVZtmxZ0TEAAAY05QwA22XVqlW54YYb0t3dneuvv36HZ8985zvfyWmnnZZ3v/vd+dKXvpTOzs4+SgoA22bdunW54oor0t3dnSRpbW3N5ZdfXnAqGPi6u7vzjW98I+973/vywQ9+MOecc07a2tqKjgUAMCApZwDYLpdffnnK5XKSpFwu79Dsmfvuuy8///nP09XVle7u7txyyy35zW9+01dRAWCbtLa2bvYhgTVr1hSUBgaPP/3pT1m4cGFPsXnvvffmhhtuKDgVAMDApJwBYLvcfPPNPW9cdXZ25qabbtrua73UshdLly7d7usBwI6YOHFiDjzwwF5js2bNKigNDB7Lly/fqjEAAJKaogMAMDjNnDkzCxcuTGdnZ2pqanL00Udv97UOOeSQ1NTU9PqU8qGHHtoXMQFgu3z605/O1VdfnSeffDLTp0/PUUcdVXQkGPCmTZuW+vr6nqXMSqVSDj/88IJTAQAMTMoZALbL3Llze5apqKqqysknn7zd19ptt93y6U9/OgsWLEhHR0f+x//4H5t9YhkAKqmpqSlz584tOgYMKuPHj895552Xn/3sZ9m4cWOOP/74TJ06tehYAAADknIGgO0ybty4HHvssbn22msze/bsjBs3boeuN23atEybNq2P0gEAUIQDDjggn/rUp4qOAQAw4ClnANhuc+fOzdKlS3do1gwAAAAADDfKGQC227hx43LRRRcVHQMAAAAABpWqogMAAAAAAAAMJ8oZAAAAAACAClLOAAAAAAAAVJByBgAAAAAAoIKUMwAAAAAAABWknAEAAAAAAKgg5QwAAAAAAEAFKWcAAAAAAAAqSDkDAAAAAABQQTVFB4AdVS6Xs2LFipxxxhmZNGlS3vve92by5MlFxwIAAAAAgJeknGHQe+6557Jq1aokydNPP52nnnoq3/72t1MqlQpOBgAAAAAAm7OsGYPeunXreh0/9dRTefrppwtKAwAAAAAAW6acYdCrr6/vdTxy5MiMHz++oDQAAAAAALBlyhkGvQkTJqShoSFJMnr06HzoQx/arLABAAAAAICBwp4zDHq1tbXZa6+98olPfCLNzc2pqfG/NQAAAAAAA5d3sRkyxo4dW3QEAAAAAAB4RZY1AwAAAAAAqCDlDAAAAAAAQAUpZwAAAAAAACrInjN/5YILLsj69euLjsE2WrJkSZJk/vz5BSdhe02ZMiVnnHFG0TEAAAAAACpCOfNXHln6XJ5fs7boGGyjcucLE8AWP/pMwUnYHl0bVxcdAQAAAACgopQzf6Vp9zena3xH0TFgWFm75PqiIwAAAAAAVJQ9ZwAAAAAAACrIzBkAAACgz3V2duYPf/hD2traMn369DQ1NRUdCQBgwFDOAAAAAH2qs7Mzn/zkJ/PnP/85STJ+/Ph86Utfyvjx4wtOBgAwMFjWDAAAAOhTd955Z08xkyQrV67MddddV2AiAICBRTnDgFXuaE3XxtVFxwAAAGAbtbe3b9UYAMBwZVkzBqS2Z+5Kx+qHkyRVDWPTuPvMlKrrCk4FAADA1jj00EMzYcKEPPvss0mShoaGHHvssQWnAgAYOJQzDDhdG1f3FDNJUt64Oh2rH0rdTgcWmAoAAICt1dDQkH/+53/OwoUL09bWlqOPPjqTJk0qOhYAwIChnGHA6e5o3Wys/BJjAAAADFyjR4/OSSedVHQMAIAByZ4zDDjVIyYmVb2XMKtp3qOgNAAAABThL3/5S26//fasXbu26CgAAH3OzBkGnFJ1bRr3PDodKx9Id1d7akdPSc3IXYuOBQAAQIX88Ic/zJVXXpkkaWxszOc+97mCEwEA9C3lDANSdf2YVO92eNExAAAABo0bb7wxCxcuLDrGDuvs7MzDD//3PqQbNmzIueeem87OziTJ/Pnzi4rW7+bMmZNZs2YVHQMAqADlDAAAwBa0trbm7rvvzvjx44uOAsNCuVx+ybGxY8cWkAYAoH8oZwAAAF7GsmXLMn/+/J49L0aPHp3ddtut4FTw0mbNmjVkZl2cc845uffee3uOTz/99MyZM6fARAAAfUs5AwAA8DJ+9rOf9dqMfM2aNWbQQAV88pOfzDXXXJMnn3wyb3zjG3PYYYcVHQkAoE8pZwAAAF5Ga2vrZmMvteQS0LdGjBiR//k//2fRMQAA+k1V0QEAAAD6Wnd3d+6///4sWrRoh8qUOXPmpFQq9RzX19enoaGhT/ItXrw49913X7q6unb4egAAwOBi5gwAADCkdHR05JxzzsnixYuTJPvtt1++8IUvpL6+fpuvNW3atHz+85/PLbfckvHjx+eOO+7oVdZsj87Ozpx77rm57777kiRTpkzJF7/4xYwYMWKHrgsAAAweZs4AAABDyu23395TzCTJQw89lN/85jfbfb2DDjoo8+bNy7ve9a5UV1fvcL4//OEPPcVMkixZsiS//vWvd/i6AADA4KGcAQAAhpQ1a9Zs1VhRXipLS0tLAUkAAICiKGcAAIAhZcaMGWlsbOw5rq+vzxFHHFFgot4OO+ywNDU19RzX1tbmzW9+c4GJAACASrPnDAAAMKTsvPPOueiii/Kf//mfKZfLOf7447Prrrtu9rxHHnkkP/7xj9PS0pLZs2fn2GOPrUi+sWPH5uKLL84vf/nLdHR05C1veUt23333itwbAAAYGJQzAADAkLPnnnvmgx/84Ms+3tramnPOOSetra1JkgceeCBNTU05/PDDK5Jv8uTJ+cAHPlCRewEAAAOPZc0AAIBh509/+lNPMbPJ73//+4LSAAAAw41yBgAAGHZ22223zcZeaukzAACA/qCcAQAAhp099tgj73znO1NdXZ0kmTp1ak444YSCUwEAAMOFPWcAAIBh6ZRTTskJJ5yQ1tbWl5xJAwAA0F+UMwAAwLA1evTojB49OsuWLcsll1ySxx57LK9//etzxhlnZOTIkUXHAwAAhijlDAAAMOxdcMEFWbp0aZLkN7/5TWpqavKP//iPBacCAACGKnvOAAAAw9rzzz/fU8xs8qc//amgNAAAwHCgnAEAAIa1UaNGZcKECb3G9tlnn4LSAAAAw4FyBgAAGNaqqqry0Y9+NLvttluSZOrUqXnf+95XcCoAAGAos+cMAAAw7L361a/OJZdckra2ttTX1xcdBwAAGOKUMwAAAP/PthQzDz/8cH7wgx9kxYoVOeKII/L3f//3qa6u3uI5t956a66++uqUSqW84x3vyGGHHbajkQEAgEFIOQMAALCN2tvb87nPfS5r1qxJkixYsCBNTU15xzve8bLnPPTQQ/nSl76U7u7uJMkFF1yQr3zlK3nVq15VicgAAMAAopwBAID0efYXAAAgAElEQVQK+td//dcsWbKk6Bhsp03/dh/96Ed7iplNfvKTn+QPf/jDy567YsWKnmImScrlcj7/+c9n/Pjx/ROWlzRlypScccYZRccAGHI2dnTl8RXrsrG9MzuNasikcU1FRwIY0JQzAABQQUuWLMmfFy3KTtX+FB+MasvlJEnr449v9lj3+vVZ+cCDL3tue7o3G2t79tmsfHZF3wVki57r6iw6AsCQ1FUu545HV6Sz64Xfdatb25NEQQOwBV4RAgBAhe1UXZO3jxlXdIwhb01XVxqqSqkvVfXL9R9qb8vtG1rT1t2dyTW1mT1iZOqrXv5e3d3d+c2G1vy5vS1JMrWuPkc0NqVUKvVLPjb3s+dXFR0BhrV1G9pzxyPPFh1jyOssd6ezqzulUlJbXUpVH/yeae/oSpLU1b703mobO7rSWe499sjTLXl6VesO35sds25De9ERgJehnAEAAIaUDeVyrmltyYqurlQnOaxxRA6qb+zz++xXV5+9a+vS0d2dhi2UMpuUSqXMHDEyhzWMSJKtOgdgqJgyZUrREYaF1tbWLF26tOe4u1SdvffeO1U7+Dtn07Keu7/Mv+Njjz2Wzo0be42NaGrK7nvssUP3pW/4/oOBSTkDAAAMKXdu3JAVXS98wrcrye82rM+U2vo09UMZUl0qpXobP5GslAGGI3s9VcaXv/zlXuVMZ2dn3vWud2XatGk7dN358+cnSS688MKXfPySSy7JNddc03NcKpXyxS9+MXvttdcO3RdgKPOqAACALF++PM8880zRMaBPrCl39TouJ2l50RgADEVjxozZqrG+Nnfu3Bx88MFJkubm5nz84x9XzAC8AjNnAACGsc7Ozlx00UX5/e9/nyQ58sgjc9ZZZ6W6+qXXE4fB4FW1dXmis6PneESplAnVXvoAMPS97W1vy+9+97ssX748STJr1qzsvffe/X7fUaNG5bzzzktra2saGhr8LQmwFbxCAQAYxm677baeYiZJbrnllhxxxBE57LDDCkwFO2ZqXX06u7vzSEdbRlZV59CGxm1eegwABqPx48fnW9/6VhYtWpTRo0dXfPZKU1NTRe8HMJgpZwAAhrFNn6r8a08//XQBSaDvlEqlHNzQmIMbGouOAgAVV1NTk0MOOaToGAC8AnvOAAAMY2984xtT9Vebk9fU1GT69OkFJgIAAIChz8wZAIBhbK+99so555yTn//856murs7f/d3fZdKkSUXHAgAAgCFNOQMAMMxNmzYt06ZNKzoGAAAADBvKGQAAAACA7dDS0pJnn302HR0dRUcBKqi2tjYTJkzIqFGjtvsayhkAAAAAgG3U0tKSZ555JpMmTUpjY2NKpVLRkYAK6O7uzoYNG/Lkk08myXYXNFWv/BQAAAAAAP7as88+m0mTJmXEiBGKGRhGSqVSRowYkUmTJuXZZ5/d7usoZwAAAAAAtlFHR0caGxuLjgEUpLGxcYeWNLSsGQAAwIus7OrM7Rta83xXV15VW5cZjU2p8YlYAOBFzJiB4WtHv/+VMwAAAH+lu7s7v2pdm7XlcpJkcXtbakulHN7YVHAyAABgqLCsGQAAwF9ZUy73FDObLNuB5QoAAABezMwZAACAvzKyqioNpVI2dnf3jO1U46UTAMBgdOqpp+YPf/hDr7Ha2trstNNOOeaYY/Lxj3+8z/YOOuaYY3LiiSfm//yf/9Mn12No8woDAADgr9SUSjlmxMj8Zn1rWrvL2a2mJm9sGFF0LAAAttNb3vKWfPrTn+45Xr9+fW677bacf/75KZfLOffcc/vkPgsWLEh9fX2fXIuhTzkDAADwInvU1uWUUbXpSHfqSlaDBgAYzBoaGrLzzjv3Gttzzz2zaNGiXHvttX1WzowbN65PrsPw4FUGAADASyiVSooZANiCBx98MJ/4xCfy/ve/Pz/84Q9TftGebTDQ1dfXp7q6OknS3t6eCy+8MEcccURe97rX5Z3vfGduu+22Xs+/7bbb8va3vz2vfe1r89a3vjULFizI/vvvn2XLliV5YVmzr3/96z3Pv/nmm/POd74zr3vd63LEEUfki1/8YjZu3Njz+P77758rr7wy73nPe/La1742s2fPzje/+c0KfOUMBF5pAAAAAADbZOPGjfnc5z6XxYsXZ/ny5bnyyivzy1/+suhYsFU6Oztz88035+qrr84JJ5yQJDn77LNz++2350tf+lL+4z/+I295y1vygQ98IDfffHOS5IEHHsgZZ5yRww47LFdddVXmzZuXiy666GXvcf311+fMM8/MUUcdlZ/97Gf57Gc/m2uvvTYf+chHej3v4osvzt/93d/l6quvzvHHH5+vfe1r+eMf/9hvXzsDh2XNAACAYWFtuSv1parUlUpFRwGAAaWjoyPr16/P6NGjt/qchx9+OOvWres1ds899+Rtb3tbX8eDHfaLX/wi1113Xc/xxo0bs+uuu+Y973lPzjzzzDz++OO59tprs2DBghx00EFJkve85z158MEH893vfjczZ87MD37wg7zmNa/J2WefnSSZMmVKnnvuuXzhC194yXteeumlmT17dubNm5ck2WuvvdLd3Z158+blkUceyT777JMkOfHEE/O3f/u3SZKzzjorV1xxRe66664ceuih/fbfg4FBOQMAAAxpG8vl/Kp1bZZ3daYmyRsbR+Sg+saiYwHAgHDbbbfl29/+dtauXZupU6fmE5/4RMaMGfOK502ePDk1NTXp7OzsGXvVq17Vj0lh+x1zzDH52Mc+lu7u7tx33335whe+kDe/+c2ZN29eqqurs3jx4iTJaaed1uu8jo6OjBo1KkmyePHizJgxo9fjWypQHnroobz1rW/tNTZ9+vSexzaVM1OmTOn1nJEjR6ajo2M7vkoGG+UMAAAwpN3dtiHLu15446gzyW83rM9etXUZWVVdbDAAhowbb7wxCxcuLDrGNuvq6srDDz+c7u7uJC+8+fyhD30ou+66a6/nLVmyJEkyf/78XuM777xznnnmmZTL5TQ1NeW+++7b7DmDwZw5czJr1qyiY9CPmpr+f/buPD6me//j+Gsy2WRBQi21tGqJkA0lKImILZZruaolqKWqtZdeSV27thJVqkittdTSWFLKdS1VW9uLSt3S1lZRpLUnJJHINvP7wzU/I0GkiOX9fDzyeDjf7XzODCNnPuf7/Trz3HPPAdeTiCVKlKBnz54YjUZGjx5t+TewdOlSnJ2drfra2FzfGcRoNN7TvkpmsxnDLTO2b/S3tf3/r+Xt7e1z7StPPu05IyIiIiIiT7TE7GyrYzNwJVsbFouIiGRmZub4Ejg9PT1HOzc3N9zc3HKUFy1alCpVqlClShXKly9v2Vhd5FFXt25devbsydKlS9m5cyeVK1cG4MKFCzz33HOWn5iYGGJiYgCoWrUqP/30k9U4tx7fzMPDg9jYWKuyffv2AVCxYsX7eTnymNLMGREREREReaI9b2fPqaz/XxrC0WCgpK1uhURE5P4JDg5+LGdeZGdn06dPHy5evGgpa9++Pa+++moBRiXycAwePJitW7cyZswY1q9fT1BQEGPGjGH06NFUrlyZjRs3Mnv2bCZOnAhAr169aNeuHZMnT+bvf/87x48fZ9q0aQA5ZsgAvP766wwePJioqChCQkL4/fffmTBhAkFBQUrOCKCZMyIiIiIi8oTztHegrqMTxYxGnrO1o7VzYWxzuYEWERF52hiNRkaNGkWNGjUoVaoU7du3p2PHjgUdlshD4eDgwIQJEzhz5gxTp05l6tSpNGvWjNGjR9OyZUvWrFnD+++/T/v27QGoUqUKM2bMYPv27bRp04Zp06YRGhoKgJ2dXY7xmzdvzpQpU9i4cSNt2rRhzJgxtGrVio8//vihXqc8uvS4mIiIiIiIPNEMBgN+joXwcyxU0KGIiIg8cipUqMC4ceMKOgyRB+bzzz+/bV2dOnU4fPiw5XjEiBGMGDEi17YHDhygVKlSrF+/3lK2bt067O3tcXd3B+Cbb76x6tOyZUtatmx52/MfOXIkR9mtY8iTSzNnRERERERERERERETu4NChQ3Tv3p2tW7fy559/8p///Ifp06fTqlUrbLVkruSD/taIiIiIiIiIiIiIiNxBp06duHDhAh988AHnzp2jWLFitGrVikGDBhV0aPKYUnJGRETyLSEhgYiICMLDwy1TeEVEREREREREnjQGg4EBAwYwYMCAgg5FnhBa1kxE5Cl04cIFjh8/jtls/kvjLFu2jF9++YXly5ffp8hERERERERERESefI98csZkMrF8+XLatGlDjRo1aNKkCRMnTiQlJcXS5uDBg3Tr1o0aNWrQoEEDpkyZQmZmZgFGLSLy6Fq4cCF9+vTh7bffZtCgQVy+fDlf4yQkJPD1119jNpvZsmULCQkJ9zlSERERERERERGRJ9Mjn5yZN28eEyZMoFGjRsycOZOePXuyZs0aBg8eDMDJkyfp0aMHDg4OfPzxx/Tq1YsFCxYwceLEAo5cROTREx8fT0xMDCaTCbj+GbpmzZp8jbVs2TLLODcS6SIiIiIiIiIiInJ3j/SeM2azmXnz5vHKK68wbNgwAOrXr4+bmxtvv/02hw4dYsmSJbi6uhIVFYW9vT2BgYE4Ojry3nvv0bdvX0qWLFnAVyEi8ug4f/58jrILFy7ka6zt27eTlZUFQFZWFtu2baN///5/KT4REREREREREZGnwSM9c+bq1av87W9/o3Xr1lblL7zwAgCnTp3iu+++IygoCHt7e0t9ixYtyM7O5ttvv32o8YqIPOqqV6+Om5ubVdlLL72Ur7EaNWqEre31HL+trS1BQUF/OT4REZFH0W8Z6UQnXWZZUiIH09MKOhwREREREXkCPNIzZ1xcXBg5cmSO8q+//hqAihUrcubMGSpUqGBV7+7ujouLCydOnHgocYqIPC4cHBx4//33WblyJZcvX6Zx48bUr18/X2N16dLF8nlsY2ND586d72eoIiIij4SE7Cy2pqZg/t/xd2mpFLExUt7O/o79RERERERE7uSRTs7k5qeffmLOnDk0adKEwoULA9eTOLdydnYmJSXlYYcn94HZbCbr8nGyUv7ExqEw9sU8MRgdCjoskSdG2bJlefvtt//yOO7u7jRp0oR///vfNG3aFHd39/sQnYiIyKPlz6wsS2Lmhj+yMpWcEREREXkAzGYzBoOhoMMQeSgeq+RMbGwsb775JmXLluW9994jIyMDINd/sGazGRubR3rVNrmNzIQjZFz4CYDsq2fITruI03NNCjgqeZCSk5OJjY0t6DAkH7y8vPjll1+oXr263kORhyg5ORlA/+4eUzfeP3k8FDcacyl7rG6j5Bb63VNERO4XW1tbrl69mmvdmHHvcSnhykOOyFox9yKMG5NzVaK8OHbsGPPnzyc2NpYrV65QtGhRatSoQe/evalSpcp9jvT6Hrnvvfce4eHhPPvsswC0atUKf39/Ro8ene9xu3TpwuHDh5k5cyb16tW75/59+vTBaDQya9asfMcgT7aMjIx8/2752NxVbNiwgfDwcJ5//nnmzZuHm5ub5cMvtxkyqampuLq63tM5rp7eRfIV3SwXuMwr3JxuM6VdIvn4RjDkvDGWx1/2tUSysuypVatWQYci+dSoUaOCDkHkqbNixQoAfXY+plasWMGlgg5C8qyUrR21HQux/1oaJqCavSOVNGvmsebq6qrPTxERuS8OHTqEs7NzrnUJiUmku+dvj9f7JSHx+9vGdyeHDx+mZ8+e1KxZk9GjR+Pu7s7Zs2dZvHgxr732GosXL8bPz+++xnrgwAG+/fZbChUqZInZxsYGW1vbfF0DXL+Ow4cPU6VKFdauXUuTJvf+8Pf48eMxGAz5jkGefPb29vj6+uZal56ezs8//3zbvo9FcmbBggVERkZSp04dZs6caUm6ODs7U7JkSU6ePGnV/tKlS6SkpOTYi0YeFzZAtuXIbCkTEREREXn4ajk64edQCDNgq2U2RERE5Am3aNEiihUrxpw5czDeNIs4ODiYkJAQoqKimDNnTgFGmDcxMTFUqlSJ7t27M3bsWM6fP0+JEiXuaYxKlSo9oOhEHoPkzMqVK4mIiKBly5ZERkZib2/9lNpLL73Etm3bGD58uKVu06ZNGI1G6tSpc0/nci7XkOximfctdsmf7GuJXDu9A3N2OmDAoWQN7N0qF3RY8oAkx23Bzc2toMMQERERuSOjkjIiIiLylLh06RJmsxmTyWSVnHF2dmbEiBGkpaVZtV+zZg2LFi3ixIkTFC5cmFatWjF48GAcHR0B6NatG0ajkYULF1r67Nmzh+7du7N06VJOnTrFu+++C1xPALVv356IiAgAMjMziYiI4KuvviI1NZVatWoxduxYypUrd8dryMzMZN26dbRr147mzZszYcIEVq9ezVtvvWXV7rvvvmPatGkcO3YMW1tbateuzbBhw6hYsWKusSckJDBt2jR27tzJhQsXcHJywt/fn/DwcMqUKXPvL7Y81R7p6QiXLl3i/fffp0yZMoSGhvLrr7/y3//+1/KTkJDA66+/zoULF3jjjTfYtm0bCxYsYOLEiXTq1MmyPqE8XoyObjhVbEOh8kE4VWyjxIyIiIiIiIiIiMhDEhAQQHx8PK+++ipLly7l+PHjlroWLVrQvn17y/Enn3xCeHg4tWvXZsaMGfTs2ZMvvviCN998E7PZnKfzNWrUiIEDBwIwY8YM+vXrZ6lbt24dcXFxREZGMmbMGA4ePMiwYcPuOub27dtJSEigbdu2FC5cmODgYFauXInJZLK0OX36NP369cPLy4tPP/2U9957j7i4OPr27Ztr7Gazmddff53du3fzzjvvMH/+fAYMGMB3333H2LFj83StIjd7pGfO7Nq1i7S0NP744w9CQ0Nz1E+aNIm2bdvy2WefMWnSJAYNGoSbmxs9e/a0/IOWx5PBxojR6d6mGYqIiIiIiIiIiMhfExoayoULF1iwYAHjx48HwN3dnQYNGtCtWzd8fHwAuHz5MnPnzqVLly6MGDECgAYNGlCyZEnefvttduzYkad9at3d3S0zYTw9PSlbtqylrnTp0sycORM7OzsATp48yaeffkpqaipOTk63HXP16tVUq1aNqlWrAtChQwc2bNjArl27CAwMBK7vc3Pt2jX69u1LyZIlLefbunUrV69excXFxWrMc+fO4ezszMiRI6lZsyYA/v7+nDp1ilWrVt31OkVu9UgnZ9q1a0e7du3u2u7FF1+0bIwrIiIiIiIiIiIiIvljMBh4++236d27N7t27eL7779nz549fPXVV6xbt45Ro0YRGhrKTz/9REZGBq1atbLq36JFC4YPH86ePXvylJy5Ez8/P0tiBrAkbpKTk2+bnLl48SK7du1i0KBBJCUlAeDt7U3x4sWJjo62JGd8fX1xcHCgY8eOtGjRgoCAAPz9/S3Jp1uVKlWKzz//HLPZTHx8PCdPniQuLo4ff/yRzExtlSH37pFOzoiIiIiIiORXttlMfFYmdgYDpY22GLRvjIiIiEie3dg/5kby5ddff2X48OFERkbSunVrrly5AsAzzzxj1c/GxgZ3d3dSUlL+cgyFChXKMTZwxyXT1q5dS1ZWFlOmTGHKlClWddu3b+fcuXOULFmSsmXLsmTJEubMmcOqVatYvHgxhQsXpkuXLgwZMiTX3x2/+uorpkyZwpkzZyhatCienp44OjrmeQk3kZs90nvOiIiIiIiI5EeqyUR08mX+fTWZr1KS+PfVZN00i4iIiNzF2bNnadCgAStXrsxRV61aNYYMGUJ6ejrx8fEUKVIEgAsXLli1M5lMJCQk4ObmZinLzs62apOamvoAor/uyy+/5MUXX2Tx4sVWPx9//DHZ2dlW1+bj48OMGTPYs2cPCxcu5KWXXmLWrFls3rw5x7j79u0jLCyMFi1asHPnTksfPz+/B3Yt8mRTckaeGKaMZNIvHCTj0iHMWekFHY6IiIiIFKBf0q+RdNOGr6eyMvkjK6sAIxIRERF59D3zzDMYjUaWLVtGenrO79fi4uJwdHSkfPny+Pr6Ym9vz7/+9S+rNhs3biQzM5NatWoB4OLiwtmzZ63axMbGWh0bjcb7Ev+BAwc4duwYHTp0wN/f3+onJCQELy8vVq1aRXZ2Np9//jmNGzcmIyMDe3t76tWrx4QJEwA4c+ZMjrH379+PyWRi4MCBlj1qsrOz+f777zHd9HunSF5pWTN5IpjSk0j9fQuYr99wZ16Ow6lCcww2+isu8iAlJCQQERFBeHg47u7uBR2OiIiIRXous2TSzbppFhEREbkTo9HI6NGjGThwIH//+98JDQ2lYsWKpKWl8d1337F06VKGDh2Kq6srAL1792bWrFnY2toSGBjIsWPHmD59OnXq1KFhw4YABAUF8c033xAREUFQUBD79u1jzZo1Vue9Md6WLVsICAigYsWK+Yp/9erV2Nvb06xZs1zr27Vrx3vvvcfOnTupW7cukyZNon///nTt2hWj0cgXX3yBg4MDQUFBOfre2ItmwoQJtGvXjitXrrB06VIOHz6M2Wzm2rVrODo65itueTpp5ow8ETKvxFkSMwDmzBSyU3JmuEUkp23btjFmzBimTZuW65Mhd7Js2TJ++eUXli9f/oCiExERyZ8q9g5WNzvOBhvK29lbtTmTlcm/UpL4MvkKRzM081pEREQEIDg4mBUrVlC5cmVmzZpFr169GDp0KIcOHeLjjz+md+/elrZDhgxh5MiR7Ny5k759+7Jw4UJeeeUV5syZY9kf5u9//zt9+vRh3bp19OnTh/379/PJJ59YnbNu3boEBQXx0Ucf8eGHH+Yr7vT0dDZs2EDDhg0tyZ5btWrVCjs7O7744gsqV67M7NmzSUlJYejQoQwYMIDLly/z2Wef8dxzz+Xo6+/vz+jRo9m3bx99+vQhIiKCZ599lhkzZgDXlz0TuRcGsxZeJj09nZ9//pm5646TlJpZ0OFIPqRfOEjmpV+tyhzLNsTW5dkCikjyKjluC9UqliQyMrKgQ3kq7dixg48++shyXLx4cWbPno2dnd1d+yYkJNCrVy/L9N/PPvtMs2dEHpKwsDAAfXY+psLCwrh06DAdiuoz80E7l5XJkYx07A0GvBwccbH5/+UyrppMLE9K5OaFzlo5u1LulgSOPFliLidQzLOqPj9FROS+OHToEJ6enrnWDQ8fycVLiQ85ImvFi7kxKeK9Ao1B5El3p8+BG3kHLy8vHBwcctRrzSd5ItgVrUjWlTjMWdcAsHEshtG5VAFHJfLo+/bbb62OL168yOHDh/H29r5r32XLllnWVDWZTCxfvpz+/fs/kDhFRETyo6StHSVtc3/gID4rk1t3oPk9M0PJGREREbkvlBQRkbvRsmbyRLCxc8KpQggOperg+Gx9Cj0XhMGgv94id1OiRAmrY4PBwDPPPJOnvtu3byfrfxsrZ2VlsW3btvsen4iIyINS1Cbn74pF87kR7bmsTA6kp3Eh69Z0j4iIiIiISO707bU8MQxGe+yKVsC2cDkMhvzdWIs8bTp06EC5cuUAsLGx4eWXX6ZUqbzNOmvUqBG2ttcnYNra2ua6WZ6IiMijqqStHb4OjpYbovK2dnja3/sGrgeupfFlShLfp6WyOuUKv6Rfu7+BioiIiIjIE0nLmomIPMWKFSvG9OnTOX78OG5ubhQvXjzPfbt06cLXX38NXE/sdO7c+UGFKSIi8kDUK+SMn0MhsjDjapO/h3t+TE+zPr6WRnWHe0/yiIiIiIjI00UzZ0REnnI2NjZUrlz5nhIzAO7u7jRp0gSDwUDTpk1xd9fG1iIi8vgpZGOT78QMQLb5lmPMuTcUERERERG5iZIzIiKSb126dKF69eqaNSMiIk8tn1tmydx6LCIiIiIikhstayYiIvnm7u7OpEmTCjoMERGRAlO7kBPFbW05n5VJKVs7nrOzL+iQRERERETkMaDkjIiIiIiIyF9Qwc6eCkrKiIiIiIjIPVBy5iZXT+8i+UpyQYch98iUdX0TVhvbQgUcieRH9rVEoGRBhyEiIiIiIiIiIiLy0Cg5c5NK5YuTmupU0GHIPYqLiwPghRf0Bf/jqSQvvPBCQQchIiIiIiIiIiLyWDCbzRgMhoIOQ/4iJWduEh4ejoODQ0GHIfcoLCwMgMjIyAKORERERERERERE5PHWrVs39u7de9v6Bg0aMH/+/IcY0YOTlJTEBx98wLZt27C3t6dz587069cvz/0vX77M4sWL2bx5M/Hx8Tg7O1O1alV69+5N/fr1H0jMq1ev5tixY4SHh//lscLDw4mNjWXLli13bZuYmEjDhg0xGo3s2rWLwoUL3/P5PDw8GDx48D29xk8yJWdERERERERERERE7qMxI8K4knCxQGMo4l6ccR/k72Fmb29vRo4cmWudq6vrXwnrkTJ69Gj279/PBx98wLFjx5g6dSrly5endevWd+3722+/0adPHwC6d++Oh4cHV69eJSYmhp49ezJy5Ei6det232OeNWsWtWrVuu/j3s26desoUaIEly9fZu3atfm6tujoaEqXLv0Aons8KTkjIiIiIiIiIiIich9dSbhItxcKdtmpz+PynxxycXHBz8/vPkbzaNqxYwddunQhODiY4OBglixZwv79+++anMnMzOTtt9/GwcGBZcuW4e7ubqlr2rQpw4YNIyIigqCgIMqWLfugL+OhiImJITAwkOTkZKKjo/OVnHka/k7dC5uCDkBEREREREREREREHi/x8fF4eHiwdu1aq/Lw8HCaNm1qOW7cuDERERF069aNmjVrMnHiRADOnj3L8OHDadiwIb6+voSGhlotp3Zj/A0bNvD666/j6+tLcHAwixYtsjqfyWRi1qxZNGnSBC8vL1q0aMHKlSvzdA0VKlRgx44dZGRkcPz4cRISEvKUQNixYwdHjx5l6NChVomZG4YMGULnzp1JS0uzlB05coQ+ffpQo0YNatWqxeDBg7CxBYMAACAASURBVDl79qylfs+ePXh4eLB792569OiBr68vL730EpMnTyY7O9vyWp46dYovv/wSDw8P4uPjiYmJwdvbmy+++IL69evTqFEjTp8+TXZ2NrNnz6Z169b4+Pjg5+dH586d2bNnT55em5sdPnyYQ4cOERgYyN/+9jeOHTtGbGxsjnaLFi2iRYsWeHt707BhQ8aOHUtKSoql3sPDg6ioKMvxoUOH6N+/P3Xr1qV69eoEBATw/vvvk56efs8xPo40c0ZERERERERERERELMxmM1lZWbnWGY3Ge96M/vPPP6d79+688cYbFClShPPnz9OxY0ecnZ0ZPnw4zs7OLF26lJ49ezJv3jzq1atn6TtmzBiaNm3K9OnT2blzJx988AEGg4Hu3bsDMHbsWGJiYnjrrbfw9fXlu+++Y9SoUVy7du2usztGjBjBa6+9Rv/+/fn555/p3LlznpY027lzJ0ajkQYNGuRaX65cOatl4U6cOEHnzp2pVKkSH374IRkZGUyfPp3Q0FDWrFljtVTcsGHDCA0N5c0332Tbtm3MnTuX5557jpdffpkZM2bw1ltv4eHhQb9+/ShRogRwfSbPvHnzmDhxIomJiZQrV46JEyeyYsUK3nnnHSpXrsy5c+eYOXMmgwcPZtu2bRQqVOiu13nDqlWrKFasGA0aNMBgMFCiRAmio6Otlldbv349H374IWFhYXh4eBAXF0dkZCTp6emWhNzNzp07R2hoKDVr1iQyMhI7Ozt27tzJggULKFGihGXJuCeZkjMit8jKyuKXX36hcOHCVKhQoaDDEREREREREREReah2795N9erVc62bO3cuAQEB9zReqVKlGD58uCWpExkZSVJSEitXrrTsQdKoUSPatm3L5MmTWb16taWvr68vH3zwAQABAQGcP3+eWbNm0bVrV06ePMmKFSsYPnw4vXr1AqBBgwZkZ2czbdo0OnbseMckxIULF3B1dWXnzp00b96cUaNG5el6zp49i5ubG05OTnlqP2PGDJycnFiwYAHOzs4A1K5dmyZNmrBkyRLeeustS9tXXnmFfv36AVC3bl2+/vprtm/fzssvv0y1atWwt7fH3d3daoaP2WymX79+BAYGWsrOnz/P0KFDCQ0NtZQ5ODgwcOBAjh07ho+PT55iz8jIYP369bRt2xZb2+vphHbt2rFo0SJGjBhB0aJFAdi7dy9ly5ala9euGAwG6tSpg5OTE1euXMl13CNHjlCtWjWmTZtmeU3q16/Pd999xw8//KDkjMjTJjExkXfffZc///wTuP6fwtChQws4KhERERF5WFJM2SSbTJQw2mK8xydCRURERJ4UPj4+jB49Ote6/DzMXLlyZavZNvv27aNWrVpWm8Pb2NjQsmVLpk2bZrUU1q0zWZo1a8amTZs4ceIEe/fuxWw2ExQUZDXTp3HjxixatIgDBw7g7++fa0yTJk1i0aJFDBw4kJMnTxITE8OmTZsICgri008/pVmzZnh6euba12g0WpYay4vdu3dTr149HBwcLHG6ubnh4+PD999/b5WcqVmzplXfUqVKWS2PdjtVqlSxOp46dSoACQkJxMXFcfLkSbZt2wZcn2mTV9u2bSMxMZGmTZuSlJQEQJMmTZgzZw5r1qyhR48ewPVEUnR0NO3bt6dJkyYEBgbSpk2b286yCggIICAggMzMTH777TdOnjzJ0aNHSUhIoHjx4nmO73Gm5IzITdavX29JzABs376d1q1b5/hwExEREZEnz/5raey9looZcDbY0MalMEWNxoIOS0REROShc3Z2xtvb+76NV6xYMavjK1eu8Pzzz+doV7x4ccxmM1evXrWUlSxZMtexkpKSuHz5MgAtWrTI9bznz5/PtXz//v3Mnz+fCRMm0KlTJzIyMjhx4gTh4eH07duXqKgoqlWrdtvkTJkyZdi+fTtXr161zPq41ZkzZyzJp8uXL7Nu3TrWrVuXo92tr4Ojo6PVsY2NDSaTKddz3OzWhMbBgwcZN24cBw8epFChQlSqVIlnn30WuD7TJq9iYmIArGbg3BAdHW1JzrRs2RKTycSyZcuIiopi+vTplClThnfeeYeWLVvm6GsymZgyZQpLly4lNTWV0qVL4+Pjg4ODwz3F9zhTckbkJomJiXkqExEREcmvxMRELmZlEXM5oaBDkZuYMHPxpuOrZhNfJl+mCJo98yS5mJWFjX6/FxERuS9uzIi4NXGQmpp6176FCxfm4sWLOcpvJFPc3Nwsf771u7kb/YoVK2bZq2XJkiU5khoAZcuWzfX8+/fvB6BVq1YA2NvbM2PGDDp27MjUqVMpU6aM1RJht2rQoAGff/45u3btyjUx9McffxAcHEz//v0ZOHAgLi4uBAQEWPbJuZm9vf1tz5NfKSkpvP7663h6evKvf/2LF154ARsbG3bs2MGmTZvyPM6FCxfYtWsX3bp1o2nTplZ133//PbNmzeKHH36gdu3awPVZTq1btyY5OZlvv/2WuXPn8o9//IM6derkSB7NmTOHhQsXMn78eJo2bWp5Lzt27PgXr/7xYVPQAYg8SoKCgqym2t26fqOIiIiIPJlyexbx7s8nioiIiDy9XFxcgOszRG7IzMzkwIEDd+1bu3ZtYmNjOXv2rKXMZDKxceNGvL29rRIW27dvt+q7adMmypQpQ/ny5XnxxReB6zNxvL29LT9nzpzhk08+ue1yYDdmkPzwww+WsuLFi9OuXTvg+neCd5q90aBBAypXrsy0adMss3duNnnyZAwGg2XGSJ06dTh+/DjVq1e3xFitWjXmzJnDzp077/RS5WBjc/ev9OPi4rh8+TI9evSgUqVKlj43zpXXmSlr1qwhOzub1157DX9/f6ufXr16YWdnxxdffAHAsGHDGDBgAACurq6EhITQr18/srKyuHDhQo6xY2Nj8fDwoEOHDpbEzLlz5zh69GieZgo9CTRzRuQm3t7ejBs3jq1bt+Lq6krbtm1xcHAo6LBERETkCeLm5obp7Dk6FHUv6FDkJmazmVXJV7hk+v+1w+sWcqa6Q84nMOXxFXM5ATc3t4IOQ0RE5JGXkpLCf//731zrDAYDvr6+FClShBo1arBo0SLKlStHkSJFWLx4MdeuXcPOzu6O4/fs2ZO1a9fy2muvMXDgQJydnVm2bBnHjx9n7ty5Vm3Xr19P8eLFqV+/Pt988w1btmzhww8/BKBq1aq0bt2aESNGcPr0aTw9Pfntt9+YMmUK1atXtyRhbtWkSRM8PT0JCwtj2LBhlC1blo0bN7JixQo6dOjAunXr6Nu3L9OmTaNIkSI5+tva2hIREUHv3r35+9//Tvfu3fHw8ODSpUusWLGC3bt3M3r0aCpWrAhA//796dSpE2+99RadOnXC1taWJUuW8P3339O5c+e7vh83K1y4ML/++it79+7Fx8cn1zYVKlTAxcWFqKgoDAYDNjY2bN68mVWrVgF5m90E8OWXX+Lr60u5cuVy1BUpUoSgoCA2b95MQkICdevWZeTIkURGRhIQEEBSUhIzZsygQoUKVK5cOUd/Hx8foqKimDt3Lr6+vpw8eZLZs2eTkZGRpz12ngRKzojcws/PT7NlRERERJ4yBoOBVi6F+fFaGkmmbF6ws6eqEjMiIiLylDp48CCvvPJKrnVGo5Fff/0VgIiICCZMmMDIkSNxcXGhY8eO1KpVy7JPye2UKFGC5cuXM3nyZMaMGYPJZMLLy4sFCxbg7+9v1XbIkCF8++23LFmyhPLlyzNlyhTLcmQ3Ypg1axZLlizh3LlzFC9enI4dOzJo0KDbnt/W1pbPPvuMSZMm8dFHH5GWlkbVqlWZOXMmwcHBNGrUiNmzZ9/xGry8vFi1ahWfffYZS5cu5dy5c7i6ulK1alUWLVpE3bp1LW2rVq3K0qVL+fjjj3nnnXcwGAxUrVqVOXPmUL9+/Tue51Zvvvkmo0aNonfv3ixatCjXNq6urkRFRTFp0iQGDRqEs7Mznp6eLFmyhD59+hAbG3vHZdsA/vvf/3L8+HHefffd27Zp27Ytmzdv5ssvv6R3795kZGSwbNkyli1bhqOjI/Xq1WP48OHY2uZMQ/Tt25fExEQWLVpEcnIypUuXpm3bthgMBubMmUNKSopldtaTymB+WnbXuYP09HR+/vlnvLy8NEviMRQWFgZAZGRkAUciIiLycOj/vsdbWFgYlw4d1swZkQIQczmBYp5V9fkpIiL3xaFDh267YfyYEWFcSci5p8rDVMS9OOM+eHz/z4uPjyc4OJhJkybRtm3bh35+s9lstf2BSG7u9Dlwt7yDZs6IiIiIiIiIiIiI3EePc1JErlNiRh60u+8eJCIiIiIiIiIiIiIiIveNZs6IiIiIiIiIiIiIyCOlbNmyHDlypKDDEHlgNHNGRERERESeStdMJuIy0knIziroUERERERE5CmjmTMiIiIiIvLUOZuVyb9Sksj833Ftx0LUcnQq0JhEREREROTpoZkzIiIiIiLy1Nl3Lc2SmAH48Voa6SZTgcUjIiIiIiJPFyVnRERERETkqZNutk7EZAOZmAsmGBEREREReeooOSMiIiIiIk+dqvaOVsdlbe1wsTEWUDQiIiIiIvK00Z4zIiIiIiLy1Knu4IijwcDJzEzcjEa8HBzv3klEREREROQ+UXJGRERE5AGLjY3l0KFDeHp6UqtWrYIOR0T+p6K9AxXtHQo6DBEREREReQopOSMiIiLyAK1YsYIlS5ZYjkNDQ3nllVcKMCIRAUg3mTiUkc41s4nK9g4UM1rfGp3KzOB0VibFbIxUsXfAxmAooEhFRERE5HFlNpsxPEG/Rz5p11PQlJwRERGRJ87WrVvZvHlzQYcBwNGjR62Oly9fzo8//viXxoyLiwMgLCzsL43zKGvWrBnBwcEFHYY8obLNZtakJJFoygbgYPo12rkU4Rnb67dHv6RfY1faVUv7M9lZBDm5FEisIiIi8ngKGxnOxcRLBRpDcbdiRL4Xcc/9unXrxt69e6ldu7bVg2Y369y5Mz/++CMDBgxg4MCBxMfHExwczKRJk2jbtu1tx27cuDH16tXj/fffv22b8PBwYmNj2bJlCwAeHh4MHjyYfv363fO13LBnzx66d+9+xzbR0dH4+fnl+xy3Wr16NceOHSM8PPyubVeuXMmcOXO4dOkSderUYdy4cZQsWfKu/Tw8PChTpgzr16/HycnJqm7fvn2EhoayePFi/P39830dAOfOnWP06NGMGjWKsmXLAnl7L++mQ4cO/PLLL8yfP58GDRrkqD927BhhYWEcPXqUChUqsG7dulzH6datG0ajkYULF+Y7loKg5IyIiIjIQ3Q/njJyc3O7D5GIPL3+zMq0JGYAsoFfM64RaHs9AfNz+jWr9kcz0nmpkBP2BpuHGaaIiIg8xi4mXiL7Rae7N3yQMezLf3LIYDAQGxvLhQsXeOaZZ6zqzp49y/79+63KSpQoQXR0NOXLl8/3OR+G8ePH4+HhkWtd5cqV7+u5Zs2aladlrXfs2MHIkSMZMmQIHh4ejB07lhEjRjB//vw8neePP/7go48+YtSoUX815NvavXs327dvv6/nOHz4ML/88gtVqlQhOjo61+RMVFQU8fHxzJw5k2LFit12rDFjxjyWM3qUnBEREZEnTnBw8CMz62LdunXMnTvXctyjR487PkkmIg+eMZcbN9ubymxvqTYCBh6/mz0RERGR/PLy8uLIkSNs3ryZ0NBQq7qNGzdSuXJljh8/bimzt7e/r7NOHpSKFSs+cnHu3LmTYsWK8dZbbwGwf//+285Yyo2rqytLly4lJCSEF1988UGFed/FxMRQqVIlunfvztixYzl//jwlSpSwanP58mWqVKlCYGDgHceqVKnSgwz1gdGjXyIiIiIPUJs2bZg0aRI9e/YkMjJSiRmRR0Bpoy1lbO0sx44GA172jpbjWo5OVjdKvg6FsHsMn8QTERERyS8XFxcaNGjAxo0bc9Rt2LCBkJAQq7L4+Hg8PDxYu3atpezw4cP07NmTGjVqEBQUxFdffZVjrCtXrvDuu+/i7+9P7dq1+fDDDzGZTHeMLTExkZEjR1KvXj18fHzo3LkzsbGx+bzS3G3atInOnTtTo0YNvLy8CAkJYdmyZVZtFi1aRIsWLfD29qZhw4aMHTuWlJQU4PqSX6dOneLLL7/Ew8OD+Pj4256rQoUKXLp0idjYWLKzs/nxxx+pUaNGnmPt0qUL5cqV45///Cfp6el3bHv27FmGDx9Ow4YN8fX1JTQ0lL1791rqb7yPCxcupHnz5vj7+zNnzhyGDx8OXH8Q8uZl2jIzM4mIiKB+/fr4+fnRu3dvTp8+fdeYMzMzWbduHQEBATRv3hyj0cjq1aut2nh4ePD999/zww8/4OHhQUxMDDExMXh7e/PFF19Qv359GjVqxOnTp+nWrRs9evSw9M3IyODjjz+mcePG+Pr60qZNGzZs2GCpz87OZvbs2bRu3RofHx/8/Pzo3Lkze/bsuWvs95OSMyIiIiIPWNWqVWnfvj2enp4FHYqIcH2ZjlbOroQ4uxLk5MyrrkUpYjRa6p+3s+cV16IEFHKmvUthahcq2CVJRERERApCSEgIsbGxXLr0/8uj/fHHHxw4cIBWrVrdse+5c+fo2rUrycnJfPjhhwwePJjJkydz7tw5SxuTycTrr7/Ojh07GD58OBEREfz4449WX6LfKj09nR49erB9+3aGDh3KJ598QpEiRejRowcHDhy46zWZTCaysrJy/GRn//+St1u3bmXQoEH4+PgQFRXF9OnTKVu2LOPGjbOcY/369Xz44YeEhoYyf/58+vfvz9q1ay37r8yYMYNSpUoRGBhIdHR0jhkhN+vUqROenp4MHTqUXr16kZiYeE/7uDg6OjJhwgROnjzJtGnTbtvu/PnzdOzYkZ9++onhw4czdepUHB0d6dmzJ//5z3+s2k6dOpW+ffsyduxYOnTowMCBAy3XdfPeP+vWrSMuLo7IyEjGjBnDwYMHGTZs2F1j3r59OwkJCbRt25bChQsTHBzMypUrrRJz0dHReHt7U61aNaKjo2nUqBFwPbEzb948Jk6cyJAhQyhXrlyO8d955x0WLlzIq6++yqxZs6hduzZDhw5l27ZtAEyaNIlZs2bRuXNn5s2bx4QJE0hMTGTw4MGkpaXdNf77RcuaiYiIiIjIU8fGYOA5O/vb1hcxGq0SNiIiIiJPm8aNG2Nra8uWLVt49dVXAfj3v/9NtWrVeO655+7Yd+HChWRnZzN37lzLnpkVKlSgU6dOljY7d+7kwIEDzJs3j4YNGwJQr149GjdufNtx165dy5EjR1i5ciXe3t4ABAQE0LFjR6ZOncqCBQvuGFe3bt1yLff19WXFihUAHD9+nA4dOvDuu+9a6mvUqIG/vz979+7Fx8eHvXv3UrZsWbp27YrBYKBOnTo4OTlx5coVAKpVq4a9vT3u7u53XUbtzJkzFClShEOHDpGUlMTXX399x/1VclO3bl06derEwoULadGiBT4+PjnaLFiwgKSkJFauXEnp0qUBaNSoEW3btmXy5MlWM1dCQkLo0KGD5fhGAsTT05OyZctaykuXLs3MmTOxs7s+K/3kyZN8+umnpKam4uR0+wecVq9eTbVq1ahatSoAHTp0YMOGDezatcuyhJmfnx8uLi5kZ2dbvYZms5l+/frddqmzo0ePsmnTJkaPHm1Zkq9evXqcOnWKPXv2EBQUxPnz5xk6dKjVkn0ODg4MHDiQY8eO5fr6PQhKzoiIiIiIyFMv22zmeGYGaSYTL9jb42qjxIyIiIg83W5e2uxGcmbDhg20bNnyrn1jY2OpWbOmJTED1xMgzz77rOV43759ODg4WBIzAE5OTgQGBvLjjz/mOu5//vMfSpYsiaenJ1lZWZbyoKAgZs+eTUZGBvb2t38A57333rMkBG52cyLhjTfeAODq1aucOHGCU6dOcfDgQeD6rA24ngyJjo6mffv2NGnShMDAQNq0aXPPm9Lv37+fPn364O3tTWRkJP/85z8ZOXIkUVFRrF27FoPBkOelsYcPH86OHTv45z//mWOJMLj+eteqVcuSmAGwsbGhZcuWTJs2zbIkG0CVKlXydE4/Pz9LYgawJG6Sk5Nvm5y5ePEiu3btYtCgQSQlJQHg7e1N8eLFiY6Ovuv+MneL78YSd02bNrUqnzdvnuXPU6dOBSAhIYG4uDhOnjxpmVVz4z1+GJScERERERGRp5rZbGZ9ShJnsq/f4O+7lko71yIUM+p2SURERJ5uISEhhIWFkZCQQEpKCr/++iszZsy4a78rV67kOrvmmWeesWpzc/Imtza3unz5MmfPnqV69eq51icmJlKyZMnb9q9QoYJlxs3tJCQkMGbMGL7++msMBgPPPfcctWrVAq7/3gjQsmVLTCYTy5Ytsyx9VqZMGd555508Ja9uePfdd6latSpz587F1taWlJQUJkyYwCeffMLy5cupUaNGnpMzLi4ujB8/njfeeINZs2ZRv359q/orV67w/PPP5+hXvHhxzGYzV69etZTldeZOoUKFrI5tbK7vonLjdcrN2rVrycrKYsqUKUyZMsWqbvv27Zw7d+6O7+GNmG/n8uXLwJ2v4eDBg4wbN46DBw9SqFAhKlWqZEkc3in2+013GyIiIiIi8lQ7m51lScwAZAI/p18j0Mml4IISEREReQTcWNps69atJCQk4OfnZzX75Xbc3Nys9qq54cYX5zfaJCQkYDabrWac3NzmVq6urlSsWJHIyMjbnveveueddzhx4gQLFy6kRo0a2Nvbk5aWxsqVK63atW7dmtatW5OcnMy3337L3Llz+cc//kGdOnXumDy4ITExkRMnTtC1a1dsba9/Td+1a1eOHDlCVFQUAF26dLmn2AMDA2nbti1z5szJkZwoXLgwFy9ezNHn/PnzwPXX7safH6Qvv/ySF198kUGDBlmVJyQkMGTIEFauXMmAAQPyPb6rq6tlvJsTfUePHiUtLY2KFSvy+uuv4+npyb/+9S9eeOEFbGxs2LFjB5s2bcr3efPD5qGeTURERERE5BGT27NxD+95OREREZFHl7OzMw0bNmTTpk1s2rQpz7NC6tatS2xsLBcuXLCU/fbbb5w+fdpyXK9ePTIyMti6daulLCMjg+++++6249auXZs///yTEiVK4O3tbfnZunUrn3/+udUSW/kVGxtLixYt8Pf3tyyRtnPnTgDLhvXDhg2zJBBcXV0JCQmhX79+ZGVlWa75xiyS2ylSpAguLi7s3bvXqrxXr17Y2NhgNBopXLjwPcc/YsQIihQpkmNWSu3atYmNjeXs2bOWMpPJxMaNG/H29r7jcnDG+7QX44EDBzh27BgdOnTA39/f6ickJAQvLy9WrVpFdnZ2vs9xY5bTjWXKbnj//feZMmUKcXFxXL58mR49elCpUiXL+3TjPdbMGRERERERkYektNGWkkZbzv1v9owt4GXvWLBBiYiIiDwiQkJCCA8PJzs7m1mzZuWpz2uvvcaqVavo1asXAwcOJCsri6lTp1olT+rVq0eDBg0YMWIEFy9epHTp0ixevJiEhARKlCiR67gdOnRgyZIl9OzZk759+1KyZEm2b9/OggULGDBgwF33fDl+/LhllsqtSpcuTcmSJfHx8eGrr77C09OTkiVL8uOPPzJnzhwMBgNpaWnA9eTTyJEjiYyMJCAggKSkJGbMmEGFChWoXLkycH2myq+//srevXvx8fHB0dH690sbGxv69evHpEmTGD9+PE2aNCEuLo5PP/0UX19frl69yhtvvMEnn3yCv79/nl53gKJFizJ69OgcM1N69uzJ2rVree211xg4cCDOzs4sW7aM48ePM3fu3DuOeWM2ypYtWwgICKBixYp5judmq1evxt7enmbNmuVa365dO9577z127txJUFBQvs7h6elJs2bNmDhxIqmpqXh4ePD111+zd+9e5s+fT4UKFXBxcSEqKgqDwYCNjQ2bN29m1apVAKSmpubrvPmh5IyIiIiIiDzVDAYDbVwK81tGOmlmMxXt7Cn8F54OPJqRzqnMDIoZbfFycMTuHjeGFRERkcdfcbdiXNyXc1mvhx3D/RAUFITRaKRGjRq3TZrcys3NjeXLl/P+++8TFhaGs7Mzr7/+Ohs2bLBqN2PGDCZPnszHH39Meno6LVu2pFOnTmzfvj3XcZ2dnVm6dCkfffQRERERXL16lXLlyjFq1Ci6du1617hGjx5927rBgwfTr18/IiIimDBhAuPHjwfg+eefZ9y4cXz11VeWzeZffvllMjIyWLZsGcuWLcPR0ZF69eoxfPhwS/LnzTffZNSoUfTu3ZtFixZRs2bNHOfs3bs3jo6OLF68mBUrVlCiRAk6duzIm2++SXJyMm+++Wa+kgXNmzenefPmVst0lShRguXLlzN58mTGjBmDyWTCy8uLBQsW3DX5U7duXYKCgvjoo4/Ys2dPnpN0N0tPT2fDhg00bNjQkuy5VatWrYiMjOSLL77Id3IG4KOPPmLatGl89tlnXLlyhYoVK/Lpp59a9uGJiopi0qRJDBo0CGdnZzw9PVmyZAl9+vQhNjaWwMDAfJ/7XhjMD3OeziMqPT2dn3/+GS8vLxwcHAo6HLlHYWFhALdda1JERETkURIWFsalQ4fpUNS9oEN5qlzKzsJkhmdu86Tk/bL/Whp7rv3/DXQFO3uaO+d+8ykPX8zlBIp5VtW9g4iI3BeHDh3C09OzoMOQJ9it+/HIo+dOnwN3yzto5oyIiIiIiDyxTGYzm64mczIrE7i+hFkrl8LYPqCb3MMZ16yOT2RmcM1kwvEua46LiIiIiNxKiZknm+4QRERERETkiXUyM8OSmAE4k53F0Yz0B3Y+R4P1LZYdPLBEkIiIiIiIPL6UnBERERERkSfWVbMpZ5kpZ9n9UsfRyWp5gtqFnJScERERERGRHLSsmchNkpKS2LBhAwkJCQQGBlK9evWCDklERERE/oLnvbVXSAAAIABJREFU7ezZnZZK1v+ObYAX7O0f2PnK2NnRtbAbZ7KycDcaKWI0PrBziYiIiIjI40vJGZH/yc7OZsSIEZw6dQqAzZs3M3bsWPz8/Ao4MhERERHJLxcbI21dinAgPQ0T4OXgSDHjg70NcrSxocIDTACJiIiIiMjjT8mZp8DWrVvZvHlzQYfxwMTFxQEQFhb2l8ZJTU21JGYATCYTkydPpkyZMn9p3PuhWbNmBAcHF3QYIiIiIo+lZ2xtCbZ1LegwRERERERELJSckceem5vbfRnHxibnFky5lYmIiIiIiIiIiIiI/BVKzjwFgoODNesijz766CN27NgBQJEiRYiIiODZZ58t4KhERERERERERERE5Emi5IzITYYNG0ZISAgJCQnUrFkTJyengg5JRERERAqA2WzGYDAUdBgiIiIiIvKEUnJG5BbVqlUr6BBEREREpICcyMzgu9SrpJpNVLKzJ8DJBVslaURERERE5D5TckZERERERARIN5nYejWZrP8dH83MoHB6Gi865n02dabZzE/paVzMyqKsnR3V7R01A0dEROQpNDosjMQLFws0BrdnijM+MjJffY8cOcKsWbPYu3cvV65coWjRorz44ou8+eabVK1a9Z7GCg8PJzY2li1btuQrln379jFv3jz279/P1atXKV68OPXr1+ett96iXLlyDzWWR8XRo0dp06YNpUqV4ptvvsFoNOZo8/nnnzN79mySkpIYMGAAb7zxRo428fHxBAcHM2nSJNq2bfswQpebKDkjIiIiIiICXMzOtiRmbjiXdWvJnW1NTeb3zEwAfs/KJNVkpk4hLZUrIiLytEm8cJGQLFOBxvDvfCaHDh8+TOfOnalZsyajRo3C3d2ds2fPsnjxYjp16sTixYvx8/O7z9Hm7ttvv+WNN96gRYsWvP/++7i6unLq1CnmzZtHx44dWblyJeXLl38osTxKVq9eTeXKlfntt9/YsWMHjRs3tqpPTU1l4sSJBAYG0qtXr9smsUqUKEF0dPRT+Ro+CmwKOgAREREREZFHQXFbI3a3lJW2zfvzbBlmsyUxc8PRjPT7EJmIiIjIw7No0SKKFSvGnDlzaNGiBXXq1OFvf/sbixYtomjRokRFRT20WObMmUPNmjWZMmUKTZo0wd/fn5dffpnFixeTlpbGggULHlosj4rMzEzWrVtHu3btqFGjBtHR0TnaJCcnk52dTZMmTahduzalSpXKdSx7e3v8/Pxwd3d/0GFLLpScERERERERARwMNjRzdsXNxogdBqrZO+DrUCjP/Y2Awy1LmDnb6JZLREREHi+XLl3CbDZjMlnP/HF2dmbEiBGEhIRYyho3bsw///lPq3YxMTF4eHhw9uxZq/KlS5fSsGFD/Pz86Nu3L7///nueYrk1DoCSJUsyatQoXnrpJUtZamoqH374Ic2aNcPLy4uaNWvSu3dvDh8+nKP/ypUradasGd7e3rRt25Zvv/3Wqn7Pnj306tWL2rVr4+XlRXBwMDNmzLDEEh8fj4eHBwsXLqR58+b4+/uzYcMGADZt2kTnzp2pUaMGXl5ehISEsGzZMquxPTw82L17Nz169MDX15eXXnqJyZMnk52dfdfXZMeOHVy6dInAwED+9re/sXPnTv78809LfUxMDAEBAQCMGDECDw8PALp160ZYWBgDBgygZs2aDBo0yHIda9eutfSPi4ujf//+1K5dmzp16tCvXz9OnTplqT99+jT/+Mc/aNCgAdWrV6d+/fqEh4dz5cqVu8Yu1nSnICIiIiIi8j/l7Ox5pXBRehd1J8DJBeM97BdjNBio5+hkucmyx4C/ljQTERGRx0xAQADx8fG8+uqrLF26lOPHj1vqWrRoQfv27e95zD/++IO5c+cyfPhwIiIiOHHiBK+99hrp6XeeZRwQEEBsbCyvvfYaMTExnD592lL38ssv06RJE8vx8OHDWbNmDX379uWzzz7j3Xff5ciRI7zzzjuYzWZLu/j4eObPn8+QIUOYPn06ZrOZAQMGkJiYCMAvv/xCr169KFasGB9//DGffvoptWrVYvr06WzcuNEqvqlTp9K3b1/Gjh1LnTp12Lp1K4MGDcLHx4eoqCimT59O2bJlGTduHAcOHLDqO2zYMOrUqcPs2bNp3bo1c+fOJSYm5q6v5erVq6lWrRqVK1emVatW2NnZsXLlSkt9o0aN+PTTTwF46623rGbWrF+/nkKFCjFz5kw6d+6cY+xz587xyiuvcPr0acaPH09ERATx8fH06NGD1NRU0tLS6Nq1K7///jtjx45l/vz5dOvWjXXr1jF16tS7xi7WtOeMiIiIiIjIfVLVwZFydvYkZGdR0tYWe4OehxMREZHHS2hoKBcuXGDBggWMHz8eAHd3dxo0aEC3bt3w8fG55zGzs7OZOXMm1atXB6BSpUq0bt2a1atX06VLl9v2e/vtt0lJSSEmJobdu3cDUKpUKQIDA+nRowcvvPACAOnp6aSlpTFq1ChatGgBQJ06dUhJSSEiIoLExETL0l0mk4lZs2bx/PPPA+Dg4ECPHj04cOAAgYGBHD16lAYNGjBp0iQM/3tQ56WXXuKbb77hhx9+oGXLlpb4QkJC6NChg+X4+PHjdOjQgXfffddSVqNGDfz9/dm7d6/Va/fKK6/Qr18/AOrWrcvXX3/N9u3befnll2/7ely6dImdO3cSFhYGQOHChWnSpAmrVq2if//+2Nra4u7uTrVq1QAoX7681f5Atra2TJgwAUdHR+B6oupmCxcuJOv/2Lvv+Jrv/v/jj5NZEpQQSuwRkYEgsZrYV1taDS6tkdq1m1qxEtKq2VJqRdQVI1SMqNFx0VaMKiVouWwxGkWNxArZvz/8cr6ORESEGM/77ZbbzXnP1+cTOefkvPJ+v5OTWbhwofF+lS9fnu7du3Po0CHy5ctHqVKlmDJlCg4ODsbY//jjD3bv3v3AuCVzSs6IiIiIiIjkIhszM2zMrPI6DBEREZEcMRgMDBo0iB49erBt2zZ27NjBrl27WLduHevXrycwMJBOnTo90phlypQxJmbgbnKmbNmyHDhwAIDk5GST9ubm5hgMBqysrBg3bhx+fn5s2bKF3377jV27dhEeHk5ERATTp0+nWbNmWFtbs2DBAuDu6o9Tp05x+vRpNm/eDNw9pyVdsWLFjIkZwJhkuH79OgA+Pj74+PiQkJDAqVOnOHv2LIcOHSIlJcVkHIAqVaqYPP7www8BuHXrlrFv+jXe39fd3d3kcYkSJbh9+3aW9zF9+zFvb29jvC1atOC7774jMjLSZCVRZsqUKWNMzGQmKioKd3d3kzNoypcvb7yPAMuWLSM1NZXTp09z5swZTpw4QXR0dJbzSuaUnBEREREREREREREREwULFqRly5a0bNkSgEOHDuHv78/kyZNp1aoVhQoVyvZYdnZ2mZb9888/xMTE0LRpU5O6iRMnmqxIKVq0KG3btqVt27bA3XNbhg4dSlBQEE2bNsVgMLBt2zYmTJhAdHQ0NjY2VK1alfz5724xe++2ZvnymZ4pmL46Jv08mTt37jBu3DjWrl1LcnIyDg4O1KxZEwsLC5NxMruuq1evMnbsWH766ScMBgNly5alVq1aGWIAMiRJzMzMMj1f515r1qwhOTmZFi1aZKhbvnz5Q5MzmX0f7hUXF0fZsmWzbBMaGkpwcDBxcXEULVoUFxcX8uXLR3x8fJb9JCMlZ0RERERERERERESECxcu0K5dO/z8/DJsr1WtWjU+/vhj+vfvT0xMjDE5c39CIbMP6dNXedzr8uXLuLq6Ym9vz6pVq0zqHBwc+OOPP+jbty+ff/45DRo0MKn39PSkR48eTJw4kWvXrnH9+nX69+9P8+bNCQkJoXTp0gAsXbqUbdu2PdI9GD9+PBs3bmTGjBnUq1fPmOCpV6/eQ/sOHTqUU6dOsXDhQmrWrImVlRW3b982ORMmp/7880+OHTvGoEGDqFmzpknd2rVrWbNmDTExMcaVQDlha2vL1atXM5Rv376dihUrsmfPHiZNmoS/vz8+Pj7GFTZ+fn4cOnQox/O+rLQBsoiIiIiIiIiIiIhQrFgxzM3NWbZsGQkJCRnqo6OjeeWVVyhTpgxw98P88+fPm7SJiorKtN+955scPnyYM2fO4OnpiZWVFa6uriZfhQsXply5csTHx7N48eJMV5ScOnWK4sWL8+qrr3Lw4EESEhLo06ePMTEDGBMzD1uRcn/89erVo2nTpsbEzMGDB7l69epDx4mKiuKNN94wXhfA1q1bHzmGzERERJAvXz4++OADPD09Tb66detGamrqYyeBatWqxd69e4mLizOWnTt3jp49e7Jr1y6ioqIoXLgwPXr0MCZmbt26RVRU1GNf38tIK2dEREREROSlciM1BQNga2ae16GIiIiIPFPMzc0ZM2YMAwcOpG3btnTq1ImKFSty+/Ztfv31V5YuXcrgwYMpUKAAAI0bN2bevHmEhITg5ubGL7/8ws6dOzOMa21tTd++fRk0aBDx8fFMnTqVSpUq8c477zwwlkKFCjFs2DA+/fRTOnbsSPv27SldujQ3btxg06ZNfPvtt0ybNg0AZ2dnLCws+Pzzz+natSsJCQlEREQQGRkJ8NCzXO7l5ubGjz/+SHh4OOXLl+fIkSPMnTsXg8Hw0HHc3NxYt24dTk5OFC9enL179xISEpKtvllJTEzk+++/p3HjxsaE0b0qV66Ms7Mzq1evZsCAATmep1u3bqxdu5aePXvSu3dvDAYDs2bNokKFCrRo0YLU1FS++eYbpkyZQqNGjbhw4QL/+c9/uHz5ssk5NZI9Ss6IiIiIiMhLISUtjZ/jbxKdlAhAFUtrGue3Me4zLiIiIiLQtGlTVqxYwYIFCwgODubKlStYW1tTrVo1pk+fTvPmzY1te/fuzdWrV/n6669JSkqiUaNGjB8/nr59+5qMWa1aNZo1a0ZAQAC3b9/Gy8uLgICALA+nB+jUqRMVKlRg8eLFTJs2jbi4OGxsbHBzc2PRokV4eHgAULZsWaZOncqsWbPo06cPhQoVokaNGixZsgRfX1/27NlDxYoVs3X9I0aMICkpiWnTppGYmIiDgwN9+/blxIkTbNmyJcsVIpMmTWLcuHF8+umnAJQrV45PPvmEdevWZbqiKLs2bdrEtWvXjOf/ZKZ169ZMmDCBn3/+mRo1auRonpIlS7J06VI+//xz/P39sba2pn79+vj7+5M/f358fHyIiYlh9erVhIWFUbx4cby9venYsSOBgYGcOnWK8uXL5/QyXzqGtPtPInoJJSQkcPDgQVxcXLC2ts7rcERERETkBTZ8+HCOHjxIUXP9ndTTdoc07t/tvBBgTfaTM/H//5fx/GamO0QnkMYtIA3IB+R/hDHl6bmckoyjiwuTJ0/O61BEROQFcPjwYZycnDKtGzN8OLGXLj/liEwVLlaUT/WaJ/JEZfU88LC8g34jFBERERF5iipUqJDXIby0Ll26BJdNPySxtrfHzs4u22Nci44GwO6e72NSUhInT54k/e/ebgKFSpWkYMGCjx+05Co79DMoIiJPh5IiIvIwSs6IiIiIiDxFvXv3zusQXlonT55kyJAhxq0oLCwsCAoKwsHBIdtjDB8+HMBk5cXWrVv54osvTNpVrVoVPz+/XIhaREREREReRErOiIiIiIjIS6FixYqMHj2adevWYWZmho+PzyMlZh6kXLlyGcq017aIiIiIiGRFyRkREREREXlp1KlThzp16jxyv5SUFH777TcuXbqEjY2NSV2ZMmXo1q0b33zzDYmJiTRo0IA333wzt0IWEREREZEXkJIzIiIiIiIiDzFnzhw2bdoEwOXLl4mMjKRRo0bGeh8fH9566y2SkpKwtbXNoyhFREREROR5YZbXAYiIiIiIiDzLbt68yc8//2xStnbt2gztrK2tlZgREREREZFsUXJGREREREQkCwaDAYPBYFJmbm6eR9GIiIiIiMiLQMkZERERERGRLNjY2PDWW2+ZlLVt2zaPohERERERkReBzpwRERERERF5iF69elG7dm1mz56NjY0N9erVy+uQRERERETkOabkjIiIiIiISDbUrFkTOzu7vA5DRERE5LmSlpaWYYtYEVFyRkRERERERERERCRXjRoZyJUrsXkag51dYSZMHPfI/Xx9fTE3N2fhwoWPNf/FixcZM2YMgYGBODg4ANCkSRPq1avH+PHjH2vsdLGxsbz++uuYm5uzbds2ChYsmCvjPo4RI0YQFRXFpk2bnsp8K1euJCQkhCtXruDh4cEnn3xC8eLFs93/+++/Z+XKlRw5coQ7d+7g4OBA69at6dSpE/ny5Xvs+Hbt2sUHH3zA0qVLqV27NjNnzmTu3LkcOnTogX0iIiIYOXIkW7ZsoUSJEo8dw7NKyRkREREREZEnYPPmzfz222+UKFGCNm3a8Oqrr+Z1SCIiIvKUXLkSS9lijfI0hjOXIvN0/p07dxIZGUlgYKCxbNasWRQoUCDX5li/fj329vbExcWxdu1afH19c23snOrXrx+3bt16KnNt2bKFgIAAPv74YxwdHQkKCmLUqFEsWLDgoX1TU1MZMmQImzZtom3btnTq1In8+fMTFRXF7NmziYyMZP78+Y+doHF2diY8PJxKlSo91jgvIiVnREREREREctl///tfZs+ebXz8559/Mn369DyMSERERCTvVatWLVfHi4iIwNvbmxs3bhAeHv5MJGfKlCnz1ObaunUrdnZ29O3bF4B9+/YRFhaWrb7z58/n+++/Z+7cuTRp0sRYXr9+fWrUqEHPnj0JDQ2lX79+jxWjra0tNWrUeKwxXlRmeR2AiIiIiIjIiyYyMtLkcXR0NGfPns2bYERERERyWUpKCvPmzaNVq1a4ublRo0YNOnTowK5du4C7SRN/f38AmjZtyogRI4C725qNHj0agJiYGBwdHdm4cSMDBgygZs2aeHh4EBgYyO3btx8aw5EjRzh8+DDe3t688847HD9+nKioKJM2u3btwtHRkd9++42OHTvi5uZGixYt+Omnn4iOjqZLly5Ur16d5s2b891335n0PXr0KL169aJmzZrUqlULPz8/Lly4kGHs8PBwGjVqRMOGDdmzZw8jRoygefPmxnZpaWksXLiQN954Azc3N/71r3+xZMkSk7nCw8Np06YNNWrUwM3NDR8fH/773/8+9B6UL1+eK1euEBUVRUpKCnv37qVmzZoP7ZeUlERoaCiNGzc2Scyke/311+nXrx+lS5c2lv31118MGzaMhg0b4uzsTP369RkxYgTXrl0ztmnSpAmTJk3C19cXd3d3Jk6caLxPe/bsMZnjxx9/pHnz5ri5udG5c2f+/PPPDHH8/vvvvP3227i6utKmTRu2bt1qUh8bG0tAQAD16tXDzc2NDh06ZPg/cPXqVcaOHUvjxo1xcXHBw8ODgQMHcu7cOWMbX19fxowZw7x58/D29sbV1ZX333+fAwcOPPRePg4lZ0RERERERHJZkSJFTB6bm5s/E3ugi4iIiOSGKVOmEBwcTIcOHfj6668ZN24csbGx+Pn5cfv2bRo1asTAgQOBu1uZZbX6IiAggNKlSzNnzhx69OjBypUrmTdv3kNjWLVqFXZ2djRs2JAGDRpgb29PeHh4pm2HDh3KW2+9xdy5cylYsCD+/v706dOHRo0aMWPGDIoVK8aIESO4ePEiAKdOnaJDhw5cu3aNzz//nHHjxnHs2DE6derEjRs3TMb+8ssvGTVqFEOGDMHNzS3TezVlyhRatGhBcHAwb7/9NuPHj2fp0qUALF68mE8++YQWLVowb948vvjiCywsLBgyZIgxngdp3749Tk5ODB48mO7duxMbG5ut83z+97//ERsbS6NGjR7Yxs/Pj7fffhuA27dv07lzZ06fPk1QUBALFizA19eX9evX8+WXX5r0W7JkCS4uLsyYMYOWLVtmOnZKSgpjx46lR48efPnllyQkJNClSxcuXbpk0m7s2LG0bt2aWbNmYWdnR58+fTh8+DAACQkJdO3alcjISAYPHsxXX31FoUKF6Nq1qzHRk5aWRs+ePdm5cydDhw5lwYIFDBgwgF9//ZWgoCCTub7//ns2b95MYGAg06ZN4/Lly/j5+ZGamvrQ+5lT2tZMREREREQkl73//vscPHiQ2NhYDAYD7733ns6cERERkRfGP//8w+DBg+nUqZOxzNramoEDB3L8+HHc3NyMqy6cnJxwcHB44FiNGzdm+PDhANSrV49ff/2VyMhIPv744wf2SUxMZMOGDbRu3RoLi7sfcb/77rssWrSIUaNGZXjf9f7779O5c2cAbt68yUcffUSXLl3o1q0bAEWLFqVt27YcOnSI4sWLM2vWLPLnz09oaCg2NjYA1KlTh2bNmhEWFmbcRgygU6dOtGjRItM4r1+/zuLFi+natSuDBw8G7m4bduHCBXbv3k2nTp2IiYmhZ8+e9OnTx9ivVKlStGnThr179/Lmm28+8D6cP3+eQoUKcfjwYa5fv85PP/2EnZ3dA9vf2w+gZMmSD20Ld1eBlypViilTphi/l3Xr1uWPP/5g9+7dJm1LlCiBv78/BoMBwLia6n6fffaZcYWRu7s7TZo0YeHChQwbNszYxs/Pj65duwJ371vz5s2ZN28e06dPZ+3atRw9epSVK1fi6uoKgJeXF+3atePLL78kNDSUixcvYmNjQ0BAAO7u7gB4enpy9uxZVq1aZRJPSkoKX3/9Nba2tgDcunWL4cOHc+zYMapWrZqt+/SolJwRERERERHJZaVLl2b+/PkcPnyY4sWLU6JEibwOSURERCTXpK+WuHr1KtHR0Zw5c4bNmzcDd7fMehTpH5qnK1GixENXjGzevJnY2FiaN2/O9evXAWjWrBkhISF8++23xg/00927oiU9eXHvOSjpyZz0sXbu3Em9evWwtrYmOTkZgMKFC+Pm5saOHTtMkjNVqlR5YJz79+8nOTnZZJszuJuYSDdq1Cjj3On3Mj2hkdW93LdvH7169cLV1ZXJkyczevRoAgICmDNnDmvXrsVgMNC6detM+6YntLK7KsTZ2Zlly5aRmprK6dOnOXPmDCdOnCA6OjpD28qVKxsTMw9iaWlJ06ZNjY8LFy6Mu7t7hq3N3njjDZM+Xl5ebN++HYDffvuN4sWL4+TkZPwewd1k37x580hMTKREiRIsWbKEtLQ0YmJiOHPmDNHR0ezduzfDvXV0dDQmZgCKFy8OQHx8/MNuT44pOSMiIiIiIvIEWFlZUb169bwOQ0RERCTXHThwgE8++YQDBw6QL18+KlWqZFyFkZaW9khjvfLKKyaPzczMHpo0iIiIADBZuZMuPDw8Q3ImffVLVvPeKy4ujvXr17N+/foMdeXKlTN5nNVKlbi4uIe2OXv2LGPGjOG3337D0tKSChUqGFdqZHUvR44cSdWqVZk/fz4WFhbcvHmTcePG8dVXX/HNN99Qs2bNByZn0r9X9567cr/Lly9TqFAhLC0tAQgNDSU4OJi4uDiKFi2Ki4sL+fLly5C8yM7KncKFC2NmZnriSpEiRTIkZ+4fq0iRIvzzzz/A3Xt74cIFnJ2dM50jNjaW4sWLs27dOqZNm8b58+d59dVXcXJy4pVXXslwbzP7fwjZT2DlhJIzIiIiIiIimYiJieHQoUNUqVIlwy/hIiIiIi+rmzdv0rNnT5ycnPjuu++oUKECZmZmbNmyJVuH2D+uS5cusW3bNnx9fTOsSNmxYwfBwcHs3r2bOnXq5HgOW1tbvLy8+OCDDzLUWVlZZXucAgUKAHdXGJUpU8ZY/tdff3H+/Hlq167Nhx9+iLW1NatWrcLJyQkLCwtOnDjB2rVrHzhubGwsp06donPnzsZVMJ07d+bo0aPMmTMHgI4dOz6wv5OTE0WLFmXr1q2ZJrgABg8ezLlz59i0aRPfffcdkyZNwt/fHx8fH+P5in5+fhw6dCjb9yPdjRs3SEtLM1lhc/nyZQoXLmzS7vr16yYJmnvbFChQgIoVKzJ58uRM5yhcuDB79uxh+PDhxi3s0lfDTJkyhf379z9y3LnN7OFNREREREREnl/x8fHExMQ80l9xRkZGMmDAAGbNmsVHH33Ehg0bnmCEIiIiIs+P6Oho4uLi6Nq1K5UqVTKuMNi6dSvwf6s9zM3Nn8j83377LSkpKXTp0gVPT0+Tr+7du2Npacny5csfaw4PDw9OnjyJs7Mzrq6uuLq6Uq1aNUJCQozXmR3Vq1fH0tLSuOVburlz5zJq1ChjkqV9+/a4uroaEy3338v7FSpUCFtbW37//XeT8u7du2NmZoa5uTkFCxZ8YFxmZmZ06dKFyMhIIiMjM9RHRkby+++/06pVK8zMzIiKiqJw4cL06NHDmJi5desWUVFROVpZcvv2bfbs2WN8fOnSJaKiovD09DRpt23bNuO/79y5Q2RkJB4eHsDdM4D+/vtv7O3tjd8jV1dXfv75Z5YsWYKlpSX79u0jNTWVgQMHGhMzKSkp7Nix44muiMkurZwREREREZEX1qZNmwgJCSEhIYHSpUszduxY7O3tH9ovfU/tdN988w0tW7Z8kqGKiIiIPDPOnz/PwoULM5RXq1YNJycnbG1tmTNnDgaDATMzMzZu3Gg8YD19m6v0VSObNm3Cy8uLihUr5kpsa9asoXr16pQuXTpDXaFChWjcuDEbN27k6tWrOZ6jf//+tG/fnr59+9K+fXssLCwICwtjx44ddOjQIdvjFClShM6dO7NgwQIsLCyoXbs2UVFRrFmzhnHjxmFnZ0epUqVYvHgx9vb22Nrasm3bNhYvXgw8+LwTMzMz+vXrx5QpU/j0009p1qwZ0dHRzJ07l+rVq3Pr1i0+/PBDvvrqqwwJj3Rdu3Zl165dDBgwgPfeew8vLy/g7nk7S5cupXbt2vTv3x+4e2bPN998w5QpU2jUqBEXLlzgP//5D5cvXzYmax6FpaUlw4cPZ+jQoVhZWfHVV19RoEAiVZipAAAgAElEQVSBDCuVpk6dSnJyMsWKFWPBggXcvHmTfv36AdCmTRvCwsLo1q0bvXv3pnjx4kRGRhIaGsqAAQMwGAzGs4bGjRvHu+++y7Vr11i6dClHjhwhLS2NO3fuZLm93ZOm5IyIiIiIiLyQbt26ZTwMFO5uH7F06VIGDRr00L537twxeZyQkPBYf113584dYmNjee2113I8hoiIiMjTcvr0aSZOnJih/IMPPsDDw4M5c+YwZcoUPvroI2xsbHByciIsLIxevXoRFRWFt7c3devWpXHjxkydOpVdu3YRHBz82HHt37+fkydPMnLkyAe2ad26NRs3bmTNmjW4uLjkaJ6qVauydOlSpk+fztChQzEYDFStWpWQkBDq16//SGP5+/tTpEgRVqxYQUhICGXLlmXChAn4+PgAMGfOHMaPH4+/vz9WVlZUqlSJuXPnMmHCBKKioh64PVmPHj145ZVXWLx4MStWrMDe3p527drRp08fbty4QZ8+fbI8zN7Kyorg4GCWL1/O2rVr2bBhA4mJiZQtW5ZBgwbRoUMH4xZuPj4+xMTEsHr1asLCwihevDje3t507NiRwMBATp06Rfny5bN9T4oUKYKfnx+ff/45V65coU6dOsyYMSPDGTOfffYZEydOJCYmBhcXFxYvXmxM8tnY2LB06VKmTp3KpEmTuHXrFqVLlyYwMJDOnTsD4OnpyZgxYwgNDeW7776jaNGieHp6MmvWLPr378+ePXto2LBhtuPObYa0Rz2h6QWUkJDAwYMHcXFxwdraOq/DERERERGRXHD27FkGDBhgUlalShW++OKLh/Zdvnw5y5YtMz5+55136NmzJ8OHDwd44N7Wmdm8eTPBwcHcvn2bsmXLMmbMGIoVK5bt/iIiIvJsOnz4ME5OTpnWjRoZyJUrsU85IlN2doWZMHFcnsYgeef+M13kycjqeeBheQetnBERERERkReSg4MDpUqV4ty5c8ayunXrZqvv+++/T+nSpTl48CBVqlTB29s7RzHEx8czd+5c40qcM2fOEBYWlq3VOyIiIvL8UlJE8poSM88+JWdEREREROSFZGZmxtixYwkLC+P8+fPUrVsXHx8fUlNT2b9/P9euXaNOnTrY2tpm2r9BgwY0aNDgsWK4cuVKhi3SYmJiHmtMERERERF5/ik5IyIiIiIiL6wSJUowdOhQk7Jx48axe/du4O5BtZ9//jklS5Z8IvOXKlWKkiVL8vfffxvLPDw8nshcIiIiIiLy/DDL6wBERERERESelqNHjxoTMwA3btxg3bp1T2w+MzMzxowZQ4MGDShfvjzt2rWjRYsWT2w+ERERERF5Pig5IyIiIiIiL437txiDuwd1PkklS5Zk+PDhuLm58e2339KtWzemT59OSkrKE51XRERERESeXUrOiIiIiIjIS8PFxYWyZcsaH1tYWDyVlSx//PEHa9euJTk5mdTUVH755Re2bdv2xOcVEREREZFnk86cERERERGRl4a5uTkTJ07kv//9L9euXcPb25uKFSs+8XnPnj2brTIREREREXk5KDkjIiIiIiIvFVtbW9q2bftU56xZsyZmZmakpqYay2rVqvVUYxARERERkWeHkjMiIiIiIiJPmIODA6NGjWLVqlUkJSXxzjvv4OzsnNdhiYiIiIhIHlFyRkRERERE5Cnw8PDAw8Mjr8MQEREReSalpaVhMBjyOgyRp8YsrwMQERERERERERERkWeDr68vjo6OD/zq0aNHrs538eJFevfuzblz57LVPjY2FhcXF6pXr87169dzNKejoyNz5szJUd/7nThxgi5dulCzZk3efPNNfvnll2z1GzFiRIZ76+Ligre3NwEBAcTGxuZKfOl27dqFo6Mje/bsMZZNmzYNT09PatSowfr162nSpAmjR4/O1XnlwbRyRkRERERERERERCQXjRo5nKtXruRpDEXs7JgwcXKO+rq6uhIQEJBpXYECBR4nrAx27txJZGQkgYGB2Wq/fv167O3tiYuLY+3atfj6+j7ynOHh4bz22muP3O9+CQkJ9OrVCwcHB2bPns2KFSvw8/Pjhx9+wMHB4aH9S5QowYwZM4yPk5KSOHToENOmTeP48eMsX74811YTOTs7Ex4eTqVKlQA4efIk8+bNo3379rRu3ZoKFSpQsWLFXP/+yoMpOSMiIiIiIiIiIiKSi65euUIVO/M8jeHYYySHbG1tqVGjRi5Gk3siIiLw9vbmxo0bhIeH5yg5k1vXdvz4cf7++2+CgoKoX78+JUqU4IcffuB///tftpIzVlZWGWKpU6cO8fHxTJ8+nT/++CPXYr3/exoXFwdAy5YtqV27NgBFihTJlbkke7StmYiIiIiIiIiIiIg8sqtXrzJ27FgaN26Mi4sLHh4eDBw40GSLsrNnz9KnTx88PT2pXr067733Hlu2bAHuJlr8/f0BaNq0KSNGjMhyviNHjnD48GG8vb155513OH78OFFRURnaLVq0iDfeeANXV1def/11goKCuHnzprH+/m3NDh8+TP/+/albty7Ozs54eXkxfvx4EhISsoynZMmSWFlZ8dNPPwGwe/duLC0tcXZ2fsidy1q1atUA+PvvvwFISUlh3rx5tGrVCjc3N2rUqEGHDh3YtWuXSb/9+/fTrVs33N3dqVevHv7+/lz5/0m6e7c1mzlzJh07dgSgS5cuNGnSBCDDtmY3b95k3LhxNGzYkJo1a9K+fXt27NjxWNcm/0crZ0RERERERERERETEKC0tjeTk5EzrzM3NMRgMpKWl0bNnT27dusXQoUMpWrQoR48eZfr06QQFBTF//nxSU1Pp3bs39vb2TJkyBQsLCxYvXkzfvn358ccfadSoEQMHDmTmzJnMmjULR0fHLONatWoVdnZ2NGzYEIPBgL29PeHh4dSqVcvYZsOGDXz++ecMHz4cR0dHoqOjmTx5MgkJCUycODHDmBcvXqRTp064u7szefJkLC0t2bp1K6Ghodjb29OrV68HxlOkSBEGDhzI1KlTiY+P55dffmHChAnZWjWTldOnTwNQunRpAKZMmcKKFSsYOnQolStX5uLFi8yePRs/Pz82b95Mvnz5OHToEJ07d8bd3Z0pU6aQmJjIF198Qe/evVm1apXJ+P/+97+xt7dnzJgxjBkzhpo1a2aIISUlhR49enD69Gn8/PwoV64c4eHhfPjhh6xYscKYQJKcU3JGRERERERERERERIx27tz5wNUf8+fPx8vLi4sXL2JjY0NAQADu7u4AeHp6cvbsWWMy4MqVK0RHR9OvXz+8vb0BcHNzY9asWSQkJFCmTBljAsLJySnLpEZiYiIbNmygdevWWFjc/Vj73XffZdGiRYwaNYpXX30VgN9//x0HBwc6d+6MwWDAw8OD/Pnzc+3atUzHPXr0KNWqVWPGjBnY2NgAUL9+fX799Vd2796dZXImMTGRlJQUDAYDGzZsYMyYMbzzzjsPbJ+Ze5Ng169fZ8+ePQQHB+Pm5oaLiwsA//zzD4MHD6ZTp07GttbW1gwcOJDjx4/j5uZGcHAwdnZ2fP3111hZWQHw6quvMmbMGM6cOWMyZ4kSJahYsSIAlSpVyjTRsnXrVvbv309ISIjxe+fh4cG///1vdu3apeRMLlByRkRERERERERERESM3NzcGDNmTKZ15cuXB+5+wL9kyRLS0tKIiYnhzJkzREdHs3fvXpKSkgAoWrQolSpVIjAwkO3bt9OwYUO8vLwYOXLkI8e0efNmYmNjad68OdevXwegWbNmhISE8O2339K1a1cA6tatS3h4OD4+PjRr1gxvb2/efvttDAZDpuN6eXnh5eVFUlISJ06c4MyZMxw7doyrV69StGjRB8Zz584devXqxcmTJ5k6dSrBwcHMmDGD119/ncTERH755Rd8fHwoVqzYA8c4e/ZshiSYwWDA09OTzz77zBjzl19+CdzdRi46OpozZ86wefNmAOO9joqKomnTpsbEDNxNMqVvuXbhwoUHxpGZqKgorKys8PLyMpZZWFiwZs2aRxpHHkzJGRERERERERERERExsrGxwdXV9aHt1q1bx7Rp0zh//jyvvvoqTk5OvPLKK6SlpQF3Ew3/+c9/mDt3Lps2beLbb7/F0tKSZs2a8cknn1CoUKFsxxQREQFgsnokXXh4uDE589Zbb5GamsqyZcuYM2cOM2fOpFSpUgwdOpS33norQ9/U1FSmTZvG0qVLiY+P57XXXsPNzQ1ra2vjdWRm8eLF7Nu3jzVr1lC5cmWqV69Ou3bt6N+/PzVq1GD16tW0a9cuy2sqUaIEs2bNAu7eKysrK0qWLImtra1JuwMHDvDJJ59w4MAB8uXLR6VKlShZsiSAMca4uDiKFCmS5XyPIn28ByW15PEpOSMiIiIiIiIiIiIij2TPnj0MHz6cLl260K1bN4oXLw7cPR9l//79xnbFixcnKCiIsWPHcuTIEX788Ufmz5+PnZ0dgYGB2Zrr0qVLbNu2DV9fX5o3b25St2PHDoKDg9m9ezd16tQBoFWrVrRq1YobN26wfft25s+fz7Bhw/Dw8MiwGiYkJISFCxfy6aef0rx5cwoUKADw0MTK3r17qVKlCpUrVwbAwcGBr776iu7du3Ps2DFatmz50GSJlZXVQ5NgN2/epGfPnjg5OfHdd99RoUIFzMzM2LJlC//973+N7Wxtbbl69apJ39TUVLZu3ZqtRNv9ChQoQGxsbIbyP//8EysrK6pWrfrIY4ops7wOQERERERERERERESeL/v27SM1NZWBAwcaEzMpKSns2LGD1NRU4O4H+fXr1+fPP//EYDDg5OTEoEGDqFKlCufPnwfA3Nz8oXN9++23pKSk0KVLFzw9PU2+unfvjqWlJcuXLwdgyJAhDBgwALibYHjzzTfp168fycnJXLp0KcPYUVFRODo60qZNG2Ni5uLFixw7dsx4HZkpWbIkp06d4sqVK8ayOnXqUKNGDQAKFy780OvKjujoaOLi4ujatSuVKlXCzOzuR/pbt24F/m/lTK1atdi+fbtxmzO4m0Dq3bs3p06deuR5a9WqRUJCAr/++quxLCUlhWHDhrF48eLHuST5/7RyRkRERERERERERESMbt68abL65V4Gg4Hq1avj5uYGwLhx43j33Xe5du0aS5cu5ciRI6SlpXHnzh2qVq1K/vz58ff3Z+DAgRQtWpQdO3Zw+PBhunXrBmBMiGzatAkvLy/jQfX3WrNmDdWrV6d06dIZ6goVKkTjxo3ZuHEjV69epW7dugQEBDB58mS8vLy4fv06s2bNonz58sZVLvdyc3Njzpw5zJ8/n+rVq3PmzBnmzZtHYmIit2/ffuA96t69O2vWrKFHjx70798fg8HAkiVL+N///kerVq0ICwvDysqKYcOGGRMqOVG+fHlsbW2ZM2cOBoMBMzMzNm7cyKpVqwCIj48HoF+/frz//vv06dOHzp07Ex8fz7Rp0/Dw8MDd3Z3du3c/0ryNGzfGzc0Nf39/Pv74Y0qWLMnKlSu5ePGicQs5eTxKzoiIiIiIiIiIiIiI0YEDB3jvvfcyrTM3N+fQoUN4enoyZswYQkND+e677yhatCienp7MmjWL/v37s2fPHho2bMiCBQuYOnUq48eP5/r165QrV45x48bRunVrAOrWrUvjxo2ZOnUqu3btIjg42GS+/fv3c/LkSUaOHPnAeFu3bs3GjRuNyZLExESWLVvGsmXLeOWVV6hXrx7+/v5YWGT8OLx3797ExsayaNEibty4wWuvvUbr1q0xGAyEhIRw8+bNDGfAwN1tzJYuXcoXX3zBsGHDMDc3x8PDgxUrVlC5cmVKlCjB+fPnH/vMlgIFCjBnzhymTJnCRx99hI2NDU5OToSFhdGrVy+ioqLw9vbGxcWFRYsW8eWXX+Ln50fBggVp0qQJQ4YMyVFyyNzcnAULFvDFF18wbdo07ty5g7OzM6GhoVSpUuWxrknuMqRldarRSyIhIYGDBw/i4uKCtbV1XocjIiIiIiLPqOHDhwMwefLkPI5ERERE8trhw4dxcnLKtG7UyOFcvWe7q7xQxM6OCRP1niUvpaWlPXZyRp5tWT0PPCzvoJUzIiIiIiLy0rl58yZ///035cqVw8rKKq/DERERkReMkiICKDEjWVJyRkREREREXiq//vor06dPJyEhgUKFChEQEICjo2NehyUiIiIiIi8RJWdERERERCTX/Pzzz2zcuDGvw3igtLQ0jh8/TkpKCgDXrl1jzJgxlCtXLlv9o6Ojgf/b3uxF1KJFC5o2bZrXYYiIiIiIvNCUnBERERERkZdGamqqMTGTLikpKdv9CxcunNshiYiIiIjIS0jJGRERERERyTVNmzZ95lddfPLJJ0RFRRkft2zZkh49euRhRCIiIiIi8rJRckZERERERF4qQ4YMITw8nOjoaKpXr06bNm3yOiQREREREXnJvDDJmQ0bNjB37lz++usvSpUqRe/evXn33XfzOiwREREREXnG2NraaqWMiIiIiIjkKbO8DiA3/PDDDwwdOpQGDRowe/ZsPDw8GD58OD/++GNehyYiIiIiIiIiIiIiImLihVg5M23aNN58801GjRoFwOuvv861a9eYMWMGb7zxRh5HJyIiIiIiIiIiIiIi8n+e+5Uzf/31F2fPnqVFixYm5f/617+Ijo7mr7/+yqPIREREREREREREREREMnrukzPR0dEAlC9f3qS8bNmyAJw6deqpxyQiIiIiIiIiIiIiD5eWlpbXIYjkied+W7MbN24Adw/1vJeNjQ0AN2/efOoxiYiIiIiIiIiIyMsraPQYrl29lqcxFCpSiKDxnz5yP19fX/bu3cuqVatwcnLKUF+tWjX69u3LwIEDHyu+xMREpk2bRrVq1XjnnXcAGDFiBFFRUWzatCnH406aNInQ0FB69+7N4MGDHyvG3BATE0PTpk2ZMmUKrVu3zutw5Bny3Cdn0jOrBoMh03Izs+wvDjp48GDuBSYiIiIiIiIiIiIvLAsLC27dupVpXeyVWLq7tX3KEZn6z5+rHxhfVlJSUkhOTmbEiBEsXrwYC4uMHyEnJibmaOx7Xbx4kdDQUIKCgoxjJScnk5qamuOxk5OTWbt2LZUqVWLVqlV0794dS0vLx4rzcdnY2LBw4UJKly792PdMnj2JiYlERUXlqO9zn5wpUKAAkHGFTPp/9PT67HBxccHa2jr3ghMREREREREREZEX0uHDh42799zPzJD3p0mYGcweGF9WzM3NKVCgAEeOHGHZsmX07ds3QxsrK6scjX2v/PnzA2BtbW0cy8LCAjOznMUN8NNPPxEbG8vMmTPp1KkTO3fu5I033nisOB+XjY0N9erVy9MY5MmxsrKievXqmdYlJCRkuSAk758lHlP6WTNnz541KT9z5oxJvYiIiIiIiIiIiIg8nIuLCy1btmTOnDmcPHkyy7Z37txhxowZ/Otf/8LV1ZW33nqL8PBwkzZNmjRh0qRJ+Pr64u7uzoABA/D29gZg5MiRNGnSxKT9ypUradGiBa6urrRu3Zrt27dnK+6IiAicnZ2pXbs21atXzxAH3N22LSgoiJkzZ9KgQQNq1qzJoEGDuHnzJiEhIbz++uvUqlWLgQMHEhsba+yXmppKcHAwzZo1w8XFhTfeeIOVK1dmGHv48OEMGDAAd3d3PvroI2JiYnB0dGTt2rXGdtHR0fTv3586derg4eFBv379TD7f/uuvvxg2bBgNGzbE2dmZ+vXrM2LECK5dy9ut8iR3PffJmbJly+Lg4MCPP/5oUr5x40bKlStHyZIl8ygyERERERERERERkedTQEAANjY2jBo1itTU1EzbpKWl0atXLxYtWkSHDh2YO3cu9evXZ+zYscyePduk7ZIlS3BxcWHGjBn06tWLuXPnAtC3b19mzZplbBcTE8OCBQv4+OOPmTlzJmlpaQwYMMAkUZKZK1eusHXrVuO5Lj4+Pvz222/GP+K/17p169i3bx+TJ0/mo48+4vvvv6ddu3Zs376dzz77jIEDB/Lzzz+bxBUUFMSsWbPw8fEhODiYxo0bExgYyJIlS0zG3rBhA/ny5WP27Nl06NAhw9wXL17kvffe46+//uLTTz9l0qRJxMTE0LVrV+Lj47l9+zadO3fm9OnTBAUFsWDBAnx9fVm/fj1ffvlllvdAni/P/bZmAP3792fkyJEUKlSIRo0a8csvv/DDDz/oP6uIiIiIiIiIiIhIDhQpUoTAwEAGDx7MokWL6NatW4Y2W7Zs4ffff2fGjBnG7cMaNmxIcnIywcHBdOzYkcKFCwNQokQJ/P39jWeHX7hwAYAyZcpQrVo145jpK1TKlSsH3N32rGvXrvz555/G1TaZWbduHQCtWrUCoGXLlkycOJEVK1YwbNgwk7ZpaWl89dVX2Nra0rBhQyIiIjh37hwrV66kQIECeHt7s3PnTvbt2wfAqVOnWLFiBf7+/nTv3t14nSkpKcyYMYN27dqRL18+4O7WbOPGjeOVV14B7iab7rVw4UKSk5NZuHAhRYoUAe7u/tS9e3cOHTpEvnz5KFWqFFOmTMHBwQGAunXr8scff7B79+4HXr88f577lTMAbdq04ZNPPmH79u3079+f33//ncmTJ/PWW2/ldWgiIiIiIiIiIiIiz6WWLVvSpEkTZsyYkeFYCYDdu3djaWlJixYtTMrffvttEhMT+eOPP4xllStXNiZmslKsWDFjYgYwJiiuX7+eZb+IiAjq16+PhYWFsa2XlxcREREkJiaatK1UqRK2trbGx3Z2dlSoUMHk/PJXX32VGzduALBz507S0tJo3LgxycnJxq8mTZpw48YN/vzzT2O/MmXKGBMzmYmKisLd3d2YmIG7yZnNmzdTu3ZtnJ2dWbZsGSVLluT06dNs2bKFBQsWEB0dTVJSUpb3QJ4vL8TKGYD333+f999/P6/DEBEREREREREREXlhBAUF0apVK0aPHs3ixYtN6q5du4adnR1mZqZrAIoWLQpgTG7A3QRIdqSvQEmXntB50NZqAAcOHODYsWMcO3aMOnXqZKj/6aefTP6Q38bG5qHz3isuLg7AuDrofv/884/x3w+7zri4OMqWLZtlm9DQUIKDg4mLi6No0aK4uLiQL18+4uPjs+wnz5cXJjkjIiIiIiIiIiIiIrmrePHiDB8+nNGjR/PNN9+Y1BUsWJArV66QmppqkqC5dOkSgHFLsyctIiICW1tbZs+enWF1ztChQ1m+fPlj7bKUvqImLCws01Ux6at7ssPW1parV69mKN++fTsVK1Zkz549TJo0CX9/f3x8fIwrbPz8/Dh06FAOr0CeRS/EtmYiIiIiIiIiIiIi8mS0a9eOBg0a8MUXX5isYPHw8CApKYmNGzeatN+wYQOWlpa4ubk9cMz7V9vkVGJiIt999x3NmjWjbt26eHp6mny1atWKXbt2cerUqRzPUbt2beDuSiFXV1fj1/nz5/nqq6+4fft2tseqVasWe/fuNa7GATh37hw9e/Zk165dREVFUbhwYXr06GFMzNy6dYuoqKgsVw/J80fJGRERERERERERERHJ0rhx40hLSyMtLc1Y5uXlRZ06dRg9ejQLFy7k119/ZcKECSxfvpxevXpRsGDBB45na2uLwWDgt99+Mzmb5lH99NNPXLt2jZYtW2Za/+677wKwYsWKHM9RtWpVWrVqxahRowgNDWXnzp2EhYUxYsQI7ty5Q8mSJbM9Vrdu3bC0tKRnz55s2rSJn376if79+1OhQgVatGiBm5sbsbGxTJkyhd9//51169bRqVMnLl++/EhJIHn2aVszERERERERERERkVxUqEghFh5Yk+cx5KZSpUoxZMgQxo0bZywzMzNj3rx5TJ8+na+//ppr165Rrlw5goKCHno+eP78+enbty8LFy5k69at/PrrrzmKa/Xq1RQuXJj69etnWu/o6IiTkxMREREMGjQoR3MATJo0ieDgYMLCwrh48SJFixalXbt2fPTRR480TsmSJVm6dCmff/45/v7+WFtbU79+ffz9/cmfPz8+Pj7ExMSwevVqwsLCKF68ON7e3nTs2JHAwEBOnTpF+fLlc3wd8uwwpN2b6nxJJSQkcPDgQVxcXLC2ts7rcEREREREREREROQZd/jwYZycnPI6DBHJQ1k9Dzws76BtzURERERERERERERERJ4iJWdERERERERERERERESeIiVnREREREREREREREREniIlZ0RERERERERERERERJ4iJWdERERERERERERERESeIiVnRERERERERERERHIgLS0tr0MQkTzyuD//Ss6IiIiIiIiIiIiIPCJLS0tu376d12GISB65ffs2lpaWOe6v5IyIiIiIiIiIiIjII7K3t+fcuXPEx8drBY3ISyQtLY34+HjOnTuHvb19jsexyMWYRERERERERERERF4KBQsWBODvv/8mKSkpj6MRkafJ0tKS4sWLG58HckLJGREREREREREREZEcKFiw4GN9OCsiLy9tayYiIiIiIiIiIiIiIvIUKTkjIiIiIiIiIiIiIiLyFCk5IyIiIiIiIiIiIiIi8hQpOSMiIiIiIiIiIiIiIvIUKTkjIiIiIiIiIiIiIiLyFFnkdQDPgrS0NAASExPzOBIREREREREREREREXnepecb0vMP91NyBkhKSgLg2LFjeRyJiIiIiIiIiIiIiIi8KJKSknjllVcylBvSHpS2eYmkpqZy69YtLC0tMRgMeR2OiIiIiIiIiIiIiIg8x9LS0khKSsLGxgYzs4wnzCg5IyIiIiIiIiIiIiIi8hRlTNeIiIiIiIiIiIiIiIjIE6PkjIiIiIiIiIiIiIiIyFOk5IyIiIiIiIiIiIiIiMhTpOSMiIiIiIiIiIiIiIjIU6TkjIiIiIiIiIiIiIiIyFOk5IyIiIiIiIiIiIiIiMhTpOSMPBfS0tLyOgQRySP6+ZeXwYv2//xFux4RkSdBz5Uikhk9N4g8f/RzKzml5Iw8kkozFTkAACAASURBVKNHjzJo0CAaNGiAi4sLDRs25OOPP+bIkSNPZL6LFy/Su3dvzp07Zyxr0qQJo0ePfqxx27Rpg6OjI9u3b89Rf19fX7p27fpYMcizwdfXF0dHxwd+9ejRI69DzDXXr19nxIgReHp68vrrrzNnzpxH6h8XF8dXX31Fq1atqFGjBg0aNKBHjx7s2LHjCUUMq1evZvLkybky1ogRI2jevHm22sbGxuLi4kL16tW5fv16juZzdHR85Hv8vEn/+encufMD23To0AFHR0dmzpwJQExMDI6OjqxduzbLsbPzXH//9zQ37vmuXbuyfE5wdHRk//79jzXH/R7l//nKlStp3rw57u7u9OnTh4sXL2arn6OjI02aNCE+Pj5D3Z49e3B0dGTXrl2PFHdm8up1+/jx47Rp0wYXFxfefvvtB46j1+9Hl5vv/R7leTgze/bsoU+fPnh6euLi4kKjRo0YNWoUf/3111OP5Vlx7NgxHB0d8fb2JiUlJdM2S5YsoWHDhri5uRESEpJpm+w+N7/scus55Ek9V94rN97L5Lan/XOX09fMdN9//z3dunWjXr161KxZk7fffpuvv/6a27dv50p86e859uzZA8DMmTOpVq1aln0iIiJwdHTkwoULuRKDZO1p/66Y2XNDVp6131lOnDhBly5dqFmzJm+++Sa//PJLtvqNGDEiw711cXHB29ubgIAAYmNjcyW+dPf/7AFMmzYNT09PatSowfr163P9OVmePl9fX5ydnTl8+HCm9dWqVTP+jvo4EhMTmTRpEuvXrzeW5cbr3aRJk3B0dGTatGmPG2Ku0HvFJ8cirwOQ58eRI0fo0KED7u7uBAYGUqRIES5cuMDixYtp3749ixcvpkaNGrk6586dO4mMjCQwMDDXxjxy5Aj/+9//qFKlCuHh4TRs2PCRxxg7diwGgyHXYpK85erqSkBAQKZ1BQoUeMrRPDljxoxh3759TJgwgePHj/Pll19SpkwZWrVq9dC+J06coFevXgB88MEHODo6cuvWLSIiIujWrRsBAQH4+vrmeszBwcHUqlUr18d9mPXr12Nvb09cXBxr167N0bWFh4fz2muvPYHoni0Gg4GoqCguXbpEsWLFTOouXLjAvn37TMrs7e0JDw+nTJkyTzPMR/bpp5/i6OiYaV3lypVzda7s/j/fsmULAQEBfPzxxzg6OhIUFMSoUaNYsGBBtuY5d+4cU6dOzdXX1Pvl1ev2nDlziImJYfbs2djZ2T1wLL1+P5q8eO/3INu3b+fDDz/kjTfeYPz48RQoUICzZ8/y9ddf065dO1auXPnMP688CatXr6Zy5cqcOHGCLVu20KRJE5P6+Ph4Jk6ciLe3N927d6d06dKZjvO8PDe/KDJ7rpw1a1auvu/Mjfcyua1fv37cunXrqcz1OK+ZqampDBkyhE2bNtG2bVs6depE/vz5iYqKYvbs2URGRjJ//nzy5cv3WDE6OzsTHh5OpUqVHmscebKe5u+Kj/o+6ln6nSUhIYFevXrh4ODA7NmzWbFiBX5+fvzwww84ODg8tH+JEiWYMWOG8XFSUhKHDh1i2rRpHD9+nOXLl+fae7j7f/ZOnjzJvHnzaN++Pa1bt6ZChQpUrFjxhfos4GWVnJzMqFGjWLlyJRYWT+Yj8KtXrxIaGsrEiRNzbczk5GTWrVtHlSpVWL16NQMHDsTS0jLXxs8JvVd8cpSckWxbtGgRdnZ2hISEYG5ubixv2rQpb775JnPmzHngX+M9SyIiIqhUqRIffPABQUFB/PPPP9jb2z/SGHoD/WKxtbV9ah8u5aUtW7bQsWNHmjZtStOmTQkLC2Pfvn0PTc4kJSUxaNAgrK2tWbZsGUWKFDHWNW/enCFDhjBp0iQaN26crTfez4OIiAi8vb25ceMG4eHhOfpF52X4PwXg4uLC0aNH2bhxI506dTKp+/HHH6lcuTInT540lllZWT0X96ZixYrPXJxbt27Fzs6Ovn37ArBv3z7CwsKy3b9AgQIsXbqUN998k9q1az+pMHNddl634+LiqFKlCt7e3lmOpdfvR/MsvfcLCQnB3d3d5K8HPT098fLyonnz5oSGhjJ27NinEsuzIikpifXr19O9e3d+/vlnwsPDMyRnbty4QUpKCs2aNaNOnToPHOt5eW5+kT1sxcSjyo33MrntaX6g8zivmfPnz+f777/n/7V373E53v8Dx18pxRxLk81pTiM6CEVJRHPe17IWKRPZouQQYiaaHHOMKDl0IGc528xhypzFsNnWtprTHEbOp1L9/uhxX7/uuqu7NMPez8fD46H7vu7rvu77vj7nz+f9CQ8PV0tTdnZ2NG/enMGDBxMVFYWPj88LXeN/pQ3yunuVf6dXqc3y22+/8ddffxEUFISdnR01atTg66+/5qefftKqjaipHLK2tubx48csWLCAs2fPltq15v1N7969C0CPHj2UOnLuNq94fVWqVIkLFy6wbNkypTx4HRw8eJC0tDQWLlyIu7s7+/fvp2vXrv/qNUld8Z8jYc2E1m7fvk12djZZWVlqj1eoUIEJEybQrVs3tce3bt2Ks7MzzZs3x8HBgVmzZvH06VPleU1hAXIvL42PjycgIADI6QQYP368clxGRgYzZ85UKsheXl5ahbRQNWIdHBzo0qULurq6bN68Od9xhw8fxtXVFSsrK6ytrfHx8VHrXMx77WlpaUyePBlHR0fMzMywsbHBz89P6+XI4tVX0BLOvMtVO3bsyMyZM+nfvz8tWrRQZk9cv36dgIAA2rVrh6WlJe7u7pw4cSLf+Xfv3s3gwYOxtLSkU6dOxMTEqL1fVlYWERERODk5YWZmRteuXdm4caNWn6FevXokJCSQnp7OH3/8QVpamlaFa0JCAsnJyfj7+2uspI4cORI3Nze1EA+//vorn332GVZWVrRs2ZIRI0aohV9QpfVjx47h6emJpaUlbdu2Zc6cOUpYlo4dO3Lp0iW2bNlC48aNuXLlCvHx8Zibm7Nu3Trs7Ozo0KEDly9fJjMzk6VLl9KzZ08sLCxo3rw5bm5uJQrT9Msvv/Dzzz/Tvn17/ve///Hbb7+RlJSU77iYmBi6du2Kubk57dq1IygoiIcPHyrP5w0R8PPPP+Pr60ubNm1o1qwZDg4OTJs2jWfPnhX7Gl8lFStWxN7enm+++Sbfc7t3785XNmhKS7/88gsDBw7EysoKR0dHtm/fnu9c9+7d44svvqB169ZYW1sze/bsfOVRXnfu3GHixInY2tpiYWGBm5ubxt/yRezZswc3NzesrKwwMzOjW7durFmzRu2Ywu4VTfd5QerVq8ft27dJSkoiMzOT06dPY2VlpfW19uvXj9q1a/Pll18Wed9pm2dFR0fTpUsXWrduTWRk5L9Sbjdu3JgjR45w8uRJGjduTHx8fIF5Rd7yOz09nQULFtCxY0csLS358MMP2b17t/J8aeYtr6Pi1P00hf8oKPxOXFwc7dq1o3nz5nh7e/Pnn39qdS2a0ryJiQmBgYG0bdtWeezx48fMnj2bzp07Y2ZmRosWLfDy8tIYim3jxo107twZc3NzevXqlS903vHjxxk0aBDW1taYmZnRqVMnwsLClGvRlBZU91BR+YM2ZWFhEhISuH37tlJeJSYm8tdffynPx8fH4+DgAMCECROU1YD9+/dn3LhxDBs2jBYtWjB8+HCNeXNKSgq+vr5YW1tjY2ODj48Ply5dUp6/fPkyY8eOxd7enmbNmmFnZ8f48eO5d+9ekdf+Jisq3yiojZM7Dal+j2+//ZZhw4ZhZWWFjY0NgYGBWoXU0qYuo7r/jh49Sr9+/bCwsKBz587s27ePlJQUBgwYgKWlJR988AG7du1Se6229bz169fToUMH7O3tOXXqVL56c3Z2NtHR0XTt2hULCwu6dOnCqlWr1N5r/fr19O7dm+bNm2NhYYGzszN79uwp8jsoaZmZkZFBVFQUjo6O+QY7Adq1a4ePj4/aKjRt0oKmNoKm0EqQM7nlgw8+wMLCAg8PD86dO5fvOk6cOMGHH36Iubk5vXv3JjExUe15bepA2rRh+/fvz6RJk1i6dCnt27fH3Nycvn37cv78+SK/y/8abb7PS5cuKeE5LS0t6dOnDwkJCUDBeUNBXrU2y7vvvou+vj779u0D4OTJk5QtW5ZmzZoV8c0VTjVwrSrftK2b/fDDDwwcOJAWLVpga2tLQEAAt2/fBtT7nRYtWkS/fv0AGDBggJLu89ZrHj58SHBwMPb29lhZWeHq6vqPhvcWpcPMzIwePXqwZMkStT49TZ4+fUpoaChdunTB3Nyc7t27s379erVj8ublw4YNUyaHffHFF/nKjaLqmQWJj4+nWbNmtGrVCktLy3zXATn5c1BQEIsWLaJt27ZYWVkxatQoHj58SGRkJO3ataNly5b4+fmphQbUpk9J6oovlwzOCK05ODhw5coV+vbtS1xcnFrG1rVrV5ydnZW/Fy5cyPjx47G2tiYsLIyBAweybt06hgwZovUmWR06dMDPzw/IWeafe2bSjh07SElJYdasWUyePJnz588zevToIs+pGn3u1asXlStXplOnTmzcuFGtsX/58mV8fHwwMzMjPDycqVOnkpKSgre3t8Zrz87OZvDgwRw7dowxY8awYsUKhg0bxuHDhwkKCtLqs4p/V3Z2Ns+fP9f4rySbuq1atQozMzNCQ0Pp0aMHN2/exMXFhbNnzxIQEMD8+fMpV64cAwcO5OjRo2qvnTx5MtWrV2fRokU4Ojoyffp0YmNjleeDgoIICwvD2dmZiIgIHB0dCQwMzNeQ1WTChAmkpqbi6+uLh4cHbm5uWoU0S0xMRFdXt8AQgLVr12bixIlKqKfU1FTc3Ny4d+8es2fPJjg4mOTkZNzd3Xnw4IHaa0ePHo2NjY1SwV62bBnx8fFATrqvUaMG7du3Z/369cpM+YyMDJYvX86MGTMYOXIktWvXJiQkhIiICNzc3Fi+fDnBwcHcuXOHESNGFDsu+KZNm6hWrRr29va0bdtWWb6b286dO5k9ezbu7u6sWLECX19ftm3bxrRp0zSe88aNG7i7u/Ps2TNmzZrFsmXL6N69O7GxsWq/7+uqW7duJCUlKQ0eyAmhde7cOXr06FHoa2/cuIGHhwcPHjxg9uzZjBgxgjlz5qjFhc/KymLw4MEkJCQQEBDAzJkzOX36tFonel7Pnj3D09OTgwcP4u/vz8KFC6lSpQqenp4aOznyysrK0pgn5O4w3b9/P8OHD8fCwoIlS5awaNEiatWqxVdffaW8R1H3SkH3uSaurq6Ympri7+/PoEGDuHPnToH3nCblypUjODiYixcvqoWNyKs4edb8+fPx9vYmKCiI3r17/yvl9vr16zE3N6dp06ZKRyBozivyGjNmDNHR0fTt25eIiAisra3x9/fnu+++AyjVvOV1VJy6n7auXr3KsmXLlLScmprKgAEDiuz0cXBwICkpiQEDBhAfH682uPfJJ5/g5OSk/B0QEMDWrVvx9vZm5cqVfPHFF/z666+MGTNGrVy/cuUKK1asYOTIkSxatIjs7GyGDRumNGB/+uknBg0aRLVq1ViwYAHh4eG0bNmSRYsW5RuQzp0WbGxstMofVAorCwuzefNmmjZtSqNGjejRowdly5ZVa1x36NCB8PBwAIYOHapWlu3cuZPy5cuzePFi3Nzc8p37xo0b9OnTh8uXLzNlyhRmzpzJlStX8PT05PHjxzx58gQPDw/+/PNPgoKCWLFiBf3792fHjh3Mnz+/yGt/kxWVbxTWxslr4sSJ1K5dmyVLluDl5cXGjRtZunRpkdegTV1GZcyYMXTv3p3w8HAqV65MQEAAQ4YMoUOHDoSGhvL2228zfvx4pVwuTj1v/vz5TJgwgdGjR2NhYaHxuwoJCaFz585ERETw4YcfMm3aNOLi4gCIjY3lq6++onPnzixdupQ5c+agp6fH6NGji9w/pqRl5k8//cSdO3eUskSTESNGKPubFSct5G0jaJKZmcnkyZPx8vJi/vz5PHv2jAEDBvD333+rHTd58mR69epFWFgY1apVY8iQIcq+CtrUgYrTht29ezffffcdgYGBzJs3j1u3bjFixIgiJ8m8KbRpK2rzfWZlZeHt7c2TJ08ICQlhyZIlVK1alaFDh3Lp0qVi5Q3w6rVZjIyM8PPzY8OGDUpkhenTp79wZAXVBA5VPU6butmFCxfw8PAgMzOTkJAQAgMDOXXqFN7e3vnO/8knnzBlyhQgJwx4WFhYvmMyMzPx8vJi586d+Pj4sHjxYt555x0+//xzLly48EKfT/zzJk6cqEwsKijfys7O5rPPPiMmJgY3NzfCw8Oxs7Nj8uTJLF68WO3Y3Hn5Z599plbXyn3/FFXPLMjt27dJTEykV69eADg7O3P06FEuXryY79jt27dz5swZZs2axfDhw9m9ezcuLi58//33TJ06FT8/P/bv3692Xdr2KUld8eWRsGZCa+7u7vz9999ERUUphZeRkRH29vb0799fqXDfvXuXZcuW0a9fPyZMmACAvb09JiYmjBo1ioSEhEIruypGRkZKAWxqaqpWqL/zzjssXrxYibl48eJFwsPDefz4MW+99VaB51Q1Yps0aQLkbDC8e/duDh06pIx2nzt3jqdPn+Lt7Y2JiYnyfvv37+fRo0dUrFhR7Zw3btygQoUKTJw4kRYtWgA5YTYuXbrEpk2bivyc4t937NixAmf0LFu2TJl1qq0aNWoQEBCgxMSdNWsW9+/fZ+PGjUo83w4dOtCrVy/mzJmjNgvc0tKS6dOnAzkdUTdv3iQiIgIPDw8uXrzIhg0bCAgIYNCgQUBO2srMzCQ0NBQXF5dCY1///fffVKpUicTERLp06aJ1LOPr169jaGhYaNrKLSwsjLfeeouoqCgqVKgA5CxJd3JyYvXq1WrLifv06aM0PNq0acO+ffs4ePAgn3zyCU2bNkVfXx8jIyO1FT7Z2dn4+PiohS+6efMm/v7+amG1DAwM8PPz47ffftPYIaBJeno6O3fupFevXkpM2o8++oiYmBgmTJhA1apVgZzZirVq1cLDwwMdHR1sbGx46623CpwB8uuvv9K0aVNCQ0OV78TOzo7Dhw9z8uRJZT+f11XHjh3R09Nj79699O3bF4Cvv/6apk2bUrdu3UJfGx0dTWZmJsuWLcPQ0BDIme3q6uqqHJOYmMi5c+dYvnw57dq1A8DW1lbjjFaVbdu28euvv7Jx40bMzc2BnDTl4uLC/PnziYqKKvS6CgoLYWlpyYYNG4Cc+NS9e/fmiy++UJ63srKidevWnDhxAgsLiyLvlYLuc02uXbtGlSpV+Pnnn7l//z779u0rdH8VTdq0aYOrq6vaTOW8oqKitM6zunXrRu/evZW//41yu3nz5lSsWJHMzMwi84rckpOT2bNnD5MmTVLyDltbWy5dusTx48dxdHQstbzldaVt3a84MjMzWbx4sVLuNmzYkJ49e7J582Zl5qomqpmA8fHxHDt2DEAZ2PT09KR+/fpATqfkkydPCAwMVMI/2NjY8PDhQ2bOnMmdO3eUVaCqmYPvvfcekPPbqjov27dvT3JyMvb29oSEhChletu2bTlw4AAnT56ke/fuyvXlTQva5A8qhZWFBVE13MeNGwdA5cqVcXJyYtOmTfj6+qKnp4eRkZEy47hOnTpq6UNPT4/g4GDKlSsHkG/VXnR0NM+fPyc6Olr5vurVq8egQYO4cOEC5cuXp2bNmoSEhChpvU2bNpw9e5aTJ08WeN3/BdrkGwXllXk5Ojoqv7GtrS2HDx/m4MGDjBw5ssDXaFuXUenbty8eHh5Azszw4cOHM2DAAAYOHAiAsbExH3/8MRcuXMDExKRY9Tx3d3c6d+6s8Trv379PbGwsnp6e+Pv7Azl1o+vXr3Py5Enc3d25cuUKgwcPZsiQIcrratasSe/evTl9+nS+1bm5lbTMvHbtGpCzCkAbKSkpWqeFvG2EglZhTp06VVlh1KJFCzp27Eh0dDRjx45VjhkxYoSyEtTOzo4PPviApUuXsmDBAq3qQMVpw2ZmZrJ8+XKlHfzo0SPGjRtHcnKyUj6/ybRpK2rzfd6+fZuUlBS1uomFhQVhYWE8e/aMOnXqaJ03vIptlvT0dDIzM9HR0WHnzp1MmjSJ//3vfwUer8nz58+V/9+/f59Tp04RERGBhYUFZmZmgHZ5bEREBNWqVWP58uXo6+sDULVqVSZNmpSvg7tGjRo0aNAAyKmTaAoxmZiYyA8//EBkZKTy29nY2PDJJ59w/PjxUg9LKUqXkZERgYGB+Pv7ExMTo5RvuSUkJHDixAlCQ0OV+qO9vT3Pnz8nIiKCfv36KW3VvHm5auVonTp11O6FouqZBVFFkVBNpO3RowczZsxgw4YNauUA5LR3Fi5cqESziI+P5+rVq2zcuJFKlSrRvn17jh07puwDm5qaqnWfktQVXx4ZnBFa09HRYdSoUXh5eXHo0CGOHDnC8ePH2b59Ozt27CAwMBB3d3fOnj1Lenp6vtlAXbt2JSAggOPHj2s1OFOY5s2bq22GpUroDx48KLCT59atWxw6dIjhw4dz//59IGdzP2NjY9avX69kjpaWlhgYGODi4kLXrl1xcHCgdevWBXZA1KhRg1WrVpGdnc2VK1e4ePEiKSkpnD59moyMjBf6nOLlsLCwYNKkSRqfq1evXrHP16hRI7XNCk+dOkXLli3VNlosU6YM3bt3JzQ0VG1Zed6VLJ07d2bPnj2kpqZy4sQJsrOzcXR0VKu4duzYkZiYGM6dO0fr1q01XlNISAgxMTH4+flx8eJF4uPj2bNnD46OjoSHh9O5c2dMTU01vlZXV1er8Coqx44dw9bWFgMDA+U6DQ0NsbCw4MiRI2qNdlXjRaVGjRpazUZ///331f5WzbxIS0sjJSWFixcvKjPfi5MOv/vuO+7cucMHH3yg5BNOTk5ERkaydetWpRHcpk0b1q9fj7OzM05OTrRv354PP/ywwE0qHRwccHBwICMjg99//52LFy+SnJxMWloaxsbGWl/fqyp3aDPV4Mzu3bvVOi4LkpSURIsWLZTKLuTkw7k7RU6dOoWBgYEyMAPw1ltv0b59e06fPq3xvEePHsXExARTU1O19OLo6MjSpUtJT09XGmuaTJ06VWOHQ+4y5vPPPwdyOilSU1O5dOmSEuZDdd8V914pyJkzZ/jss88wNzdn1qxZfPnll0ycOJElS5awbds2dHR0lNlVRQkICCAhIYEvv/xSY2jP4uRZedNiQf7JcrswhV2fKvRH7hA7AMuXL1f+X1p5y+tK27pfcdSpU0etk6thw4bUrVtXSTu50yvklEE6Ojro6+sTHBzMiBEjSEhI4OjRoxw/fpz169cTHx/PggULcHJywsDAQNnw+8aNG6SmpvLnn39q/N3efvttpcEM/39fqu43Z2dnnJ2defbsmZLGL1y4QGZmZr7fP++9pk3+oFKSslAVUqJ9+/bK9Xbu3Jldu3Zx8OBBtZVEmtSpU0dpbGuiyptzhzOtV6+e8j0CrFmzhqysLP78808uXrzI77//TkpKSqHv+19QmvmGpnujqBUj2tZlVHK3cVSDF7kH8lSdvKpzFaeeV1ge/MMPP/D8+fN8efDUqVOV/6sm+t2/f1/5LlUDGoV9ly9SZqo6urVdFdKsWTOt00LeNoImZcuWpVOnTsrfhoaGtGjRIt+Ku9x7D5QtWxYHBwclXI42daDitGEbN26sNkFRNYHx8ePHRX09bwRt2orafJ/GxsY0bNiQwMBAvv/+e+zt7XFwcFAbxNfWq9Zmefr0KZ999hl//PEHc+fOJSIigtDQUNq1a0d6ejoHDhzA2dmZt99+u8BzXLp0Kd8gmI6ODq1bt2bq1KnKNWuTxyYlJdGpUye1ur6dnZ0Sci1vuNWiJCUloa+vrzZpU09Pjy1bthTrPOLf06NHD3bu3EloaCidOnXKtweaKgxf3gkFH374IWvXruXs2bNKP6Y2eTkUXc8sSHx8PHZ2dujp6SnHOjg4EB8fz4gRI9Tu64YNG6rlz9WqVcPAwIBKlSopj1WtWlVZ/X7s2DGt+5SkrvjyyOCMKLbKlSvTo0cPZfDlwoULBAQEMGvWLHr27KnMwshb8JYpUwYjIyO1Tp2Syrs6oEyZnAh9hYWg2rZtG8+fP2fevHlqm8lCTtiUGzduYGJiQq1atVi9ejWRkZFs2rSJ2NhYKleuTL9+/Rg5cqTGTHj79u3MmzePa9euUbVqVUxNTSlXrlyJQmKJl69ChQrKrLLSkHdW3r1799QKZRVjY2Oys7N59OiR8piqsZP3XPfv31c2KixoI7ibN29qfPzMmTOsWLGC4OBgXF1dSU9PJzU1lfHjx+Pt7c2SJUto2rRpgYMzNWvW5ODBgzx69EiZQZXXtWvXlI7cu3fvsmPHDnbs2JHvuLzfQ97CvkyZMlo1hvM2Ds6fP89XX33F+fPnKV++PA0bNlQ694uTDlVhZDR1Nq5fv15p6HTv3p2srCzWrFmjhKupWbOmEhokr6ysLObNm0dcXByPHz/mnXfewcLCAgMDgzcmn+jWrRvjxo0jLS2Nhw8fcuHCBY1hAfK6d++extU1ucuQe/fuqQ3eaDomr7t373L9+vUCZzreuXMnX3rLrV69ekXmC6rY4vv27UNHR4e6devSsmVL4P/vu+LeKwX54osvaNKkCcuWLUNPT0+Je71w4ULWrl2LlZWV1oMzFStWZMqUKXz++edERERgZ2en9nxx8ixtV+78k+V2YQrrSFDlqYV9htLKW153RdX9qlSpovW5NH3f1apV4+bNm1y5ckWtUxJgxowZaitSVLP4P/74YyBn5vmYMWMICgqiU6dO6OjocOjQIaZPn05KSgoVKlSgSZMmyiBg7t8t732pquOpyqGnT58SHBys3Iu1atXCysoKPT29fL9/3s+lTf6gUpKycMuWLTx//lzjqoR169YVOThTY6KP8AAAG/RJREFUVNq9e/dukSsfo6KiiIiI4O7duxgbG2NmZkb58uX/Mx22BSnNfKMk94a2dRkVTXW7wjpjilPPK+w+0yYPvnTpEpMmTeLo0aOULVuW+vXrKxMnCvsuX6TMVP1Whe0deuvWLapUqaJMOtA2LWhTZhoaGiplpIqRkVG+wZm85zIyMlLaAtrWgbRtw2q6D0H7AazXnbZtxaK+Tx0dHVauXEl4eDh79+5l69atlC1bFicnJ7766qtilaWvWpslNjaWM2fOsGXLFho1aoSlpSUuLi74+vrSvHlzNm/ejIuLS6GfqUaNGkrbQTUp4913380XuUSbPPbu3bsa90otKdX5iju5SrxagoKC6NmzJ19++WW+MH337t2jWrVq+fJfVVsid9jOkrZ/8tYzNTl//jzJyckkJydjbW2d7/l9+/appV1NZXhh0VSK06ckdcWXRwZnhFauX7+Oi4sLI0aMyBdioWnTpowcORJfX1+uXLmiVCr+/vtvtdHorKws0tLS1DrY8s7G/ycT6JYtW2jVqhXDhw9XezwtLY2RI0eyceNGhg0bBvz/8uL09HSSkpJYv349ERERNG3alC5duqi9/tSpU4wbN05Z/q/qKAoJCeGHH374xz6PeLkKKki1uWcrV67MrVu38j2uKvgMDQ2V/+eNP6p6XbVq1ZTZD6tXr9bYaC5o6btqCauqU01fX5+wsDAltEHNmjULnYFub2/PqlWrOHTokMZC/OrVq3Tq1AlfX1/8/PyoWLEiDg4OfPrpp/mOLWylQkk9fPiQwYMHY2pqyq5du6hfvz5lypQhISFBqw1jVf7++28OHTpE//79883iPHLkCBEREZw8eVKpJPXs2ZOePXvy4MEDvv/+e5YtW8bYsWOxsbHJ1yEcGRlJdHQ0U6ZM4YMPPlB+y6IaKa8TVWiz/fv3k5aWRvPmzbUKCWJoaKi2V42KquKoOiYtLY3s7Gy1RlHuY/KqVKkSDRo0YNasWQW+74saM2YMqampREdHY2Vlhb6+Pk+ePMm3oWJx7hVN7ty5Q2pqKh4eHsqMXg8PD3799VdlA9fCwkFp0r59e3r16kVkZGS+indx8qx/UnHK7ZJQpcO0tDS1gb7k5GSePHlCgwYNSiVveV2VpO6nTRmpabbgrVu3MDc3p3r16vnC6dSqVYuzZ88ydOhQZs+eTdu2bdWeb926NV5eXsyYMYN79+5x//59fH19+eCDD4iMjFRCxMTFxXHo0KFifQfTpk3j22+/JTQ0FFtbW2WAx9bWtsjXaps/lMS5c+dITk5m1KhR+TY437ZtG1u2bOHKlSsvFOe/YsWKpKWl5Xv8+++/p0GDBpw6dYqZM2cSEBCAs7Oz0gk2YsSI/3T8/dKqk5RUcesyJVFa9bzceXDuNuPly5e5du0arVq14vPPP8fAwIBNmzZhamqKnp4ev//+u9pmxHm9aJlpamqKsbExiYmJBa4M9Pf35+rVq+zdu5ddu3aValp48OBBvvrOrVu38tVb7t+/r1Z+5z5GmzqQtGFLl7bfp4mJCUFBQUyePJlffvmFb775hmXLllGtWjWtQ06/im2W06dP8/777yt7kNaqVYuFCxcyaNAgkpOT6dGjR5GDJfr6+kUOgmmbx2oqw7KyskhMTCzRpMxKlSpp3Cfk3Llz6Ovr/yfC+70JTExMGDduHF9++SVr165Ve65y5crcvn2brKwstQEa1X5fpdF21EZ8fDwVK1Zk8eLF+QYDx4wZw7p164o1wS+vkvYpaSJ1xdJTpuhDhMiZnayrq8uaNWs0btiakpJCuXLlqFOnDpaWlujr67Nr1y61Y7755hsyMjKUWYMVK1bMt5xUFWJERVdXt1Su/9y5c/z222/07t2b1q1bq/3r1q0bZmZmbNq0iczMTFatWkXHjh2VkDe2trYEBwcD/x+DOLczZ86QlZWFn5+fUgnLzMzkyJEj/5nZRP8Fqhk7ue+BjIwMrTYWt7a2JikpSe1+z8rK4ptvvsHc3FytIXvw4EG11+7Zs4eaNWtSp04dWrVqBeTM6jA3N1f+Xbt2jYULFxYYAkXVQZ47rqexsTEfffQRkDPTrrCZUPb29jRq1IjQ0FCNneFz5sxBR0dHqSTY2Njwxx9/0KxZM+UamzZtSmRkJImJiYV9VfnknbmiSUpKCnfv3sXT05OGDRsqr1G9l7azVLdu3UpmZiYDBgzIl08MGjSIsmXLsm7dOiBn82ZVp3ClSpXo1q0bPj4+PH/+PN+GrZCTtzVu3JjevXsrFaIbN26QnJz8xuQTFSpUoF27duzZs4c9e/ZoXWls06YNSUlJat/b77//rrbZt62tLenp6ezfv195LD09ncOHDxd4Xmtra/766y+qV6+ull7279/PqlWr1EJslVRSUhJdu3aldevWSjpW3Xeq31Wbe6Wo+7xKlSpUrFiREydOqD0+aNAgypQpg66uLpUrVy729U+YMIEqVarkW5VSnDwrr3+j3C4pVX0k99J7yOmQnzdvXqnlLa+r4tT9IKeczFtPyluvU70ud8zqn3/+mYsXLyrpKHd6NTc3x9DQkPfee4/Hjx8TGxurMc9MTU3FxMSEqlWr8uOPP/Ls2TOGDBmiDMwAysBMcfLcpKQkbG1t6dSpkzIw8+OPP5KWllbkebTJH0oqPj6e8uXL8+mnn+ZLHwMHDiQrK+uFB4FatmzJ6dOn1cr9q1evMnjwYI4fP05SUhKGhoZ4eXkpje1Hjx6RlJT0xpRrJaFtvlFaeWVexanLlFRp1fMsLS0pW7Zsvjw4PDycCRMmKIMsrq6umJubKwMtReXBL1pmlilThgEDBnDw4MF89XLIqaufOHGCnj17UqZMmVJPC0+ePOHUqVPK33///TdJSUn5QhfnHmx++vQpBw8exMbGBtCuDiRt2NKlzfd57tw57OzsOHfuHDo6OpiamjJq1Cjef/99pfzUJm94Fdss7777LqmpqWoTrqytrZUQiaXVsa1tHtuyZUu+//57tRB9p0+fxtvbm9TU1GK/b8uWLXn27Jla2yMzM5OxY8fmW4EhXm0uLi60bduWOXPmqN3TNjY2ZGRk8O2336odv3PnTsqWLVvoPova9FloIz09nV27duHk5ESbNm3ype+ePXty/PjxEt3DKiXtU9JE6oqlR1bOCK3o6uoyadIk/Pz8+Pjjj3F3d6dBgwY8efKEw4cPExcXh7+/v1KAe3l5ERERgZ6eHu3bt+e3335j0aJF2NjYKHsGODo6cuDAAWbOnImjoyOnTp1i69atau+rOt/evXtxcHBQNmorrs2bN6Ovr1/ghpQfffQRU6dOJTExkTZt2hASEoKvry8eHh7o6uqybt06DAwMcHR0zPdaVSYdHBzMRx99xL1794iLi+OXX34hOzubp0+fFhoaQPz7Hj58WOAMMR0dHSwtLalSpQpWVlbExMRQu3ZtqlSpQmxsLE+fPi2yk3fgwIFs27aNAQMG4OfnR4UKFVizZg1//PEHy5YtUzt2586dGBsbY2dnx4EDB9i7dy+zZ88GoEmTJvTs2ZMJEyZw+fJlTE1N+f3335k3bx7NmjUrcJWCk5MTpqamjBs3jtGjR1OrVi2++eYbNmzYQO/evdmxYwfe3t6EhoZqXE6vp6fHzJkz8fLy4uOPP+bTTz+lcePG3L59mw0bNnDs2DEmTZqkpE9fX19cXV0ZOnQorq6u6OnpsXr1ao4cOYKbm1uRv0dulStX5sKFC/k2T86tXr16VKxYkSVLlqCjo0OZMmX49ttvldnX2q7I27JlC5aWlmqdeSpVqlTB0dGRb7/9lrS0NNq0acPEiROZNWsWDg4O3L9/n7CwMOrVq6fMGMvNwsKCJUuWsGzZMiwtLbl48aIS87s4FaBXXbdu3Rg/fjyZmZlERERo9ZoBAwawadMmBg0ahJ+fH8+fP2f+/Plq6crW1hZ7e3smTJjArVu3eOedd4iNjSUtLY3q1atrPG/v3r1ZvXo1AwcOxNvbGxMTEw4ePEhUVBTDhg0rMizBH3/8oXQE5fXOO+9gYmKChYUF27dvx9TUFBMTE06fPk1kZCQ6OjrK76rNvZL3PtcUPsTHx4eQkBCmTJmCk5MTKSkphIeHY2lpyaNHj/j8889ZuHBhgftOaaLaGDXvypTi5Fl5/RvltqayWRumpqZ07tyZGTNm8PjxYxo3bsy+ffs4ceIEK1asKLW85XVV3Lqfai+DyMhILCwsOHDgAMeOHct3XgMDA4YOHcqoUaN4/Pgxc+fOpWHDhoVuGlylShXGjh3LlClT6NevH66urtSuXZsHDx4ooWFUg4zNmjVDT0+P2bNn4+npybNnz4iPj1c6WYuT51pYWPDNN9+wfv166tWrxy+//EJ4eLhaGi/stUXlDyWRnp7O7t27cXR01LhfU6NGjWjWrBmbN29+oZVlqnxg8ODBeHt7o6OjQ1hYGPXr16dz585kZWWxdu1aQkJC6NChA9evX2flypXcunWrVEPJvIquXbtGdHR0vsdVIWK1yTdKK6/Mqzh1mZIqrXqekZERHh4erFixAj09PVq1akVSUhJbtmwhODiYatWqUbNmTWJjY6levToVK1bk0KFDSkdoQXlwaZSZnp6eHD9+nGHDhtGnTx9ln4ljx44RFxdHq1at8PX1BXLSemmmhbJlyzJu3DjGjBmDvr4+CxcupFKlSvlWKs2dO5fnz5/z9ttvs2LFCh4+fIiPjw+gXR1I2rDa06atqM33qQqxGRAQgJ+fH8bGxhw5coSff/5Z2aBcm7zhVWyzDBo0iC1btuDl5YWvry86OjqsWrWKn376iZ49e7J69Wr09fUZO3bsC3Vka1s38/HxoW/fvgwZMgQPDw8eP37MvHnzsLGxoUWLFsXejNzR0RELCwsCAgIYOXIk7777Lhs3buTGjRv5QkWKV19wcDA9e/ZUG+R3cHDA2tqaL7/8kuvXr9OoUSMSEhJYt24dQ4cOLXRQv2LFiujo6HD06FEaNGiApaVlia5r37593Lt3L9/+3SofffQRK1euZMOGDYwbN65E71HSPiVNpK5YemRwRmitU6dObNiwgRUrVhAREcHt27cxMDCgadOmLFiwQG1J7ciRIzE2Nmb16tWsWbMGY2Nj+vTpg5+fn1IYf/zxx1y6dIktW7awZs0abGxsWLhwoVqlvk2bNjg6OjJ37lyOHz+udWdfbs+ePWP37t20a9dObVOs3Hr06MGsWbNYt24dS5cuZenSpSxatAh/f38yMzMxMzNj5cqVGuMptm7dmkmTJhEVFcWuXbswNjamdevWhIWF4evry6lTp7C3ty/2dYuX5/z58/Tp00fjc7q6usqSy5kzZxIcHMzEiROpWLEiLi4utGzZUon5W5Dq1auzdu1a5syZw+TJk8nKysLMzIyoqKh8jcKRI0fy/fffs3r1aurUqcO8efPUCueZM2cSERHB6tWruXHjBsbGxri4uOTrXM1NT0+PlStXEhISwty5c3ny5AlNmjRh8eLFdOrUiQ4dOrB06dJCP4NqlvrKlSuJi4vjxo0bVKpUiSZNmhATE0ObNm2UY5s0aUJcXBwLFixgzJgx6Ojo0KRJEyIjI/PtbVGUIUOGEBgYiJeXFzExMRqPqVSpEkuWLCEkJIThw4dToUIFTE1NWb16NZ999hlJSUlFbhz+ww8/8McffxS6IWevXr349ttvlYZHeno6a9asYc2aNZQrVw5bW1sCAgI0duh7e3tz584dYmJiePDgAe+88w69evVCR0eHyMhIHj58mC+e8uvI0dERXV1drKysChw0ycvQ0JC1a9cybdo0xo0bR4UKFRg8eDC7d+9WOy4sLIw5c+awYMECnj17Rvfu3XF1ddU4qxVyVvLExcUxd+5cZs6cyaNHj6hduzaBgYF4eHgUeV0FbfwKOUuxfXx8lDxhypQpQE6s/a+++ort27crKwY++eSTIu+VvPd53g2gIWfSQ7ly5YiNjWXDhg1Ur14dFxcXhgwZwoMHDxgyZEiJBgu6dOlCly5d1EJBFCfPyuvfKLdLOjgDOZ1boaGhrFy5knv37tGgQQPCw8OVvOpF85bXXXHqft7e3qSlpbF8+XIyMjLo0KED06ZNU9scHHI6sJ2cnJg4cSJPnjzBwcGBiRMnFtkJ6O7uTv369YmNjWXevHncvXuXChUqYGFhQUxMjDJjvG7dusydO5ewsDCGDBlClSpVaN68OatWraJ///6cOnVK647w8ePHk5GRwbx580hPT6dWrVoMHTqU33//nYSEhEJn/WmTP5TE3r17C224Q055NX36dPbv36+2sXtxvPvuu8TFxTF79mwCAgIwMDDAzs6OgIAA3nrrLZydnbly5QqbN29m9erVmJiY0L59e/r160dgYCCpqanKRtlvmj///JMZM2bke/zTTz/FxsZGq3yjNPLKvIpblzEzMyvR+5RmPS8gIAAjIyM2bNhAZGQkdevWZfr06Tg7OwM5efC0adMICAhAX1+fhg0bEh4ezvTp00lKSiowPNmLlpn6+vpERESwbt06tm3bxs6dO0lPT6du3bqMGjUKNzc3ZUVcaacFIyMjRowYwezZs7l9+zbW1taEhobmC0E6depUZsyYwZUrVzAzMyM2NlbJ27SpA0kbVnvatBW1/T5XrFjB3LlzmTZtGvfv3+e9994jODhY2QOpqLzhVW2z1KpVi7i4OObMmcPYsWPR1dXFxsaGDRs20KhRI2rUqMG1a9deeM8Wbdt9ZmZmxMTEMH/+fEaMGEHlypXp2LEjo0ePLtHgkK6uLitWrGDOnDnMmzePp0+f0qxZM6Kionj//fdf6DOJl69mzZqMHj1aiZADOQP7S5cuZcGCBSxfvlzZgzMoKIi+ffsWer633nqLoUOHEh0dTWJiYqHRHQqzefNmDA0NCyxLGzdujKmpKfHx8YwaNapE7wEl61PSROqKpUcn+02PySCEEK8B1SbIISEhWm/qXZryxrYWQrxeJA0LIYQQ2pEyU4iXT9KdEEJoJnvOCCGEkIqyEK85ScNCCCGEdqTMFOLlk3QnhBCayeCMEEIIIYQQQgghhBBCCCHESyRhzYQQQgghhBBCCCGEEEIIIV4iWTkjhBBCCCGEEEIIIYQQQgjxEsngjBBCCCGEEEIIIYQQQgghxEskgzNCCCGEEEIIIYQQQgghhBAvkd6/fQFCCCGEEEII8aLGjx/Pli1b8j1uYGBAtWrVsLW1xd/fH2Nj43/k/fv378/Vq1c5cODAP3J+IYQQQgghxJtFBmeEEEIIIYQQb4wvvvgCQ0ND5e+HDx9y9OhRNm/ezI8//simTZvQ19cv9fcdMmQIT548KfXzCiGEEEIIId5MMjgjhBBCCCGEeGM4OTlRq1Yttcfc3d0JCgpi7dq17Nu3j+7du5f6+7Zt27bUzymEEEIIIYR4c8meM0IIIYQQQog3nrOzMwBnz579l69ECCGEEEIIIWRwRgghhBBCCPEfUL58eQCys7OVx7777jv69u2LpaUl1tbW+Pn5kZqamu+127Zt48MPP8TCwoLu3bvz9ddf4+npSf/+/ZVj+vfvT8eOHdVe9+uvv+Lj40OrVq2wsLDA1dWVffv2qR3Tv39/vLy8SExMpHfv3pibm9OhQwcWLVpEVlZWaX4FQgghhBBCiFeIDM4IIYQQQggh3niHDh0CoGnTpgDEx8czdOhQypcvz9ixY/H09OTMmTO4urqqDdDExcUREBBA1apVCQgIwNramtGjR/PTTz8V+n7nzp2jT58+nDt3joEDB+Lv709GRga+vr7ExcWpHZucnMzIkSNp3bo1EydOpHbt2oSFhbF27dpS/haEEEIIIYQQrwrZc0YIIYQQQgjxxrh//z5paWnK3w8fPuTQoUOEhYXRoEEDevTowcOHD5k2bRrdu3dn3rx5yrGurq706NGDOXPmsHjxYh49esT8+fOxtrYmOjoaXV1dAOrXr8/06dMLvY6pU6eio6PDpk2bqFGjBgBubm64ubkREhJCt27dMDIyAuDmzZuEh4crK28++ugj2rVrx44dO3B3dy/V70cIIYQQQgjxapDBGSGEEEIIIcQbQ7W3TG7ly5enY8eOBAYGUrZsWQ4cOMDDhw9xcnJSG8jR1dWlTZs2JCQk8Pz5c44dO8aDBw/49NNPlYEZyBlkWbhwYYHXcOvWLc6ePYubm5syMANgYGCAl5cX/v7+HDlyhJ49eyrX16FDB7Xj6tWrx61bt17kqxBCCCGEEEK8wmRwRgghhBBCCPHGmD17NsbGxmRkZHDo0CHi4uLo1q0bQUFBGBgYAHDp0iUARo0aVeB50tLSuHjxIgB169ZVe05fX5/atWsX+NqrV68CUK9evXzPNWjQAIC//vpLeaxq1aqUKaMecVpfX1/2nBFCCCGEEOINJoMzQgghhBBCiDdGixYtqFWrFgDt27enbt26TJ06lbt377JkyRJ0dHSUQY/g4GDl2LyqVKnC8+fPgZyBkrxUAz2aZGdnF/ic6r3Lli2rPJZ3YEYIIYQQQgjx5pNWgBBCCCGEEOKN1b9/fzp16sSBAweIiYkBoGbNmgAYGRlhZ2en9k9XVxcdHR309fWVgZs///xT7ZzZ2dnK6htNVOdPSUnJ91xqaiqAWrgzIYQQQgghxH+PDM4IIYQQQggh3mhTpkyhSpUqLFiwgMuXL2NnZ4eBgQHLly8nIyNDOe7GjRv4+PgwZ84cdHR0aNeuHeXLl2fdunVqIca+/vprtb1q8nr77bcxMzNj+/btXL9+XXk8PT2dqKgo9PX1adu27T/zYYUQQgghhBCvBRmcEUIIIYQQQrzRjI2NGTNmDE+ePGHy5MkYGRnh7+/PmTNn6NOnD9HR0Sxfvhw3NzeePXvGuHHjAKhUqRLDhw/n4MGDeHp6EhcXx7Rp0xg3bpxaWDJNJk6cSGZmJi4uLixevJjo6Gj69u3L+fPnCQgIoHLlyi/jowshhBBCCCFeUbLnjBBCCCGEEOKN98knn7B161YOHz7M1q1b8fT0xMTEhKioKObPn0+5cuVo1qwZs2fPpmXLlsrrBg0ahIGBAbGxscyYMYO6desyf/58goODNe5Fo2JlZcXatWtZuHAhK1euJCsriyZNmrB48WKcnJxexkcWQgghhBBCvMJ0sgvbrVIIIYQQQggh/qPS09N5+vSpxlUuLVq0wMnJiZCQkH/hyoQQQgghhBCvOwlrJoQQQgghhBAa3LhxA2trayIjI9UeP3jwII8ePcLCwuJfujIhhBBCCCHE607CmgkhhBBCCCGEBrVr16ZFixYsXryYO3fuUL9+fS5fvsyaNWt47733+Pjjj//tSxRCCCGEEEK8piSsmRBCCCGEEEIU4N69e4SHh7N3715u3ryJkZERHTp0YOTIkRgaGv7blyeEEEIIIYR4TcngjBBCCCGEEEIIIYQQQgghxEske84IIYQQQgghhBBCCCGEEEK8RDI4I4QQQgghhBBCCCGEEEII8RLJ4IwQQgghhBBCCCGEEEIIIcRLJIMzQgghhBBCCCGEEEIIIYQQL5EMzgghhBBCCCGEEEIIIYQQQrxEMjgjhBBCCCGEEEIIIYQQQgjxEv0fndd8oZtALe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118" y="925685"/>
            <a:ext cx="7741931" cy="522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2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1983" y="218942"/>
            <a:ext cx="9482629" cy="682580"/>
          </a:xfrm>
        </p:spPr>
        <p:txBody>
          <a:bodyPr>
            <a:normAutofit fontScale="90000"/>
          </a:bodyPr>
          <a:lstStyle/>
          <a:p>
            <a:r>
              <a:rPr lang="fr-FR" dirty="0"/>
              <a:t>Analyse pré-exploratoire – PIB par habitant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25" y="1579565"/>
            <a:ext cx="2860675" cy="5003888"/>
          </a:xfrm>
        </p:spPr>
        <p:txBody>
          <a:bodyPr>
            <a:normAutofit fontScale="92500"/>
          </a:bodyPr>
          <a:lstStyle/>
          <a:p>
            <a:pPr algn="just">
              <a:buSzPct val="100000"/>
              <a:buFont typeface="+mj-lt"/>
              <a:buAutoNum type="arabicPeriod"/>
            </a:pPr>
            <a:r>
              <a:rPr lang="fr-FR" sz="1600" dirty="0" smtClean="0"/>
              <a:t>L’analyse de l’indication revenu par habitant permet de scinder également les pays en deux </a:t>
            </a:r>
            <a:r>
              <a:rPr lang="fr-FR" sz="1600" b="1" dirty="0" smtClean="0"/>
              <a:t>catégories de pays : </a:t>
            </a:r>
          </a:p>
          <a:p>
            <a:pPr lvl="1" algn="just">
              <a:lnSpc>
                <a:spcPct val="125000"/>
              </a:lnSpc>
              <a:buFont typeface="Wingdings" charset="2"/>
              <a:buChar char="Ø"/>
            </a:pPr>
            <a:r>
              <a:rPr lang="fr-FR" sz="1400" b="1" dirty="0" smtClean="0"/>
              <a:t>19 Pays « </a:t>
            </a:r>
            <a:r>
              <a:rPr lang="fr-FR" sz="1400" b="1" dirty="0" err="1" smtClean="0"/>
              <a:t>Priority</a:t>
            </a:r>
            <a:r>
              <a:rPr lang="fr-FR" sz="1400" b="1" dirty="0" smtClean="0"/>
              <a:t> 1 »: </a:t>
            </a:r>
            <a:r>
              <a:rPr lang="fr-FR" sz="1400" dirty="0" smtClean="0"/>
              <a:t>les 25% des pays ayant le revenu le plus élevé</a:t>
            </a:r>
          </a:p>
          <a:p>
            <a:pPr lvl="1" algn="just">
              <a:lnSpc>
                <a:spcPct val="125000"/>
              </a:lnSpc>
              <a:buFont typeface="Wingdings" charset="2"/>
              <a:buChar char="Ø"/>
            </a:pPr>
            <a:r>
              <a:rPr lang="fr-FR" sz="1400" b="1" dirty="0" smtClean="0"/>
              <a:t>59 Pays « </a:t>
            </a:r>
            <a:r>
              <a:rPr lang="fr-FR" sz="1400" b="1" dirty="0" err="1" smtClean="0"/>
              <a:t>Priority</a:t>
            </a:r>
            <a:r>
              <a:rPr lang="fr-FR" sz="1400" b="1" dirty="0" smtClean="0"/>
              <a:t> 2 »:</a:t>
            </a:r>
            <a:r>
              <a:rPr lang="fr-FR" sz="1400" dirty="0" smtClean="0"/>
              <a:t> les pays pour lesquels le revenu est moins important, mais  a eu un fort taux de croissance sur les 5 dernières années, faisant de ces pays des potentiels </a:t>
            </a:r>
            <a:r>
              <a:rPr lang="fr-FR" sz="1400" dirty="0" err="1" smtClean="0"/>
              <a:t>Priority</a:t>
            </a:r>
            <a:r>
              <a:rPr lang="fr-FR" sz="1400" dirty="0" smtClean="0"/>
              <a:t> 1 dans le futur.</a:t>
            </a:r>
          </a:p>
          <a:p>
            <a:pPr lvl="1" algn="just"/>
            <a:endParaRPr lang="fr-FR" dirty="0" smtClean="0"/>
          </a:p>
        </p:txBody>
      </p:sp>
      <p:sp>
        <p:nvSpPr>
          <p:cNvPr id="7" name="Rectangle 6"/>
          <p:cNvSpPr/>
          <p:nvPr/>
        </p:nvSpPr>
        <p:spPr>
          <a:xfrm>
            <a:off x="3298825" y="4117464"/>
            <a:ext cx="8601254" cy="266601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697071" y="4374776"/>
            <a:ext cx="219635" cy="1479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8588189" y="4522694"/>
            <a:ext cx="219635" cy="1479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utoShape 2" descr="data:image/png;base64,iVBORw0KGgoAAAANSUhEUgAABmcAAAMzCAYAAABTA8bGAAAABHNCSVQICAgIfAhkiAAAAAlwSFlzAAALEgAACxIB0t1+/AAAADh0RVh0U29mdHdhcmUAbWF0cGxvdGxpYiB2ZXJzaW9uMy4xLjMsIGh0dHA6Ly9tYXRwbG90bGliLm9yZy+AADFEAAAgAElEQVR4nOzde5SdZWEu8GfPNZPJ5E5uIIFwMxckAaKgQAQEQQurCrKqLqhwKoielsYem3KOdnmOnsMC6alHrIoU6GkrKrrEapVKoYrSqqfhHsLVBEiAkAtDksncZ/b5gzIwJoGEzOxvZvbvtxZ/vO/+vplnnGX2nv3s931L5XK5HAAAAAAAACqipugAAAAAAAAA1UQ5AwAAAAAAUEHKGQAAAAAAgApSzgAAAAAAAFSQcgYAAAAAAKCC6ooOMBL09/dnx44dqa+vT6lUKjoOAAAAAAAwipXL5fT09KS5uTk1NTuvk1HOJNmxY0cee+yxomMAAAAAAABjyOGHH56Wlpad5pUzSerr65O89D9SQ0NDwWkAAAAAAIDRrLu7O4899thA//DblDPJwFZmDQ0NaWxsLDgNAAAAAAAwFuzuKJWdNzoDAAAAAABg2ChnAAAAAAAAKkg5AwAAAAAAUEHKGQAAAAAAgApSzgAAAAAAAFSQcgYAAAAAAKCClDMAAAAAAAAVpJwBAAAAAACoIOUMAAAAAABABSlnAAAAAAAAKkg5AwAAAAAAUEHKGQAAAAAAgApSzgAAAAAAAFSQcgYAAAAAAKCClDMAAAAAAAAVpJwBAAAAAACooBFTzjz88MNZuHBhNmzYMGj+rrvuyjnnnJOjjjoqp5xySm644Yad7n3wwQdz/vnnZ8mSJTnhhBPyv//3/05PT0+logMAAAAAAOyxEVHOrFmzJpdcckl6e3sHzd9zzz352Mc+lnnz5uWaa67JWWedlauuuirXX3/9wDVPPfVUPvKRj6SxsTFf/OIXc9FFF+XGG2/MFVdcUekfAwAAAAAA4HXVFfnNe3t78+1vfzt/8Rd/kfr6+p0e/9KXvpQFCxbkC1/4QpLkpJNOSm9vb772ta/l/PPPT0NDQ77+9a+npaUlX/nKV9LQ0JBly5Zl3Lhx+fznP59LLrkkM2fOrPSPBQAAAAAAsFuFrpy5++67c/XVV+eiiy7Kf/kv/2XQY11dXVm5cmVOP/30QfPvfve7s23bttxzzz1Jkn/913/NySefnIaGhoFrzjjjjPT19eWuu+4a/h8CAAAAAABgLxRazhxyyCG5/fbb85//839ObW3toMfWrVuXnp6eHHzwwYPm586dmyRZu3ZtOjo68txzz+10zdSpUzNhwoSsXbt2eH8AAAAAAACAvVTotmbTp0/f7WPbt29PkkyYMGHQfHNzc5Kkra1tt9e8fF1bW9tQRQUAAAAAABgShZYzr6VcLidJSqXSLh+vqal5zWvK5XJqavZuYdCqVav2MiUAAAAAAMDeGbHlTEtLS5LstPrl5XFLS8vAipldrZBpb28f+Bp7atGiRWlsbHwjcQEAAAAAAJIkXV1dr7kgpNAzZ17LgQcemNra2jz99NOD5l8eH3zwwWlubs7MmTPz1FNPDbpmy5YtaWtr2+ksGgAAAAAAgKKN2HKmsbExxx57bG677baB7cuS5Cc/+UlaWlqyaNGiJMk73vGO/PSnP013d/ega2pra/PWt7614rkBAAAAAABey4gtZ5Lk0ksvzT333JPly5fnzjvvzBe/+MVcf/31ueSSS9LU1JQk+YM/+INs2rQpF198cX7605/mxhtvzBVXXJHzzjsvc+bMKfgnAAAAAAAAGGxElzPHH398rrnmmvzmN7/JJz7xifzwhz/Mn/7pn+ajH/3owDWHHHJIbrjhhrS3t+eP/uiPcuONN+bCCy/Mf/tv/63A5AAAAAAAALtWKr96z7Aq9fLBPIsWLUpjY2PRcQAAAAAAgFHs9XqHEb1yBgAAAAAAYKxRzgAAAAAAAFRQXdEBAKhuq1evzqpVq3L44Ydn8eLFRccBAAAAgGGnnAGgMD/+8Y/zta99bWD8wQ9+MB/84AcLTAQAAAAAw085AzCM7rjjjtx2221Fxxg2ra2tSZIpU6a8ofsff/zxQeNvf/vbuffee1MqlfY521A5/fTTc+qppxYdA4ZNf39/brnllvz617/O7Nmz8+EPfzgzZswoOhYAAACMacoZAN6wfS1ngOJ973vfy9/+7d8mSR555JE88cQT+fKXvzyiSlIAAAAYa0rlcrlcdIiidXV1ZdWqVVm0aFEaGxuLjgMwaqxYsSJJcuWVV76h+3/0ox/l2muvHRj/3u/9Xj70oQ8NSTaqm1Vre27t2rXp7OwcNDdv3rzCXxNZtQYAAMBo9nq9g5UzABTmve99bw466KCsWrUqEydOzOLFi4uOBKPCUJYzDQ0Ng8qZUqmUujovEQEAAGA4+csbgELNmzcvf/d3f5fVq1cnSU499dRcdtllBaditDv11FPH9KqLfV219mobNmzIf//v/z3PPPNMGhoacvHFF+f000/f568LAAAA7J5yBoCKeeSRR3LTTTdl69atOfXUU3P22Wfnn//5nweKmeSl7ahOOeWUHHnkkQUmheoxa9as/NVf/VXWrVuXadOmZcKECUVHAgAAgDFPOQNARbS1teWzn/1s2tvbkyR//dd/nYkTJ2bjxo07XburOWD41NTUZO7cuUXHAAAAgKpRU3QAAEae/v7+/Nu//VtuuummQata9sXq1asHipmXrVy5Mm9/+9tTKpUG5pqamnL00UcPyfcEAAAAgJHIyhkAdvL1r389P/7xj5Mk3/rWt3LZZZft8/kdBxxwQEqlUsrl8qC5BQsW5NOf/nRuvfXWjBs3Lu9///uH5JBzAAAAABiplDMADNLe3p6f/OQng+a+//3v73M5M2fOnFxwwQX55je/me7u7ixZsiRnn312kmTp0qVZunTpPn19AAAAABgtlDMADFIqlQZtM5a8dB7FUDjnnHNy5plnpqOjI9OmTRuSrwkAAAAAo40zZwAYpKmpKWedddbAuKamJueee+6Qff3x48crZgAAAACoalbOALCTCy+8MIsXL86TTz6ZxYsX5+CDDy46EgAAAACMGcoZAHZpyZIlWbJkSdExAAAAAGDMsa0ZAAAAAABABSlnAAAAAAAAKkg5AwAAAAAAUEHKGQAAAAAAgApSzgAAAAAAAFSQcgYAAAAAAKCClDMAAAAAAAAVpJwBAAAAAACoIOUMQJXq6+tLZ2dn0TEAAAAAoOrUFR0AgMr7l3/5l9xwww3Zvn17jjvuuCxfvjzjxo0rOhYAAAAAVAUrZwCqTGtra7785S9n27ZtKZfL+eUvf5lbbrml6FgAAAAAUDWUMwBV5sknn0xvb++gud/85jcFpQEAAACA6mNbM4Aqc/jhh6epqSkdHR0Dc0cddVSBiYCh0NXVlR//+Md58skns3jx4px88slFRwIAAAB2QzkDUGWam5vz6U9/Ov/3//7fvPDCC1m2bFne8573FB0L2Ed/+Zd/mX/7t39Lkvz0pz/NCy+8kHPOOafgVAAAAMCuKGcAqtCRRx6Zq6++uugYwBBpa2vLL3/5y0Fzt99+u3IGAAAARihnzgAAjHINDQ0ZN27coLmWlpaC0gAAAACvRzkDADDKNTQ05MMf/nBKpdKgMQAAADAy2dYMAGAMOPvss3PsscfmySefzMKFCzNp0qSiIwHAiNDf358HH3wwbW1tOeaYY3ZabQoAUATlDADAGDFnzpzMmTOn6BgAMGKUy+X8j//xP3LPPfckSaZPn56rrroq06dPLzgZAFDtlDMAAAAwBtxxxx257bbbio4xbFpbW5MkU6ZM2eN7duzYkaeffnpgvHnz5nzqU5/KjBkzhjzfUDj99NNz6qmnFh0DAKgAZ84AAAAAI15ra+tAQbOn+vv7d5rr6+sbqkgAAG+YlTMAAAAwBpx66qljetXFihUrkiRXXnnlHt/T3d2dj3/849m4cWOSpK6uLp/5zGdy2GGHDUtGAIA9pZwBAAAAxqSGhoZ84QtfyK233pq2traccsopOfTQQ4uOBQCgnAEAAADGrilTpuRDH/pQ0TFgxGhra8vtt9+e9vb2vPOd78ycOXOKjgRQlZQzAAAAAFAFenp68qlPfSrPPPNMkuT73/9+rr766hx44IEFJwOoPsoZAAAAANgHd9xxR2677baiY7yu7du3DxQzSdLZ2Zk///M/z8yZM1/zvtbW1iQvrUQbi04//fQxfWYXMDLVFB0AAAAAABh+pVJpj+Z+W2tr60BBA8DQsHIGAAAAAPbBqaeeOipWXvT19eXyyy/PI488kiSZNGlSrrzyysyYMeM171uxYkWS5Morrxz2jADVQjkDAAAAAGNMe3t7fv7zn6ezszMnnnhipk2bltra2vzP//k/8+tf/zrt7e057rjjMnHixKKjAlQl5QwAAAAAjCHd3d351Kc+lXXr1iVJvvOd7+Qv/uIvMmvWrNTX1+eEE04oOCEAzpwBAAAAgDFk5cqVA8VMkmzfvj233357gYkA+G3KGYAq1N/fX3QEAAAAAKhayhmAKvJP//RPOf/883PeeefluuuuU9IAAACMQUuXLs3cuXMHxi0tLTnttNMKTATAb3PmDECVWL9+fb761a+mXC4nSX74wx/m4IMPzrve9a6CkwEAADCU6uvrc9VVV+UXv/hFOjo6cuKJJ2bq1KlFxwLgVZQzAFXiscceGyhmXj2nnAEAABh7mpqacvrppxcdA4DdsK0ZQJWYP39+amoG/7O/cOHCgtIAAAAAQPVSzgBUidmzZ2f58uWZNWtWJk6cmPPOOy8nnXRS0bEAAAAAoOrY1gygiixbtizLli0rOgYAAAAAVDUrZwAAAAAAACpIOQPAsOrp6cn999+fp59+uugoAAAAADAi2NYMgGGzadOmXH755dm4cWOS5Mwzz8yll15acCoAAAAAKJaVMwAMm+9///sDxUyS3HrrrVbQAAAAAFD1lDMADJvW1tY9mgMAAACAaqKcAWDYnHzyyYPGM2fOzMKFCwtKAwAAAAAjgzNnABg2S5cuzWc+85n87Gc/y+TJk/O+970vdXWeegAAAACobt4hA+A1PfLII7nxxhuzadOmnHjiibngggtSW1u7x/cvXbo0S5cuHcaEAAAAADC6KGcAqlR7e3uee+65zJ07d7erWbq6uvK5z30u27dvT5LccsstaWlpybnnnlvJqAAAAAAwpjhzBqAK/eIXv8hHPvKRLF++PB/96Eezdu3aXV63Zs2agWLmZffff38lIgIAAADAmKWcAagyPT09+drXvpbOzs4kyZYtW3LjjTfu8toDDjggDQ0Ng+bmzZs37BkBAAAAYCxTzgBUmY6Ojp1Ww2zYsGGX17a0tOSP/uiPMmnSpCTJsccem/POO2/YMwIAAADAWObMGYAqM3HixCxcuDAPPfTQwNzb3/723V5/0kkn5R3veEe6uroyfvz4SkQEAAAAgDFNOQNQhf7sz/4s3/zmN7N27docffTROeecc17z+traWsUMAAAAAAwR5QxAFZo0aVI+9rGPFR0DAAAAAKqScgYAAAAA2Ct33XVX7r///hx88ME57bTTUl9fX3QkgFFFOQMAAAAA7LFbbrklN95448D40UcfzfLlywtMBDD6KGcAAAAAgAG33357brrppnR2duY973nPTo//0z/906DxnXfemUsuucRZpQB7QTkDAAAAACRJ1q1bl2uuuSblcjlJcvPNN2f//ffPxIkTB65pbm4edE9jY6NtzQD2Uk3RAQAAAACAkeHhhx8eKGZe1t7ePmj8wQ9+MHV1r3zm+/d+7/eUMwB7ycoZgCr17LPPpqamJrNmzSo6CgAAACPEEUccsdNcU1PToPHSpUvz9a9/PQ8++GDmzZuXuXPnVioewJihnAGoMj09PbniiiuycuXKJMmyZcuyfPny1NRYTAkAAFDt5s6dm49//OP5xje+ke7u7px55plZvXr1TtdNnz49J598cgEJAcYG5QxAlfn5z38+UMwkLx3ceOKJJ+atb31rgakAAAAYKc4444ycccYZA+MVK1YUmAZgbFLOAFSZDRs27NEcAADAULn22muzZs2aomNUre7u7nR0dKSpqSkNDQ17ff/Lvzslzeg0b968XHLJJUXHAH6Lcgagyhx00EGDxvX19VbNAAAAw2rNmjV5+KFVmdC098UA+6anrz9dveWBcWNdKfW1e7etdbmnL0mybs1jQ5qN4dfW0V10BGA3lDMAVaRcLufv//7vB80dffTRmTVrVkGJAACAajGhqSHHHjqj6BhV55ePPZ/klXKmnJLfQxVZ+cTGoiMAu+H0Z4Aqsnnz5jzzzDOD5tavX19QGgAAAIZbb1950Livv7ybKwGoJOUMQBWZOnVqpk6dOmhu3rx5BaUBAABguM2ZMn7QePZvjQEohnIGoIrU1tbmk5/8ZGbMeGkJ+4IFC3LRRRcVnAoAAIDhMm9mS46YMymzJjfliDmTcsjMlqIjARBnzgBUnbe85S257rrr0tnZmaampop//7vvvjvf+c530tfXl7POOisnnXRSxTMAAABUi1KplNlTxlsxAzDCKGcAqlCpVCqkmHnmmWfy+c9/Pn19fUmSxx57LPvtt1/mz59f8SwAAAAAUBTlDFCoa6+9NmvWrCk6Bm/Qy7+7FStW7NH1L7zwwkAxkyTlcjlXXXXVwDZrVN68efNyySWXFB0DAAAAoKooZ4BCrVmzJo+vXpVZE+qLjsIb0NT/UtGy/elH9+j6vr7yTnP9bS9ke2frkOZiz2xo6yk6AgAAAEBVUs4AhZs1oT7/acn0omNQAeVyObeuacvK5zpSTnLkfo353cMnpqZUKjpaVbr+3s1FRwAAAACoSsoZACqmVCrlPYe05J0HNqe/nExoqCk6EgAAAABUnHIGgCHX01fOA5s6s62rLwumj8vM5sFPN+PrlTIAAAAAVC/lDABD7hsPvZintr10nsld69tzwaLJmTupoeBUAAAAADAy+OgyAEPqubaegWImSfrLyf97rqPARAAAAAAwsihnABhSNaXSTnO1O08BAAAAQNVSzgAwpGY21+WIqa9sYVZfkxy3//gCEwEAAADAyOLMGQCG3HnzJ+WxF7qzrasvR0xrzKTG2qIjAQAAAMCIoZwBYMjVlEp587TGomMAAAAAwIhkWzMAAAAAAIAKUs4AAAAAAABUkHIGgL22o7s/D2zszPrtPUVHAQAAAIBRx5kzAOyV9dt68rerXkxPfzlJ8rY5TTljXkvBqQAAAABg9LByBoC98ot1OwaKmST5f892pK27r8BEAAAAADC6KGcA2CtdfeVB43KS7t+aAwAAAAB2TzkDwF45ZnbToPG8yfWZ2mSXTAAAAADYU95NA2CvHLnfuIyvq8kjW7oytak2x8xqev2bAAAAAIAByhkA9tohUxpyyJSGomMAAAAAwKhkWzMAAAAAAIAKUs4AAAAAAABUkHIGAAAAAACggpQzAAAAAAAAFaScAQAAAAAAqCDlDAAAAAAAQAUpZwAAAAAAACpIOQMAAAAAAFBByhkA9lm5XM7GHb3Z0dNfdBQAAAAAGPHqig4AwOjW1t2Xv39oa57f0ZuaUnLy3OaccEBz0bEAAAAAYMSycgaAffKLde15fkdvkqS/nPzLkzuytauv4FQAAAAAMHIpZwDYJ62dg4uYcpIXO5UzAAAAALA7yhkA9sn86Y2Dxi0NNTmgpb6gNAAAAOyp3r7+PNvanvVbdqS714fsACrJmTMA7JMlM5vS1588uKkzExtrsuxNzamtKRUdCwAAgNfQ11/OPWu3pL3rpW2qn9rUlmMOmZ5x9bUFJwOoDsoZAPbZsbObcuzspqJjAAAAsIc2b+8cKGaSpKevPxta23PQjJYCUwFUD9uaAQAAAAApFx0AoIooZwAAAACgykxvGZemhle2MKurLWX25PEFJgKoLrY1AwAAAIAqU1tTyjHzpuf5rR3p7y9nxqSmNDpvBqBilDMAAAAAUIXqamuy/9TmomMAVCXbmgEAAAAAAFSQlTMAVW5ze29uf7ItWzr6csS0xpx8YHNqa0p79TU27uhNX7mc2RPqhyklAAAAAIwdo2LlzDe/+c2ceeaZWbx4cc4666z84Ac/GPT4XXfdlXPOOSdHHXVUTjnllNxwww0FJQUYXcrlcm5avTWPvtCdzR19+df17fn5uh17df/ND2/NV+99IV+/rzU3PtCa7r7yMCYGAAAAgNFvxJcz3/72t/PZz34273znO/OVr3wlb3/72/OpT30qt956a5Lknnvuycc+9rHMmzcv11xzTc4666xcddVVuf766wtODjDybenoS2tn36C5x1u79/j+x1u78/CWroHx09t6cv/GjiHLBwAAAABj0Yjf1uyWW27J2972tqxYsSJJ8va3vz2rVq3KTTfdlDPPPDNf+tKXsmDBgnzhC19Ikpx00knp7e3N1772tZx//vlpaGgoMj7AiDaxsTaNtaV0vWq1y4zxe/7UsK2rf4/mAAAAAIBXjPiVM11dXWlubh40N3ny5Lz44ovp6urKypUrc/rppw96/N3vfne2bduWe+65p5JRAUadhtpSzjq0JePqXjpjZvaEupwyt/l17nrFEVMb0lD7yvk0NaVkwfTGPbp3e1df+vptgQYAAABA9RnxK2cuuOCCfOYzn8mtt96aE088MXfddVd+9rOfZfny5Vm3bl16enpy8MEHD7pn7ty5SZK1a9fmuOOOKyI2wKixcL9xOWJaY9p7+jOxsXav7m1prM1HjpycXz7Tnt7+ZOnspsyeUP+a92zt6su3H96a59p601T3Ujk0f/q4ffkRgD3w9NNPZ/369Vm0aFEmTpxYdBwAAACoaiO+nHnve9+bX/3qV/njP/7jgbn3ve99+YM/+IPce++9SZIJEyYMuufllTZtbW2VCwowitXVlPa6mHnZ7An1ef8Rk/b4+juebMtzbb1Jko7ecn7w+PYcOqUx9a9agQMMrW9/+9v5xje+kSRpamrKZz/72cyfP7/gVAAAAFC9Rnw5c+mll+bee+/N5ZdfngULFuT+++/PV77ylUyYMCHvec97kiSl0q7f0Kup2btd21atWrXPeYG9s3379qIjUGEb2/sGjTv7ytne3ZepTSP+KWlM2r59e+6+++6iY7CXXv63c09+d52dnfnWt741MO7o6Mi1116b888/f9jyAcBw2Jvnv9/24IMPZtWqVZk4cWJOOOGETJq05x8uYmj42w+K4+8+GJlG9Dth99xzT+66665cccUVef/7358keetb35qJEyfmz//8z3Puuecm2XmFzMvjlpaWvfp+ixYtSmPjnp2VAAyNm2++Odtbi05BJR02pSHP7+gdGE9rqs2UcW9s1Q77rqWlJcccc0zRMdhLN998c5Ls0e9uy5Yt6esbXIqWSiW/dwBGnb15/nu1O++8M9/73vcGxuvXr89Xv/rV1NZ6DVpJN998c17c9FzRMaAq+bsPitHV1fWaC0L2bmlJhT377LNJkqOPPnrQ/LHHHpskefjhh1NbW5unn3560OMvj3/7LBoAKuehzZ357iNbc8eTbWnv6R+YX3Zgc96+//hMa6rNEVMb8sEFk3a7AhLYd9OmTdvptdRpp51WUBoAqLw777xz0HjDhg157LHHCkoDAPCSEb1y5uVy5d///d9z0EEHDczfd999SZJ58+bl2GOPzW233Zbf//3fH3hz7yc/+UlaWlqyaNGiimcGILnv+Y78w+OvbFvwmxe7c/HiqUleOt/mtIMn5LSDJ+zudmCI/dmf/Vl+9KMfZd26dVm6dGne8Y53FB0JACpm+vTpg8alUilTp04tKA0AwEtGdDmzcOHCvOtd78r/+l//Kzt27Mj8+fOzatWq/NVf/VVOOumkHHXUUbn00ktz4YUXZvny5Xnf+96Xe++9N9dff33+5E/+JE1NTUX/CABV6f6NnYPGz7X1ZuOO3sxoHtFPOzBmjRs3Luecc07RMQCgEOeee27uu+++bNiwIaVSKeeee25mzpxZdCwAoMqN+HfJ/vIv/zJf/vKX8zd/8zfZsmVL9t9//1x00UW5+OKLkyTHH398rrnmmnzpS1/KJz7xicycOTN/+qd/mosuuqjg5ADVq7l+8K6ZpSRN9bYuAwCg8mbMmJGvfvWrefTRRzNt2jTFDOyhHZ09aevqzeTxDWmsd0YTwFAb8eVMQ0NDPvnJT+aTn/zkbq857bTT7J0OMIKc9KbmrN3anfaecpLkhDeNT0uDF/MAABSjtrY2CxYsKDoGjBpPb27Lmudf2qq6VEqOPHBqpk5oLDgVwNgy4ssZAEafGc11+eNjp+epbd2Z3Fib6eM93QAAAIwGff3lPLmxbWBcLidPbtyunAEYYt4tA2BY1NeWcugUL95hpNu2bVvuvvvuTJs2LUceeWRKJVsQAgBUs/5yOf3l8qC53r7+gtIAjF3KGQCAKvXkk0/m8ssvz44dO5Iky5Yty5/8yZ8UnAoAgCLV19Zkv4njsmlb58Dc7CnjC0wEMDbVvP4lAACMRbfccstAMZMkd955Z9avX19gIgAARoL5+0/OobMmZtbkpiw4YHLeNH1C0ZEAxhwrZwAAqlRHR8cezQEAUF1qako5YFpz0TEAxjQrZwAAqtQZZ5yRmppXXg4edthhOfTQQwtMBAAAANXByhkAgCp19NFH54orrshdd92V6dOn593vfndKpVLRsQAAAGDMU84AAFSx+fPnZ/78+UXHAAAAgKpiWzMAAAAAAIAKsnIGAKrUlo7ebFqzJitWrCg6Cr+lq6srmzdvTk9PTyZOnJipU6cOenzNmjVJ4nc3is2bNy+XXHJJ0TEAAAAoiHIGAKpUd1853eWOPLLhiaKj8CrlcjnZ1pv0vzTu6OjI89s3p9T4yoLn/preJPG7G6V6X+wqOgIAAAAFU84AQBWrm9yYKe88oOgYvErvC53Zdudzg+bqJjRk4jtmFZSIodb6s/VFRwAAAKBgzpwBYCcvdPRm9ebObO/uKzoKVJ2a8XVJafBcbbPP0wAAAMBY4i99AAa5e0NH/vGJ7UmS2lJy3vxJOXxqY8GpoHrUjKtL08Kp6Vj9QiYlHf4AACAASURBVNKf1E6sT9MRk4uOBQAAAAwh5QwAA/rL5dzxZNvAuK+c3PFk216VM3395XT1lTO+3uJMeKOaDpuUxgMnpNzVl5qW+pRKpde/CQAAABg1lDMADOgvJ1195UFzHb3lPLqlK2te7M7M5rosnjkuNbt5o3jVps78+Dfb09FbzkGT6vOBN09S0sAbVNNYmzTWFh0DAAAAGAbeMQNgQF1NKW/Zb9yguRnja/Oth7fm/z3XkR8+sT0/fHz7Lu/t7O3PDx7flo7el8qdJ7f25GdP7xj2zAAAAAAw2lg5A8Agv3NoS2ZNqMtzbb05aFJ97lrXPujx+zd25ox5E9JYN7jff6GzLz39g7/W8zt6hzsuMER6X+hMz+bO1E1uTP2MpqLjAAAAwJimnAFgkNqaUt42Z/zA+NfPdgx6vK7mpWt+28zxdZlQX5O2VzU0h0xpGL6gwJDpXLst7fdtGRg3zZ+cpjdPKTARAADA6LRhw4b8n//zf/LII4/kzW9+cy677LLMmjWr6FiMQMoZAF7TsgOb851Htqb/P46iOfFNzanbRTlTW1PKhxZOyj+vbUtrZ18WTB+X2lLyhV9tSn85OX7/8TnpwOYKpwf2ROdjWweNOx7fmnFHTE5pN+dLAQAAo0N3T18eeuihfOADHyg6yrDo6upKb+/I2rWjtrZ24G+phx56KB/96EfT19dXcKqRq66uLo2NjUXHGBaTJk3KpZdeutvHlTNAoVpbW7OprSfX37u56Ci8hhnjSunqS+prksc2d+SxzR2vef2EuuTxLR3Z1FkemPvp0zvywPPtaarzZu9I0d1XTk3nyHoRywhR/o///N8VAAAAhoVyBqCK9PaXU1NKavby0/B1NaX81hEzr6u7f1dz5TR5txdGnHGHTUr7/a9sazbu0Ikp7WKFHAAAMLo01NfmkCPm58orryw6StW4/PLL89BDDw2MFy1alCuuuKLARBSlq6srq1at2u3jyhmgUFOmTEnd9o35T0umFx1lTNvR3Z+bVr+YDR29qatJ3nVQ86BzZYbDum09ueGB1kFzZx8+KYdOGZtLVUejz//iufSP81KAZNy8iamdWJ/eTZ2pndKYhlnD++8DAADAWHXZZZftdOYM7Ip3ZACqwM/X7cizbS9tX9Xbn9y2ti0LpjempaF22L7nmybW54x5E/KLde3pL5dz/P7jFTMwgtVPb0r99KaiYwAAAIxqs2bNslKGPaKcAagCWzoGHzzXX05aO/uGtZxJkrfNGT/sK3QAAAAAYLTZyxMEABiNjpjWMGjc0lCT/SfUF5QGAACA0aSjuzdPPLctjz67Nds6uouOAzAmWDkDUAWOndWU3v5k1abOTGqszTsPbE6tw74BAAB4HT29/blnzZb09PUnSTa82J5j5k3PhHE+8AewL5QzAFWgVCrl+P3H5/j9bTEGAADAntvS1jlQzCRJuZw8v7VDOQOwj2xrBgAAAADsUl3tzm8f1u9iDoC9419SAIbc8zt681xbT9ExAAAA2EfTJjRmSvMr55iOb6zL7Cl2ZQDYV7Y1A2DI9JfLufnhrXn0hZcOiJw7sT4fXjg59bXOtwEAABiNSqVS3jJ3ara296S/XM7k5obUlPyNB7CvrJwBYMg89kL3QDGTJE9t68kDmzoLTAQAAMC+KpVKmdzckKkTGhUzAENEOQPAkNnW1bdHcwAAAABQzZQzAAyZI6Y1pr7mlU9R1ZSSBdPHFZgIAAAAAEYeZ84AMGQmNdbmI2+ZnF89056+crJ0dlNmNnuqgV3p29GTjoda07etO/Uzx6dpwZSUnM8EAAAAVcE7ZgAMqTkT6vP+IyYVHQNGvLZfb0zf1pfOaOrbvjVJOeOPnFZsKAAAAKAibGsGAFBh/R29A8XMy7o3dBSUBgAAAKg0K2cAKNz6bT25e0NH6mpLOW5OU6Y1eXpibCs11KbUUJNyd//AXG1LfYGJAAAAgEqycgaAQm1o68mND7bmvo2dWflcR66/vzXtPf2vfyOMYqXaUpqXTE+p4aWXYrUt9Rm/aGrBqQAAAIBK8dFkAAq1anNX+suvjDt6y3n0ha4smdlUXCiogIY5zamfOT79Xb2pHW/VDAAAAFQTK2cAKNT4up2fiprrPT1RHUq1JcUMAAAAVCHvfgGw17r7ynlgY2dWbepM76uXvbwBR88alxnjawfGh05pyKFTGvY1IgAAAACMWLY1A2CvdPT057r7W9Pa2ZckmTG+Nv/pqKlpqC29oa83rq4mlyyZmqe29qS+ppQDJlpFAAAAAMDYZuUMAHvl/o2dA8VMkmxs78vDmzv36WvWlEo5eHKDYgYAAACAqqCcAWCv7Gobs57+AoIAAAAAwCilnAFgj21q701rZ19evYPZhPqaLJjeWFwoAAAAABhlnDkDwB7Z0tGb6+5rTc9/rJypr0neNnt83jqnKePrdf0AAAAAsKe8mwbAHnlgY+dAMZO8tJXZ1KbatDTWFpgKAAAAAEYf5QwAe6SxduenjMa60i6uBAAAAABei3IGgD2yZOa4TB33yiqZA1rqcsRUZ80AAAAAwN5y5gwAe6SpviaXHj01j7/Qnbqa5JApDakpWTkDAAAAAHtLOQPAHqurKWX+dKtlAAAAAGBf2NYMgD22paM3z27vSblcLjoKAAAAAIxaVs4AsEf+4bFtuW9jZ5JkzoS6nL9ocsbV7b7j7+sv59EXutLW3Z83T2vMxMba3V4LAAAAANVEOQPA63p6a/dAMZMkz7b1ZuVzHTnhTc27veem1S9mzYs9SZI7ntqRi94yJTObPe0AAAAAgG3NAHhdW7v792juZc9s7xkoZpKku6+cXz/bPizZAAAAAGC0Uc4A8LoOndKQcXWlQXOLpjfu9vq+XZxJ0++YGgAAAABIYlszgKrW3VfOYy90paG2lEOnNKSmVNrldU11NbnwyCn51/Xt6errzzGzmjJ3UsNuv+6bWuqzf0tdntnemySpLSVLZzcNy88AAAAAAKONcgagSrV19+ev738hW7te2p7sTRPr85EjJ++2oJnRXJf3HTFxj752qVTKBYum5IGNnWnr7svC/cZlv/GecgAAAAAgUc4AVK27N3QMFDNJsm5bTx5/oTtHTNv9dmV7o6G2lGOtlgEAoCBr167Nfffdl4MOOihLliwpOg4AwCDKGYAq1d238yEwu5oDAIDR5he/+EWuvvrqlP/jLMT3ve99ufDCCwtOBQDwipqiAwBQjMUzx6XuVc8CExtqcvjU3Z8jA4w95d7+lHv6X/9CABhlvvvd7w4UM0nyj//4j+ns7CwwEQDAYFbOAFSp/cbX5eLFU3Pv851pqC3lmFnj0lins4dq0f7gC+lcszUpJ40HtWT8UdNS2s2ZUwAw2vT3D/7wQblc3mkOAKBI3oUDqGL7ja/L6QdPyDsPbE5LQ23RcYAK6dnYkc4ntib9ScpJ19rt6Xm2vehYADBkfvd3f3fQ+PTTT8/48eMLSgMAsDMrZwAAqkzv1u5dzjXs31xAGgAYeqeeempmz56d++67LwcddFCOO+64oiMBAAyinAGoQmtf7M69z3eksa4mx89pytQmTwdQTepnNKXjt+dmNhWSBQCGy4IFC7JgwYKiYwAA7JJ34wCqzLptPfm7VS/m5eNRH97cmT88ZprzZqCK1E1qSPPS/dL52NakXM64Qyelftq4omMBAABA1VDOAFSZBzZ2DhQzSbKjp5wnXuzOwumVeWN2c3tvfvjE9jzb1pODJjXk7MNanHcDBWg8YEIaD5hQdAwAAACoSj4mDVBlJjTs/E//hPrKPR1879FteXpbT3r7kydau/OjJ7ZX7HsDAAAAwEignAGoMktnN2V60ysrVRZOb8zcSQ0V+d49feU8t6N30NzT23oq8r0BAAAAYKSwrRlAlRlfX5NLj56ap7f2pLGulNkT6iv2vetrS5nZXJfnX1XQHNBSue8PAAAAACOBlTMAVaimVMpBkxsqWsy87P2HT8zsCS99NuCgSfV576EtFc8AAAAAAEWycgaAiprRXJeLF09NuVxOqVQqOg4AAAAAVJyVMwAUQjEDAAAAQLVSzgAAAAAAAFSQcgYAAAAAAKCClDMAAAAAAAAVpJwBAAAAAACoIOUMAAAAAABABSlnAAAAAAAAKkg5AwAAAAAAUEHKGQAAAAAAgApSzgAAAAAAAFSQcgYAAAAAAKCClDMAAAAAAAAVpJwBAAAAClEul9Pf3190DACAiqsrOgAAI0dXb3/uXNeeZ7f35MBJ9TnpTc2pqykVHQsAgDHolltuyc0335y+vr78zu/8Ti644IKiIwEAVIxyBoAB//D49jy8pStJ8tS2nuzo6c9Zh04sOBUAAGPNI488khtvvHFg/N3vfjeHHXZYjj/++AJTAQBUjnIGKNyGtp5cf+/momNUvXK5nGfay4Pm7t3QmY3bu3d7T1t3X5JkQkPtsGZjeHT3lb0QAAAqatu2bVmzZk0ef/zxnR775S9/qZwBAKqG92SAQs2bN6/oCLzKxieeSE9Pz8C4obExLQfu/ne0ac2aJMns17iGkWv8mjXpjj3eAYDK+NWvfpWrr7463d3dqa+v3+nxn/3sZ5k2bVp+//d/v4B0AACVpZwBCnXJJZcUHYFXWblyZb7whS+ko6MjLS0t+a//9b9m4cKFu71+xYoVSZIrr7yyUhEZQhdffHGeef7ZtP5sfdFRoKr0vtiV1sbWomMAVNx1112X7u6XVmX39PRk8uTJ2bFjx6APB/3DP/xDzj333DQ3NxcVEwCgIpQzAAw49thj8zd/8zdZv359DjzwwDQ2NhYdCQCAMaBcLqe1dXAx3dXVlQMPPDC/+c1vBub6+vrS29tb6XgAABWnnAFgkKamphx22GFFx6ACpkyZkue7tmTKOw8oOgpUldafrc+UKVOKjgFQUaVSKcuWLcsdd9wxMLds2bIcfvjh+dKXvjQwd8IJJ2TSpElFRAQAqCjlDAAAADDsPv7xj2f27Nl59NFHs2DBgpx99tmpr6/PtGnTsnLlyhx44IE55ZRTio4JAFARyhkAAABg2NXX1+e8887baX7JkiVZsmRJAYkAAIpTU3QAAAAAAACAamLlDAAAAADDqrW1Nds7urPyiY1FR4Gqsr2jO62trUXHAHbByhkAAAAAAIAKsnIGAACAqnDttddmzZo1RcfgDXr5d7dixYqCk/BGtLa2pqWpIcceOqPoKFBVVj6xMVOmTCk6BrALyhkAAACqwpo1a7J69aNpbppadBTegL7el97CeGrtpoKT8Ebs2NGeyc0NRccAgBFDOQMAAEDVaG6amrcc9p6iY0DV+eX9f1d0BAAYUZw5AwAAAAAAUEHKGQAAAAAAgApSzgAAAAAAAFSQcgYAAAAAAKCClDMAAAAAAAAVpJwBAAAAAACoIOUMAAAAAABABSlnAAAAAAAAKkg5AwAAAAAAUEHKGQAAAAAAgApSzgAAAAAAAFSQcgYAAAAAAKCClDMAAAAAAAAVpJwBABihyuVy+nb0pNxfLjoKAAAAMITqig4AAMDOerd2p+3Xz6d/R29K42oz4dj9Ur9fU9GxAAAAgCFg5QwAwAjUfv/m9O/oTZKUO/uy497NBScCAAAAhoqVMwBVYMOGDfniF7+Yhx9+OEcccUQuu+yy7L///kXHAl5D3/aeQeP+Hb0p9/WnVOuzNQAAADDa+eseoApcc801Wb16dcrlch555JF88YtfLDoS8DrqZ44fNK7bb5xiBgAAAMYIK2cAqsCjjz6607hcLqdUKhWUCHg9zUdNS6mulJ7Nnamb3Jjxi6YWHQkAAAAYIsoZgCqwYMGC3HfffQPj+fPnK2ZghCvV16R58fSiYwAAAADDwN4YAFXgD//wD3PUUUelvr4+ixYtyvLly/fovs7OzqxevTptbW3DnBAAACqvs3t7trVtSH9/X9FRAIAqY+UMQBXYb7/98rnPfW6v7lm9enU+//nPp62tLQ0NDVm+fHne8Y53DFNCAACorHXP35dnNj6QJGmoH58FB5+ecY0TC04FAFQLK2cA2KXrr79+YMVMd3d3rrvuuvT39xecCgAA9l13T3ue2fjg4PGmB1/jDgCAoaWcAWCXNm3aNGjc2tqanp6egtIAAMDQ6e7tSFIePNfTXkwYAKAqKWcA2KUTTzxx0Phtb3tbGhsbC0oDAABDp3nc1DQ1Tho0N33yvILSAADVyJkzAOzShRdemMmTJ+eBBx7IoYcemg984ANFRwIAgCFRKpUy/+DT8uymVenqbsu0SQdl+hTlDABQOcoZAHaprq4uH/jAB5QyAACMSQ3143PQnLcWHQMAqFKjYluzf//3f88HP/jBHHXUUTnhhBPyuc99Ljt27Bh4/K677so555yTo446KqecckpuuOGGAtMCAAAAAADs3ogvZ+67775ceOGF2W+//fLVr341n/jEJ/KDH/wgn/70p5Mk99xzTz72sY9l3rx5ueaaa3LWWWflqquuyvXXX19wcgAAAAAAgJ2N+G3Nrr766ixevDj/n707DbOrLNCF/eyaK5XKCAmQABJGIwgaiRARAiGhxYPd6MEjacBLsUXMObY4ECe+RlGZ7HZWmuNEt8IlRhvUBgkgyKC2MhsCMgQJAQIhCamkktS06/vBSbVFIGSo2quG+/633r3XWk8Ratj72e/7fvWrX02pVMqMGTNSLpfz/e9/Pxs2bMjXvva1TJ06NRdffHGS5Mgjj0xnZ2cuueSSnHrqqamrqyv4KwAAAAAAAPhvA3rmzKpVq3LHHXfk5JNPTqlU6hn/+7//+9xwww2pqqrKHXfckTlz5vQ677jjjktLS0vuuuuuSkcGAAAAAADYogFdzjz00EPp7u7O6NGj8+EPfziHHHJIpk2bln/6p3/Kxo0b88QTT6SjoyN77bVXr/P23HPPJMljjz1WRGwAttHSpUvzrW99K1/96lfz8MMPFx0HAAAAAPrVgF7WbNWqVUmST3ziE5k9e3a+/e1v589//nO+8pWvpK2tLf/rf/2vJMnIkSN7ndfU1JQkWbduXWUDA7DNVq9enfnz56e1tTVJcsstt+TLX/5y9thjj4KTAQCwrcrlrixf+UBaN6zKqJG7ZMLYfXuthAEAwAsGdDnT0dGRJHn961+ff/qnf0qSHH744enu7s6FF16Yd77znUnysn/oVVVt28SgRYsW7UBagMHliSeeyLPPPpu99947Y8aM2a5rrF27Nkly5513bneOO+64o6eYSV742X/llVfm6KOP3u5rsnU2/fsBlbd27dod+tkJbB+/+/rfo8tuz8o1f0mSrFzzl7R3rM/uEw+p2P03tq/L8uceSGdXeyaM2yejmiZW7N4AA5W/PWFgGtDlzKYZMEceeWSv8SOOOCIXXHBB/vSnPyXZfIbMpuPm5uZtut+BBx6Y+vr67Y0LMGhcdtll+elPf5okqampyWc+85m8/vWv3+brXHnllUmSadOmbXeWtra2/Od//mevsQMOOGCHrsnWufLKK5PWZ4qOAcNSc3Ozn3NQgCuvvDKrnttYdIwhq6vcmZVrHu81tmL1IxUrZ7rKHbn/0WvT0bkhSfLc80vyminHpblpQkXuDzBQ+dsTitHW1rbFCSEDes+ZV73qVUmS9vb2XuObZtRMnjw51dXVWbp0aa/HNx2/eC8aAJLW1tZcffXVPcednZ09JUsRpk+fnoMPPrjneO+9984xxxxTWB4AALZPVakqNdW1vcZqqxsqdv81a5/qKWZe0J0Vzy+p2P0BALbFgJ45s/fee2fSpEm55pprMnfu3J7xm266KTU1NXnd616XN7zhDVm4cGHe/e539yxvdt1116W5uTkHHnhgUdEBBqzOzs50dXX1GmtraysozQszd84777w8+OCD6ezszNSpU7d5WUoAAIpXKlVlj12mZcmTv0/SnapSdXbfZdtnZ2+vmprNi6DalxgDABgIBnQ5UyqV8rGPfSwf+chH8rGPfSxvf/vbs2jRonz729/OqaeemnHjxuXMM8/Me97znpx11lk58cQTc/fdd+e73/1uPvrRj6axsbHoLwFgwBk9enSOOOKI3HrrrT1jb33rWwtM9IIDDjig6AgAAOygCeP2zeiRu6Z14+o0j9i5ouXIqKaJGTdqj6xqeWE1jYa65kwct3/F7g8AsC0GdDmTJMcff3zq6uryzW9+M2eccUbGjx+fefPm5YwzzkiSHH744fn617+er33ta5k3b14mTpyYs88+O+9973sLTg4wcH34wx/OwQcfnKVLl+YNb3hDDjmkcpu0AgAwtNXXjUx93chC7r3fnjOzbv1z6exqz6iRu6SqZEY2ADAwDfhyJkmOPfbYHHvssS/7+OzZszN79uwKJgIY3GprazNnzpyiYwAAQJ8bOWKnoiMAALwiHyEBAAAAAACoIOUMABW3YcOGLFq0KC0tLUVHAQAAAICKGxTLmgEwdCxatChf+MIX0tramtra2nzoQx/KUUcdVXQsKFR3VzkbH16TzlVtqRnfkIZ9RqdUXSo6FgAAANBPzJwBoKJ+8IMfpLW1NUnS0dGR73znO+nq6io4FRSr9Z6V2fDA8+l4ZkM2LF6d9fetLDoSAAwoG9pa8sgTt2XxkoV5dtXDRccBANhhZs4AUFHPPfdcr+OWlpZ0dHSkurq6oERQvPZl63odtz2xLk2vs5kxACRJudyVB5YsTHvn+iRJS+vyVJWqs9PYKQUnAwDYfmbOAFBRL17C7I1vfGMaGhoKSgMDQ1VD78/LVDX6/AwAbLJ2/YqeYmaTlS2PF5QGAKBveOUPQEWddtppGTNmTO69997ss88+ecc73lF0JCjciNeOz7o/Ppt0dSfVpYw4aFzRkQBgwKiva9p8rHZkAUkAAPqOcgaAiqqurs6JJ56YE088segoMGDU7ToiY/5m93StaU/16LpU1VnmDwA2aahrzuQJB2fZs/cl6U5j/ZjstvOBRccCANghyhkAgAGgqq46VTs3Fh0DAAakyRMPzoRx+6ajc2NGNIxNqVQqOhIAwA5RzgAAAAADXl3tiNTVjig6BgBAn6gqOgAAAAAAAMBwopwBAAAAAACoIOUMAAAAAABABSlnAAAAAAAAKkg5AwAAAAAAUEHKGQAAAAAAgApSzgAAAAAAAFSQcgYAAAAAAKCClDMAAAAAAAAVVFN0AAAAAICXsrF9XZ5ecX86ujZm57H7ZGzzpKIjAQD0CeUMAAAAMOCUy11ZvORXae9YnyRZtebxHPCqYzOmebeCkwEA7DjLmgEAAAADzprW5T3FzCbPPb+koDQwvJXL3Vm3sSPlcnfRUQCGDDNnAAAAgAGnrqZhs7HamsYCksDw9nxrW+5/4vl0dJVTW12V1+w+JmOa6ouOBTDomTkDAAAADDhNjeMzYew+PccNdc3ZdadXF5gIhqeHnm5JR1c5SdLRVc5DT7cUnAhgaDBzBgAAABiQpkyekV12enU6OtsyqmlCSiWfMYVK29DeucVjALaPcgYAAAAYsEY0jC06AgxrOzU3ZEXLxl7HAOw45QwAAAAA8JL232106muqs2ZDe0Y11mavCc1FRwIYEpQzAAAADAurV69O6/qVue/ha4qOAsNOV7kz7R3VRcdgO9RUV2WfXUcVHQNgyLFYKwAAAAAAQAWZOQMAAMCwMHbs2LQ835nX7nt80VFg2Pndvf+eulqfEQaATfxWBAAAAAAAqCDlDAAAwFZatWpVzj777KxataroKDAsdHd3p1zuLDoGAECfU84AAADDyl133ZVvfetbueqqq7Jx48ZtOvfyyy/P/fffnyuuuKKf0sHQ09nVnqdWLMpjT/4+a9Y9vdXnPb/2qdz955/lD/dfngceuz4dndv2/QoAMJDZcwYAABg2fvOb3+Sf//mfe47vvPPOnHfeeVt17qpVq3LDDTeku7s7119/fU4++eSMGzeuv6LCkPHgX27MuvUrkiTPrHoo++0xM+NG77HFc8rlrjzyxK3p7GpLkqxZ93SWLr8re0+e0e95AQAqwcwZAABg2PjVr37V6/jee+/N8uXLt+rcyy+/POVyOUlSLpfNnoGtsH7j6p5iZpNnVj30iue1dazrKWY2ad2wsk+zAQAUSTkDAAAMGyNGjOh1XFVVlfr6+q069+abb05n5wt7X3R2duamm27q83ww1FRV1W42Vl29+diLNdQ1p6629/fr6JG79lkuAICiKWcAAIBh46STTkpDQ0PP8QknnJCxY8du1bkzZ85MTc0LK0PX1NTk6KOP7peMMJQ01I3MhHH79RxXV9Vm0s4HvuJ5pVJV9t/z6DSPmJCa6oZMGLtPJk88pD+jAgBUlD1nAAAKVN7YmZRKqaqvLjoKDAsHHHBALr300txzzz3Zbbfdst9++73ySf/P3Llze5ZFK5fLOfnkk7fp3suXL8+YMWN6lUMwHEyZdFh2HjMlbR3rMnrkbqmt2brvgabG8XnN3n/Tz+kAAIqhnAEAKEB3uTutd65I+7LWJEn9q5oz4pDxKZVKBSeDoW/MmDGZOXNmxe63YsWKfO5zn8vjjz+exsbGfOADHzDrhmGnuWlCmjOh6BhAH1m2sjVLn1uXJNl9p5HZfXxTwYkABh/LmgEAFKD9ydaeYiZJ2v6yNh3PbCgwEfBKLr/88p4CtVQq5Yorrtiq8/793/89jz/+eJJkw4YNueSSS7Jhg+93AAan51vb88jylrR3ltPeWc6jy1vyfGtb0bEABh3lDABAAbrWdmw2Vl63+RgwcNx8883p6upKknR1deWmm27aqvOWLVvW63jDhg1ZuXJln+cDgEpYs759s7HnWzcfA2DLlDMAAAWo22VE74FSUjuxsZgwwFaZOXNmampeWBm6pqZmq5cmmz59eq/jSZMmZdKkSX2eDwAqYVRj7eZjI+oKSAIwuNlzBgCgADXj6jNy+oRsfHRNUiqlYb/RqW72ohYGsrlz5+aGG25IklRVVeXkk0/eqvNOOumklMvlErJ3RgAAIABJREFU/Nd//Vd22223nHbaafaXAmDQGjuyPntNaP6rPWeaMm5kfcGpAAYf5QwAuf/++3PZZZdl1apVOeqoozJ37txUV1cXHQuGvLpJTambZPNUGCzGjRuXY489Ntdee21mz56dcePGbdV51dXVmTt3bubOndvPCQGgMvbceWT23Hlkuru7feAAYDspZwCGufXr1+e8887L+vXrkyQ/+clPMmbMmJxwwgkFJwOAgWfu3LlZunTpVs+aAYChTDEDsP3sOQMwzD388MM9xcwm99xzT0FpAGBgGzduXC666KKtnjUDAADwUpQzAMPcHnvs0bO58SZTpkwpKA0AAAAADH07VM5s2LAhK1euTHd3d1/lAaDCxo4dm3nz5qW5uTmlUinTp0/P29/+9qJjAQAAAMCQ9Yp7zjzyyCP5zne+k2nTpuWkk05Kkvzud7/Lv/zLv+T+++9Pd3d36uvrM2vWrJx11lmZPHlyv4cGoG/NmjUrRx11VNrb2zNixIii4wAAAADAkLbFcubee+/Nu9/97iTJwQcfnCS56aabej5h/bd/+7cZP358nnjiiVx//fW57bbbcsUVV1gOB2AQqqmp2Wx5MwAAAACg723xXbgvfelLmThxYn70ox9lp512SpKcf/752XffffPDH/4wzc3NPc994okncsopp+Tiiy/Ot7/97f5NDQAAAAAAMEhtcc+ZxYsX55RTTukpZtavX5+lS5fm9NNP71XMJMnuu++eU089NXfccUf/pQUAAACGnNUty3Lfw7/IXQ8uyBPP3GNvWwBgyNvizJmGhoa0tLT0HI8YMSIjR45MuVx+yed3dnamVCr1bUIAAABgyGrv2JCHlt6c7u4X3mt48tn7Ul87MhPG7VNwMgCA/rPFmTNHH310fvCDH+TOO+/sGTvppJPyne98J+vWrev13EcffTT/9m//lhkzZvRPUgAAAGDIWbv+2Z5iZpOW1uUFpQEAqIwtzpz5yEc+kjvvvDOnnnpqZs6cmRkzZuSggw7Kr3/968yZMyezZ8/O+PHj88gjj+Smm27KqFGj8rGPfaxS2QEAhpyudR1pe2xtUkrqX9Wc6pG1RUcCgH7V1Dhuq8YAAIaSLZYz48aNy4IFC3LppZfmqquuyq9//euUSqWetV9//OMfJ0nq6uoya9asfPzjH8+kSZP6PzUAwBDUtb4zLTc/le6OFz493PaXtRl97KRUNWzxTzYAGNQa6pqz126HZekzd6WrqyM7jdkrE8ftX3QsAIB+9Yqv9JuamnLWWWflrLPOyrJly/L444+npaUl7e3tGTFiRCZOnJh99903jY2NlcgLADBktS9b11PMJEl3Rznty1rTsM/oAlMBQP+bOH6/TBi3T7q7y6mq8qEEAGDo26a/eCZPnpzJkyf3VxYAgGGtVLv5doAvNQYAQ1GpVJVSye89AGB48FcPAMAAUT95ZKpH/fceM9Wj61I3qanARAAAAEB/MFcYAGCAKNVWZdTRk9LxzPokpdRObEypqlR0LAAAAKCPbbGcOe2007b5gqVSKZdddtl2BwKgWOvWrct//dd/pbGxMdOnT09NjR4fKqlUVUrdrmbLAAAAwFC2xXfc9thjjyxYsCClUikTJkxIdXV1pXIBUIAVK1bkYx/7WFavXp0kefWrX50vfvGLfv4DAAAAQB/aYjnz+c9/PgcffHD+v//v/8uMGTNy/vnnVyoXAAW49tpre4qZJHnggQdyzz33ZNq0aQWmAgAAAIChpeqVnnDSSSdl3rx5ueqqq3LddddVIhMABWlvb9+qMQAAAABg+71iOZMkH/zgB7Pvvvvm4osvTrlc7u9MABRkzpw5qa+v7zneddddzZoBAAAAgD62Vbs8V1VVZcGCBWlra0tV1Vb1OQAMQnvssUe+/OUv5+abb05jY2Nmz56durq6omMBAAAAwJCyVeVMktTV1XmDDmAYmDx5ck455ZSiYwAAAADAkLXV5cwm69aty4YNG1JVVZWmpqY0NDT0Ry4AAAAAAIAh6RXLmc7OzvzHf/xHrrnmmixatCjr1q3r9fioUaNy4IEH5q1vfWtOOOGE1NbW9ltYAAAAAACAwW6L5cyqVaty+umn54EHHshee+2VI488MhMmTOjZLLqtrS3PPvtsFi9enE996lO54oorcumll2bs2LEVCQ8AAAAAADDYbLGcufDCC7Ns2bJ8//vfz+GHH77FC/32t7/NP/7jP+biiy/OF7/4xT4NCQD0j87n27L65mVFx2AblTd2JkmqGrZ5hVoGgM7n25Jdik4BAABAkbb4iv7mm2/O+973vlcsZpJkxowZOf300/Pv//7vfRYOAOg/U6ZMKToC22nJkiVJkim7+DcclHbx/QcAADDcveLHLWtqtv4TmQ0NDdmwYcMOBQIAKuOMM84oOgLbaf78+UlemOUMAAAADD5VW3rw0EMPzWWXXZbHHnvsFS/02GOP5Xvf+14OPfTQPgsHAAAwEHV0dOSWW27JVVddleXLlxcdBwAAGGS2OC3mE5/4RE477bSccMIJmT59el7zmtdk4sSJaWhoSKlUysaNG7NixYosXrw4v/3tbzN69Oh88pOfrFR2AACAQnz+85/P3XffnST54Q9/mPPPPz/77rtvwakAAIDBYovlzOTJk/Ozn/0s3//+93PNNdfkt7/97cs+77TTTsv73ve+jBs3rl+CAgAAA9+NN96YhQsXFh2j36xevTodHR1ZuXJlz1h7e3s++9nPZtKkSQUm6ztz5szJrFmzio4BAABD2ituKDNmzJicddZZOeuss9LS0pJnnnkmra2tKZfLaWpqym677Zbm5uZKZAUAACjU6tWrUy6Xi44BAAAMcq9YzvzpT3/KV77yldx1112pqanJ61//+vzDP/xD3vCGN2z23J///OeZP39+HnjggX4JCwAADGyzZs0a0rMu5s+fnySprq7OokWLkiS1tbX5zGc+kwMOOKDIaAAAwCCyxXLm3nvvzSmnnJIRI0bkTW96U1avXp1bbrklt956a97//vfnwx/+cKVyAgAADBjnnntubr311qxcuTIzZszI5MmTi44EABXV3d2dx1esy3NrN6axriZTJjanse4VPwcOwP+zxZ+YX/nKVzJx4sT8+Mc/zvjx45MkDz74YObPn59//dd/zcqVK3PeeedVJCgAAMBAUVdXN6RnCAHAK3l8xbr8ZcW6JMm6jZ1p3diRQ/fZOaVSqeBkAIND1ZYevOeeezJ37tyeYiZJDjjggFxxxRU59NBDs2DBgpx77rn9nREAAAAAGEBWrm3rdby+vSsb2rsKSgMw+GyxnOnu7k51dfVm4yNGjMill16aQw45JD/+8Y9z4YUX9ltAAAAAAGBgaazv/Z5hdVUpdTVbfKsRgL+yxZ+YU6dOzU9/+tO0t7dv9lhDQ0MuvfTS7L///vnBD36QCy64IF1d2nEAAAAAGOr2mtCcEfUv7JhQXVXKvruOSk21cgZga21xz5kzzzwz73//+/M3f/M3Of744/Pud787O++8c8/jzc3N+d73vpf3vve9ueyyy9Lc3NzvgQEY/BYuXJhf//rXGTt2bN71rndlzz33LDoSAACDWHvH+rS0PpOmxvFprB9VdBwYFhrranLo3jtlQ3tX6mqqFDMA22iLPzXf/OY357LLLsuoUaPyve99Lxs2bNjsOePGjcuPfvSjnHDCCWlpaem3oAAMDbfccku+8Y1vZPHixbn99tvzmc98Jm1tba98IgAAvITVLcty959/lkeeuDX3PnRVlq98sOhIMGyUSqWMqK9RzABshy3OnEmS6dOn56qrrkpLS0tGjhz5ks9pamrKRRddlDPOOCN//OMf+zwkwGB14403ZuHChUXH6DdLlixJksyfP3+rz1m2bFmv4zVr1uQjH/nIy/6OKdqcOXMya9asomMAAPAynnjm7nR3l//7ePk9mThuv5RK3iwGAAauVyxnNhk16pWnBe+9997Ze++9dygQAIPH2LFjt/mcurq6rRoDAICt0dnVe5/crnJHurvLyhkAYEDb6nIGgG03a9Yssy5epKWlJeeee24eeeSRVFdX56STTsrcuXOLjgUAwCA1Yey+WfbsPT3HO43ZK1VV3u4AAAY2f60AUFGjRo3Kv/zLv+SJJ55Ic3NzxowZU3QkAAAGsckTX5v6upFpaX06TQ3jMmHcfkVHAgB4RcoZAAqx++67Fx0BAIAhYuexU7Lz2ClFxwAA2GoWYAUAAAAAAKgg5QwAAAAAAEAFKWcAAACAYamtvTXPrHooa9YtLzoKADDM2HMGAAAAGHZa1i3PA3+5Id3d5STJxHH7Z69Jbyw4FQAwXJg5AwAAAAw7T65Y1FPMJMkzqx5Ke8eGAhMBAMOJcgYAAAComLb2densbCs6RsrdXS8a6U73ZmMAAP3DsmYAAABAv+vq6sifH78pLa3LUypVZbedD8zuEw8pLM8u4/bP2tZneo7HNk9Ofd3IwvIAAMOLcgYAAIBho3XDqtz38DVFxxiWOjrXp6NzfZKku7ucJ5+9LyufX5qqqq17a2LTkmN1tY19lqm+bnS6utpSVarJxvYN/t/oR13lziR1RccAgAFDOQMAAMCwMGXKlKIjDGtPPfVU1qzpPTZ+56aMGjVqq85fsmRJkmTPvXbervt3dXWlq6srdXUKgiIsWbI2SWfRMQBgwFDOAAAAMCycccYZRUcY1n7729/mggsu6DkeMWJELr744owcuXVLic2fPz9JcuGFF27zva+++ur827/9Wzo6OrLvvvvmnHPOyZgxY7b5Omy/+fPn54klDxUdAwAGjKqiAwAAAABD34wZMzJv3rzst99+ecMb3pDPfvazW13M7IiVK1fm+9//fjo6OpIkDz/8cH7605/2+30BALbEzBkAAACgIo477rgcd9xxFb3n008/nXK53GvsySefrGgGAIAXM3MGAAAAGLL233//jB07ttfYG9/4xoLSAAC8wMwZAAAAYMiqra3Neeedlx/96EdZuXJljjzyyIrP3gEAeDHlDAAAADCk7bHHHvnkJz9ZdAwAgB6WNQMAAAAAAKgg5QwAAAAAAEAFKWcAAAAAAAAqSDkDAAAAAABQQcoZAAAAAACACqopOgAAAC/t8ccfzy9/+ct0dXXl+OOPzz777FN0JAAAAKAPKGcAAAaglStX5uyzz86GDRuSJLfccku++tWvZtKkSQUnAwAAAHaUZc0AAAag3/3udz3FTJK0t7fn1ltvLTARAAAA0FeUMwAAA9Do0aM3GxszZkwBSQAAAIC+ppwBABiADjvssBx00EE9x/vtt19mzpxZXCAAAACgz9hzBgBgAKqtrc3nP//5PPjgg+nq6srUqVNTVeVzNQAAADAUKGcAAAaoUqmUV7/61UXHAAAAAPqYj18CAAAAAABUkHKGAeXRRx/Nr371qyxbtqzoKAAAAAAA0C8sa8aAcfXVV+e73/1ukqSqqiof/vCHbXwMAAAAAMCQo5wZBm688cYsXLiw6Bhb1N3dnYceeqjnuFwu5xvf+EauvfbaVzx39erVSZKxY8f2W76izZkzJ7NmzSo6BgAAAAAAfcCyZgwY3d3dvY7L5fJWnbd69eqeggYAAAAAAAY6M2eGgVmzZg2KWRf/9//+3/ziF7/oOT755JNz0kknveJ58+fPT5JceOGF/ZYNAAAAAAD6inKGAeP000/Pvvvum4cffjgHHXRQDjvssKIjAQAAAABAn1POMGBUVVVl5syZmTlzZtFRAAAAAACg39hzBgAAAAAAoIKUMwAAAAAAABWknAEAAAAAAKigQVfO/O///b8ze/bsXmO33XZb3vGOd+Tggw/OMccck+9973sFpQMAAAAAANiyQVXOXH311bn++ut7jd111135wAc+kClTpuTrX/96TjjhhFx00UX57ne/W1BKAAAAAACAl1dTdICt9cwzz+QLX/hCdtlll17jX/va1zJ16tRcfPHFSZIjjzwynZ2dueSSS3Lqqaemrq6uiLgAAAAAAAAvadDMnPnMZz6TN73pTTn88MN7xtra2nLHHXdkzpw5vZ573HHHpaWlJXfddVelYwIAAAAAAGzRoChnfvKTn+T+++/POeec02v8iSeeSEdHR/baa69e43vuuWeS5LHHHqtYRgAAAAAAgK0x4Jc1e/LJJ3P++efn/PPPz7hx43o9tnbt2iTJyJEje403NTUlSdatW1eZkAAAAAAAAFtpQJcz3d3d+dSnPpWjjjoqxx133Es+niSlUuklz6+q2raJQYsWLdr2kBRuU0l35513FpwEACrD7z4oju8/KI7vv8Ft078fUHlr1671sxMGoAFdzvzoRz/Kn//85/ziF79IZ2dnkv8uZDo7O9Pc3Jxk8xkym443Pb61DjzwwNTX1+9obCrsyiuvTJJMmzat4CQAUBl+90FxfP9BcXz/DW5XXnllnl/xdNExYFhqbm72sxMK0NbWtsUJIQO6nLnuuuuyevXqHHHEEZs99prXvCbnnntuqqurs3Tp0l6PbTp+8V40AACDwfr163PXXXdlzJgxOfDAA4uOAwAAAPSxAV3OfPazn01ra2uvsW9+85t54IEH8o1vfCOTJ0/Otddem4ULF+bd7353z/Jm1113XZqbm72ZAQAMOk899VTmz5+fNWvWJEne9KY3Zf78+QWnAgAAAPrSgC5npkyZstnYmDFjUldXl4MOOihJcuaZZ+Y973lPzjrrrJx44om5++67893vfjcf/ehH09jYWOnIAAA75Oc//3lPMZMkt99+ex599NHsvffeBaYCAAAA+lJV0QF21OGHH56vf/3refTRRzNv3rz84he/yNlnn51/+Id/KDoaAMA2e/Gs4eSFZc4AAACAoWNAz5x5KRdccMFmY7Nnz87s2bMLSAMA0LfmzJmTW2+9NeVyOUmy++67Z+rUqQWnAgAAAPrSoCtnAACGsoMOOigXXHBBbr755owZMybHH398qquri44FAAAA9CHlDADAAHPAAQfkgAMOKDoGAAAA0E8G/Z4zAAAAAAAAg4lyBgAAAAAAoIKUMwAAAAAAABWknAEAAAAAAKgg5QwAAAAAAEAFKWcAAAAAAAAqSDkDAAAAAABQQcoZAAAAAACAClLOAAAAAAAAVJByBgAAAAAAoIKUMwAAAAAAABWknAEAAAAAAKgg5QwAAAAAAEAFKWcAAAAAAAAqSDkDAAAAAABQQcoZAAAAAACAClLOAAAAAAAAVJByBgAAAAAAoIKUMwAAAMCAsn79+vzxj3/ME088UXQUAIB+UVN0AAAAAIBNHnvssXzmM5/J2rVrkyTvfOc7c8oppxScCgCgb5k5AwAAAAwYP/7xj3uKmSRZsGBBVq9eXWAiAIC+p5wBAAAABoyWlpZex+VyOevWrSsoDQBA/1DOAAAAAAPGrFmzeh3vt99+2X333QtKAwDQP+w5AwAAAAwYs2bNSmNjY373u99ll112ydve9raiIwEA9DnlDAAAADCgzJgxIzNmzCg6BgBAv7GsGQDbbdWqVTn77LOzatWqoqMAQJ976qmn8sc//jHr168vOgoAADDEKGcA2G6XX3557r///lxxxRV9cr21a9fm+eef75NrAcCO+MlPfpIzzzwz5513Xk4//fQ88sgjRUeCQWPFihVZtmxZ0TEAAAY05QwA22XVqlW54YYb0t3dneuvv36HZ8985zvfyWmnnZZ3v/vd+dKXvpTOzs4+SgoA22bdunW54oor0t3dnSRpbW3N5ZdfXnAqGPi6u7vzjW98I+973/vywQ9+MOecc07a2tqKjgUAMCApZwDYLpdffnnK5XKSpFwu79Dsmfvuuy8///nP09XVle7u7txyyy35zW9+01dRAWCbtLa2bvYhgTVr1hSUBgaPP/3pT1m4cGFPsXnvvffmhhtuKDgVAMDApJwBYLvcfPPNPW9cdXZ25qabbtrua73UshdLly7d7usBwI6YOHFiDjzwwF5js2bNKigNDB7Lly/fqjEAAJKaogMAMDjNnDkzCxcuTGdnZ2pqanL00Udv97UOOeSQ1NTU9PqU8qGHHtoXMQFgu3z605/O1VdfnSeffDLTp0/PUUcdVXQkGPCmTZuW+vr6nqXMSqVSDj/88IJTAQAMTMoZALbL3Llze5apqKqqysknn7zd19ptt93y6U9/OgsWLEhHR0f+x//4H5t9YhkAKqmpqSlz584tOgYMKuPHj895552Xn/3sZ9m4cWOOP/74TJ06tehYAAADknIGgO0ybty4HHvssbn22msze/bsjBs3boeuN23atEybNq2P0gEAUIQDDjggn/rUp4qOAQAw4ClnANhuc+fOzdKlS3do1gwAAAAADDfKGQC227hx43LRRRcVHQMAAAAABpWqogMAAAAAAAAMJ8oZAAAAAACAClLOAAAAAAAAVJByBgAAAAAAoIKUMwAAAAAAABWknAEAAAAAAKgg5QwAAAAAAEAFKWcAAAAAAAAqSDkDAAAAAABQQTVFB4AdVS6Xs2LFipxxxhmZNGlS3vve92by5MlFxwIAAAAAgJeknGHQe+6557Jq1aokydNPP52nnnoq3/72t1MqlQpOBgAAAAAAm7OsGYPeunXreh0/9dRTefrppwtKAwAAAAAAW6acYdCrr6/vdTxy5MiMHz++oDQAAAAAALBlyhkGvQkTJqShoSFJMnr06HzoQx/arLABAAAAAICBwp4zDHq1tbXZa6+98olPfCLNzc2pqfG/NQAAAAAAA5d3sRkyxo4dW3QEAAAAAAB4RZY1AwAAAAAAqCDlDAAAAAAAQAUpZwAAAAAAACrInjN/5YILLsj69euLjsE2WrJkSZJk/vz5BSdhe02ZMiVnnHFG0TEAAAAAACpCOfNXHln6XJ5fs7boGGyjcucLE8AWP/pMwUnYHl0bVxcdAQAAAACgopQzf6Vp9zena3xH0TFgWFm75PqiIwAAAAAAVJQ9ZwAAAAAAACrIzBkAAACgz3V2duYPf/hD2traMn369DQ1NRUdCQBgwFDOAAAAAH2qs7Mzn/zkJ/PnP/85STJ+/Ph86Utfyvjx4wtOBgAwMFjWDAAAAOhTd955Z08xkyQrV67MddddV2AiAICBRTnDgFXuaE3XxtVFxwAAAGAbtbe3b9UYAMBwZVkzBqS2Z+5Kx+qHkyRVDWPTuPvMlKrrCk4FAADA1jj00EMzYcKEPPvss0mShoaGHHvssQWnAgAYOJQzDDhdG1f3FDNJUt64Oh2rH0rdTgcWmAoAAICt1dDQkH/+53/OwoUL09bWlqOPPjqTJk0qOhYAwIChnGHA6e5o3Wys/BJjAAAADFyjR4/OSSedVHQMAIAByZ4zDDjVIyYmVb2XMKtp3qOgNAAAABThL3/5S26//fasXbu26CgAAH3OzBkGnFJ1bRr3PDodKx9Id1d7akdPSc3IXYuOBQAAQIX88Ic/zJVXXpkkaWxszOc+97mCEwEA9C3lDANSdf2YVO92eNExAAAABo0bb7wxCxcuLDrGDuvs7MzDD//3PqQbNmzIueeem87OziTJ/Pnzi4rW7+bMmZNZs2YVHQMAqADlDAAAwBa0trbm7rvvzvjx44uOAsNCuVx+ybGxY8cWkAYAoH8oZwAAAF7GsmXLMn/+/J49L0aPHp3ddtut4FTw0mbNmjVkZl2cc845uffee3uOTz/99MyZM6fARAAAfUs5AwAA8DJ+9rOf9dqMfM2aNWbQQAV88pOfzDXXXJMnn3wyb3zjG3PYYYcVHQkAoE8pZwAAAF5Ga2vrZmMvteQS0LdGjBiR//k//2fRMQAA+k1V0QEAAAD6Wnd3d+6///4sWrRoh8qUOXPmpFQq9RzX19enoaGhT/ItXrw49913X7q6unb4egAAwOBi5gwAADCkdHR05JxzzsnixYuTJPvtt1++8IUvpL6+fpuvNW3atHz+85/PLbfckvHjx+eOO+7oVdZsj87Ozpx77rm57777kiRTpkzJF7/4xYwYMWKHrgsAAAweZs4AAABDyu23395TzCTJQw89lN/85jfbfb2DDjoo8+bNy7ve9a5UV1fvcL4//OEPPcVMkixZsiS//vWvd/i6AADA4KGcAQAAhpQ1a9Zs1VhRXipLS0tLAUkAAICiKGcAAIAhZcaMGWlsbOw5rq+vzxFHHFFgot4OO+ywNDU19RzX1tbmzW9+c4GJAACASrPnDAAAMKTsvPPOueiii/Kf//mfKZfLOf7447Prrrtu9rxHHnkkP/7xj9PS0pLZs2fn2GOPrUi+sWPH5uKLL84vf/nLdHR05C1veUt23333itwbAAAYGJQzAADAkLPnnnvmgx/84Ms+3tramnPOOSetra1JkgceeCBNTU05/PDDK5Jv8uTJ+cAHPlCRewEAAAOPZc0AAIBh509/+lNPMbPJ73//+4LSAAAAw41yBgAAGHZ22223zcZeaukzAACA/qCcAQAAhp099tgj73znO1NdXZ0kmTp1ak444YSCUwEAAMOFPWcAAIBh6ZRTTskJJ5yQ1tbWl5xJAwAA0F+UMwAAwLA1evTojB49OsuWLcsll1ySxx57LK9//etzxhlnZOTIkUXHAwAAhijlDAAAMOxdcMEFWbp0aZLkN7/5TWpqavKP//iPBacCAACGKnvOAAAAw9rzzz/fU8xs8qc//amgNAAAwHCgnAEAAIa1UaNGZcKECb3G9tlnn4LSAAAAw4FyBgAAGNaqqqry0Y9+NLvttluSZOrUqXnf+95XcCoAAGAos+cMAAAw7L361a/OJZdckra2ttTX1xcdBwAAGOKUMwAAAP/PthQzDz/8cH7wgx9kxYoVOeKII/L3f//3qa6u3uI5t956a66++uqUSqW84x3vyGGHHbajkQEAgEFIOQMAALCN2tvb87nPfS5r1qxJkixYsCBNTU15xzve8bLnPPTQQ/nSl76U7u7uJMkFF1yQr3zlK3nVq15VicgAAMAAopwBAID0efYXAAAgAElEQVQK+td//dcsWbKk6Bhsp03/dh/96Ed7iplNfvKTn+QPf/jDy567YsWKnmImScrlcj7/+c9n/Pjx/ROWlzRlypScccYZRccAGHI2dnTl8RXrsrG9MzuNasikcU1FRwIY0JQzAABQQUuWLMmfFy3KTtX+FB+MasvlJEnr449v9lj3+vVZ+cCDL3tue7o3G2t79tmsfHZF3wVki57r6iw6AsCQ1FUu545HV6Sz64Xfdatb25NEQQOwBV4RAgBAhe1UXZO3jxlXdIwhb01XVxqqSqkvVfXL9R9qb8vtG1rT1t2dyTW1mT1iZOqrXv5e3d3d+c2G1vy5vS1JMrWuPkc0NqVUKvVLPjb3s+dXFR0BhrV1G9pzxyPPFh1jyOssd6ezqzulUlJbXUpVH/yeae/oSpLU1b703mobO7rSWe499sjTLXl6VesO35sds25De9ERgJehnAEAAIaUDeVyrmltyYqurlQnOaxxRA6qb+zz++xXV5+9a+vS0d2dhi2UMpuUSqXMHDEyhzWMSJKtOgdgqJgyZUrREYaF1tbWLF26tOe4u1SdvffeO1U7+Dtn07Keu7/Mv+Njjz2Wzo0be42NaGrK7nvssUP3pW/4/oOBSTkDAAAMKXdu3JAVXS98wrcrye82rM+U2vo09UMZUl0qpXobP5GslAGGI3s9VcaXv/zlXuVMZ2dn3vWud2XatGk7dN358+cnSS688MKXfPySSy7JNddc03NcKpXyxS9+MXvttdcO3RdgKPOqAACALF++PM8880zRMaBPrCl39TouJ2l50RgADEVjxozZqrG+Nnfu3Bx88MFJkubm5nz84x9XzAC8AjNnAACGsc7Ozlx00UX5/e9/nyQ58sgjc9ZZZ6W6+qXXE4fB4FW1dXmis6PneESplAnVXvoAMPS97W1vy+9+97ssX748STJr1qzsvffe/X7fUaNG5bzzzktra2saGhr8LQmwFbxCAQAYxm677baeYiZJbrnllhxxxBE57LDDCkwFO2ZqXX06u7vzSEdbRlZV59CGxm1eegwABqPx48fnW9/6VhYtWpTRo0dXfPZKU1NTRe8HMJgpZwAAhrFNn6r8a08//XQBSaDvlEqlHNzQmIMbGouOAgAVV1NTk0MOOaToGAC8AnvOAAAMY2984xtT9Vebk9fU1GT69OkFJgIAAIChz8wZAIBhbK+99so555yTn//856murs7f/d3fZdKkSUXHAgAAgCFNOQMAMMxNmzYt06ZNKzoGAAAADBvKGQAAAACA7dDS0pJnn302HR0dRUcBKqi2tjYTJkzIqFGjtvsayhkAAAAAgG3U0tKSZ555JpMmTUpjY2NKpVLRkYAK6O7uzoYNG/Lkk08myXYXNFWv/BQAAAAAAP7as88+m0mTJmXEiBGKGRhGSqVSRowYkUmTJuXZZ5/d7usoZwAAAAAAtlFHR0caGxuLjgEUpLGxcYeWNLSsGQAAwIus7OrM7Rta83xXV15VW5cZjU2p8YlYAOBFzJiB4WtHv/+VMwAAAH+lu7s7v2pdm7XlcpJkcXtbakulHN7YVHAyAABgqLCsGQAAwF9ZUy73FDObLNuB5QoAAABezMwZAACAvzKyqioNpVI2dnf3jO1U46UTAMBgdOqpp+YPf/hDr7Ha2trstNNOOeaYY/Lxj3+8z/YOOuaYY3LiiSfm//yf/9Mn12No8woDAADgr9SUSjlmxMj8Zn1rWrvL2a2mJm9sGFF0LAAAttNb3vKWfPrTn+45Xr9+fW677bacf/75KZfLOffcc/vkPgsWLEh9fX2fXIuhTzkDAADwInvU1uWUUbXpSHfqSlaDBgAYzBoaGrLzzjv3Gttzzz2zaNGiXHvttX1WzowbN65PrsPw4FUGAADASyiVSooZANiCBx98MJ/4xCfy/ve/Pz/84Q9TftGebTDQ1dfXp7q6OknS3t6eCy+8MEcccURe97rX5Z3vfGduu+22Xs+/7bbb8va3vz2vfe1r89a3vjULFizI/vvvn2XLliV5YVmzr3/96z3Pv/nmm/POd74zr3vd63LEEUfki1/8YjZu3Njz+P77758rr7wy73nPe/La1742s2fPzje/+c0KfOUMBF5pAAAAAADbZOPGjfnc5z6XxYsXZ/ny5bnyyivzy1/+suhYsFU6Oztz88035+qrr84JJ5yQJDn77LNz++2350tf+lL+4z/+I295y1vygQ98IDfffHOS5IEHHsgZZ5yRww47LFdddVXmzZuXiy666GXvcf311+fMM8/MUUcdlZ/97Gf57Gc/m2uvvTYf+chHej3v4osvzt/93d/l6quvzvHHH5+vfe1r+eMf/9hvXzsDh2XNAACAYWFtuSv1parUlUpFRwGAAaWjoyPr16/P6NGjt/qchx9+OOvWres1ds899+Rtb3tbX8eDHfaLX/wi1113Xc/xxo0bs+uuu+Y973lPzjzzzDz++OO59tprs2DBghx00EFJkve85z158MEH893vfjczZ87MD37wg7zmNa/J2WefnSSZMmVKnnvuuXzhC194yXteeumlmT17dubNm5ck2WuvvdLd3Z158+blkUceyT777JMkOfHEE/O3f/u3SZKzzjorV1xxRe66664ceuih/fbfg4FBOQMAAAxpG8vl/Kp1bZZ3daYmyRsbR+Sg+saiYwHAgHDbbbfl29/+dtauXZupU6fmE5/4RMaMGfOK502ePDk1NTXp7OzsGXvVq17Vj0lh+x1zzDH52Mc+lu7u7tx33335whe+kDe/+c2ZN29eqqurs3jx4iTJaaed1uu8jo6OjBo1KkmyePHizJgxo9fjWypQHnroobz1rW/tNTZ9+vSexzaVM1OmTOn1nJEjR6ajo2M7vkoGG+UMAAAwpN3dtiHLu15446gzyW83rM9etXUZWVVdbDAAhowbb7wxCxcuLDrGNuvq6srDDz+c7u7uJC+8+fyhD30ou+66a6/nLVmyJEkyf/78XuM777xznnnmmZTL5TQ1NeW+++7b7DmDwZw5czJr1qyiY9CPmpr+f/buPD6me//j+Gsy2WRBQi21tGqJkA0lKImILZZruaolqKWqtZdeSV27thJVqkittdTSWFLKdS1VW9uLSt3S1lZRpLUnJJHINvP7wzU/I0GkiOX9fDzyeDjf7XzODCNnPuf7/Trz3HPPAdeTiCVKlKBnz54YjUZGjx5t+TewdOlSnJ2drfra2FzfGcRoNN7TvkpmsxnDLTO2b/S3tf3/r+Xt7e1z7StPPu05IyIiIiIiT7TE7GyrYzNwJVsbFouIiGRmZub4Ejg9PT1HOzc3N9zc3HKUFy1alCpVqlClShXKly9v2Vhd5FFXt25devbsydKlS9m5cyeVK1cG4MKFCzz33HOWn5iYGGJiYgCoWrUqP/30k9U4tx7fzMPDg9jYWKuyffv2AVCxYsX7eTnymNLMGREREREReaI9b2fPqaz/XxrC0WCgpK1uhURE5P4JDg5+LGdeZGdn06dPHy5evGgpa9++Pa+++moBRiXycAwePJitW7cyZswY1q9fT1BQEGPGjGH06NFUrlyZjRs3Mnv2bCZOnAhAr169aNeuHZMnT+bvf/87x48fZ9q0aQA5ZsgAvP766wwePJioqChCQkL4/fffmTBhAkFBQUrOCKCZMyIiIiIi8oTztHegrqMTxYxGnrO1o7VzYWxzuYEWERF52hiNRkaNGkWNGjUoVaoU7du3p2PHjgUdlshD4eDgwIQJEzhz5gxTp05l6tSpNGvWjNGjR9OyZUvWrFnD+++/T/v27QGoUqUKM2bMYPv27bRp04Zp06YRGhoKgJ2dXY7xmzdvzpQpU9i4cSNt2rRhzJgxtGrVio8//vihXqc8uvS4mIiIiIiIPNEMBgN+joXwcyxU0KGIiIg8cipUqMC4ceMKOgyRB+bzzz+/bV2dOnU4fPiw5XjEiBGMGDEi17YHDhygVKlSrF+/3lK2bt067O3tcXd3B+Cbb76x6tOyZUtatmx52/MfOXIkR9mtY8iTSzNnRERERERERERERETu4NChQ3Tv3p2tW7fy559/8p///Ifp06fTqlUrbLVkruSD/taIiIiIiIiIiIiIiNxBp06duHDhAh988AHnzp2jWLFitGrVikGDBhV0aPKYUnJGRETyLSEhgYiICMLDwy1TeEVEREREREREnjQGg4EBAwYwYMCAgg5FnhBa1kxE5Cl04cIFjh8/jtls/kvjLFu2jF9++YXly5ffp8hERERERERERESefI98csZkMrF8+XLatGlDjRo1aNKkCRMnTiQlJcXS5uDBg3Tr1o0aNWrQoEEDpkyZQmZmZgFGLSLy6Fq4cCF9+vTh7bffZtCgQVy+fDlf4yQkJPD1119jNpvZsmULCQkJ9zlSERERERERERGRJ9Mjn5yZN28eEyZMoFGjRsycOZOePXuyZs0aBg8eDMDJkyfp0aMHDg4OfPzxx/Tq1YsFCxYwceLEAo5cROTREx8fT0xMDCaTCbj+GbpmzZp8jbVs2TLLODcS6SIiIiIiIiIiInJ3j/SeM2azmXnz5vHKK68wbNgwAOrXr4+bmxtvv/02hw4dYsmSJbi6uhIVFYW9vT2BgYE4Ojry3nvv0bdvX0qWLFnAVyEi8ug4f/58jrILFy7ka6zt27eTlZUFQFZWFtu2baN///5/KT4REREREREREZGnwSM9c+bq1av87W9/o3Xr1lblL7zwAgCnTp3iu+++IygoCHt7e0t9ixYtyM7O5ttvv32o8YqIPOqqV6+Om5ubVdlLL72Ur7EaNWqEre31HL+trS1BQUF/OT4REZFH0W8Z6UQnXWZZUiIH09MKOhwREREREXkCPNIzZ1xcXBg5cmSO8q+//hqAihUrcubMGSpUqGBV7+7ujouLCydOnHgocYqIPC4cHBx4//33WblyJZcvX6Zx48bUr18/X2N16dLF8nlsY2ND586d72eoIiIij4SE7Cy2pqZg/t/xd2mpFLExUt7O/o79RERERERE7uSRTs7k5qeffmLOnDk0adKEwoULA9eTOLdydnYmJSXlYYcn94HZbCbr8nGyUv7ExqEw9sU8MRgdCjoskSdG2bJlefvtt//yOO7u7jRp0oR///vfNG3aFHd39/sQnYiIyKPlz6wsS2Lmhj+yMpWcEREREXkAzGYzBoOhoMMQeSgeq+RMbGwsb775JmXLluW9994jIyMDINd/sGazGRubR3rVNrmNzIQjZFz4CYDsq2fITruI03NNCjgqeZCSk5OJjY0t6DAkH7y8vPjll1+oXr263kORhyg5ORlA/+4eUzfeP3k8FDcacyl7rG6j5Bb63VNERO4XW1tbrl69mmvdmHHvcSnhykOOyFox9yKMG5NzVaK8OHbsGPPnzyc2NpYrV65QtGhRatSoQe/evalSpcp9jvT6Hrnvvfce4eHhPPvsswC0atUKf39/Ro8ene9xu3TpwuHDh5k5cyb16tW75/59+vTBaDQya9asfMcgT7aMjIx8/2752NxVbNiwgfDwcJ5//nnmzZuHm5ub5cMvtxkyqampuLq63tM5rp7eRfIV3SwXuMwr3JxuM6VdIvn4RjDkvDGWx1/2tUSysuypVatWQYci+dSoUaOCDkHkqbNixQoAfXY+plasWMGlgg5C8qyUrR21HQux/1oaJqCavSOVNGvmsebq6qrPTxERuS8OHTqEs7NzrnUJiUmku+dvj9f7JSHx+9vGdyeHDx+mZ8+e1KxZk9GjR+Pu7s7Zs2dZvHgxr732GosXL8bPz+++xnrgwAG+/fZbChUqZInZxsYGW1vbfF0DXL+Ow4cPU6VKFdauXUuTJvf+8Pf48eMxGAz5jkGefPb29vj6+uZal56ezs8//3zbvo9FcmbBggVERkZSp04dZs6caUm6ODs7U7JkSU6ePGnV/tKlS6SkpOTYi0YeFzZAtuXIbCkTEREREXn4ajk64edQCDNgq2U2RERE5Am3aNEiihUrxpw5czDeNIs4ODiYkJAQoqKimDNnTgFGmDcxMTFUqlSJ7t27M3bsWM6fP0+JEiXuaYxKlSo9oOhEHoPkzMqVK4mIiKBly5ZERkZib2/9lNpLL73Etm3bGD58uKVu06ZNGI1G6tSpc0/nci7XkOximfctdsmf7GuJXDu9A3N2OmDAoWQN7N0qF3RY8oAkx23Bzc2toMMQERERuSOjkjIiIiLylLh06RJmsxmTyWSVnHF2dmbEiBGkpaVZtV+zZg2LFi3ixIkTFC5cmFatWjF48GAcHR0B6NatG0ajkYULF1r67Nmzh+7du7N06VJOnTrFu+++C1xPALVv356IiAgAMjMziYiI4KuvviI1NZVatWoxduxYypUrd8dryMzMZN26dbRr147mzZszYcIEVq9ezVtvvWXV7rvvvmPatGkcO3YMW1tbateuzbBhw6hYsWKusSckJDBt2jR27tzJhQsXcHJywt/fn/DwcMqUKXPvL7Y81R7p6QiXLl3i/fffp0yZMoSGhvLrr7/y3//+1/KTkJDA66+/zoULF3jjjTfYtm0bCxYsYOLEiXTq1MmyPqE8XoyObjhVbEOh8kE4VWyjxIyIiIiIiIiIiMhDEhAQQHx8PK+++ipLly7l+PHjlroWLVrQvn17y/Enn3xCeHg4tWvXZsaMGfTs2ZMvvviCN998E7PZnKfzNWrUiIEDBwIwY8YM+vXrZ6lbt24dcXFxREZGMmbMGA4ePMiwYcPuOub27dtJSEigbdu2FC5cmODgYFauXInJZLK0OX36NP369cPLy4tPP/2U9957j7i4OPr27Ztr7Gazmddff53du3fzzjvvMH/+fAYMGMB3333H2LFj83StIjd7pGfO7Nq1i7S0NP744w9CQ0Nz1E+aNIm2bdvy2WefMWnSJAYNGoSbmxs9e/a0/IOWx5PBxojR6d6mGYqIiIiIiIiIiMhfExoayoULF1iwYAHjx48HwN3dnQYNGtCtWzd8fHwAuHz5MnPnzqVLly6MGDECgAYNGlCyZEnefvttduzYkad9at3d3S0zYTw9PSlbtqylrnTp0sycORM7OzsATp48yaeffkpqaipOTk63HXP16tVUq1aNqlWrAtChQwc2bNjArl27CAwMBK7vc3Pt2jX69u1LyZIlLefbunUrV69excXFxWrMc+fO4ezszMiRI6lZsyYA/v7+nDp1ilWrVt31OkVu9UgnZ9q1a0e7du3u2u7FF1+0bIwrIiIiIiIiIiIiIvljMBh4++236d27N7t27eL7779nz549fPXVV6xbt45Ro0YRGhrKTz/9REZGBq1atbLq36JFC4YPH86ePXvylJy5Ez8/P0tiBrAkbpKTk2+bnLl48SK7du1i0KBBJCUlAeDt7U3x4sWJjo62JGd8fX1xcHCgY8eOtGjRgoCAAPz9/S3Jp1uVKlWKzz//HLPZTHx8PCdPniQuLo4ff/yRzExtlSH37pFOzoiIiIiIiORXttlMfFYmdgYDpY22GLRvjIiIiEie3dg/5kby5ddff2X48OFERkbSunVrrly5AsAzzzxj1c/GxgZ3d3dSUlL+cgyFChXKMTZwxyXT1q5dS1ZWFlOmTGHKlClWddu3b+fcuXOULFmSsmXLsmTJEubMmcOqVatYvHgxhQsXpkuXLgwZMiTX3x2/+uorpkyZwpkzZyhatCienp44OjrmeQk3kZs90nvOiIiIiIiI5EeqyUR08mX+fTWZr1KS+PfVZN00i4iIiNzF2bNnadCgAStXrsxRV61aNYYMGUJ6ejrx8fEUKVIEgAsXLli1M5lMJCQk4ObmZinLzs62apOamvoAor/uyy+/5MUXX2Tx4sVWPx9//DHZ2dlW1+bj48OMGTPYs2cPCxcu5KWXXmLWrFls3rw5x7j79u0jLCyMFi1asHPnTksfPz+/B3Yt8mRTckaeGKaMZNIvHCTj0iHMWekFHY6IiIiIFKBf0q+RdNOGr6eyMvkjK6sAIxIRERF59D3zzDMYjUaWLVtGenrO79fi4uJwdHSkfPny+Pr6Ym9vz7/+9S+rNhs3biQzM5NatWoB4OLiwtmzZ63axMbGWh0bjcb7Ev+BAwc4duwYHTp0wN/f3+onJCQELy8vVq1aRXZ2Np9//jmNGzcmIyMDe3t76tWrx4QJEwA4c+ZMjrH379+PyWRi4MCBlj1qsrOz+f777zHd9HunSF5pWTN5IpjSk0j9fQuYr99wZ16Ow6lCcww2+isu8iAlJCQQERFBeHg47u7uBR2OiIiIRXous2TSzbppFhEREbkTo9HI6NGjGThwIH//+98JDQ2lYsWKpKWl8d1337F06VKGDh2Kq6srAL1792bWrFnY2toSGBjIsWPHmD59OnXq1KFhw4YABAUF8c033xAREUFQUBD79u1jzZo1Vue9Md6WLVsICAigYsWK+Yp/9erV2Nvb06xZs1zr27Vrx3vvvcfOnTupW7cukyZNon///nTt2hWj0cgXX3yBg4MDQUFBOfre2ItmwoQJtGvXjitXrrB06VIOHz6M2Wzm2rVrODo65itueTpp5ow8ETKvxFkSMwDmzBSyU3JmuEUkp23btjFmzBimTZuW65Mhd7Js2TJ++eUXli9f/oCiExERyZ8q9g5WNzvOBhvK29lbtTmTlcm/UpL4MvkKRzM081pEREQEIDg4mBUrVlC5cmVmzZpFr169GDp0KIcOHeLjjz+md+/elrZDhgxh5MiR7Ny5k759+7Jw4UJeeeUV5syZY9kf5u9//zt9+vRh3bp19OnTh/379/PJJ59YnbNu3boEBQXx0Ucf8eGHH+Yr7vT0dDZs2EDDhg0tyZ5btWrVCjs7O7744gsqV67M7NmzSUlJYejQoQwYMIDLly/z2Wef8dxzz+Xo6+/vz+jRo9m3bx99+vQhIiKCZ599lhkzZgDXlz0TuRcGsxZeJj09nZ9//pm5646TlJpZ0OFIPqRfOEjmpV+tyhzLNsTW5dkCikjyKjluC9UqliQyMrKgQ3kq7dixg48++shyXLx4cWbPno2dnd1d+yYkJNCrVy/L9N/PPvtMs2dEHpKwsDAAfXY+psLCwrh06DAdiuoz80E7l5XJkYx07A0GvBwccbH5/+UyrppMLE9K5OaFzlo5u1LulgSOPFliLidQzLOqPj9FROS+OHToEJ6enrnWDQ8fycVLiQ85ImvFi7kxKeK9Ao1B5El3p8+BG3kHLy8vHBwcctRrzSd5ItgVrUjWlTjMWdcAsHEshtG5VAFHJfLo+/bbb62OL168yOHDh/H29r5r32XLllnWVDWZTCxfvpz+/fs/kDhFRETyo6StHSVtc3/gID4rk1t3oPk9M0PJGREREbkvlBQRkbvRsmbyRLCxc8KpQggOperg+Gx9Cj0XhMGgv94id1OiRAmrY4PBwDPPPJOnvtu3byfrfxsrZ2VlsW3btvsen4iIyINS1Cbn74pF87kR7bmsTA6kp3Eh69Z0j4iIiIiISO707bU8MQxGe+yKVsC2cDkMhvzdWIs8bTp06EC5cuUAsLGx4eWXX6ZUqbzNOmvUqBG2ttcnYNra2ua6WZ6IiMijqqStHb4OjpYbovK2dnja3/sGrgeupfFlShLfp6WyOuUKv6Rfu7+BioiIiIjIE0nLmomIPMWKFSvG9OnTOX78OG5ubhQvXjzPfbt06cLXX38NXE/sdO7c+UGFKSIi8kDUK+SMn0MhsjDjapO/h3t+TE+zPr6WRnWHe0/yiIiIiIjI00UzZ0REnnI2NjZUrlz5nhIzAO7u7jRp0gSDwUDTpk1xd9fG1iIi8vgpZGOT78QMQLb5lmPMuTcUERERERG5iZIzIiKSb126dKF69eqaNSMiIk8tn1tmydx6LCIiIiIikhstayYiIvnm7u7OpEmTCjoMERGRAlO7kBPFbW05n5VJKVs7nrOzL+iQRERERETkMaDkjIiIiIiIyF9Qwc6eCkrKiIiIiIjIPVBy5iZXT+8i+UpyQYch98iUdX0TVhvbQgUcieRH9rVEoGRBhyEiIiIiIiIiIiLy0Cg5c5NK5YuTmupU0GHIPYqLiwPghRf0Bf/jqSQvvPBCQQchIiIiIiIiIiLyWDCbzRgMhoIOQ/4iJWduEh4ejoODQ0GHIfcoLCwMgMjIyAKORERERERERERE5PHWrVs39u7de9v6Bg0aMH/+/IcY0YOTlJTEBx98wLZt27C3t6dz587069cvz/0vX77M4sWL2bx5M/Hx8Tg7O1O1alV69+5N/fr1H0jMq1ev5tixY4SHh//lscLDw4mNjWXLli13bZuYmEjDhg0xGo3s2rWLwoUL3/P5PDw8GDx48D29xk8yJWdERERERERERERE7qMxI8K4knCxQGMo4l6ccR/k72Fmb29vRo4cmWudq6vrXwnrkTJ69Gj279/PBx98wLFjx5g6dSrly5endevWd+3722+/0adPHwC6d++Oh4cHV69eJSYmhp49ezJy5Ei6det232OeNWsWtWrVuu/j3s26desoUaIEly9fZu3atfm6tujoaEqXLv0Aons8KTkjIiIiIiIiIiIich9dSbhItxcKdtmpz+PynxxycXHBz8/vPkbzaNqxYwddunQhODiY4OBglixZwv79+++anMnMzOTtt9/GwcGBZcuW4e7ubqlr2rQpw4YNIyIigqCgIMqWLfugL+OhiImJITAwkOTkZKKjo/OVnHka/k7dC5uCDkBEREREREREREREHi/x8fF4eHiwdu1aq/Lw8HCaNm1qOW7cuDERERF069aNmjVrMnHiRADOnj3L8OHDadiwIb6+voSGhlotp3Zj/A0bNvD666/j6+tLcHAwixYtsjqfyWRi1qxZNGnSBC8vL1q0aMHKlSvzdA0VKlRgx44dZGRkcPz4cRISEvKUQNixYwdHjx5l6NChVomZG4YMGULnzp1JS0uzlB05coQ+ffpQo0YNatWqxeDBg7CxBYMAACAASURBVDl79qylfs+ePXh4eLB792569OiBr68vL730EpMnTyY7O9vyWp46dYovv/wSDw8P4uPjiYmJwdvbmy+++IL69evTqFEjTp8+TXZ2NrNnz6Z169b4+Pjg5+dH586d2bNnT55em5sdPnyYQ4cOERgYyN/+9jeOHTtGbGxsjnaLFi2iRYsWeHt707BhQ8aOHUtKSoql3sPDg6ioKMvxoUOH6N+/P3Xr1qV69eoEBATw/vvvk56efs8xPo40c0ZERERERERERERELMxmM1lZWbnWGY3Ge96M/vPPP6d79+688cYbFClShPPnz9OxY0ecnZ0ZPnw4zs7OLF26lJ49ezJv3jzq1atn6TtmzBiaNm3K9OnT2blzJx988AEGg4Hu3bsDMHbsWGJiYnjrrbfw9fXlu+++Y9SoUVy7du2usztGjBjBa6+9Rv/+/fn555/p3LlznpY027lzJ0ajkQYNGuRaX65cOatl4U6cOEHnzp2pVKkSH374IRkZGUyfPp3Q0FDWrFljtVTcsGHDCA0N5c0332Tbtm3MnTuX5557jpdffpkZM2bw1ltv4eHhQb9+/ShRogRwfSbPvHnzmDhxIomJiZQrV46JEyeyYsUK3nnnHSpXrsy5c+eYOXMmgwcPZtu2bRQqVOiu13nDqlWrKFasGA0aNMBgMFCiRAmio6Otlldbv349H374IWFhYXh4eBAXF0dkZCTp6emWhNzNzp07R2hoKDVr1iQyMhI7Ozt27tzJggULKFGihGXJuCeZkjMit8jKyuKXX36hcOHCVKhQoaDDEREREREREREReah2795N9erVc62bO3cuAQEB9zReqVKlGD58uCWpExkZSVJSEitXrrTsQdKoUSPatm3L5MmTWb16taWvr68vH3zwAQABAQGcP3+eWbNm0bVrV06ePMmKFSsYPnw4vXr1AqBBgwZkZ2czbdo0OnbseMckxIULF3B1dWXnzp00b96cUaNG5el6zp49i5ubG05OTnlqP2PGDJycnFiwYAHOzs4A1K5dmyZNmrBkyRLeeustS9tXXnmFfv36AVC3bl2+/vprtm/fzssvv0y1atWwt7fH3d3daoaP2WymX79+BAYGWsrOnz/P0KFDCQ0NtZQ5ODgwcOBAjh07ho+PT55iz8jIYP369bRt2xZb2+vphHbt2rFo0SJGjBhB0aJFAdi7dy9ly5ala9euGAwG6tSpg5OTE1euXMl13CNHjlCtWjWmTZtmeU3q16/Pd999xw8//KDkjMjTJjExkXfffZc///wTuP6fwtChQws4KhERERF5WFJM2SSbTJQw2mK8xydCRURERJ4UPj4+jB49Ote6/DzMXLlyZavZNvv27aNWrVpWm8Pb2NjQsmVLpk2bZrUU1q0zWZo1a8amTZs4ceIEe/fuxWw2ExQUZDXTp3HjxixatIgDBw7g7++fa0yTJk1i0aJFDBw4kJMnTxITE8OmTZsICgri008/pVmzZnh6euba12g0WpYay4vdu3dTr149HBwcLHG6ubnh4+PD999/b5WcqVmzplXfUqVKWS2PdjtVqlSxOp46dSoACQkJxMXFcfLkSbZt2wZcn2mTV9u2bSMxMZGmTZuSlJQEQJMmTZgzZw5r1qyhR48ewPVEUnR0NO3bt6dJkyYEBgbSpk2b286yCggIICAggMzMTH777TdOnjzJ0aNHSUhIoHjx4nmO73Gm5IzITdavX29JzABs376d1q1b5/hwExEREZEnz/5raey9looZcDbY0MalMEWNxoIOS0REROShc3Z2xtvb+76NV6xYMavjK1eu8Pzzz+doV7x4ccxmM1evXrWUlSxZMtexkpKSuHz5MgAtWrTI9bznz5/PtXz//v3Mnz+fCRMm0KlTJzIyMjhx4gTh4eH07duXqKgoqlWrdtvkTJkyZdi+fTtXr161zPq41ZkzZyzJp8uXL7Nu3TrWrVuXo92tr4Ojo6PVsY2NDSaTKddz3OzWhMbBgwcZN24cBw8epFChQlSqVIlnn30WuD7TJq9iYmIArGbg3BAdHW1JzrRs2RKTycSyZcuIiopi+vTplClThnfeeYeWLVvm6GsymZgyZQpLly4lNTWV0qVL4+Pjg4ODwz3F9zhTckbkJomJiXkqExEREcmvxMRELmZlEXM5oaBDkZuYMHPxpuOrZhNfJl+mCJo98yS5mJWFjX6/FxERuS9uzIi4NXGQmpp6176FCxfm4sWLOcpvJFPc3Nwsf771u7kb/YoVK2bZq2XJkiU5khoAZcuWzfX8+/fvB6BVq1YA2NvbM2PGDDp27MjUqVMpU6aM1RJht2rQoAGff/45u3btyjUx9McffxAcHEz//v0ZOHAgLi4uBAQEWPbJuZm9vf1tz5NfKSkpvP7663h6evKvf/2LF154ARsbG3bs2MGmTZvyPM6FCxfYtWsX3bp1o2nTplZ133//PbNmzeKHH36gdu3awPVZTq1btyY5OZlvv/2WuXPn8o9//IM6derkSB7NmTOHhQsXMn78eJo2bWp5Lzt27PgXr/7xYVPQAYg8SoKCgqym2t26fqOIiIiIPJlyexbx7s8nioiIiDy9XFxcgOszRG7IzMzkwIEDd+1bu3ZtYmNjOXv2rKXMZDKxceNGvL29rRIW27dvt+q7adMmypQpQ/ny5XnxxReB6zNxvL29LT9nzpzhk08+ue1yYDdmkPzwww+WsuLFi9OuXTvg+neCd5q90aBBAypXrsy0adMss3duNnnyZAwGg2XGSJ06dTh+/DjVq1e3xFitWjXmzJnDzp077/RS5WBjc/ev9OPi4rh8+TI9evSgUqVKlj43zpXXmSlr1qwhOzub1157DX9/f6ufXr16YWdnxxdffAHAsGHDGDBgAACurq6EhITQr18/srKyuHDhQo6xY2Nj8fDwoEOHDpbEzLlz5zh69GieZgo9CTRzRuQm3t7ejBs3jq1bt+Lq6krbtm1xcHAo6LBERETkCeLm5obp7Dk6FHUv6FDkJmazmVXJV7hk+v+1w+sWcqa6Q84nMOXxFXM5ATc3t4IOQ0RE5JGXkpLCf//731zrDAYDvr6+FClShBo1arBo0SLKlStHkSJFWLx4MdeuXcPOzu6O4/fs2ZO1a9fy2muvMXDgQJydnVm2bBnHjx9n7ty5Vm3Xr19P8eLFqV+/Pt988w1btmzhww8/BKBq1aq0bt2aESNGcPr0aTw9Pfntt9+YMmUK1atXtyRhbtWkSRM8PT0JCwtj2LBhlC1blo0bN7JixQo6dOjAunXr6Nu3L9OmTaNIkSI5+tva2hIREUHv3r35+9//Tvfu3fHw8ODSpUusWLGC3bt3M3r0aCpWrAhA//796dSpE2+99RadOnXC1taWJUuW8P3339O5c+e7vh83K1y4ML/++it79+7Fx8cn1zYVKlTAxcWFqKgoDAYDNjY2bN68mVWrVgF5m90E8OWXX+Lr60u5cuVy1BUpUoSgoCA2b95MQkICdevWZeTIkURGRhIQEEBSUhIzZsygQoUKVK5cOUd/Hx8foqKimDt3Lr6+vpw8eZLZs2eTkZGRpz12ngRKzojcws/PT7NlRERERJ4yBoOBVi6F+fFaGkmmbF6ws6eqEjMiIiLylDp48CCvvPJKrnVGo5Fff/0VgIiICCZMmMDIkSNxcXGhY8eO1KpVy7JPye2UKFGC5cuXM3nyZMaMGYPJZMLLy4sFCxbg7+9v1XbIkCF8++23LFmyhPLlyzNlyhTLcmQ3Ypg1axZLlizh3LlzFC9enI4dOzJo0KDbnt/W1pbPPvuMSZMm8dFHH5GWlkbVqlWZOXMmwcHBNGrUiNmzZ9/xGry8vFi1ahWfffYZS5cu5dy5c7i6ulK1alUWLVpE3bp1LW2rVq3K0qVL+fjjj3nnnXcwGAxUrVqVOXPmUL9+/Tue51Zvvvkmo0aNonfv3ixatCjXNq6urkRFRTFp0iQGDRqEs7Mznp6eLFmyhD59+hAbG3vHZdsA/vvf/3L8+HHefffd27Zp27Ytmzdv5ssvv6R3795kZGSwbNkyli1bhqOjI/Xq1WP48OHY2uZMQ/Tt25fExEQWLVpEcnIypUuXpm3bthgMBubMmUNKSopldtaTymB+WnbXuYP09HR+/vlnvLy8NEviMRQWFgZAZGRkAUciIiLycOj/vsdbWFgYlw4d1swZkQIQczmBYp5V9fkpIiL3xaFDh267YfyYEWFcSci5p8rDVMS9OOM+eHz/z4uPjyc4OJhJkybRtm3bh35+s9lstf2BSG7u9Dlwt7yDZs6IiIiIiIiIiIiI3EePc1JErlNiRh60u+8eJCIiIiIiIiIiIiIiIveNZs6IiIiIiIiIiIiIyCOlbNmyHDlypKDDEHlgNHNGRERERESeStdMJuIy0knIziroUERERERE5CmjmTMiIiIiIvLUOZuVyb9Sksj833Ftx0LUcnQq0JhEREREROTpoZkzIiIiIiLy1Nl3Lc2SmAH48Voa6SZTgcUjIiIiIiJPFyVnRERERETkqZNutk7EZAOZmAsmGBEREREReeooOSMiIiIiIk+dqvaOVsdlbe1wsTEWUDQiIiIiIvK00Z4zIiIiIiLy1Knu4IijwcDJzEzcjEa8HBzv3klEREREROQ+UXJGRERE5AGLjY3l0KFDeHp6UqtWrYIOR0T+p6K9AxXtHQo6DBEREREReQopOSMiIiLyAK1YsYIlS5ZYjkNDQ3nllVcKMCIRAUg3mTiUkc41s4nK9g4UM1rfGp3KzOB0VibFbIxUsXfAxmAooEhFRERE5HFlNpsxPEG/Rz5p11PQlJwRERGRJ87WrVvZvHlzQYcBwNGjR62Oly9fzo8//viXxoyLiwMgLCzsL43zKGvWrBnBwcEFHYY8obLNZtakJJFoygbgYPo12rkU4Rnb67dHv6RfY1faVUv7M9lZBDm5FEisIiIi8ngKGxnOxcRLBRpDcbdiRL4Xcc/9unXrxt69e6ldu7bVg2Y369y5Mz/++CMDBgxg4MCBxMfHExwczKRJk2jbtu1tx27cuDH16tXj/fffv22b8PBwYmNj2bJlCwAeHh4MHjyYfv363fO13LBnzx66d+9+xzbR0dH4+fnl+xy3Wr16NceOHSM8PPyubVeuXMmcOXO4dOkSderUYdy4cZQsWfKu/Tw8PChTpgzr16/HycnJqm7fvn2EhoayePFi/P39830dAOfOnWP06NGMGjWKsmXLAnl7L++mQ4cO/PLLL8yfP58GDRrkqD927BhhYWEcPXqUChUqsG7dulzH6datG0ajkYULF+Y7loKg5IyIiIjIQ3Q/njJyc3O7D5GIPL3+zMq0JGYAsoFfM64RaHs9AfNz+jWr9kcz0nmpkBP2BpuHGaaIiIg8xi4mXiL7Rae7N3yQMezLf3LIYDAQGxvLhQsXeOaZZ6zqzp49y/79+63KSpQoQXR0NOXLl8/3OR+G8ePH4+HhkWtd5cqV7+u5Zs2aladlrXfs2MHIkSMZMmQIHh4ejB07lhEjRjB//vw8neePP/7go48+YtSoUX815NvavXs327dvv6/nOHz4ML/88gtVqlQhOjo61+RMVFQU8fHxzJw5k2LFit12rDFjxjyWM3qUnBEREZEnTnBw8CMz62LdunXMnTvXctyjR487PkkmIg+eMZcbN9ubymxvqTYCBh6/mz0RERGR/PLy8uLIkSNs3ryZ0NBQq7qNGzdSuXJljh8/bimzt7e/r7NOHpSKFSs+cnHu3LmTYsWK8dZbbwGwf//+285Yyo2rqytLly4lJCSEF1988UGFed/FxMRQqVIlunfvztixYzl//jwlSpSwanP58mWqVKlCYGDgHceqVKnSgwz1gdGjXyIiIiIPUJs2bZg0aRI9e/YkMjJSiRmRR0Bpoy1lbO0sx44GA172jpbjWo5OVjdKvg6FsHsMn8QTERERyS8XFxcaNGjAxo0bc9Rt2LCBkJAQq7L4+Hg8PDxYu3atpezw4cP07NmTGjVqEBQUxFdffZVjrCtXrvDuu+/i7+9P7dq1+fDDDzGZTHeMLTExkZEjR1KvXj18fHzo3LkzsbGx+bzS3G3atInOnTtTo0YNvLy8CAkJYdmyZVZtFi1aRIsWLfD29qZhw4aMHTuWlJQU4PqSX6dOneLLL7/Ew8OD+Pj4256rQoUKXLp0idjYWLKzs/nxxx+pUaNGnmPt0qUL5cqV45///Cfp6el3bHv27FmGDx9Ow4YN8fX1JTQ0lL1791rqb7yPCxcupHnz5vj7+zNnzhyGDx8OXH8Q8uZl2jIzM4mIiKB+/fr4+fnRu3dvTp8+fdeYMzMzWbduHQEBATRv3hyj0cjq1aut2nh4ePD999/zww8/4OHhQUxMDDExMXh7e/PFF19Qv359GjVqxOnTp+nWrRs9evSw9M3IyODjjz+mcePG+Pr60qZNGzZs2GCpz87OZvbs2bRu3RofHx/8/Pzo3Lkze/bsuWvs95OSMyIiIiIPWNWqVWnfvj2enp4FHYqIcH2ZjlbOroQ4uxLk5MyrrkUpYjRa6p+3s+cV16IEFHKmvUthahcq2CVJRERERApCSEgIsbGxXLr0/8uj/fHHHxw4cIBWrVrdse+5c+fo2rUrycnJfPjhhwwePJjJkydz7tw5SxuTycTrr7/Ojh07GD58OBEREfz4449WX6LfKj09nR49erB9+3aGDh3KJ598QpEiRejRowcHDhy46zWZTCaysrJy/GRn//+St1u3bmXQoEH4+PgQFRXF9OnTKVu2LOPGjbOcY/369Xz44YeEhoYyf/58+vfvz9q1ay37r8yYMYNSpUoRGBhIdHR0jhkhN+vUqROenp4MHTqUXr16kZiYeE/7uDg6OjJhwgROnjzJtGnTbtvu/PnzdOzYkZ9++onhw4czdepUHB0d6dmzJ//5z3+s2k6dOpW+ffsyduxYOnTowMCBAy3XdfPeP+vWrSMuLo7IyEjGjBnDwYMHGTZs2F1j3r59OwkJCbRt25bChQsTHBzMypUrrRJz0dHReHt7U61aNaKjo2nUqBFwPbEzb948Jk6cyJAhQyhXrlyO8d955x0WLlzIq6++yqxZs6hduzZDhw5l27ZtAEyaNIlZs2bRuXNn5s2bx4QJE0hMTGTw4MGkpaXdNf77RcuaiYiIiIjIU8fGYOA5O/vb1hcxGq0SNiIiIiJPm8aNG2Nra8uWLVt49dVXAfj3v/9NtWrVeO655+7Yd+HChWRnZzN37lzLnpkVKlSgU6dOljY7d+7kwIEDzJs3j4YNGwJQr149GjdufNtx165dy5EjR1i5ciXe3t4ABAQE0LFjR6ZOncqCBQvuGFe3bt1yLff19WXFihUAHD9+nA4dOvDuu+9a6mvUqIG/vz979+7Fx8eHvXv3UrZsWbp27YrBYKBOnTo4OTlx5coVAKpVq4a9vT3u7u53XUbtzJkzFClShEOHDpGUlMTXX399x/1VclO3bl06derEwoULadGiBT4+PjnaLFiwgKSkJFauXEnp0qUBaNSoEW3btmXy5MlWM1dCQkLo0KGD5fhGAsTT05OyZctaykuXLs3MmTOxs7s+K/3kyZN8+umnpKam4uR0+wecVq9eTbVq1ahatSoAHTp0YMOGDezatcuyhJmfnx8uLi5kZ2dbvYZms5l+/frddqmzo0ePsmnTJkaPHm1Zkq9evXqcOnWKPXv2EBQUxPnz5xk6dKjVkn0ODg4MHDiQY8eO5fr6PQhKzoiIiIiIyFMv22zmeGYGaSYTL9jb42qjxIyIiIg83W5e2uxGcmbDhg20bNnyrn1jY2OpWbOmJTED1xMgzz77rOV43759ODg4WBIzAE5OTgQGBvLjjz/mOu5//vMfSpYsiaenJ1lZWZbyoKAgZs+eTUZGBvb2t38A57333rMkBG52cyLhjTfeAODq1aucOHGCU6dOcfDgQeD6rA24ngyJjo6mffv2NGnShMDAQNq0aXPPm9Lv37+fPn364O3tTWRkJP/85z8ZOXIkUVFRrF27FoPBkOelsYcPH86OHTv45z//mWOJMLj+eteqVcuSmAGwsbGhZcuWTJs2zbIkG0CVKlXydE4/Pz9LYgawJG6Sk5Nvm5y5ePEiu3btYtCgQSQlJQHg7e1N8eLFiY6Ovuv+MneL78YSd02bNrUqnzdvnuXPU6dOBSAhIYG4uDhOnjxpmVVz4z1+GJScERERERGRp5rZbGZ9ShJnsq/f4O+7lko71yIUM+p2SURERJ5uISEhhIWFkZCQQEpKCr/++iszZsy4a78rV67kOrvmmWeesWpzc/Imtza3unz5MmfPnqV69eq51icmJlKyZMnb9q9QoYJlxs3tJCQkMGbMGL7++msMBgPPPfcctWrVAq7/3gjQsmVLTCYTy5Ytsyx9VqZMGd555508Ja9uePfdd6latSpz587F1taWlJQUJkyYwCeffMLy5cupUaNGnpMzLi4ujB8/njfeeINZs2ZRv359q/orV67w/PPP5+hXvHhxzGYzV69etZTldeZOoUKFrI5tbK7vonLjdcrN2rVrycrKYsqUKUyZMsWqbvv27Zw7d+6O7+GNmG/n8uXLwJ2v4eDBg4wbN46DBw9SqFAhKlWqZEkc3in2+013GyIiIiIi8lQ7m51lScwAZAI/p18j0Mml4IISEREReQTcWNps69atJCQk4OfnZzX75Xbc3Nys9qq54cYX5zfaJCQkYDabrWac3NzmVq6urlSsWJHIyMjbnveveueddzhx4gQLFy6kRo0a2Nvbk5aWxsqVK63atW7dmtatW5OcnMy3337L3Llz+cc//kGdOnXumDy4ITExkRMnTtC1a1dsba9/Td+1a1eOHDlCVFQUAF26dLmn2AMDA2nbti1z5szJkZwoXLgwFy9ezNHn/PnzwPXX7safH6Qvv/ySF198kUGDBlmVJyQkMGTIEFauXMmAAQPyPb6rq6tlvJsTfUePHiUtLY2KFSvy+uuv4+npyb/+9S9eeOEFbGxs2LFjB5s2bcr3efPD5qGeTURERERE5BGT27NxD+95OREREZFHl7OzMw0bNmTTpk1s2rQpz7NC6tatS2xsLBcuXLCU/fbbb5w+fdpyXK9ePTIyMti6daulLCMjg+++++6249auXZs///yTEiVK4O3tbfnZunUrn3/+udUSW/kVGxtLixYt8Pf3tyyRtnPnTgDLhvXDhg2zJBBcXV0JCQmhX79+ZGVlWa75xiyS2ylSpAguLi7s3bvXqrxXr17Y2NhgNBopXLjwPcc/YsQIihQpkmNWSu3atYmNjeXs2bOWMpPJxMaNG/H29r7jcnDG+7QX44EDBzh27BgdOnTA39/f6ickJAQvLy9WrVpFdnZ2vs9xY5bTjWXKbnj//feZMmUKcXFxXL58mR49elCpUiXL+3TjPdbMGRERERERkYektNGWkkZbzv1v9owt4GXvWLBBiYiIiDwiQkJCCA8PJzs7m1mzZuWpz2uvvcaqVavo1asXAwcOJCsri6lTp1olT+rVq0eDBg0YMWIEFy9epHTp0ixevJiEhARKlCiR67gdOnRgyZIl9OzZk759+1KyZEm2b9/OggULGDBgwF33fDl+/LhllsqtSpcuTcmSJfHx8eGrr77C09OTkiVL8uOPPzJnzhwMBgNpaWnA9eTTyJEjiYyMJCAggKSkJGbMmEGFChWoXLkycH2myq+//srevXvx8fHB0dH690sbGxv69evHpEmTGD9+PE2aNCEuLo5PP/0UX19frl69yhtvvMEnn3yCv79/nl53gKJFizJ69OgcM1N69uzJ2rVree211xg4cCDOzs4sW7aM48ePM3fu3DuOeWM2ypYtWwgICKBixYp5judmq1evxt7enmbNmuVa365dO9577z127txJUFBQvs7h6elJs2bNmDhxIqmpqXh4ePD111+zd+9e5s+fT4UKFXBxcSEqKgqDwYCNjQ2bN29m1apVAKSmpubrvPmh5IyIiIiIiDzVDAYDbVwK81tGOmlmMxXt7Cn8F54OPJqRzqnMDIoZbfFycMTuHjeGFRERkcdfcbdiXNyXc1mvhx3D/RAUFITRaKRGjRq3TZrcys3NjeXLl/P+++8TFhaGs7Mzr7/+Ohs2bLBqN2PGDCZPnszHH39Meno6LVu2pFOnTmzfvj3XcZ2dnVm6dCkfffQRERERXL16lXLlyjFq1Ci6du1617hGjx5927rBgwfTr18/IiIimDBhAuPHjwfg+eefZ9y4cXz11VeWzeZffvllMjIyWLZsGcuWLcPR0ZF69eoxfPhwS/LnzTffZNSoUfTu3ZtFixZRs2bNHOfs3bs3jo6OLF68mBUrVlCiRAk6duzIm2++SXJyMm+++Wa+kgXNmzenefPmVst0lShRguXLlzN58mTGjBmDyWTCy8uLBQsW3DX5U7duXYKCgvjoo4/Ys2dPnpN0N0tPT2fDhg00bNjQkuy5VatWrYiMjOSLL77Id3IG4KOPPmLatGl89tlnXLlyhYoVK/Lpp59a9uGJiopi0qRJDBo0CGdnZzw9PVmyZAl9+vQhNjaWwMDAfJ/7XhjMD3OeziMqPT2dn3/+GS8vLxwcHAo6HLlHYWFhALdda1JERETkURIWFsalQ4fpUNS9oEN5qlzKzsJkhmdu86Tk/bL/Whp7rv3/DXQFO3uaO+d+8ykPX8zlBIp5VtW9g4iI3BeHDh3C09OzoMOQJ9it+/HIo+dOnwN3yzto5oyIiIiIiDyxTGYzm64mczIrE7i+hFkrl8LYPqCb3MMZ16yOT2RmcM1kwvEua46LiIiIiNxKiZknm+4QRERERETkiXUyM8OSmAE4k53F0Yz0B3Y+R4P1LZYdPLBEkIiIiIiIPL6UnBERERERkSfWVbMpZ5kpZ9n9UsfRyWp5gtqFnJScERERERGRHLSsmchNkpKS2LBhAwkJCQQGBlK9evWCDklERERE/oLnvbVXSAAAIABJREFU7ezZnZZK1v+ObYAX7O0f2PnK2NnRtbAbZ7KycDcaKWI0PrBziYiIiIjI40vJGZH/yc7OZsSIEZw6dQqAzZs3M3bsWPz8/Ao4MhERERHJLxcbI21dinAgPQ0T4OXgSDHjg70NcrSxocIDTACJiIiIiMjjT8mZp8DWrVvZvHlzQYfxwMTFxQEQFhb2l8ZJTU21JGYATCYTkydPpkyZMn9p3PuhWbNmBAcHF3QYIiIiIo+lZ2xtCbZ1LegwRERERERELJSckceem5vbfRnHxibnFky5lYmIiIiIiIiIiIiI/BVKzjwFgoODNesijz766CN27NgBQJEiRYiIiODZZ58t4KhERERERERERERE5Emi5IzITYYNG0ZISAgJCQnUrFkTJyengg5JRERERAqA2WzGYDAUdBgiIiIiIvKEUnJG5BbVqlUr6BBEREREpICcyMzgu9SrpJpNVLKzJ8DJBVslaURERERE5D5TckZERERERARIN5nYejWZrP8dH83MoHB6Gi865n02dabZzE/paVzMyqKsnR3V7R01A0dEROQpNDosjMQLFws0BrdnijM+MjJffY8cOcKsWbPYu3cvV65coWjRorz44ou8+eabVK1a9Z7GCg8PJzY2li1btuQrln379jFv3jz279/P1atXKV68OPXr1+ett96iXLlyDzWWR8XRo0dp06YNpUqV4ptvvsFoNOZo8/nnnzN79mySkpIYMGAAb7zxRo428fHxBAcHM2nSJNq2bfswQpebKDkjIiIiIiICXMzOtiRmbjiXdWvJnW1NTeb3zEwAfs/KJNVkpk4hLZUrIiLytEm8cJGQLFOBxvDvfCaHDh8+TOfOnalZsyajRo3C3d2ds2fPsnjxYjp16sTixYvx8/O7z9Hm7ttvv+WNN96gRYsWvP/++7i6unLq1CnmzZtHx44dWblyJeXLl38osTxKVq9eTeXKlfntt9/YsWMHjRs3tqpPTU1l4sSJBAYG0qtXr9smsUqUKEF0dPRT+Ro+CmwKOgAREREREZFHQXFbI3a3lJW2zfvzbBlmsyUxc8PRjPT7EJmIiIjIw7No0SKKFSvGnDlzaNGiBXXq1OFvf/sbixYtomjRokRFRT20WObMmUPNmjWZMmUKTZo0wd/fn5dffpnFixeTlpbGggULHlosj4rMzEzWrVtHu3btqFGjBtHR0TnaJCcnk52dTZMmTahduzalSpXKdSx7e3v8/Pxwd3d/0GFLLpScERERERERARwMNjRzdsXNxogdBqrZO+DrUCjP/Y2Awy1LmDnb6JZLREREHi+XLl3CbDZjMlnP/HF2dmbEiBGEhIRYyho3bsw///lPq3YxMTF4eHhw9uxZq/KlS5fSsGFD/Pz86Nu3L7///nueYrk1DoCSJUsyatQoXnrpJUtZamoqH374Ic2aNcPLy4uaNWvSu3dvDh8+nKP/ypUradasGd7e3rRt25Zvv/3Wqn7Pnj306tWL2rVr4+XlRXBwMDNmzLDEEh8fj4eHBwsXLqR58+b4+/uzYcMGADZt2kTnzp2pUaMGXl5ehISEsGzZMquxPTw82L17Nz169MDX15eXXnqJyZMnk52dfdfXZMeOHVy6dInAwED+9re/sXPnTv78809LfUxMDAEBAQCMGDECDw8PALp160ZYWBgDBgygZs2aDBo0yHIda9eutfSPi4ujf//+1K5dmzp16tCvXz9OnTplqT99+jT/+Mc/aNCgAdWrV6d+/fqEh4dz5cqVu8Yu1nSnICIiIiIi8j/l7Ox5pXBRehd1J8DJBeM97BdjNBio5+hkucmyx4C/ljQTERGRx0xAQADx8fG8+uqrLF26lOPHj1vqWrRoQfv27e95zD/++IO5c+cyfPhwIiIiOHHiBK+99hrp6XeeZRwQEEBsbCyvvfYaMTExnD592lL38ssv06RJE8vx8OHDWbNmDX379uWzzz7j3Xff5ciRI7zzzjuYzWZLu/j4eObPn8+QIUOYPn06ZrOZAQMGkJiYCMAvv/xCr169KFasGB9//DGffvoptWrVYvr06WzcuNEqvqlTp9K3b1/Gjh1LnTp12Lp1K4MGDcLHx4eoqCimT59O2bJlGTduHAcOHLDqO2zYMOrUqcPs2bNp3bo1c+fOJSYm5q6v5erVq6lWrRqVK1emVatW2NnZsXLlSkt9o0aN+PTTTwF46623rGbWrF+/nkKFCjFz5kw6d+6cY+xz587xyiuvcPr0acaPH09ERATx8fH06NGD1NRU0tLS6Nq1K7///jtjx45l/vz5dOvWjXXr1jF16tS7xi7WtOeMiIiIiIjIfVLVwZFydvYkZGdR0tYWe4OehxMREZHHS2hoKBcuXGDBggWMHz8eAHd3dxo0aEC3bt3w8fG55zGzs7OZOXMm1atXB6BSpUq0bt2a1atX06VLl9v2e/vtt0lJSSEmJobdu3cDUKpUKQIDA+nRowcvvPACAOnp6aSlpTFq1ChatGgBQJ06dUhJSSEiIoLExETL0l0mk4lZs2bx/PPPA+Dg4ECPHj04cOAAgYGBHD16lAYNGjBp0iQM/3tQ56WXXuKbb77hhx9+oGXLlpb4QkJC6NChg+X4+PHjdOjQgXfffddSVqNGDfz9/dm7d6/Va/fKK6/Qr18/AOrWrcvXX3/N9u3befnll2/7ely6dImdO3cSFhYGQOHChWnSpAmrVq2if//+2Nra4u7uTrVq1QAoX7681f5Atra2TJgwAUdHR+B6oupmCxcuJOv/2Lvv+Jrv/v/jj5NZEpQQSuwRkYEgsZrYV1taDS6tkdq1m1qxEtKq2VJqRdQVI1SMqNFx0VaMKiVouWwxGkWNxArZvz/8cr6ORESEGM/77ZbbzXnP1+cTOefkvPJ+v5OTWbhwofF+lS9fnu7du3Po0CHy5ctHqVKlmDJlCg4ODsbY//jjD3bv3v3AuCVzSs6IiIiIiIjkIhszM2zMrPI6DBEREZEcMRgMDBo0iB49erBt2zZ27NjBrl27WLduHevXrycwMJBOnTo90phlypQxJmbgbnKmbNmyHDhwAIDk5GST9ubm5hgMBqysrBg3bhx+fn5s2bKF3377jV27dhEeHk5ERATTp0+nWbNmWFtbs2DBAuDu6o9Tp05x+vRpNm/eDNw9pyVdsWLFjIkZwJhkuH79OgA+Pj74+PiQkJDAqVOnOHv2LIcOHSIlJcVkHIAqVaqYPP7www8BuHXrlrFv+jXe39fd3d3kcYkSJbh9+3aW9zF9+zFvb29jvC1atOC7774jMjLSZCVRZsqUKWNMzGQmKioKd3d3kzNoypcvb7yPAMuWLSM1NZXTp09z5swZTpw4QXR0dJbzSuaUnBEREREREREREREREwULFqRly5a0bNkSgEOHDuHv78/kyZNp1aoVhQoVyvZYdnZ2mZb9888/xMTE0LRpU5O6iRMnmqxIKVq0KG3btqVt27bA3XNbhg4dSlBQEE2bNsVgMLBt2zYmTJhAdHQ0NjY2VK1alfz5724xe++2ZvnymZ4pmL46Jv08mTt37jBu3DjWrl1LcnIyDg4O1KxZEwsLC5NxMruuq1evMnbsWH766ScMBgNly5alVq1aGWIAMiRJzMzMMj1f515r1qwhOTmZFi1aZKhbvnz5Q5MzmX0f7hUXF0fZsmWzbBMaGkpwcDBxcXEULVoUFxcX8uXLR3x8fJb9JCMlZ0RERERERERERESECxcu0K5dO/z8/DJsr1WtWjU+/vhj+vfvT0xMjDE5c39CIbMP6dNXedzr8uXLuLq6Ym9vz6pVq0zqHBwc+OOPP+jbty+ff/45DRo0MKn39PSkR48eTJw4kWvXrnH9+nX69+9P8+bNCQkJoXTp0gAsXbqUbdu2PdI9GD9+PBs3bmTGjBnUq1fPmOCpV6/eQ/sOHTqUU6dOsXDhQmrWrImVlRW3b982ORMmp/7880+OHTvGoEGDqFmzpknd2rVrWbNmDTExMcaVQDlha2vL1atXM5Rv376dihUrsmfPHiZNmoS/vz8+Pj7GFTZ+fn4cOnQox/O+rLQBsoiIiIiIiIiIiIhQrFgxzM3NWbZsGQkJCRnqo6OjeeWVVyhTpgxw98P88+fPm7SJiorKtN+955scPnyYM2fO4OnpiZWVFa6uriZfhQsXply5csTHx7N48eJMV5ScOnWK4sWL8+qrr3Lw4EESEhLo06ePMTEDGBMzD1uRcn/89erVo2nTpsbEzMGDB7l69epDx4mKiuKNN94wXhfA1q1bHzmGzERERJAvXz4++OADPD09Tb66detGamrqYyeBatWqxd69e4mLizOWnTt3jp49e7Jr1y6ioqIoXLgwPXr0MCZmbt26RVRU1GNf38tIK2dEREREROSlciM1BQNga2ae16GIiIiIPFPMzc0ZM2YMAwcOpG3btnTq1ImKFSty+/Ztfv31V5YuXcrgwYMpUKAAAI0bN2bevHmEhITg5ubGL7/8ws6dOzOMa21tTd++fRk0aBDx8fFMnTqVSpUq8c477zwwlkKFCjFs2DA+/fRTOnbsSPv27SldujQ3btxg06ZNfPvtt0ybNg0AZ2dnLCws+Pzzz+natSsJCQlEREQQGRkJ8NCzXO7l5ubGjz/+SHh4OOXLl+fIkSPMnTsXg8Hw0HHc3NxYt24dTk5OFC9enL179xISEpKtvllJTEzk+++/p3HjxsaE0b0qV66Ms7Mzq1evZsCAATmep1u3bqxdu5aePXvSu3dvDAYDs2bNokKFCrRo0YLU1FS++eYbpkyZQqNGjbhw4QL/+c9/uHz5ssk5NZI9Ss6IiIiIiMhLISUtjZ/jbxKdlAhAFUtrGue3Me4zLiIiIiLQtGlTVqxYwYIFCwgODubKlStYW1tTrVo1pk+fTvPmzY1te/fuzdWrV/n6669JSkqiUaNGjB8/nr59+5qMWa1aNZo1a0ZAQAC3b9/Gy8uLgICALA+nB+jUqRMVKlRg8eLFTJs2jbi4OGxsbHBzc2PRokV4eHgAULZsWaZOncqsWbPo06cPhQoVokaNGixZsgRfX1/27NlDxYoVs3X9I0aMICkpiWnTppGYmIiDgwN9+/blxIkTbNmyJcsVIpMmTWLcuHF8+umnAJQrV45PPvmEdevWZbqiKLs2bdrEtWvXjOf/ZKZ169ZMmDCBn3/+mRo1auRonpIlS7J06VI+//xz/P39sba2pn79+vj7+5M/f358fHyIiYlh9erVhIWFUbx4cby9venYsSOBgYGcOnWK8uXL5/QyXzqGtPtPInoJJSQkcPDgQVxcXLC2ts7rcERERETkBTZ8+HCOHjxIUXP9ndTTdoc07t/tvBBgTfaTM/H//5fx/GamO0QnkMYtIA3IB+R/hDHl6bmckoyjiwuTJ0/O61BEROQFcPjwYZycnDKtGzN8OLGXLj/liEwVLlaUT/WaJ/JEZfU88LC8g34jFBERERF5iipUqJDXIby0Ll26BJdNPySxtrfHzs4u22Nci44GwO6e72NSUhInT54k/e/ebgKFSpWkYMGCjx+05Co79DMoIiJPh5IiIvIwSs6IiIiIiDxFvXv3zusQXlonT55kyJAhxq0oLCwsCAoKwsHBIdtjDB8+HMBk5cXWrVv54osvTNpVrVoVPz+/XIhaREREREReRErOiIiIiIjIS6FixYqMHj2adevWYWZmho+PzyMlZh6kXLlyGcq017aIiIiIiGRFyRkREREREXlp1KlThzp16jxyv5SUFH777TcuXbqEjY2NSV2ZMmXo1q0b33zzDYmJiTRo0IA333wzt0IWEREREZEXkJIzIiIiIiIiDzFnzhw2bdoEwOXLl4mMjKRRo0bGeh8fH9566y2SkpKwtbXNoyhFREREROR5YZbXAYiIiIiIiDzLbt68yc8//2xStnbt2gztrK2tlZgREREREZFsUXJGREREREQkCwaDAYPBYFJmbm6eR9GIiIiIiMiLQMkZERERERGRLNjY2PDWW2+ZlLVt2zaPohERERERkReBzpwRERERERF5iF69elG7dm1mz56NjY0N9erVy+uQRERERETkOabkjIiIiIiISDbUrFkTOzu7vA5DRERE5LmSlpaWYYtYEVFyRkRERERERERERCRXjRoZyJUrsXkag51dYSZMHPfI/Xx9fTE3N2fhwoWPNf/FixcZM2YMgYGBODg4ANCkSRPq1avH+PHjH2vsdLGxsbz++uuYm5uzbds2ChYsmCvjPo4RI0YQFRXFpk2bnsp8K1euJCQkhCtXruDh4cEnn3xC8eLFs93/+++/Z+XKlRw5coQ7d+7g4OBA69at6dSpE/ny5Xvs+Hbt2sUHH3zA0qVLqV27NjNnzmTu3LkcOnTogX0iIiIYOXIkW7ZsoUSJEo8dw7NKyRkREREREZEnYPPmzfz222+UKFGCNm3a8Oqrr+Z1SCIiIvKUXLkSS9lijfI0hjOXIvN0/p07dxIZGUlgYKCxbNasWRQoUCDX5li/fj329vbExcWxdu1afH19c23snOrXrx+3bt16KnNt2bKFgIAAPv74YxwdHQkKCmLUqFEsWLDgoX1TU1MZMmQImzZtom3btnTq1In8+fMTFRXF7NmziYyMZP78+Y+doHF2diY8PJxKlSo91jgvIiVnREREREREctl///tfZs+ebXz8559/Mn369DyMSERERCTvVatWLVfHi4iIwNvbmxs3bhAeHv5MJGfKlCnz1ObaunUrdnZ29O3bF4B9+/YRFhaWrb7z58/n+++/Z+7cuTRp0sRYXr9+fWrUqEHPnj0JDQ2lX79+jxWjra0tNWrUeKwxXlRmeR2AiIiIiIjIiyYyMtLkcXR0NGfPns2bYERERERyWUpKCvPmzaNVq1a4ublRo0YNOnTowK5du4C7SRN/f38AmjZtyogRI4C725qNHj0agJiYGBwdHdm4cSMDBgygZs2aeHh4EBgYyO3btx8aw5EjRzh8+DDe3t688847HD9+nKioKJM2u3btwtHRkd9++42OHTvi5uZGixYt+Omnn4iOjqZLly5Ur16d5s2b891335n0PXr0KL169aJmzZrUqlULPz8/Lly4kGHs8PBwGjVqRMOGDdmzZw8jRoygefPmxnZpaWksXLiQN954Azc3N/71r3+xZMkSk7nCw8Np06YNNWrUwM3NDR8fH/773/8+9B6UL1+eK1euEBUVRUpKCnv37qVmzZoP7ZeUlERoaCiNGzc2Scyke/311+nXrx+lS5c2lv31118MGzaMhg0b4uzsTP369RkxYgTXrl0ztmnSpAmTJk3C19cXd3d3Jk6caLxPe/bsMZnjxx9/pHnz5ri5udG5c2f+/PPPDHH8/vvvvP3227i6utKmTRu2bt1qUh8bG0tAQAD16tXDzc2NDh06ZPg/cPXqVcaOHUvjxo1xcXHBw8ODgQMHcu7cOWMbX19fxowZw7x58/D29sbV1ZX333+fAwcOPPRePg4lZ0RERERERHJZkSJFTB6bm5s/E3ugi4iIiOSGKVOmEBwcTIcOHfj6668ZN24csbGx+Pn5cfv2bRo1asTAgQOBu1uZZbX6IiAggNKlSzNnzhx69OjBypUrmTdv3kNjWLVqFXZ2djRs2JAGDRpgb29PeHh4pm2HDh3KW2+9xdy5cylYsCD+/v706dOHRo0aMWPGDIoVK8aIESO4ePEiAKdOnaJDhw5cu3aNzz//nHHjxnHs2DE6derEjRs3TMb+8ssvGTVqFEOGDMHNzS3TezVlyhRatGhBcHAwb7/9NuPHj2fp0qUALF68mE8++YQWLVowb948vvjiCywsLBgyZIgxngdp3749Tk5ODB48mO7duxMbG5ut83z+97//ERsbS6NGjR7Yxs/Pj7fffhuA27dv07lzZ06fPk1QUBALFizA19eX9evX8+WXX5r0W7JkCS4uLsyYMYOWLVtmOnZKSgpjx46lR48efPnllyQkJNClSxcuXbpk0m7s2LG0bt2aWbNmYWdnR58+fTh8+DAACQkJdO3alcjISAYPHsxXX31FoUKF6Nq1qzHRk5aWRs+ePdm5cydDhw5lwYIFDBgwgF9//ZWgoCCTub7//ns2b95MYGAg06ZN4/Lly/j5+ZGamvrQ+5lT2tZMREREREQkl73//vscPHiQ2NhYDAYD7733ns6cERERkRfGP//8w+DBg+nUqZOxzNramoEDB3L8+HHc3NyMqy6cnJxwcHB44FiNGzdm+PDhANSrV49ff/2VyMhIPv744wf2SUxMZMOGDbRu3RoLi7sfcb/77rssWrSIUaNGZXjf9f7779O5c2cAbt68yUcffUSXLl3o1q0bAEWLFqVt27YcOnSI4sWLM2vWLPLnz09oaCg2NjYA1KlTh2bNmhEWFmbcRgygU6dOtGjRItM4r1+/zuLFi+natSuDBw8G7m4bduHCBXbv3k2nTp2IiYmhZ8+e9OnTx9ivVKlStGnThr179/Lmm28+8D6cP3+eQoUKcfjwYa5fv85PP/2EnZ3dA9vf2w+gZMmSD20Ld1eBlypViilTphi/l3Xr1uWPP/5g9+7dJm1LlCiBv78/BoMBwLia6n6fffaZcYWRu7s7TZo0YeHChQwbNszYxs/Pj65duwJ371vz5s2ZN28e06dPZ+3atRw9epSVK1fi6uoKgJeXF+3atePLL78kNDSUixcvYmNjQ0BAAO7u7gB4enpy9uxZVq1aZRJPSkoKX3/9Nba2tgDcunWL4cOHc+zYMapWrZqt+/SolJwRERERERHJZaVLl2b+/PkcPnyY4sWLU6JEibwOSURERCTXpK+WuHr1KtHR0Zw5c4bNmzcDd7fMehTpH5qnK1GixENXjGzevJnY2FiaN2/O9evXAWjWrBkhISF8++23xg/00927oiU9eXHvOSjpyZz0sXbu3Em9evWwtrYmOTkZgMKFC+Pm5saOHTtMkjNVqlR5YJz79+8nOTnZZJszuJuYSDdq1Cjj3On3Mj2hkdW93LdvH7169cLV1ZXJkyczevRoAgICmDNnDmvXrsVgMNC6detM+6YntLK7KsTZ2Zlly5aRmprK6dOnOXPmDCdOnCA6OjpD28qVKxsTMw9iaWlJ06ZNjY8LFy6Mu7t7hq3N3njjDZM+Xl5ebN++HYDffvuN4sWL4+TkZPwewd1k37x580hMTKREiRIsWbKEtLQ0YmJiOHPmDNHR0ezduzfDvXV0dDQmZgCKFy8OQHx8/MNuT44pOSMiIiIiIvIEWFlZUb169bwOQ0RERCTXHThwgE8++YQDBw6QL18+KlWqZFyFkZaW9khjvfLKKyaPzczMHpo0iIiIADBZuZMuPDw8Q3ImffVLVvPeKy4ujvXr17N+/foMdeXKlTN5nNVKlbi4uIe2OXv2LGPGjOG3337D0tKSChUqGFdqZHUvR44cSdWqVZk/fz4WFhbcvHmTcePG8dVXX/HNN99Qs2bNByZn0r9X9567cr/Lly9TqFAhLC0tAQgNDSU4OJi4uDiKFi2Ki4sL+fLly5C8yM7KncKFC2NmZnriSpEiRTIkZ+4fq0iRIvzzzz/A3Xt74cIFnJ2dM50jNjaW4sWLs27dOqZNm8b58+d59dVXcXJy4pVXXslwbzP7fwjZT2DlhJIzIiIiIiIimYiJieHQoUNUqVIlwy/hIiIiIi+rmzdv0rNnT5ycnPjuu++oUKECZmZmbNmyJVuH2D+uS5cusW3bNnx9fTOsSNmxYwfBwcHs3r2bOnXq5HgOW1tbvLy8+OCDDzLUWVlZZXucAgUKAHdXGJUpU8ZY/tdff3H+/Hlq167Nhx9+iLW1NatWrcLJyQkLCwtOnDjB2rVrHzhubGwsp06donPnzsZVMJ07d+bo0aPMmTMHgI4dOz6wv5OTE0WLFmXr1q2ZJrgABg8ezLlz59i0aRPfffcdkyZNwt/fHx8fH+P5in5+fhw6dCjb9yPdjRs3SEtLM1lhc/nyZQoXLmzS7vr16yYJmnvbFChQgIoVKzJ58uRM5yhcuDB79uxh+PDhxi3s0lfDTJkyhf379z9y3LnN7OFNREREREREnl/x8fHExMQ80l9xRkZGMmDAAGbNmsVHH33Ehg0bnmCEIiIiIs+P6Oho4uLi6Nq1K5UqVTKuMNi6dSvwf6s9zM3Nn8j83377LSkpKXTp0gVPT0+Tr+7du2Npacny5csfaw4PDw9OnjyJs7Mzrq6uuLq6Uq1aNUJCQozXmR3Vq1fH0tLSuOVburlz5zJq1ChjkqV9+/a4uroaEy3338v7FSpUCFtbW37//XeT8u7du2NmZoa5uTkFCxZ8YFxmZmZ06dKFyMhIIiMjM9RHRkby+++/06pVK8zMzIiKiqJw4cL06NHDmJi5desWUVFROVpZcvv2bfbs2WN8fOnSJaKiovD09DRpt23bNuO/79y5Q2RkJB4eHsDdM4D+/vtv7O3tjd8jV1dXfv75Z5YsWYKlpSX79u0jNTWVgQMHGhMzKSkp7Nix44muiMkurZwREREREZEX1qZNmwgJCSEhIYHSpUszduxY7O3tH9ovfU/tdN988w0tW7Z8kqGKiIiIPDPOnz/PwoULM5RXq1YNJycnbG1tmTNnDgaDATMzMzZu3Gg8YD19m6v0VSObNm3Cy8uLihUr5kpsa9asoXr16pQuXTpDXaFChWjcuDEbN27k6tWrOZ6jf//+tG/fnr59+9K+fXssLCwICwtjx44ddOjQIdvjFClShM6dO7NgwQIsLCyoXbs2UVFRrFmzhnHjxmFnZ0epUqVYvHgx9vb22Nrasm3bNhYvXgw8+LwTMzMz+vXrx5QpU/j0009p1qwZ0dHRzJ07l+rVq3Pr1i0+/PBDvvrqqwwJj3Rdu3Zl165dDBgwgPfeew8vLy/g7nk7S5cupXbt2vTv3x+4e2bPN998w5QpU2jUqBEXLlzgP//5D5cvXzYmax6FpaUlw4cPZ+jQoVhZWfHVV19RoEAiVZipAAAgAElEQVSBDCuVpk6dSnJyMsWKFWPBggXcvHmTfv36AdCmTRvCwsLo1q0bvXv3pnjx4kRGRhIaGsqAAQMwGAzGs4bGjRvHu+++y7Vr11i6dClHjhwhLS2NO3fuZLm93ZOm5IyIiIiIiLyQbt26ZTwMFO5uH7F06VIGDRr00L537twxeZyQkPBYf113584dYmNjee2113I8hoiIiMjTcvr0aSZOnJih/IMPPsDDw4M5c+YwZcoUPvroI2xsbHByciIsLIxevXoRFRWFt7c3devWpXHjxkydOpVdu3YRHBz82HHt37+fkydPMnLkyAe2ad26NRs3bmTNmjW4uLjkaJ6qVauydOlSpk+fztChQzEYDFStWpWQkBDq16//SGP5+/tTpEgRVqxYQUhICGXLlmXChAn4+PgAMGfOHMaPH4+/vz9WVlZUqlSJuXPnMmHCBKKioh64PVmPHj145ZVXWLx4MStWrMDe3p527drRp08fbty4QZ8+fbI8zN7Kyorg4GCWL1/O2rVr2bBhA4mJiZQtW5ZBgwbRoUMH4xZuPj4+xMTEsHr1asLCwihevDje3t507NiRwMBATp06Rfny5bN9T4oUKYKfnx+ff/45V65coU6dOsyYMSPDGTOfffYZEydOJCYmBhcXFxYvXmxM8tnY2LB06VKmTp3KpEmTuHXrFqVLlyYwMJDOnTsD4OnpyZgxYwgNDeW7776jaNGieHp6MmvWLPr378+ePXto2LBhtuPObYa0Rz2h6QWUkJDAwYMHcXFxwdraOq/DERERERGRXHD27FkGDBhgUlalShW++OKLh/Zdvnw5y5YtMz5+55136NmzJ8OHDwd44N7Wmdm8eTPBwcHcvn2bsmXLMmbMGIoVK5bt/iIiIvJsOnz4ME5OTpnWjRoZyJUrsU85IlN2doWZMHFcnsYgeef+M13kycjqeeBheQetnBERERERkReSg4MDpUqV4ty5c8ayunXrZqvv+++/T+nSpTl48CBVqlTB29s7RzHEx8czd+5c40qcM2fOEBYWlq3VOyIiIvL8UlJE8poSM88+JWdEREREROSFZGZmxtixYwkLC+P8+fPUrVsXHx8fUlNT2b9/P9euXaNOnTrY2tpm2r9BgwY0aNDgsWK4cuVKhi3SYmJiHmtMERERERF5/ik5IyIiIiIiL6wSJUowdOhQk7Jx48axe/du4O5BtZ9//jklS5Z8IvOXKlWKkiVL8vfffxvLPDw8nshcIiIiIiLy/DDL6wBERERERESelqNHjxoTMwA3btxg3bp1T2w+MzMzxowZQ4MGDShfvjzt2rWjRYsWT2w+ERERERF5Pig5IyIiIiIiL437txiDuwd1PkklS5Zk+PDhuLm58e2339KtWzemT59OSkrKE51XRERERESeXUrOiIiIiIjIS8PFxYWyZcsaH1tYWDyVlSx//PEHa9euJTk5mdTUVH755Re2bdv2xOcVEREREZFnk86cERERERGRl4a5uTkTJ07kv//9L9euXcPb25uKFSs+8XnPnj2brTIREREREXk5KDkjIiIiIiIvFVtbW9q2bftU56xZsyZmZmakpqYay2rVqvVUYxARERERkWeHkjMiIiIiIiJPmIODA6NGjWLVqlUkJSXxzjvv4OzsnNdhiYiIiIhIHlFyRkRERERE5Cnw8PDAw8Mjr8MQEREReSalpaVhMBjyOgyRp8YsrwMQERERERERERERkWeDr68vjo6OD/zq0aNHrs538eJFevfuzblz57LVPjY2FhcXF6pXr87169dzNKejoyNz5szJUd/7nThxgi5dulCzZk3efPNNfvnll2z1GzFiRIZ76+Ligre3NwEBAcTGxuZKfOl27dqFo6Mje/bsMZZNmzYNT09PatSowfr162nSpAmjR4/O1XnlwbRyRkRERERERERERCQXjRo5nKtXruRpDEXs7JgwcXKO+rq6uhIQEJBpXYECBR4nrAx27txJZGQkgYGB2Wq/fv167O3tiYuLY+3atfj6+j7ynOHh4bz22muP3O9+CQkJ9OrVCwcHB2bPns2KFSvw8/Pjhx9+wMHB4aH9S5QowYwZM4yPk5KSOHToENOmTeP48eMsX74811YTOTs7Ex4eTqVKlQA4efIk8+bNo3379rRu3ZoKFSpQsWLFXP/+yoMpOSMiIiIiIiIiIiKSi65euUIVO/M8jeHYYySHbG1tqVGjRi5Gk3siIiLw9vbmxo0bhIeH5yg5k1vXdvz4cf7++2+CgoKoX78+JUqU4IcffuB///tftpIzVlZWGWKpU6cO8fHxTJ8+nT/++CPXYr3/exoXFwdAy5YtqV27NgBFihTJlbkke7StmYiIiIiIiIiIiIg8sqtXrzJ27FgaN26Mi4sLHh4eDBw40GSLsrNnz9KnTx88PT2pXr067733Hlu2bAHuJlr8/f0BaNq0KSNGjMhyviNHjnD48GG8vb155513OH78OFFRURnaLVq0iDfeeANXV1def/11goKCuHnzprH+/m3NDh8+TP/+/albty7Ozs54eXkxfvx4EhISsoynZMmSWFlZ8dNPPwGwe/duLC0tcXZ2fsidy1q1atUA+PvvvwFISUlh3rx5tGrVCjc3N2rUqEGHDh3YtWuXSb/9+/fTrVs33N3dqVevHv7+/lz5/0m6e7c1mzlzJh07dgSgS5cuNGnSBCDDtmY3b95k3LhxNGzYkJo1a9K+fXt27NjxWNcm/0crZ0RERERERERERETEKC0tjeTk5EzrzM3NMRgMpKWl0bNnT27dusXQoUMpWrQoR48eZfr06QQFBTF//nxSU1Pp3bs39vb2TJkyBQsLCxYvXkzfvn358ccfadSoEQMHDmTmzJnMmjULR0fHLONatWoVdnZ2NGzYEIPBgL29PeHh4dSqVcvYZsOGDXz++ecMHz4cR0dHoqOjmTx5MgkJCUycODHDmBcvXqRTp064u7szefJkLC0t2bp1K6Ghodjb29OrV68HxlOkSBEGDhzI1KlTiY+P55dffmHChAnZWjWTldOnTwNQunRpAKZMmcKKFSsYOnQolStX5uLFi8yePRs/Pz82b95Mvnz5OHToEJ07d8bd3Z0pU6aQmJjIF198Qe/evVm1apXJ+P/+97+xt7dnzJgxjBkzhpo1a2aIISUlhR49enD69Gn8/PwoV64c4eHhfPjhh6xYscKYQJKcU3JGRERERERERERERIx27tz5wNUf8+fPx8vLi4sXL2JjY0NAQADu7u4AeHp6cvbsWWMy4MqVK0RHR9OvXz+8vb0BcHNzY9asWSQkJFCmTBljAsLJySnLpEZiYiIbNmygdevWWFjc/Vj73XffZdGiRYwaNYpXX30VgN9//x0HBwc6d+6MwWDAw8OD/Pnzc+3atUzHPXr0KNWqVWPGjBnY2NgAUL9+fX799Vd2796dZXImMTGRlJQUDAYDGzZsYMyYMbzzzjsPbJ+Ze5Ng169fZ8+ePQQHB+Pm5oaLiwsA//zzD4MHD6ZTp07GttbW1gwcOJDjx4/j5uZGcHAwdnZ2fP3111hZWQHw6quvMmbMGM6cOWMyZ4kSJahYsSIAlSpVyjTRsnXrVvbv309ISIjxe+fh4cG///1vdu3apeRMLlByRkRERERERERERESM3NzcGDNmTKZ15cuXB+5+wL9kyRLS0tKIiYnhzJkzREdHs3fvXpKSkgAoWrQolSpVIjAwkO3bt9OwYUO8vLwYOXLkI8e0efNmYmNjad68OdevXwegWbNmhISE8O2339K1a1cA6tatS3h4OD4+PjRr1gxvb2/efvttDAZDpuN6eXnh5eVFUlISJ06c4MyZMxw7doyrV69StGjRB8Zz584devXqxcmTJ5k6dSrBwcHMmDGD119/ncTERH755Rd8fHwoVqzYA8c4e/ZshiSYwWDA09OTzz77zBjzl19+CdzdRi46OpozZ86wefNmAOO9joqKomnTpsbEDNxNMqVvuXbhwoUHxpGZqKgorKys8PLyMpZZWFiwZs2aRxpHHkzJGRERERERERERERExsrGxwdXV9aHt1q1bx7Rp0zh//jyvvvoqTk5OvPLKK6SlpQF3Ew3/+c9/mDt3Lps2beLbb7/F0tKSZs2a8cknn1CoUKFsxxQREQFgsnokXXh4uDE589Zbb5GamsqyZcuYM2cOM2fOpFSpUgwdOpS33norQ9/U1FSmTZvG0qVLiY+P57XXXsPNzQ1ra2vjdWRm8eLF7Nu3jzVr1lC5cmWqV69Ou3bt6N+/PzVq1GD16tW0a9cuy2sqUaIEs2bNAu7eKysrK0qWLImtra1JuwMHDvDJJ59w4MAB8uXLR6VKlShZsiSAMca4uDiKFCmS5XyPIn28ByW15PEpOSMiIiIiIiIiIiIij2TPnj0MHz6cLl260K1bN4oXLw7cPR9l//79xnbFixcnKCiIsWPHcuTIEX788Ufmz5+PnZ0dgYGB2Zrr0qVLbNu2DV9fX5o3b25St2PHDoKDg9m9ezd16tQBoFWrVrRq1YobN26wfft25s+fz7Bhw/Dw8MiwGiYkJISFCxfy6aef0rx5cwoUKADw0MTK3r17qVKlCpUrVwbAwcGBr776iu7du3Ps2DFatmz50GSJlZXVQ5NgN2/epGfPnjg5OfHdd99RoUIFzMzM2LJlC//973+N7Wxtbbl69apJ39TUVLZu3ZqtRNv9ChQoQGxsbIbyP//8EysrK6pWrfrIY4ops7wOQERERERERERERESeL/v27SM1NZWBAwcaEzMpKSns2LGD1NRU4O4H+fXr1+fPP//EYDDg5OTEoEGDqFKlCufPnwfA3Nz8oXN9++23pKSk0KVLFzw9PU2+unfvjqWlJcuXLwdgyJAhDBgwALibYHjzzTfp168fycnJXLp0KcPYUVFRODo60qZNG2Ni5uLFixw7dsx4HZkpWbIkp06d4sqVK8ayOnXqUKNGDQAKFy780OvKjujoaOLi4ujatSuVKlXCzOzuR/pbt24F/m/lTK1atdi+fbtxmzO4m0Dq3bs3p06deuR5a9WqRUJCAr/++quxLCUlhWHDhrF48eLHuST5/7RyRkRERERERERERESMbt68abL65V4Gg4Hq1avj5uYGwLhx43j33Xe5du0aS5cu5ciRI6SlpXHnzh2qVq1K/vz58ff3Z+DAgRQtWpQdO3Zw+PBhunXrBmBMiGzatAkvLy/jQfX3WrNmDdWrV6d06dIZ6goVKkTjxo3ZuHEjV69epW7dugQEBDB58mS8vLy4fv06s2bNonz58sZVLvdyc3Njzpw5zJ8/n+rVq3PmzBnmzZtHYmIit2/ffuA96t69O2vWrKFHjx70798fg8HAkiVL+N///kerVq0ICwvDysqKYcOGGRMqOVG+fHlsbW2ZM2cOBoMBMzMzNm7cyKpVqwCIj48HoF+/frz//vv06dOHzp07Ex8fz7Rp0/Dw8MDd3Z3du3c/0ryNGzfGzc0Nf39/Pv74Y0qWLMnKlSu5ePGicQs5eTxKzoiIiIiIiIiIiIiI0YEDB3jvvfcyrTM3N+fQoUN4enoyZswYQkND+e677yhatCienp7MmjWL/v37s2fPHho2bMiCBQuYOnUq48eP5/r165QrV45x48bRunVrAOrWrUvjxo2ZOnUqu3btIjg42GS+/fv3c/LkSUaOHPnAeFu3bs3GjRuNyZLExESWLVvGsmXLeOWVV6hXrx7+/v5YWGT8OLx3797ExsayaNEibty4wWuvvUbr1q0xGAyEhIRw8+bNDGfAwN1tzJYuXcoXX3zBsGHDMDc3x8PDgxUrVlC5cmVKlCjB+fPnH/vMlgIFCjBnzhymTJnCRx99hI2NDU5OToSFhdGrVy+ioqLw9vbGxcWFRYsW8eWXX+Ln50fBggVp0qQJQ4YMyVFyyNzcnAULFvDFF18wbdo07ty5g7OzM6GhoVSpUuWxrknuMqRldarRSyIhIYGDBw/i4uKCtbV1XocjIiIiIiLPqOHDhwMwefLkPI5ERERE8trhw4dxcnLKtG7UyOFcvWe7q7xQxM6OCRP1niUvpaWlPXZyRp5tWT0PPCzvoJUzIiIiIiLy0rl58yZ///035cqVw8rKKq/DERERkReMkiICKDEjWVJyRkREREREXiq//vor06dPJyEhgUKFChEQEICjo2NehyUiIiIiIi8RJWdERERERCTX/Pzzz2zcuDGvw3igtLQ0jh8/TkpKCgDXrl1jzJgxlCtXLlv9o6Ojgf/b3uxF1KJFC5o2bZrXYYiIiIiIvNCUnBERERERkZdGamqqMTGTLikpKdv9CxcunNshiYiIiIjIS0jJGRERERERyTVNmzZ95lddfPLJJ0RFRRkft2zZkh49euRhRCIiIiIi8rJRckZERERERF4qQ4YMITw8nOjoaKpXr06bNm3yOiQREREREXnJvDDJmQ0bNjB37lz++usvSpUqRe/evXn33XfzOiwREREREXnG2NraaqWMiIiIiIjkKbO8DiA3/PDDDwwdOpQGDRowe/ZsPDw8GD58OD/++GNehyYiIiIiIiIiIiIiImLihVg5M23aNN58801GjRoFwOuvv861a9eYMWMGb7zxRh5HJyIiIiIiIiIiIiIi8n+e+5Uzf/31F2fPnqVFixYm5f/617+Ijo7mr7/+yqPIREREREREREREREREMnrukzPR0dEAlC9f3qS8bNmyAJw6deqpxyQiIiIiIiIiIiIiD5eWlpbXIYjkied+W7MbN24Adw/1vJeNjQ0AN2/efOoxiYiIiIiIiIiIyMsraPQYrl29lqcxFCpSiKDxnz5yP19fX/bu3cuqVatwcnLKUF+tWjX69u3LwIEDHyu+xMREpk2bRrVq1XjnnXcAGDFiBFFRUWzatCnH406aNInQ0FB69+7N4MGDHyvG3BATE0PTpk2ZMmUKrVu3zutw5Bny3Cdn0jOrBoMh03Izs+wvDjp48GDuBSYiIiIiIiIiIiIvLAsLC27dupVpXeyVWLq7tX3KEZn6z5+rHxhfVlJSUkhOTmbEiBEsXrwYC4uMHyEnJibmaOx7Xbx4kdDQUIKCgoxjJScnk5qamuOxk5OTWbt2LZUqVWLVqlV0794dS0vLx4rzcdnY2LBw4UJKly792PdMnj2JiYlERUXlqO9zn5wpUKAAkHGFTPp/9PT67HBxccHa2jr3ghMREREREREREZEX0uHDh42799zPzJD3p0mYGcweGF9WzM3NKVCgAEeOHGHZsmX07ds3QxsrK6scjX2v/PnzA2BtbW0cy8LCAjOznMUN8NNPPxEbG8vMmTPp1KkTO3fu5I033nisOB+XjY0N9erVy9MY5MmxsrKievXqmdYlJCRkuSAk758lHlP6WTNnz541KT9z5oxJvYiIiIiIiIiIiIg8nIuLCy1btmTOnDmcPHkyy7Z37txhxowZ/Otf/8LV1ZW33nqL8PBwkzZNmjRh0qRJ+Pr64u7uzoABA/D29gZg5MiRNGnSxKT9ypUradGiBa6urrRu3Zrt27dnK+6IiAicnZ2pXbs21atXzxAH3N22LSgoiJkzZ9KgQQNq1qzJoEGDuHnzJiEhIbz++uvUqlWLgQMHEhsba+yXmppKcHAwzZo1w8XFhTfeeIOVK1dmGHv48OEMGDAAd3d3PvroI2JiYnB0dGTt2rXGdtHR0fTv3586derg4eFBv379TD7f/uuvvxg2bBgNGzbE2dmZ+vXrM2LECK5dy9ut8iR3PffJmbJly+Lg4MCPP/5oUr5x40bKlStHyZIl8ygyERERERERERERkedTQEAANjY2jBo1itTU1EzbpKWl0atXLxYtWkSHDh2YO3cu9evXZ+zYscyePduk7ZIlS3BxcWHGjBn06tWLuXPnAtC3b19mzZplbBcTE8OCBQv4+OOPmTlzJmlpaQwYMMAkUZKZK1eusHXrVuO5Lj4+Pvz222/GP+K/17p169i3bx+TJ0/mo48+4vvvv6ddu3Zs376dzz77jIEDB/Lzzz+bxBUUFMSsWbPw8fEhODiYxo0bExgYyJIlS0zG3rBhA/ny5WP27Nl06NAhw9wXL17kvffe46+//uLTTz9l0qRJxMTE0LVrV+Lj47l9+zadO3fm9OnTBAUFsWDBAnx9fVm/fj1ffvlllvdAni/P/bZmAP3792fkyJEUKlSIRo0a8csvv/DDDz/oP6uIiIiIiIiIiIhIDhQpUoTAwEAGDx7MokWL6NatW4Y2W7Zs4ffff2fGjBnG7cMaNmxIcnIywcHBdOzYkcKFCwNQokQJ/P39jWeHX7hwAYAyZcpQrVo145jpK1TKlSsH3N32rGvXrvz555/G1TaZWbduHQCtWrUCoGXLlkycOJEVK1YwbNgwk7ZpaWl89dVX2Nra0rBhQyIiIjh37hwrV66kQIECeHt7s3PnTvbt2wfAqVOnWLFiBf7+/nTv3t14nSkpKcyYMYN27dqRL18+4O7WbOPGjeOVV14B7iab7rVw4UKSk5NZuHAhRYoUAe7u/tS9e3cOHTpEvnz5KFWqFFOmTMHBwQGAunXr8scff7B79+4HXr88f577lTMAbdq04ZNPPmH79u3079+f33//ncmTJ/PWW2/ldWgiIiIiIiIiIiIiz6WWLVvSpEkTZsyYkeFYCYDdu3djaWlJixYtTMrffvttEhMT+eOPP4xllStXNiZmslKsWDFjYgYwJiiuX7+eZb+IiAjq16+PhYWFsa2XlxcREREkJiaatK1UqRK2trbGx3Z2dlSoUMHk/PJXX32VGzduALBz507S0tJo3LgxycnJxq8mTZpw48YN/vzzT2O/MmXKGBMzmYmKisLd3d2YmIG7yZnNmzdTu3ZtnJ2dWbZsGSVLluT06dNs2bKFBQsWEB0dTVJSUpb3QJ4vL8TKGYD333+f999/P6/DEBEREREREREREXlhBAUF0apVK0aPHs3ixYtN6q5du4adnR1mZqZrAIoWLQpgTG7A3QRIdqSvQEmXntB50NZqAAcOHODYsWMcO3aMOnXqZKj/6aefTP6Q38bG5qHz3isuLg7AuDrofv/884/x3w+7zri4OMqWLZtlm9DQUIKDg4mLi6No0aK4uLiQL18+4uPjs+wnz5cXJjkjIiIiIiIiIiIiIrmrePHiDB8+nNGjR/PNN9+Y1BUsWJArV66QmppqkqC5dOkSgHFLsyctIiICW1tbZs+enWF1ztChQ1m+fPlj7bKUvqImLCws01Ux6at7ssPW1parV69mKN++fTsVK1Zkz549TJo0CX9/f3x8fIwrbPz8/Dh06FAOr0CeRS/EtmYiIiIiIiIiIiIi8mS0a9eOBg0a8MUXX5isYPHw8CApKYmNGzeatN+wYQOWlpa4ubk9cMz7V9vkVGJiIt999x3NmjWjbt26eHp6mny1atWKXbt2cerUqRzPUbt2beDuSiFXV1fj1/nz5/nqq6+4fft2tseqVasWe/fuNa7GATh37hw9e/Zk165dREVFUbhwYXr06GFMzNy6dYuoqKgsVw/J80fJGRERERERERERERHJ0rhx40hLSyMtLc1Y5uXlRZ06dRg9ejQLFy7k119/ZcKECSxfvpxevXpRsGDBB45na2uLwWDgt99+Mzmb5lH99NNPXLt2jZYtW2Za/+677wKwYsWKHM9RtWpVWrVqxahRowgNDWXnzp2EhYUxYsQI7ty5Q8mSJbM9Vrdu3bC0tKRnz55s2rSJn376if79+1OhQgVatGiBm5sbsbGxTJkyhd9//51169bRqVMnLl++/EhJIHn2aVszERERERERERERkVxUqEghFh5Yk+cx5KZSpUoxZMgQxo0bZywzMzNj3rx5TJ8+na+//ppr165Rrlw5goKCHno+eP78+enbty8LFy5k69at/PrrrzmKa/Xq1RQuXJj69etnWu/o6IiTkxMREREMGjQoR3MATJo0ieDgYMLCwrh48SJFixalXbt2fPTRR480TsmSJVm6dCmff/45/v7+WFtbU79+ffz9/cmfPz8+Pj7ExMSwevVqwsLCKF68ON7e3nTs2JHAwEBOnTpF+fLlc3wd8uwwpN2b6nxJJSQkcPDgQVxcXLC2ts7rcEREREREREREROQZd/jwYZycnPI6DBHJQ1k9Dzws76BtzURERERERERERERERJ4iJWdERERERERERERERESeIiVnREREREREREREREREniIlZ0RERERERERERERERJ4iJWdERERERERERERERESeIiVnRERERERERERERHIgLS0tr0MQkTzyuD//Ss6IiIiIiIiIiIiIPCJLS0tu376d12GISB65ffs2lpaWOe6v5IyIiIiIiIiIiIjII7K3t+fcuXPEx8drBY3ISyQtLY34+HjOnTuHvb19jsexyMWYRERERERERERERF4KBQsWBODvv/8mKSkpj6MRkafJ0tKS4sWLG58HckLJGREREREREREREZEcKFiw4GN9OCsiLy9tayYiIiIiIiIiIiIiIvIUKTkjIiIiIiIiIiIiIiLyFCk5IyIiIiIiIiIiIiIi8hQpOSMiIiIiIiIiIiIiIvIUKTkjIiIiIiIiIiIiIiLyFFnkdQDPgrS0NAASExPzOBIREREREREREREREXnepecb0vMP91NyBkhKSgLg2LFjeRyJiIiIiIiIiIiIiIi8KJKSknjllVcylBvSHpS2eYmkpqZy69YtLC0tMRgMeR2OiIiIiIiIiIiIiIg8x9LS0khKSsLGxgYzs4wnzCg5IyIiIiIiIiIiIiIi8hRlTNeIiIiIiIiIiIiIiIjIE6PkjIiIiIiIiIiIiIiIyFOk5IyIiIiIiIiIiIiIiMhTpOSMiIiIiIiIiIiIiIjIU6TkjIiIiIiIiIiIiIiIyFOk5IyIiIiIiIiIiIiIiMhTpOSMPBfS0tLyOgQRySP6+ZeXwYv2//xFux4RkSdBz5Uikhk9N4g8f/RzKzml5Iw8kkozFTkAACAASURBVKNHjzJo0CAaNGiAi4sLDRs25OOPP+bIkSNPZL6LFy/Su3dvzp07Zyxr0qQJo0ePfqxx27Rpg6OjI9u3b89Rf19fX7p27fpYMcizwdfXF0dHxwd+9ejRI69DzDXXr19nxIgReHp68vrrrzNnzpxH6h8XF8dXX31Fq1atqFGjBg0aNKBHjx7s2LHjCUUMq1evZvLkybky1ogRI2jevHm22sbGxuLi4kL16tW5fv16juZzdHR85Hv8vEn/+encufMD23To0AFHR0dmzpwJQExMDI6OjqxduzbLsbPzXH//9zQ37vmuXbuyfE5wdHRk//79jzXH/R7l//nKlStp3rw57u7u9OnTh4sXL2arn6OjI02aNCE+Pj5D3Z49e3B0dGTXrl2PFHdm8up1+/jx47Rp0wYXFxfefvvtB46j1+9Hl5vv/R7leTgze/bsoU+fPnh6euLi4kKjRo0YNWoUf/3111OP5Vlx7NgxHB0d8fb2JiUlJdM2S5YsoWHDhri5uRESEpJpm+w+N7/scus55Ek9V94rN97L5Lan/XOX09fMdN9//z3dunWjXr161KxZk7fffpuvv/6a27dv50p86e859uzZA8DMmTOpVq1aln0iIiJwdHTkwoULuRKDZO1p/66Y2XNDVp6131lOnDhBly5dqFmzJm+++Sa//PJLtvqNGDEiw711cXHB29ubgIAAYmNjcyW+dPf/7AFMmzYNT09PatSowfr163P9OVmePl9fX5ydnTl8+HCm9dWqVTP+jvo4EhMTmTRpEuvXrzeW5cbr3aRJk3B0dGTatGmPG2Ku0HvFJ8cirwOQ58eRI0fo0KED7u7uBAYGUqRIES5cuMDixYtp3749ixcvpkaNGrk6586dO4mMjCQwMDDXxjxy5Aj/+9//qFKlCuHh4TRs2PCRxxg7diwGgyHXYpK85erqSkBAQKZ1BQoUeMrRPDljxoxh3759TJgwgePHj/Pll19SpkwZWrVq9dC+J06coFevXgB88MEHODo6cuvWLSIiIujWrRsBAQH4+vrmeszBwcHUqlUr18d9mPXr12Nvb09cXBxr167N0bWFh4fz2muvPYHoni0Gg4GoqCguXbpEsWLFTOouXLjAvn37TMrs7e0JDw+nTJkyTzPMR/bpp5/i6OiYaV3lypVzda7s/j/fsmULAQEBfPzxxzg6OhIUFMSoUaNYsGBBtuY5d+4cU6dOzdXX1Pvl1ev2nDlziImJYfbs2djZ2T1wLL1+P5q8eO/3INu3b+fDDz/kjTfeYPz48RQoUICzZ8/y9ddf065dO1auXPnMP688CatXr6Zy5cqcOHGCLVu20KRJE5P6+Ph4Jk6ciLe3N927d6d06dKZjvO8PDe/KDJ7rpw1a1auvu/Mjfcyua1fv37cunXrqcz1OK+ZqampDBkyhE2bNtG2bVs6depE/vz5iYqKYvbs2URGRjJ//nzy5cv3WDE6OzsTHh5OpUqVHmscebKe5u+Kj/o+6ln6nSUhIYFevXrh4ODA7NmzWbFiBX5+fvzwww84ODg8tH+JEiWYMWOG8XFSUhKHDh1i2rRpHD9+nOXLl+fae7j7f/ZOnjzJvHnzaN++Pa1bt6ZChQpUrFjxhfos4GWVnJzMqFGjWLlyJRYWT+Yj8KtXrxIaGsrEiRNzbczk5GTWrVtHlSpVWL16NQMHDsTS0jLXxs8JvVd8cpSckWxbtGgRdnZ2hISEYG5ubixv2rQpb775JnPmzHngX+M9SyIiIqhUqRIffPABQUFB/PPPP9jb2z/SGHoD/WKxtbV9ah8u5aUtW7bQsWNHmjZtStOmTQkLC2Pfvn0PTc4kJSUxaNAgrK2tWbZsGUWKFDHWNW/enCFDhjBp0iQaN26crTfez4OIiAi8vb25ceMG4eHhOfpF52X4PwXg4uLC0aNH2bhxI506dTKp+/HHH6lcuTInT540lllZWT0X96ZixYrPXJxbt27Fzs6Ovn37ArBv3z7CwsKy3b9AgQIsXbqUN998k9q1az+pMHNddl634+LiqFKlCt7e3lmOpdfvR/MsvfcLCQnB3d3d5K8HPT098fLyonnz5oSGhjJ27NinEsuzIikpifXr19O9e3d+/vlnwsPDMyRnbty4QUpKCs2aNaNOnToPHOt5eW5+kT1sxcSjyo33MrntaX6g8zivmfPnz+f777/n/7V373E53v8Dx18pxRxLk81pTiM6CEVJRHPe17IWKRPZouQQYiaaHHOMKDl0IGc528xhypzFsNnWtprTHEbOp1L9/uhxX7/uuqu7NMPez8fD46H7vu7rvu77vj7nz+f9CQ8PV0tTdnZ2NG/enMGDBxMVFYWPj88LXeN/pQ3yunuVf6dXqc3y22+/8ddffxEUFISdnR01atTg66+/5qefftKqjaipHLK2tubx48csWLCAs2fPltq15v1N7969C0CPHj2UOnLuNq94fVWqVIkLFy6wbNkypTx4HRw8eJC0tDQWLlyIu7s7+/fvp2vXrv/qNUld8Z8jYc2E1m7fvk12djZZWVlqj1eoUIEJEybQrVs3tce3bt2Ks7MzzZs3x8HBgVmzZvH06VPleU1hAXIvL42PjycgIADI6QQYP368clxGRgYzZ85UKsheXl5ahbRQNWIdHBzo0qULurq6bN68Od9xhw8fxtXVFSsrK6ytrfHx8VHrXMx77WlpaUyePBlHR0fMzMywsbHBz89P6+XI4tVX0BLOvMtVO3bsyMyZM+nfvz8tWrRQZk9cv36dgIAA2rVrh6WlJe7u7pw4cSLf+Xfv3s3gwYOxtLSkU6dOxMTEqL1fVlYWERERODk5YWZmRteuXdm4caNWn6FevXokJCSQnp7OH3/8QVpamlaFa0JCAsnJyfj7+2uspI4cORI3Nze1EA+//vorn332GVZWVrRs2ZIRI0aohV9QpfVjx47h6emJpaUlbdu2Zc6cOUpYlo4dO3Lp0iW2bNlC48aNuXLlCvHx8Zibm7Nu3Trs7Ozo0KEDly9fJjMzk6VLl9KzZ08sLCxo3rw5bm5uJQrT9Msvv/Dzzz/Tvn17/ve///Hbb7+RlJSU77iYmBi6du2Kubk57dq1IygoiIcPHyrP5w0R8PPPP+Pr60ubNm1o1qwZDg4OTJs2jWfPnhX7Gl8lFStWxN7enm+++Sbfc7t3785XNmhKS7/88gsDBw7EysoKR0dHtm/fnu9c9+7d44svvqB169ZYW1sze/bsfOVRXnfu3GHixInY2tpiYWGBm5ubxt/yRezZswc3NzesrKwwMzOjW7durFmzRu2Ywu4VTfd5QerVq8ft27dJSkoiMzOT06dPY2VlpfW19uvXj9q1a/Pll18Wed9pm2dFR0fTpUsXWrduTWRk5L9Sbjdu3JgjR45w8uRJGjduTHx8fIF5Rd7yOz09nQULFtCxY0csLS358MMP2b17t/J8aeYtr6Pi1P00hf8oKPxOXFwc7dq1o3nz5nh7e/Pnn39qdS2a0ryJiQmBgYG0bdtWeezx48fMnj2bzp07Y2ZmRosWLfDy8tIYim3jxo107twZc3NzevXqlS903vHjxxk0aBDW1taYmZnRqVMnwsLClGvRlBZU91BR+YM2ZWFhEhISuH37tlJeJSYm8tdffynPx8fH4+DgAMCECROU1YD9+/dn3LhxDBs2jBYtWjB8+HCNeXNKSgq+vr5YW1tjY2ODj48Ply5dUp6/fPkyY8eOxd7enmbNmmFnZ8f48eO5d+9ekdf+Jisq3yiojZM7Dal+j2+//ZZhw4ZhZWWFjY0NgYGBWoXU0qYuo7r/jh49Sr9+/bCwsKBz587s27ePlJQUBgwYgKWlJR988AG7du1Se6229bz169fToUMH7O3tOXXqVL56c3Z2NtHR0XTt2hULCwu6dOnCqlWr1N5r/fr19O7dm+bNm2NhYYGzszN79uwp8jsoaZmZkZFBVFQUjo6O+QY7Adq1a4ePj4/aKjRt0oKmNoKm0EqQM7nlgw8+wMLCAg8PD86dO5fvOk6cOMGHH36Iubk5vXv3JjExUe15bepA2rRh+/fvz6RJk1i6dCnt27fH3Nycvn37cv78+SK/y/8abb7PS5cuKeE5LS0t6dOnDwkJCUDBeUNBXrU2y7vvvou+vj779u0D4OTJk5QtW5ZmzZoV8c0VTjVwrSrftK2b/fDDDwwcOJAWLVpga2tLQEAAt2/fBtT7nRYtWkS/fv0AGDBggJLu89ZrHj58SHBwMPb29lhZWeHq6vqPhvcWpcPMzIwePXqwZMkStT49TZ4+fUpoaChdunTB3Nyc7t27s379erVj8ublw4YNUyaHffHFF/nKjaLqmQWJj4+nWbNmtGrVCktLy3zXATn5c1BQEIsWLaJt27ZYWVkxatQoHj58SGRkJO3ataNly5b4+fmphQbUpk9J6oovlwzOCK05ODhw5coV+vbtS1xcnFrG1rVrV5ydnZW/Fy5cyPjx47G2tiYsLIyBAweybt06hgwZovUmWR06dMDPzw/IWeafe2bSjh07SElJYdasWUyePJnz588zevToIs+pGn3u1asXlStXplOnTmzcuFGtsX/58mV8fHwwMzMjPDycqVOnkpKSgre3t8Zrz87OZvDgwRw7dowxY8awYsUKhg0bxuHDhwkKCtLqs4p/V3Z2Ns+fP9f4rySbuq1atQozMzNCQ0Pp0aMHN2/exMXFhbNnzxIQEMD8+fMpV64cAwcO5OjRo2qvnTx5MtWrV2fRokU4Ojoyffp0YmNjleeDgoIICwvD2dmZiIgIHB0dCQwMzNeQ1WTChAmkpqbi6+uLh4cHbm5uWoU0S0xMRFdXt8AQgLVr12bixIlKqKfU1FTc3Ny4d+8es2fPJjg4mOTkZNzd3Xnw4IHaa0ePHo2NjY1SwV62bBnx8fFATrqvUaMG7du3Z/369cpM+YyMDJYvX86MGTMYOXIktWvXJiQkhIiICNzc3Fi+fDnBwcHcuXOHESNGFDsu+KZNm6hWrRr29va0bdtWWb6b286dO5k9ezbu7u6sWLECX19ftm3bxrRp0zSe88aNG7i7u/Ps2TNmzZrFsmXL6N69O7GxsWq/7+uqW7duJCUlKQ0eyAmhde7cOXr06FHoa2/cuIGHhwcPHjxg9uzZjBgxgjlz5qjFhc/KymLw4MEkJCQQEBDAzJkzOX36tFonel7Pnj3D09OTgwcP4u/vz8KFC6lSpQqenp4aOznyysrK0pgn5O4w3b9/P8OHD8fCwoIlS5awaNEiatWqxVdffaW8R1H3SkH3uSaurq6Ympri7+/PoEGDuHPnToH3nCblypUjODiYixcvqoWNyKs4edb8+fPx9vYmKCiI3r17/yvl9vr16zE3N6dp06ZKRyBozivyGjNmDNHR0fTt25eIiAisra3x9/fnu+++AyjVvOV1VJy6n7auXr3KsmXLlLScmprKgAEDiuz0cXBwICkpiQEDBhAfH682uPfJJ5/g5OSk/B0QEMDWrVvx9vZm5cqVfPHFF/z666+MGTNGrVy/cuUKK1asYOTIkSxatIjs7GyGDRumNGB/+uknBg0aRLVq1ViwYAHh4eG0bNmSRYsW5RuQzp0WbGxstMofVAorCwuzefNmmjZtSqNGjejRowdly5ZVa1x36NCB8PBwAIYOHapWlu3cuZPy5cuzePFi3Nzc8p37xo0b9OnTh8uXLzNlyhRmzpzJlStX8PT05PHjxzx58gQPDw/+/PNPgoKCWLFiBf3792fHjh3Mnz+/yGt/kxWVbxTWxslr4sSJ1K5dmyVLluDl5cXGjRtZunRpkdegTV1GZcyYMXTv3p3w8HAqV65MQEAAQ4YMoUOHDoSGhvL2228zfvx4pVwuTj1v/vz5TJgwgdGjR2NhYaHxuwoJCaFz585ERETw4YcfMm3aNOLi4gCIjY3lq6++onPnzixdupQ5c+agp6fH6NGji9w/pqRl5k8//cSdO3eUskSTESNGKPubFSct5G0jaJKZmcnkyZPx8vJi/vz5PHv2jAEDBvD333+rHTd58mR69epFWFgY1apVY8iQIcq+CtrUgYrTht29ezffffcdgYGBzJs3j1u3bjFixIgiJ8m8KbRpK2rzfWZlZeHt7c2TJ08ICQlhyZIlVK1alaFDh3Lp0qVi5Q3w6rVZjIyM8PPzY8OGDUpkhenTp79wZAXVBA5VPU6butmFCxfw8PAgMzOTkJAQAgMDOXXqFN7e3vnO/8knnzBlyhQgJwx4WFhYvmMyMzPx8vJi586d+Pj4sHjxYt555x0+//xzLly48EKfT/zzJk6cqEwsKijfys7O5rPPPiMmJgY3NzfCw8Oxs7Nj8uTJLF68WO3Y3Hn5Z599plbXyn3/FFXPLMjt27dJTEykV69eADg7O3P06FEuXryY79jt27dz5swZZs2axfDhw9m9ezcuLi58//33TJ06FT8/P/bv3692Xdr2KUld8eWRsGZCa+7u7vz9999ERUUphZeRkRH29vb0799fqXDfvXuXZcuW0a9fPyZMmACAvb09JiYmjBo1ioSEhEIruypGRkZKAWxqaqpWqL/zzjssXrxYibl48eJFwsPDefz4MW+99VaB51Q1Yps0aQLkbDC8e/duDh06pIx2nzt3jqdPn+Lt7Y2JiYnyfvv37+fRo0dUrFhR7Zw3btygQoUKTJw4kRYtWgA5YTYuXbrEpk2bivyc4t937NixAmf0LFu2TJl1qq0aNWoQEBCgxMSdNWsW9+/fZ+PGjUo83w4dOtCrVy/mzJmjNgvc0tKS6dOnAzkdUTdv3iQiIgIPDw8uXrzIhg0bCAgIYNCgQUBO2srMzCQ0NBQXF5dCY1///fffVKpUicTERLp06aJ1LOPr169jaGhYaNrKLSwsjLfeeouoqCgqVKgA5CxJd3JyYvXq1WrLifv06aM0PNq0acO+ffs4ePAgn3zyCU2bNkVfXx8jIyO1FT7Z2dn4+PiohS+6efMm/v7+amG1DAwM8PPz47ffftPYIaBJeno6O3fupFevXkpM2o8++oiYmBgmTJhA1apVgZzZirVq1cLDwwMdHR1sbGx46623CpwB8uuvv9K0aVNCQ0OV78TOzo7Dhw9z8uRJZT+f11XHjh3R09Nj79699O3bF4Cvv/6apk2bUrdu3UJfGx0dTWZmJsuWLcPQ0BDIme3q6uqqHJOYmMi5c+dYvnw57dq1A8DW1lbjjFaVbdu28euvv7Jx40bMzc2BnDTl4uLC/PnziYqKKvS6CgoLYWlpyYYNG4Cc+NS9e/fmiy++UJ63srKidevWnDhxAgsLiyLvlYLuc02uXbtGlSpV+Pnnn7l//z779u0rdH8VTdq0aYOrq6vaTOW8oqKitM6zunXrRu/evZW//41yu3nz5lSsWJHMzMwi84rckpOT2bNnD5MmTVLyDltbWy5dusTx48dxdHQstbzldaVt3a84MjMzWbx4sVLuNmzYkJ49e7J582Zl5qomqpmA8fHxHDt2DEAZ2PT09KR+/fpATqfkkydPCAwMVMI/2NjY8PDhQ2bOnMmdO3eUVaCqmYPvvfcekPPbqjov27dvT3JyMvb29oSEhChletu2bTlw4AAnT56ke/fuyvXlTQva5A8qhZWFBVE13MeNGwdA5cqVcXJyYtOmTfj6+qKnp4eRkZEy47hOnTpq6UNPT4/g4GDKlSsHkG/VXnR0NM+fPyc6Olr5vurVq8egQYO4cOEC5cuXp2bNmoSEhChpvU2bNpw9e5aTJ08WeN3/BdrkGwXllXk5Ojoqv7GtrS2HDx/m4MGDjBw5ssDXaFuXUenbty8eHh5Azszw4cOHM2DAAAYOHAiAsbExH3/8MRcuXMDExKRY9Tx3d3c6d+6s8Trv379PbGwsnp6e+Pv7Azl1o+vXr3Py5Enc3d25cuUKgwcPZsiQIcrratasSe/evTl9+nS+1bm5lbTMvHbtGpCzCkAbKSkpWqeFvG2EglZhTp06VVlh1KJFCzp27Eh0dDRjx45VjhkxYoSyEtTOzo4PPviApUuXsmDBAq3qQMVpw2ZmZrJ8+XKlHfzo0SPGjRtHcnKyUj6/ybRpK2rzfd6+fZuUlBS1uomFhQVhYWE8e/aMOnXqaJ03vIptlvT0dDIzM9HR0WHnzp1MmjSJ//3vfwUer8nz58+V/9+/f59Tp04RERGBhYUFZmZmgHZ5bEREBNWqVWP58uXo6+sDULVqVSZNmpSvg7tGjRo0aNAAyKmTaAoxmZiYyA8//EBkZKTy29nY2PDJJ59w/PjxUg9LKUqXkZERgYGB+Pv7ExMTo5RvuSUkJHDixAlCQ0OV+qO9vT3Pnz8nIiKCfv36KW3VvHm5auVonTp11O6FouqZBVFFkVBNpO3RowczZsxgw4YNauUA5LR3Fi5cqESziI+P5+rVq2zcuJFKlSrRvn17jh07puwDm5qaqnWfktQVXx4ZnBFa09HRYdSoUXh5eXHo0CGOHDnC8ePH2b59Ozt27CAwMBB3d3fOnj1Lenp6vtlAXbt2JSAggOPHj2s1OFOY5s2bq22GpUroDx48KLCT59atWxw6dIjhw4dz//59IGdzP2NjY9avX69kjpaWlhgYGODi4kLXrl1xcHCgdevWBXZA1KhRg1WrVpGdnc2VK1e4ePEiKSkpnD59moyMjBf6nOLlsLCwYNKkSRqfq1evXrHP16hRI7XNCk+dOkXLli3VNlosU6YM3bt3JzQ0VG1Zed6VLJ07d2bPnj2kpqZy4sQJsrOzcXR0VKu4duzYkZiYGM6dO0fr1q01XlNISAgxMTH4+flx8eJF4uPj2bNnD46OjoSHh9O5c2dMTU01vlZXV1er8Coqx44dw9bWFgMDA+U6DQ0NsbCw4MiRI2qNdlXjRaVGjRpazUZ///331f5WzbxIS0sjJSWFixcvKjPfi5MOv/vuO+7cucMHH3yg5BNOTk5ERkaydetWpRHcpk0b1q9fj7OzM05OTrRv354PP/ywwE0qHRwccHBwICMjg99//52LFy+SnJxMWloaxsbGWl/fqyp3aDPV4Mzu3bvVOi4LkpSURIsWLZTKLuTkw7k7RU6dOoWBgYEyMAPw1ltv0b59e06fPq3xvEePHsXExARTU1O19OLo6MjSpUtJT09XGmuaTJ06VWOHQ+4y5vPPPwdyOilSU1O5dOmSEuZDdd8V914pyJkzZ/jss88wNzdn1qxZfPnll0ycOJElS5awbds2dHR0lNlVRQkICCAhIYEvv/xSY2jP4uRZedNiQf7JcrswhV2fKvRH7hA7AMuXL1f+X1p5y+tK27pfcdSpU0etk6thw4bUrVtXSTu50yvklEE6Ojro6+sTHBzMiBEjSEhI4OjRoxw/fpz169cTHx/PggULcHJywsDAQNnw+8aNG6SmpvLnn39q/N3efvttpcEM/39fqu43Z2dnnJ2defbsmZLGL1y4QGZmZr7fP++9pk3+oFKSslAVUqJ9+/bK9Xbu3Jldu3Zx8OBBtZVEmtSpU0dpbGuiyptzhzOtV6+e8j0CrFmzhqysLP78808uXrzI77//TkpKSqHv+19QmvmGpnujqBUj2tZlVHK3cVSDF7kH8lSdvKpzFaeeV1ge/MMPP/D8+fN8efDUqVOV/6sm+t2/f1/5LlUDGoV9ly9SZqo6urVdFdKsWTOt00LeNoImZcuWpVOnTsrfhoaGtGjRIt+Ku9x7D5QtWxYHBwclXI42daDitGEbN26sNkFRNYHx8ePHRX09bwRt2orafJ/GxsY0bNiQwMBAvv/+e+zt7XFwcFAbxNfWq9Zmefr0KZ999hl//PEHc+fOJSIigtDQUNq1a0d6ejoHDhzA2dmZt99+u8BzXLp0Kd8gmI6ODq1bt2bq1KnKNWuTxyYlJdGpUye1ur6dnZ0Sci1vuNWiJCUloa+vrzZpU09Pjy1bthTrPOLf06NHD3bu3EloaCidOnXKtweaKgxf3gkFH374IWvXruXs2bNKP6Y2eTkUXc8sSHx8PHZ2dujp6SnHOjg4EB8fz4gRI9Tu64YNG6rlz9WqVcPAwIBKlSopj1WtWlVZ/X7s2DGt+5SkrvjyyOCMKLbKlSvTo0cPZfDlwoULBAQEMGvWLHr27KnMwshb8JYpUwYjIyO1Tp2Syrs6oEyZnAh9hYWg2rZtG8+fP2fevHlqm8lCTtiUGzduYGJiQq1atVi9ejWRkZFs2rSJ2NhYKleuTL9+/Rg5cqTGTHj79u3MmzePa9euUbVqVUxNTSlXrlyJQmKJl69ChQrKrLLSkHdW3r1799QKZRVjY2Oys7N59OiR8piqsZP3XPfv31c2KixoI7ibN29qfPzMmTOsWLGC4OBgXF1dSU9PJzU1lfHjx+Pt7c2SJUto2rRpgYMzNWvW5ODBgzx69EiZQZXXtWvXlI7cu3fvsmPHDnbs2JHvuLzfQ97CvkyZMlo1hvM2Ds6fP89XX33F+fPnKV++PA0bNlQ694uTDlVhZDR1Nq5fv15p6HTv3p2srCzWrFmjhKupWbOmEhokr6ysLObNm0dcXByPHz/mnXfewcLCAgMDgzcmn+jWrRvjxo0jLS2Nhw8fcuHCBY1hAfK6d++extU1ucuQe/fuqQ3eaDomr7t373L9+vUCZzreuXMnX3rLrV69ekXmC6rY4vv27UNHR4e6devSsmVL4P/vu+LeKwX54osvaNKkCcuWLUNPT0+Je71w4ULWrl2LlZWV1oMzFStWZMqUKXz++edERERgZ2en9nxx8ixtV+78k+V2YQrrSFDlqYV9htLKW153RdX9qlSpovW5NH3f1apV4+bNm1y5ckWtUxJgxowZaitSVLP4P/74YyBn5vmYMWMICgqiU6dO6OjocOjQIaZPn05KSgoVKlSgSZMmyiBg7t8t732pquOpyqGnT58SHBys3Iu1atXCysoKPT29fL9/3s+lTf6gUpKycMuWLTx//lzjqoR169YVOThTY6KP8AAAG/RJREFUVNq9e/dukSsfo6KiiIiI4O7duxgbG2NmZkb58uX/Mx22BSnNfKMk94a2dRkVTXW7wjpjilPPK+w+0yYPvnTpEpMmTeLo0aOULVuW+vXrKxMnCvsuX6TMVP1Whe0deuvWLapUqaJMOtA2LWhTZhoaGiplpIqRkVG+wZm85zIyMlLaAtrWgbRtw2q6D0H7AazXnbZtxaK+Tx0dHVauXEl4eDh79+5l69atlC1bFicnJ7766qtilaWvWpslNjaWM2fOsGXLFho1aoSlpSUuLi74+vrSvHlzNm/ejIuLS6GfqUaNGkrbQTUp4913380XuUSbPPbu3bsa90otKdX5iju5SrxagoKC6NmzJ19++WW+MH337t2jWrVq+fJfVVsid9jOkrZ/8tYzNTl//jzJyckkJydjbW2d7/l9+/appV1NZXhh0VSK06ckdcWXRwZnhFauX7+Oi4sLI0aMyBdioWnTpowcORJfX1+uXLmiVCr+/vtvtdHorKws0tLS1DrY8s7G/ycT6JYtW2jVqhXDhw9XezwtLY2RI0eyceNGhg0bBvz/8uL09HSSkpJYv349ERERNG3alC5duqi9/tSpU4wbN05Z/q/qKAoJCeGHH374xz6PeLkKKki1uWcrV67MrVu38j2uKvgMDQ2V/+eNP6p6XbVq1ZTZD6tXr9bYaC5o6btqCauqU01fX5+wsDAltEHNmjULnYFub2/PqlWrOHTokMZC/OrVq3Tq1AlfX1/8/PyoWLEiDg4OfPrpp/mOLWylQkk9fPiQwYMHY2pqyq5du6hfvz5lypQhISFBqw1jVf7++28OHTpE//79883iPHLkCBEREZw8eVKpJPXs2ZOePXvy4MEDvv/+e5YtW8bYsWOxsbHJ1yEcGRlJdHQ0U6ZM4YMPPlB+y6IaKa8TVWiz/fv3k5aWRvPmzbUKCWJoaKi2V42KquKoOiYtLY3s7Gy1RlHuY/KqVKkSDRo0YNasWQW+74saM2YMqampREdHY2Vlhb6+Pk+ePMm3oWJx7hVN7ty5Q2pqKh4eHsqMXg8PD3799VdlA9fCwkFp0r59e3r16kVkZGS+indx8qx/UnHK7ZJQpcO0tDS1gb7k5GSePHlCgwYNSiVveV2VpO6nTRmpabbgrVu3MDc3p3r16vnC6dSqVYuzZ88ydOhQZs+eTdu2bdWeb926NV5eXsyYMYN79+5x//59fH19+eCDD4iMjFRCxMTFxXHo0KFifQfTpk3j22+/JTQ0FFtbW2WAx9bWtsjXaps/lMS5c+dITk5m1KhR+TY437ZtG1u2bOHKlSsvFOe/YsWKpKWl5Xv8+++/p0GDBpw6dYqZM2cSEBCAs7Oz0gk2YsSI/3T8/dKqk5RUcesyJVFa9bzceXDuNuPly5e5du0arVq14vPPP8fAwIBNmzZhamqKnp4ev//+u9pmxHm9aJlpamqKsbExiYmJBa4M9Pf35+rVq+zdu5ddu3aValp48OBBvvrOrVu38tVb7t+/r1Z+5z5GmzqQtGFLl7bfp4mJCUFBQUyePJlffvmFb775hmXLllGtWjWtQ06/im2W06dP8/777yt7kNaqVYuFCxcyaNAgkpOT6dGjR5GDJfr6+kUOgmmbx2oqw7KyskhMTCzRpMxKlSpp3Cfk3Llz6Ovr/yfC+70JTExMGDduHF9++SVr165Ve65y5crcvn2brKwstQEa1X5fpdF21EZ8fDwVK1Zk8eLF+QYDx4wZw7p164o1wS+vkvYpaSJ1xdJTpuhDhMiZnayrq8uaNWs0btiakpJCuXLlqFOnDpaWlujr67Nr1y61Y7755hsyMjKUWYMVK1bMt5xUFWJERVdXt1Su/9y5c/z222/07t2b1q1bq/3r1q0bZmZmbNq0iczMTFatWkXHjh2VkDe2trYEBwcD/x+DOLczZ86QlZWFn5+fUgnLzMzkyJEj/5nZRP8Fqhk7ue+BjIwMrTYWt7a2JikpSe1+z8rK4ptvvsHc3FytIXvw4EG11+7Zs4eaNWtSp04dWrVqBeTM6jA3N1f+Xbt2jYULFxYYAkXVQZ47rqexsTEfffQRkDPTrrCZUPb29jRq1IjQ0FCNneFz5sxBR0dHqSTY2Njwxx9/0KxZM+UamzZtSmRkJImJiYV9VfnknbmiSUpKCnfv3sXT05OGDRsqr1G9l7azVLdu3UpmZiYDBgzIl08MGjSIsmXLsm7dOiBn82ZVp3ClSpXo1q0bPj4+PH/+PN+GrZCTtzVu3JjevXsrFaIbN26QnJz8xuQTFSpUoF27duzZs4c9e/ZoXWls06YNSUlJat/b77//rrbZt62tLenp6ezfv195LD09ncOHDxd4Xmtra/766y+qV6+ull7279/PqlWr1EJslVRSUhJdu3aldevWSjpW3Xeq31Wbe6Wo+7xKlSpUrFiREydOqD0+aNAgypQpg66uLpUrVy729U+YMIEqVarkW5VSnDwrr3+j3C4pVX0k99J7yOmQnzdvXqnlLa+r4tT9IKeczFtPyluvU70ud8zqn3/+mYsXLyrpKHd6NTc3x9DQkPfee4/Hjx8TGxurMc9MTU3FxMSEqlWr8uOPP/Ls2TOGDBmiDMwAysBMcfLcpKQkbG1t6dSpkzIw8+OPP5KWllbkebTJH0oqPj6e8uXL8+mnn+ZLHwMHDiQrK+uFB4FatmzJ6dOn1cr9q1evMnjwYI4fP05SUhKGhoZ4eXkpje1Hjx6RlJT0xpRrJaFtvlFaeWVexanLlFRp1fMsLS0pW7Zsvjw4PDycCRMmKIMsrq6umJubKwMtReXBL1pmlilThgEDBnDw4MF89XLIqaufOHGCnj17UqZMmVJPC0+ePOHUqVPK33///TdJSUn5QhfnHmx++vQpBw8exMbGBtCuDiRt2NKlzfd57tw57OzsOHfuHDo6OpiamjJq1Cjef/99pfzUJm94Fdss7777LqmpqWoTrqytrZUQiaXVsa1tHtuyZUu+//57tRB9p0+fxtvbm9TU1GK/b8uWLXn27Jla2yMzM5OxY8fmW4EhXm0uLi60bduWOXPmqN3TNjY2ZGRk8O2336odv3PnTsqWLVvoPova9FloIz09nV27duHk5ESbNm3ype+ePXty/PjxEt3DKiXtU9JE6oqlR1bOCK3o6uoyadIk/Pz8+Pjjj3F3d6dBgwY8efKEw4cPExcXh7+/v1KAe3l5ERERgZ6eHu3bt+e3335j0aJF2NjYKHsGODo6cuDAAWbOnImjoyOnTp1i69atau+rOt/evXtxcHBQNmorrs2bN6Ovr1/ghpQfffQRU6dOJTExkTZt2hASEoKvry8eHh7o6uqybt06DAwMcHR0zPdaVSYdHBzMRx99xL1794iLi+OXX34hOzubp0+fFhoaQPz7Hj58WOAMMR0dHSwtLalSpQpWVlbExMRQu3ZtqlSpQmxsLE+fPi2yk3fgwIFs27aNAQMG4OfnR4UKFVizZg1//PEHy5YtUzt2586dGBsbY2dnx4EDB9i7dy+zZ88GoEmTJvTs2ZMJEyZw+fJlTE1N+f3335k3bx7NmjUrcJWCk5MTpqamjBs3jtGjR1OrVi2++eYbNmzYQO/evdmxYwfe3t6EhoZqXE6vp6fHzJkz8fLy4uOPP+bTTz+lcePG3L59mw0bNnDs2DEmTZqkpE9fX19cXV0ZOnQorq6u6OnpsXr1ao4cOYKbm1uRv0dulStX5sKFC/k2T86tXr16VKxYkSVLlqCjo0OZMmX49ttvldnX2q7I27JlC5aWlmqdeSpVqlTB0dGRb7/9lrS0NNq0acPEiROZNWsWDg4O3L9/n7CwMOrVq6fMGMvNwsKCJUuWsGzZMiwtLbl48aIS87s4FaBXXbdu3Rg/fjyZmZlERERo9ZoBAwawadMmBg0ahJ+fH8+fP2f+/Plq6crW1hZ7e3smTJjArVu3eOedd4iNjSUtLY3q1atrPG/v3r1ZvXo1AwcOxNvbGxMTEw4ePEhUVBTDhg0rMizBH3/8oXQE5fXOO+9gYmKChYUF27dvx9TUFBMTE06fPk1kZCQ6OjrK76rNvZL3PtcUPsTHx4eQkBCmTJmCk5MTKSkphIeHY2lpyaNHj/j8889ZuHBhgftOaaLaGDXvypTi5Fl5/RvltqayWRumpqZ07tyZGTNm8PjxYxo3bsy+ffs4ceIEK1asKLW85XVV3Lqfai+DyMhILCwsOHDgAMeOHct3XgMDA4YOHcqoUaN4/Pgxc+fOpWHDhoVuGlylShXGjh3LlClT6NevH66urtSuXZsHDx4ooWFUg4zNmjVDT0+P2bNn4+npybNnz4iPj1c6WYuT51pYWPDNN9+wfv166tWrxy+//EJ4eLhaGi/stUXlDyWRnp7O7t27cXR01LhfU6NGjWjWrBmbN29+oZVlqnxg8ODBeHt7o6OjQ1hYGPXr16dz585kZWWxdu1aQkJC6NChA9evX2flypXcunWrVEPJvIquXbtGdHR0vsdVIWK1yTdKK6/Mqzh1mZIqrXqekZERHh4erFixAj09PVq1akVSUhJbtmwhODiYatWqUbNmTWJjY6levToVK1bk0KFDSkdoQXlwaZSZnp6eHD9+nGHDhtGnTx9ln4ljx44RFxdHq1at8PX1BXLSemmmhbJlyzJu3DjGjBmDvr4+CxcupFKlSvlWKs2dO5fnz5/z9ttvs2LFCh4+fIiPjw+gXR1I2rDa06atqM33qQqxGRAQgJ+fH8bGxhw5coSff/5Z2aBcm7zhVWyzDBo0iC1btuDl5YWvry86OjqsWrWKn376iZ49e7J69Wr09fUZO3bsC3Vka1s38/HxoW/fvgwZMgQPDw8eP37MvHnzsLGxoUWLFsXejNzR0RELCwsCAgIYOXIk7777Lhs3buTGjRv5QkWKV19wcDA9e/ZUG+R3cHDA2tqaL7/8kuvXr9OoUSMSEhJYt24dQ4cOLXRQv2LFiujo6HD06FEaNGiApaVlia5r37593Lt3L9/+3SofffQRK1euZMOGDYwbN65E71HSPiVNpK5YemRwRmitU6dObNiwgRUrVhAREcHt27cxMDCgadOmLFiwQG1J7ciRIzE2Nmb16tWsWbMGY2Nj+vTpg5+fn1IYf/zxx1y6dIktW7awZs0abGxsWLhwoVqlvk2bNjg6OjJ37lyOHz+udWdfbs+ePWP37t20a9dObVOs3Hr06MGsWbNYt24dS5cuZenSpSxatAh/f38yMzMxMzNj5cqVGuMptm7dmkmTJhEVFcWuXbswNjamdevWhIWF4evry6lTp7C3ty/2dYuX5/z58/Tp00fjc7q6usqSy5kzZxIcHMzEiROpWLEiLi4utGzZUon5W5Dq1auzdu1a5syZw+TJk8nKysLMzIyoqKh8jcKRI0fy/fffs3r1aurUqcO8efPUCueZM2cSERHB6tWruXHjBsbGxri4uOTrXM1NT0+PlStXEhISwty5c3ny5AlNmjRh8eLFdOrUiQ4dOrB06dJCP4NqlvrKlSuJi4vjxo0bVKpUiSZNmhATE0ObNm2UY5s0aUJcXBwLFixgzJgx6Ojo0KRJEyIjI/PtbVGUIUOGEBgYiJeXFzExMRqPqVSpEkuWLCEkJIThw4dToUIFTE1NWb16NZ999hlJSUlFbhz+ww8/8McffxS6IWevXr349ttvlYZHeno6a9asYc2aNZQrVw5bW1sCAgI0duh7e3tz584dYmJiePDgAe+88w69evVCR0eHyMhIHj58mC+e8uvI0dERXV1drKysChw0ycvQ0JC1a9cybdo0xo0bR4UKFRg8eDC7d+9WOy4sLIw5c+awYMECnj17Rvfu3XF1ddU4qxVyVvLExcUxd+5cZs6cyaNHj6hduzaBgYF4eHgUeV0FbfwKOUuxfXx8lDxhypQpQE6s/a+++ort27crKwY++eSTIu+VvPd53g2gIWfSQ7ly5YiNjWXDhg1Ur14dFxcXhgwZwoMHDxgyZEiJBgu6dOlCly5d1EJBFCfPyuvfKLdLOjgDOZ1boaGhrFy5knv37tGgQQPCw8OVvOpF85bXXXHqft7e3qSlpbF8+XIyMjLo0KED06ZNU9scHHI6sJ2cnJg4cSJPnjzBwcGBiRMnFtkJ6O7uTv369YmNjWXevHncvXuXChUqYGFhQUxMjDJjvG7dusydO5ewsDCGDBlClSpVaN68OatWraJ///6cOnVK647w8ePHk5GRwbx580hPT6dWrVoMHTqU33//nYSEhEJn/WmTP5TE3r17C224Q055NX36dPbv36+2sXtxvPvuu8TFxTF79mwCAgIwMDDAzs6OgIAA3nrrLZydnbly5QqbN29m9erVmJiY0L59e/r160dgYCCpqanKRtlvmj///JMZM2bke/zTTz/FxsZGq3yjNPLKvIpblzEzMyvR+5RmPS8gIAAjIyM2bNhAZGQkdevWZfr06Tg7OwM5efC0adMICAhAX1+fhg0bEh4ezvTp00lKSiowPNmLlpn6+vpERESwbt06tm3bxs6dO0lPT6du3bqMGjUKNzc3ZUVcaacFIyMjRowYwezZs7l9+zbW1taEhobmC0E6depUZsyYwZUrVzAzMyM2NlbJ27SpA0kbVnvatBW1/T5XrFjB3LlzmTZtGvfv3+e9994jODhY2QOpqLzhVW2z1KpVi7i4OObMmcPYsWPR1dXFxsaGDRs20KhRI2rUqMG1a9deeM8Wbdt9ZmZmxMTEMH/+fEaMGEHlypXp2LEjo0ePLtHgkK6uLitWrGDOnDnMmzePp0+f0qxZM6Kionj//fdf6DOJl69mzZqMHj1aiZADOQP7S5cuZcGCBSxfvlzZgzMoKIi+ffsWer633nqLoUOHEh0dTWJiYqHRHQqzefNmDA0NCyxLGzdujKmpKfHx8YwaNapE7wEl61PSROqKpUcn+02PySCEEK8B1SbIISEhWm/qXZryxrYWQrxeJA0LIYQQ2pEyU4iXT9KdEEJoJnvOCCGEkIqyEK85ScNCCCGEdqTMFOLlk3QnhBCayeCMEEIIIYQQQgghhBBCCCHESyRhzYQQQgghhBBCCCGEEEIIIV4iWTkjhBBCCCGEEEIIIYQQQgjxEsngjBBCCCGEEEIIIYQQQgghxEskgzNCCCGEEEIIIYQQQgghhBAvkd6/fQFCCCGEEEII8aLGjx/Pli1b8j1uYGBAtWrVsLW1xd/fH2Nj43/k/fv378/Vq1c5cODAP3J+IYQQQgghxJtFBmeEEEIIIYQQb4wvvvgCQ0ND5e+HDx9y9OhRNm/ezI8//simTZvQ19cv9fcdMmQIT548KfXzCiGEEEIIId5MMjgjhBBCCCGEeGM4OTlRq1Yttcfc3d0JCgpi7dq17Nu3j+7du5f6+7Zt27bUzymEEEIIIYR4c8meM0IIIYQQQog3nrOzMwBnz579l69ECCGEEEIIIWRwRgghhBBCCPEfUL58eQCys7OVx7777jv69u2LpaUl1tbW+Pn5kZqamu+127Zt48MPP8TCwoLu3bvz9ddf4+npSf/+/ZVj+vfvT8eOHdVe9+uvv+Lj40OrVq2wsLDA1dWVffv2qR3Tv39/vLy8SExMpHfv3pibm9OhQwcWLVpEVlZWaX4FQgghhBBCiFeIDM4IIYQQQggh3niHDh0CoGnTpgDEx8czdOhQypcvz9ixY/H09OTMmTO4urqqDdDExcUREBBA1apVCQgIwNramtGjR/PTTz8V+n7nzp2jT58+nDt3joEDB+Lv709GRga+vr7ExcWpHZucnMzIkSNp3bo1EydOpHbt2oSFhbF27dpS/haEEEIIIYQQrwrZc0YIIYQQQgjxxrh//z5paWnK3w8fPuTQoUOEhYXRoEEDevTowcOHD5k2bRrdu3dn3rx5yrGurq706NGDOXPmsHjxYh49esT8+fOxtrYmOjoaXV1dAOrXr8/06dMLvY6pU6eio6PDpk2bqFGjBgBubm64ubkREhJCt27dMDIyAuDmzZuEh4crK28++ugj2rVrx44dO3B3dy/V70cIIYQQQgjxapDBGSGEEEIIIcQbQ7W3TG7ly5enY8eOBAYGUrZsWQ4cOMDDhw9xcnJSG8jR1dWlTZs2JCQk8Pz5c44dO8aDBw/49NNPlYEZyBlkWbhwYYHXcOvWLc6ePYubm5syMANgYGCAl5cX/v7+HDlyhJ49eyrX16FDB7Xj6tWrx61bt17kqxBCCCGEEEK8wmRwRgghhBBCCPHGmD17NsbGxmRkZHDo0CHi4uLo1q0bQUFBGBgYAHDp0iUARo0aVeB50tLSuHjxIgB169ZVe05fX5/atWsX+NqrV68CUK9evXzPNWjQAIC//vpLeaxq1aqUKaMecVpfX1/2nBFCCCGEEOINJoMzQgghhBBCiDdGixYtqFWrFgDt27enbt26TJ06lbt377JkyRJ0dHSUQY/g4GDl2LyqVKnC8+fPgZyBkrxUAz2aZGdnF/ic6r3Lli2rPJZ3YEYIIYQQQgjx5pNWgBBCCCGEEOKN1b9/fzp16sSBAweIiYkBoGbNmgAYGRlhZ2en9k9XVxcdHR309fWVgZs///xT7ZzZ2dnK6htNVOdPSUnJ91xqaiqAWrgzIYQQQgghxH+PDM4IIYQQQggh3mhTpkyhSpUqLFiwgMuXL2NnZ4eBgQHLly8nIyNDOe7GjRv4+PgwZ84cdHR0aNeuHeXLl2fdunVqIca+/vprtb1q8nr77bcxMzNj+/btXL9+XXk8PT2dqKgo9PX1adu27T/zYYUQQgghhBCvBRmcEUIIIYQQQrzRjI2NGTNmDE+ePGHy5MkYGRnh7+/PmTNn6NOnD9HR0Sxfvhw3NzeePXvGuHHjAKhUqRLDhw/n4MGDeHp6EhcXx7Rp0xg3bpxaWDJNJk6cSGZmJi4uLixevJjo6Gj69u3L+fPnCQgIoHLlyi/jowshhBBCCCFeUbLnjBBCCCGEEOKN98knn7B161YOHz7M1q1b8fT0xMTEhKioKObPn0+5cuVo1qwZs2fPpmXLlsrrBg0ahIGBAbGxscyYMYO6desyf/58goODNe5Fo2JlZcXatWtZuHAhK1euJCsriyZNmrB48WKcnJxexkcWQgghhBBCvMJ0sgvbrVIIIYQQQggh/qPS09N5+vSpxlUuLVq0wMnJiZCQkH/hyoQQQgghhBCvOwlrJoQQQgghhBAa3LhxA2trayIjI9UeP3jwII8ePcLCwuJfujIhhBBCCCHE607CmgkhhBBCCCGEBrVr16ZFixYsXryYO3fuUL9+fS5fvsyaNWt47733+Pjjj//tSxRCCCGEEEK8piSsmRBCCCGEEEIU4N69e4SHh7N3715u3ryJkZERHTp0YOTIkRgaGv7blyeEEEIIIYR4TcngjBBCCCGEEEIIIYQQQgghxEske84IIYQQQgghhBBCCCGEEEK8RDI4I4QQQgghhBBCCCGEEEII8RLJ4IwQQgghhBBCCCGEEEIIIcRLJIMzQgghhBBCCCGEEEIIIYQQL5EMzgghhBBCCCGEEEIIIYQQQrxEMjgjhBBCCCGEEEIIIYQQQgjxEv0fndd8oZtALe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25" y="1335248"/>
            <a:ext cx="8713066" cy="552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6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1983" y="218942"/>
            <a:ext cx="9482629" cy="673156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Analyse pré-exploratoire – </a:t>
            </a:r>
            <a:r>
              <a:rPr lang="fr-FR" sz="2800" dirty="0" smtClean="0"/>
              <a:t>inscription au secondaire </a:t>
            </a: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25" y="1579565"/>
            <a:ext cx="2860675" cy="5003888"/>
          </a:xfrm>
        </p:spPr>
        <p:txBody>
          <a:bodyPr>
            <a:normAutofit/>
          </a:bodyPr>
          <a:lstStyle/>
          <a:p>
            <a:pPr algn="just">
              <a:buSzPct val="100000"/>
              <a:buFont typeface="+mj-lt"/>
              <a:buAutoNum type="arabicPeriod"/>
            </a:pPr>
            <a:r>
              <a:rPr lang="fr-FR" sz="1600" dirty="0" smtClean="0"/>
              <a:t>L’analyse de l’indication « Secondaire » par habitant permet de scinder également les pays en deux </a:t>
            </a:r>
            <a:r>
              <a:rPr lang="fr-FR" sz="1600" b="1" dirty="0" smtClean="0"/>
              <a:t>catégories de pays : </a:t>
            </a:r>
          </a:p>
          <a:p>
            <a:pPr lvl="1" algn="just">
              <a:lnSpc>
                <a:spcPct val="125000"/>
              </a:lnSpc>
              <a:buFont typeface="Wingdings" charset="2"/>
              <a:buChar char="Ø"/>
            </a:pPr>
            <a:r>
              <a:rPr lang="fr-FR" sz="1400" b="1" dirty="0" smtClean="0"/>
              <a:t>11 Pays « </a:t>
            </a:r>
            <a:r>
              <a:rPr lang="fr-FR" sz="1400" b="1" dirty="0" err="1" smtClean="0"/>
              <a:t>Priority</a:t>
            </a:r>
            <a:r>
              <a:rPr lang="fr-FR" sz="1400" b="1" dirty="0" smtClean="0"/>
              <a:t> 1 »: </a:t>
            </a:r>
            <a:r>
              <a:rPr lang="fr-FR" sz="1400" dirty="0" smtClean="0"/>
              <a:t>les 25% des pays ayant </a:t>
            </a:r>
            <a:r>
              <a:rPr lang="fr-FR" sz="1400" dirty="0" smtClean="0"/>
              <a:t>les effectifs les plus élevés.</a:t>
            </a:r>
            <a:endParaRPr lang="fr-FR" sz="1400" dirty="0" smtClean="0"/>
          </a:p>
          <a:p>
            <a:pPr lvl="1" algn="just">
              <a:lnSpc>
                <a:spcPct val="125000"/>
              </a:lnSpc>
              <a:buFont typeface="Wingdings" charset="2"/>
              <a:buChar char="Ø"/>
            </a:pPr>
            <a:r>
              <a:rPr lang="fr-FR" sz="1400" b="1" dirty="0" smtClean="0"/>
              <a:t>63 Pays « </a:t>
            </a:r>
            <a:r>
              <a:rPr lang="fr-FR" sz="1400" b="1" dirty="0" err="1" smtClean="0"/>
              <a:t>Priority</a:t>
            </a:r>
            <a:r>
              <a:rPr lang="fr-FR" sz="1400" b="1" dirty="0" smtClean="0"/>
              <a:t> 2 »:</a:t>
            </a:r>
            <a:r>
              <a:rPr lang="fr-FR" sz="1400" dirty="0" smtClean="0"/>
              <a:t> les pays pour lesquels </a:t>
            </a:r>
            <a:r>
              <a:rPr lang="fr-FR" sz="1400" dirty="0" smtClean="0"/>
              <a:t>les</a:t>
            </a:r>
            <a:r>
              <a:rPr lang="fr-FR" sz="1400" dirty="0" smtClean="0"/>
              <a:t> inscriptions au secondaire sont moins importantes </a:t>
            </a:r>
            <a:r>
              <a:rPr lang="fr-FR" sz="1400" dirty="0" smtClean="0"/>
              <a:t> mais qui présentent un </a:t>
            </a:r>
            <a:r>
              <a:rPr lang="fr-FR" sz="1400" dirty="0" smtClean="0"/>
              <a:t>fort </a:t>
            </a:r>
            <a:r>
              <a:rPr lang="fr-FR" sz="1400" dirty="0" smtClean="0"/>
              <a:t>potentiel dans </a:t>
            </a:r>
            <a:r>
              <a:rPr lang="fr-FR" sz="1400" dirty="0" smtClean="0"/>
              <a:t>le futur.</a:t>
            </a:r>
          </a:p>
          <a:p>
            <a:pPr lvl="1" algn="just"/>
            <a:endParaRPr lang="fr-FR" dirty="0" smtClean="0"/>
          </a:p>
        </p:txBody>
      </p:sp>
      <p:sp>
        <p:nvSpPr>
          <p:cNvPr id="7" name="Rectangle 6"/>
          <p:cNvSpPr/>
          <p:nvPr/>
        </p:nvSpPr>
        <p:spPr>
          <a:xfrm>
            <a:off x="3298825" y="4117464"/>
            <a:ext cx="8601254" cy="266601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697071" y="4374776"/>
            <a:ext cx="219635" cy="1479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8588189" y="4522694"/>
            <a:ext cx="219635" cy="1479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utoShape 2" descr="data:image/png;base64,iVBORw0KGgoAAAANSUhEUgAABmcAAAMzCAYAAABTA8bGAAAABHNCSVQICAgIfAhkiAAAAAlwSFlzAAALEgAACxIB0t1+/AAAADh0RVh0U29mdHdhcmUAbWF0cGxvdGxpYiB2ZXJzaW9uMy4xLjMsIGh0dHA6Ly9tYXRwbG90bGliLm9yZy+AADFEAAAgAElEQVR4nOzde5SdZWEu8GfPNZPJ5E5uIIFwMxckAaKgQAQEQQurCrKqLqhwKoielsYem3KOdnmOnsMC6alHrIoU6GkrKrrEapVKoYrSqqfhHsLVBEiAkAtDksncZ/b5gzIwJoGEzOxvZvbvtxZ/vO/+vplnnGX2nv3s931L5XK5HAAAAAAAACqipugAAAAAAAAA1UQ5AwAAAAAAUEHKGQAAAAAAgApSzgAAAAAAAFSQcgYAAAAAAKCC6ooOMBL09/dnx44dqa+vT6lUKjoOAAAAAAAwipXL5fT09KS5uTk1NTuvk1HOJNmxY0cee+yxomMAAAAAAABjyOGHH56Wlpad5pUzSerr65O89D9SQ0NDwWkAAAAAAIDRrLu7O4899thA//DblDPJwFZmDQ0NaWxsLDgNAAAAAAAwFuzuKJWdNzoDAAAAAABg2ChnAAAAAAAAKkg5AwAAAAAAUEHKGQAAAAAAgApSzgAAAAAAAFSQcgYAAAAAAKCClDMAAAAAAAAVpJwBAAAAAACoIOUMAAAAAABABSlnAAAAAAAAKkg5AwAAAAAAUEHKGQAAAAAAgApSzgAAAAAAAFSQcgYAAAAAAKCClDMAAAAAAAAVpJwBAAAAAACooBFTzjz88MNZuHBhNmzYMGj+rrvuyjnnnJOjjjoqp5xySm644Yad7n3wwQdz/vnnZ8mSJTnhhBPyv//3/05PT0+logMAAAAAAOyxEVHOrFmzJpdcckl6e3sHzd9zzz352Mc+lnnz5uWaa67JWWedlauuuirXX3/9wDVPPfVUPvKRj6SxsTFf/OIXc9FFF+XGG2/MFVdcUekfAwAAAAAA4HXVFfnNe3t78+1vfzt/8Rd/kfr6+p0e/9KXvpQFCxbkC1/4QpLkpJNOSm9vb772ta/l/PPPT0NDQ77+9a+npaUlX/nKV9LQ0JBly5Zl3Lhx+fznP59LLrkkM2fOrPSPBQAAAAAAsFuFrpy5++67c/XVV+eiiy7Kf/kv/2XQY11dXVm5cmVOP/30QfPvfve7s23bttxzzz1Jkn/913/NySefnIaGhoFrzjjjjPT19eWuu+4a/h8CAAAAAABgLxRazhxyyCG5/fbb85//839ObW3toMfWrVuXnp6eHHzwwYPm586dmyRZu3ZtOjo68txzz+10zdSpUzNhwoSsXbt2eH8AAAAAAACAvVTotmbTp0/f7WPbt29PkkyYMGHQfHNzc5Kkra1tt9e8fF1bW9tQRQUAAAAAABgShZYzr6VcLidJSqXSLh+vqal5zWvK5XJqavZuYdCqVav2MiUAAAAAAMDeGbHlTEtLS5LstPrl5XFLS8vAipldrZBpb28f+Bp7atGiRWlsbHwjcQEAAAAAAJIkXV1dr7kgpNAzZ17LgQcemNra2jz99NOD5l8eH3zwwWlubs7MmTPz1FNPDbpmy5YtaWtr2+ksGgAAAAAAgKKN2HKmsbExxx57bG677baB7cuS5Cc/+UlaWlqyaNGiJMk73vGO/PSnP013d/ega2pra/PWt7614rkBAAAAAABey4gtZ5Lk0ksvzT333JPly5fnzjvvzBe/+MVcf/31ueSSS9LU1JQk+YM/+INs2rQpF198cX7605/mxhtvzBVXXJHzzjsvc+bMKfgnAAAAAAAAGGxElzPHH398rrnmmvzmN7/JJz7xifzwhz/Mn/7pn+ajH/3owDWHHHJIbrjhhrS3t+eP/uiPcuONN+bCCy/Mf/tv/63A5AAAAAAAALtWKr96z7Aq9fLBPIsWLUpjY2PRcQAAAAAAgFHs9XqHEb1yBgAAAAAAYKxRzgAAAAAAAFRQXdEBAKhuq1evzqpVq3L44Ydn8eLFRccBAAAAgGGnnAGgMD/+8Y/zta99bWD8wQ9+MB/84AcLTAQAAAAAw085AzCM7rjjjtx2221Fxxg2ra2tSZIpU6a8ofsff/zxQeNvf/vbuffee1MqlfY521A5/fTTc+qppxYdA4ZNf39/brnllvz617/O7Nmz8+EPfzgzZswoOhYAAACMacoZAN6wfS1ngOJ973vfy9/+7d8mSR555JE88cQT+fKXvzyiSlIAAAAYa0rlcrlcdIiidXV1ZdWqVVm0aFEaGxuLjgMwaqxYsSJJcuWVV76h+3/0ox/l2muvHRj/3u/9Xj70oQ8NSTaqm1Vre27t2rXp7OwcNDdv3rzCXxNZtQYAAMBo9nq9g5UzABTmve99bw466KCsWrUqEydOzOLFi4uOBKPCUJYzDQ0Ng8qZUqmUujovEQEAAGA4+csbgELNmzcvf/d3f5fVq1cnSU499dRcdtllBaditDv11FPH9KqLfV219mobNmzIf//v/z3PPPNMGhoacvHFF+f000/f568LAAAA7J5yBoCKeeSRR3LTTTdl69atOfXUU3P22Wfnn//5nweKmeSl7ahOOeWUHHnkkQUmheoxa9as/NVf/VXWrVuXadOmZcKECUVHAgAAgDFPOQNARbS1teWzn/1s2tvbkyR//dd/nYkTJ2bjxo07XburOWD41NTUZO7cuUXHAAAAgKpRU3QAAEae/v7+/Nu//VtuuummQata9sXq1asHipmXrVy5Mm9/+9tTKpUG5pqamnL00UcPyfcEAAAAgJHIyhkAdvL1r389P/7xj5Mk3/rWt3LZZZft8/kdBxxwQEqlUsrl8qC5BQsW5NOf/nRuvfXWjBs3Lu9///uH5JBzAAAAABiplDMADNLe3p6f/OQng+a+//3v73M5M2fOnFxwwQX55je/me7u7ixZsiRnn312kmTp0qVZunTpPn19AAAAABgtlDMADFIqlQZtM5a8dB7FUDjnnHNy5plnpqOjI9OmTRuSrwkAAAAAo40zZwAYpKmpKWedddbAuKamJueee+6Qff3x48crZgAAAACoalbOALCTCy+8MIsXL86TTz6ZxYsX5+CDDy46EgAAAACMGcoZAHZpyZIlWbJkSdExAAAAAGDMsa0ZAAAAAABABSlnAAAAAAAAKkg5AwAAAAAAUEHKGQAAAAAAgApSzgAAAAAAAFSQcgYAAAAAAKCClDMAAAAAAAAVpJwBAAAAAACoIOUMQJXq6+tLZ2dn0TEAAAAAoOrUFR0AgMr7l3/5l9xwww3Zvn17jjvuuCxfvjzjxo0rOhYAAAAAVAUrZwCqTGtra7785S9n27ZtKZfL+eUvf5lbbrml6FgAAAAAUDWUMwBV5sknn0xvb++gud/85jcFpQEAAACA6mNbM4Aqc/jhh6epqSkdHR0Dc0cddVSBiYCh0NXVlR//+Md58skns3jx4px88slFRwIAAAB2QzkDUGWam5vz6U9/Ov/3//7fvPDCC1m2bFne8573FB0L2Ed/+Zd/mX/7t39Lkvz0pz/NCy+8kHPOOafgVAAAAMCuKGcAqtCRRx6Zq6++uugYwBBpa2vLL3/5y0Fzt99+u3IGAAAARihnzgAAjHINDQ0ZN27coLmWlpaC0gAAAACvRzkDADDKNTQ05MMf/nBKpdKgMQAAADAy2dYMAGAMOPvss3PsscfmySefzMKFCzNp0qSiIwHAiNDf358HH3wwbW1tOeaYY3ZabQoAUATlDADAGDFnzpzMmTOn6BgAMGKUy+X8j//xP3LPPfckSaZPn56rrroq06dPLzgZAFDtlDMAAAAwBtxxxx257bbbio4xbFpbW5MkU6ZM2eN7duzYkaeffnpgvHnz5nzqU5/KjBkzhjzfUDj99NNz6qmnFh0DAKgAZ84AAAAAI15ra+tAQbOn+vv7d5rr6+sbqkgAAG+YlTMAAAAwBpx66qljetXFihUrkiRXXnnlHt/T3d2dj3/849m4cWOSpK6uLp/5zGdy2GGHDUtGAIA9pZwBAAAAxqSGhoZ84QtfyK233pq2traccsopOfTQQ4uOBQCgnAEAAADGrilTpuRDH/pQ0TFgxGhra8vtt9+e9vb2vPOd78ycOXOKjgRQlZQzAAAAAFAFenp68qlPfSrPPPNMkuT73/9+rr766hx44IEFJwOoPsoZAAAAANgHd9xxR2677baiY7yu7du3DxQzSdLZ2Zk///M/z8yZM1/zvtbW1iQvrUQbi04//fQxfWYXMDLVFB0AAAAAABh+pVJpj+Z+W2tr60BBA8DQsHIGAAAAAPbBqaeeOipWXvT19eXyyy/PI488kiSZNGlSrrzyysyYMeM171uxYkWS5Morrxz2jADVQjkDAAAAAGNMe3t7fv7zn6ezszMnnnhipk2bltra2vzP//k/8+tf/zrt7e057rjjMnHixKKjAlQl5QwAAAAAjCHd3d351Kc+lXXr1iVJvvOd7+Qv/uIvMmvWrNTX1+eEE04oOCEAzpwBAAAAgDFk5cqVA8VMkmzfvj233357gYkA+G3KGYAq1N/fX3QEAAAAAKhayhmAKvJP//RPOf/883PeeefluuuuU9IAAACMQUuXLs3cuXMHxi0tLTnttNMKTATAb3PmDECVWL9+fb761a+mXC4nSX74wx/m4IMPzrve9a6CkwEAADCU6uvrc9VVV+UXv/hFOjo6cuKJJ2bq1KlFxwLgVZQzAFXiscceGyhmXj2nnAEAABh7mpqacvrppxcdA4DdsK0ZQJWYP39+amoG/7O/cOHCgtIAAAAAQPVSzgBUidmzZ2f58uWZNWtWJk6cmPPOOy8nnXRS0bEAAAAAoOrY1gygiixbtizLli0rOgYAAAAAVDUrZwAAAAAAACpIOQPAsOrp6cn999+fp59+uugoAAAAADAi2NYMgGGzadOmXH755dm4cWOS5Mwzz8yll15acCoAAAAAKJaVMwAMm+9///sDxUyS3HrrrVbQAAAAAFD1lDMADJvW1tY9mgMAAACAaqKcAWDYnHzyyYPGM2fOzMKFCwtKAwAAAAAjgzNnABg2S5cuzWc+85n87Gc/y+TJk/O+970vdXWeegAAAACobt4hA+A1PfLII7nxxhuzadOmnHjiibngggtSW1u7x/cvXbo0S5cuHcaEAAAAADC6KGcAqlR7e3uee+65zJ07d7erWbq6uvK5z30u27dvT5LccsstaWlpybnnnlvJqAAAAAAwpjhzBqAK/eIXv8hHPvKRLF++PB/96Eezdu3aXV63Zs2agWLmZffff38lIgIAAADAmKWcAagyPT09+drXvpbOzs4kyZYtW3LjjTfu8toDDjggDQ0Ng+bmzZs37BkBAAAAYCxTzgBUmY6Ojp1Ww2zYsGGX17a0tOSP/uiPMmnSpCTJsccem/POO2/YMwIAAADAWObMGYAqM3HixCxcuDAPPfTQwNzb3/723V5/0kkn5R3veEe6uroyfvz4SkQEAAAAgDFNOQNQhf7sz/4s3/zmN7N27docffTROeecc17z+traWsUMAAAAAAwR5QxAFZo0aVI+9rGPFR0DAAAAAKqScgYAAAAA2Ct33XVX7r///hx88ME57bTTUl9fX3QkgFFFOQMAAAAA7LFbbrklN95448D40UcfzfLlywtMBDD6KGcAAAAAgAG33357brrppnR2duY973nPTo//0z/906DxnXfemUsuucRZpQB7QTkDAAAAACRJ1q1bl2uuuSblcjlJcvPNN2f//ffPxIkTB65pbm4edE9jY6NtzQD2Uk3RAQAAAACAkeHhhx8eKGZe1t7ePmj8wQ9+MHV1r3zm+/d+7/eUMwB7ycoZgCr17LPPpqamJrNmzSo6CgAAACPEEUccsdNcU1PToPHSpUvz9a9/PQ8++GDmzZuXuXPnVioewJihnAGoMj09PbniiiuycuXKJMmyZcuyfPny1NRYTAkAAFDt5s6dm49//OP5xje+ke7u7px55plZvXr1TtdNnz49J598cgEJAcYG5QxAlfn5z38+UMwkLx3ceOKJJ+atb31rgakAAAAYKc4444ycccYZA+MVK1YUmAZgbFLOAFSZDRs27NEcAADAULn22muzZs2aomNUre7u7nR0dKSpqSkNDQ17ff/Lvzslzeg0b968XHLJJUXHAH6Lcgagyhx00EGDxvX19VbNAAAAw2rNmjV5+KFVmdC098UA+6anrz9dveWBcWNdKfW1e7etdbmnL0mybs1jQ5qN4dfW0V10BGA3lDMAVaRcLufv//7vB80dffTRmTVrVkGJAACAajGhqSHHHjqj6BhV55ePPZ/klXKmnJLfQxVZ+cTGoiMAu+H0Z4Aqsnnz5jzzzDOD5tavX19QGgAAAIZbb1950Livv7ybKwGoJOUMQBWZOnVqpk6dOmhu3rx5BaUBAABguM2ZMn7QePZvjQEohnIGoIrU1tbmk5/8ZGbMeGkJ+4IFC3LRRRcVnAoAAIDhMm9mS46YMymzJjfliDmTcsjMlqIjARBnzgBUnbe85S257rrr0tnZmaampop//7vvvjvf+c530tfXl7POOisnnXRSxTMAAABUi1KplNlTxlsxAzDCKGcAqlCpVCqkmHnmmWfy+c9/Pn19fUmSxx57LPvtt1/mz59f8SwAAAAAUBTlDFCoa6+9NmvWrCk6Bm/Qy7+7FStW7NH1L7zwwkAxkyTlcjlXXXXVwDZrVN68efNyySWXFB0DAAAAoKooZ4BCrVmzJo+vXpVZE+qLjsIb0NT/UtGy/elH9+j6vr7yTnP9bS9ke2frkOZiz2xo6yk6AgAAAEBVUs4AhZs1oT7/acn0omNQAeVyObeuacvK5zpSTnLkfo353cMnpqZUKjpaVbr+3s1FRwAAAACoSsoZACqmVCrlPYe05J0HNqe/nExoqCk6EgAAAABUnHIGgCHX01fOA5s6s62rLwumj8vM5sFPN+PrlTIAAAAAVC/lDABD7hsPvZintr10nsld69tzwaLJmTupoeBUAAAAADAy+OgyAEPqubaegWImSfrLyf97rqPARAAAAAAwsihnABhSNaXSTnO1O08BAAAAQNVSzgAwpGY21+WIqa9sYVZfkxy3//gCEwEAAADAyOLMGQCG3HnzJ+WxF7qzrasvR0xrzKTG2qIjAQAAAMCIoZwBYMjVlEp587TGomMAAAAAwIhkWzMAAAAAAIAKUs4AAAAAAABUkHIGgL22o7s/D2zszPrtPUVHAQAAAIBRx5kzAOyV9dt68rerXkxPfzlJ8rY5TTljXkvBqQAAAABg9LByBoC98ot1OwaKmST5f892pK27r8BEAAAAADC6KGcA2CtdfeVB43KS7t+aAwAAAAB2TzkDwF45ZnbToPG8yfWZ2mSXTAAAAADYU95NA2CvHLnfuIyvq8kjW7oytak2x8xqev2bAAAAAIAByhkA9tohUxpyyJSGomMAAAAAwKhkWzMAAAAAAIAKUs4AAAAAAABUkHIGAAAAAACggpQzAAAAAAAAFaScAQAAAAAAqCDlDAAAAAAAQAUpZwAAAAAAACpIOQMAAAAAAFBByhkA9lm5XM7GHb3Z0dNfdBQAAAAAGPHqig4AwOjW1t2Xv39oa57f0ZuaUnLy3OaccEBz0bEAAAAAYMSycgaAffKLde15fkdvkqS/nPzLkzuytauv4FQAAAAAMHIpZwDYJ62dg4uYcpIXO5UzAAAAALA7yhkA9sn86Y2Dxi0NNTmgpb6gNAAAAOyp3r7+PNvanvVbdqS714fsACrJmTMA7JMlM5vS1588uKkzExtrsuxNzamtKRUdCwAAgNfQ11/OPWu3pL3rpW2qn9rUlmMOmZ5x9bUFJwOoDsoZAPbZsbObcuzspqJjAAAAsIc2b+8cKGaSpKevPxta23PQjJYCUwFUD9uaAQAAAAApFx0AoIooZwAAAACgykxvGZemhle2MKurLWX25PEFJgKoLrY1AwAAAIAqU1tTyjHzpuf5rR3p7y9nxqSmNDpvBqBilDMAAAAAUIXqamuy/9TmomMAVCXbmgEAAAAAAFSQlTMAVW5ze29uf7ItWzr6csS0xpx8YHNqa0p79TU27uhNX7mc2RPqhyklAAAAAIwdo2LlzDe/+c2ceeaZWbx4cc4666z84Ac/GPT4XXfdlXPOOSdHHXVUTjnllNxwww0FJQUYXcrlcm5avTWPvtCdzR19+df17fn5uh17df/ND2/NV+99IV+/rzU3PtCa7r7yMCYGAAAAgNFvxJcz3/72t/PZz34273znO/OVr3wlb3/72/OpT30qt956a5Lknnvuycc+9rHMmzcv11xzTc4666xcddVVuf766wtODjDybenoS2tn36C5x1u79/j+x1u78/CWroHx09t6cv/GjiHLBwAAAABj0Yjf1uyWW27J2972tqxYsSJJ8va3vz2rVq3KTTfdlDPPPDNf+tKXsmDBgnzhC19Ikpx00knp7e3N1772tZx//vlpaGgoMj7AiDaxsTaNtaV0vWq1y4zxe/7UsK2rf4/mAAAAAIBXjPiVM11dXWlubh40N3ny5Lz44ovp6urKypUrc/rppw96/N3vfne2bduWe+65p5JRAUadhtpSzjq0JePqXjpjZvaEupwyt/l17nrFEVMb0lD7yvk0NaVkwfTGPbp3e1df+vptgQYAAABA9RnxK2cuuOCCfOYzn8mtt96aE088MXfddVd+9rOfZfny5Vm3bl16enpy8MEHD7pn7ty5SZK1a9fmuOOOKyI2wKixcL9xOWJaY9p7+jOxsXav7m1prM1HjpycXz7Tnt7+ZOnspsyeUP+a92zt6su3H96a59p601T3Ujk0f/q4ffkRgD3w9NNPZ/369Vm0aFEmTpxYdBwAAACoaiO+nHnve9+bX/3qV/njP/7jgbn3ve99+YM/+IPce++9SZIJEyYMuufllTZtbW2VCwowitXVlPa6mHnZ7An1ef8Rk/b4+juebMtzbb1Jko7ecn7w+PYcOqUx9a9agQMMrW9/+9v5xje+kSRpamrKZz/72cyfP7/gVAAAAFC9Rnw5c+mll+bee+/N5ZdfngULFuT+++/PV77ylUyYMCHvec97kiSl0q7f0Kup2btd21atWrXPeYG9s3379qIjUGEb2/sGjTv7ytne3ZepTSP+KWlM2r59e+6+++6iY7CXXv63c09+d52dnfnWt741MO7o6Mi1116b888/f9jyAcBw2Jvnv9/24IMPZtWqVZk4cWJOOOGETJq05x8uYmj42w+K4+8+GJlG9Dth99xzT+66665cccUVef/7358keetb35qJEyfmz//8z3Puuecm2XmFzMvjlpaWvfp+ixYtSmPjnp2VAAyNm2++Odtbi05BJR02pSHP7+gdGE9rqs2UcW9s1Q77rqWlJcccc0zRMdhLN998c5Ls0e9uy5Yt6esbXIqWSiW/dwBGnb15/nu1O++8M9/73vcGxuvXr89Xv/rV1NZ6DVpJN998c17c9FzRMaAq+bsPitHV1fWaC0L2bmlJhT377LNJkqOPPnrQ/LHHHpskefjhh1NbW5unn3560OMvj3/7LBoAKuehzZ357iNbc8eTbWnv6R+YX3Zgc96+//hMa6rNEVMb8sEFk3a7AhLYd9OmTdvptdRpp51WUBoAqLw777xz0HjDhg157LHHCkoDAPCSEb1y5uVy5d///d9z0EEHDczfd999SZJ58+bl2GOPzW233Zbf//3fH3hz7yc/+UlaWlqyaNGiimcGILnv+Y78w+OvbFvwmxe7c/HiqUleOt/mtIMn5LSDJ+zudmCI/dmf/Vl+9KMfZd26dVm6dGne8Y53FB0JACpm+vTpg8alUilTp04tKA0AwEtGdDmzcOHCvOtd78r/+l//Kzt27Mj8+fOzatWq/NVf/VVOOumkHHXUUbn00ktz4YUXZvny5Xnf+96Xe++9N9dff33+5E/+JE1NTUX/CABV6f6NnYPGz7X1ZuOO3sxoHtFPOzBmjRs3Luecc07RMQCgEOeee27uu+++bNiwIaVSKeeee25mzpxZdCwAoMqN+HfJ/vIv/zJf/vKX8zd/8zfZsmVL9t9//1x00UW5+OKLkyTHH398rrnmmnzpS1/KJz7xicycOTN/+qd/mosuuqjg5ADVq7l+8K6ZpSRN9bYuAwCg8mbMmJGvfvWrefTRRzNt2jTFDOyhHZ09aevqzeTxDWmsd0YTwFAb8eVMQ0NDPvnJT+aTn/zkbq857bTT7J0OMIKc9KbmrN3anfaecpLkhDeNT0uDF/MAABSjtrY2CxYsKDoGjBpPb27Lmudf2qq6VEqOPHBqpk5oLDgVwNgy4ssZAEafGc11+eNjp+epbd2Z3Fib6eM93QAAAIwGff3lPLmxbWBcLidPbtyunAEYYt4tA2BY1NeWcugUL95hpNu2bVvuvvvuTJs2LUceeWRKJVsQAgBUs/5yOf3l8qC53r7+gtIAjF3KGQCAKvXkk0/m8ssvz44dO5Iky5Yty5/8yZ8UnAoAgCLV19Zkv4njsmlb58Dc7CnjC0wEMDbVvP4lAACMRbfccstAMZMkd955Z9avX19gIgAARoL5+0/OobMmZtbkpiw4YHLeNH1C0ZEAxhwrZwAAqlRHR8cezQEAUF1qako5YFpz0TEAxjQrZwAAqtQZZ5yRmppXXg4edthhOfTQQwtMBAAAANXByhkAgCp19NFH54orrshdd92V6dOn593vfndKpVLRsQAAAGDMU84AAFSx+fPnZ/78+UXHAAAAgKpiWzMAAAAAAIAKsnIGAKrUlo7ebFqzJitWrCg6Cr+lq6srmzdvTk9PTyZOnJipU6cOenzNmjVJ4nc3is2bNy+XXHJJ0TEAAAAoiHIGAKpUd1853eWOPLLhiaKj8CrlcjnZ1pv0vzTu6OjI89s3p9T4yoLn/preJPG7G6V6X+wqOgIAAAAFU84AQBWrm9yYKe88oOgYvErvC53Zdudzg+bqJjRk4jtmFZSIodb6s/VFRwAAAKBgzpwBYCcvdPRm9ebObO/uKzoKVJ2a8XVJafBcbbPP0wAAAMBY4i99AAa5e0NH/vGJ7UmS2lJy3vxJOXxqY8GpoHrUjKtL08Kp6Vj9QiYlHf4AACAASURBVNKf1E6sT9MRk4uOBQAAAAwh5QwAA/rL5dzxZNvAuK+c3PFk216VM3395XT1lTO+3uJMeKOaDpuUxgMnpNzVl5qW+pRKpde/CQAAABg1lDMADOgvJ1195UFzHb3lPLqlK2te7M7M5rosnjkuNbt5o3jVps78+Dfb09FbzkGT6vOBN09S0sAbVNNYmzTWFh0DAAAAGAbeMQNgQF1NKW/Zb9yguRnja/Oth7fm/z3XkR8+sT0/fHz7Lu/t7O3PDx7flo7el8qdJ7f25GdP7xj2zAAAAAAw2lg5A8Agv3NoS2ZNqMtzbb05aFJ97lrXPujx+zd25ox5E9JYN7jff6GzLz39g7/W8zt6hzsuMER6X+hMz+bO1E1uTP2MpqLjAAAAwJimnAFgkNqaUt42Z/zA+NfPdgx6vK7mpWt+28zxdZlQX5O2VzU0h0xpGL6gwJDpXLst7fdtGRg3zZ+cpjdPKTARAADA6LRhw4b8n//zf/LII4/kzW9+cy677LLMmjWr6FiMQMoZAF7TsgOb851Htqb/P46iOfFNzanbRTlTW1PKhxZOyj+vbUtrZ18WTB+X2lLyhV9tSn85OX7/8TnpwOYKpwf2ROdjWweNOx7fmnFHTE5pN+dLAQAAo0N3T18eeuihfOADHyg6yrDo6upKb+/I2rWjtrZ24G+phx56KB/96EfT19dXcKqRq66uLo2NjUXHGBaTJk3KpZdeutvHlTNAoVpbW7OprSfX37u56Ci8hhnjSunqS+prksc2d+SxzR2vef2EuuTxLR3Z1FkemPvp0zvywPPtaarzZu9I0d1XTk3nyHoRywhR/o///N8VAAAAhoVyBqCK9PaXU1NKavby0/B1NaX81hEzr6u7f1dz5TR5txdGnHGHTUr7/a9sazbu0Ikp7WKFHAAAMLo01NfmkCPm58orryw6StW4/PLL89BDDw2MFy1alCuuuKLARBSlq6srq1at2u3jyhmgUFOmTEnd9o35T0umFx1lTNvR3Z+bVr+YDR29qatJ3nVQ86BzZYbDum09ueGB1kFzZx8+KYdOGZtLVUejz//iufSP81KAZNy8iamdWJ/eTZ2pndKYhlnD++8DAADAWHXZZZftdOYM7Ip3ZACqwM/X7cizbS9tX9Xbn9y2ti0LpjempaF22L7nmybW54x5E/KLde3pL5dz/P7jFTMwgtVPb0r99KaiYwAAAIxqs2bNslKGPaKcAagCWzoGHzzXX05aO/uGtZxJkrfNGT/sK3QAAAAAYLTZyxMEABiNjpjWMGjc0lCT/SfUF5QGAACA0aSjuzdPPLctjz67Nds6uouOAzAmWDkDUAWOndWU3v5k1abOTGqszTsPbE6tw74BAAB4HT29/blnzZb09PUnSTa82J5j5k3PhHE+8AewL5QzAFWgVCrl+P3H5/j9bTEGAADAntvS1jlQzCRJuZw8v7VDOQOwj2xrBgAAAADsUl3tzm8f1u9iDoC9419SAIbc8zt681xbT9ExAAAA2EfTJjRmSvMr55iOb6zL7Cl2ZQDYV7Y1A2DI9JfLufnhrXn0hZcOiJw7sT4fXjg59bXOtwEAABiNSqVS3jJ3ara296S/XM7k5obUlPyNB7CvrJwBYMg89kL3QDGTJE9t68kDmzoLTAQAAMC+KpVKmdzckKkTGhUzAENEOQPAkNnW1bdHcwAAAABQzZQzAAyZI6Y1pr7mlU9R1ZSSBdPHFZgIAAAAAEYeZ84AMGQmNdbmI2+ZnF89056+crJ0dlNmNnuqgV3p29GTjoda07etO/Uzx6dpwZSUnM8EAAAAVcE7ZgAMqTkT6vP+IyYVHQNGvLZfb0zf1pfOaOrbvjVJOeOPnFZsKAAAAKAibGsGAFBh/R29A8XMy7o3dBSUBgAAAKg0K2cAKNz6bT25e0NH6mpLOW5OU6Y1eXpibCs11KbUUJNyd//AXG1LfYGJAAAAgEqycgaAQm1o68mND7bmvo2dWflcR66/vzXtPf2vfyOMYqXaUpqXTE+p4aWXYrUt9Rm/aGrBqQAAAIBK8dFkAAq1anNX+suvjDt6y3n0ha4smdlUXCiogIY5zamfOT79Xb2pHW/VDAAAAFQTK2cAKNT4up2fiprrPT1RHUq1JcUMAAAAVCHvfgGw17r7ynlgY2dWbepM76uXvbwBR88alxnjawfGh05pyKFTGvY1IgAAAACMWLY1A2CvdPT057r7W9Pa2ZckmTG+Nv/pqKlpqC29oa83rq4mlyyZmqe29qS+ppQDJlpFAAAAAMDYZuUMAHvl/o2dA8VMkmxs78vDmzv36WvWlEo5eHKDYgYAAACAqqCcAWCv7Gobs57+AoIAAAAAwCilnAFgj21q701rZ19evYPZhPqaLJjeWFwoAAAAABhlnDkDwB7Z0tGb6+5rTc9/rJypr0neNnt83jqnKePrdf0AAAAAsKe8mwbAHnlgY+dAMZO8tJXZ1KbatDTWFpgKAAAAAEYf5QwAe6SxduenjMa60i6uBAAAAABei3IGgD2yZOa4TB33yiqZA1rqcsRUZ80AAAAAwN5y5gwAe6SpviaXHj01j7/Qnbqa5JApDakpWTkDAAAAAHtLOQPAHqurKWX+dKtlAAAAAGBf2NYMgD22paM3z27vSblcLjoKAAAAAIxaVs4AsEf+4bFtuW9jZ5JkzoS6nL9ocsbV7b7j7+sv59EXutLW3Z83T2vMxMba3V4LAAAAANVEOQPA63p6a/dAMZMkz7b1ZuVzHTnhTc27veem1S9mzYs9SZI7ntqRi94yJTObPe0AAAAAgG3NAHhdW7v792juZc9s7xkoZpKku6+cXz/bPizZAAAAAGC0Uc4A8LoOndKQcXWlQXOLpjfu9vq+XZxJ0++YGgAAAABIYlszgKrW3VfOYy90paG2lEOnNKSmVNrldU11NbnwyCn51/Xt6errzzGzmjJ3UsNuv+6bWuqzf0tdntnemySpLSVLZzcNy88AAAAAAKONcgagSrV19+ev738hW7te2p7sTRPr85EjJ++2oJnRXJf3HTFxj752qVTKBYum5IGNnWnr7svC/cZlv/GecgAAAAAgUc4AVK27N3QMFDNJsm5bTx5/oTtHTNv9dmV7o6G2lGOtlgEAoCBr167Nfffdl4MOOihLliwpOg4AwCDKGYAq1d238yEwu5oDAIDR5he/+EWuvvrqlP/jLMT3ve99ufDCCwtOBQDwipqiAwBQjMUzx6XuVc8CExtqcvjU3Z8jA4w95d7+lHv6X/9CABhlvvvd7w4UM0nyj//4j+ns7CwwEQDAYFbOAFSp/cbX5eLFU3Pv851pqC3lmFnj0lins4dq0f7gC+lcszUpJ40HtWT8UdNS2s2ZUwAw2vT3D/7wQblc3mkOAKBI3oUDqGL7ja/L6QdPyDsPbE5LQ23RcYAK6dnYkc4ntib9ScpJ19rt6Xm2vehYADBkfvd3f3fQ+PTTT8/48eMLSgMAsDMrZwAAqkzv1u5dzjXs31xAGgAYeqeeempmz56d++67LwcddFCOO+64oiMBAAyinAGoQmtf7M69z3eksa4mx89pytQmTwdQTepnNKXjt+dmNhWSBQCGy4IFC7JgwYKiYwAA7JJ34wCqzLptPfm7VS/m5eNRH97cmT88ZprzZqCK1E1qSPPS/dL52NakXM64Qyelftq4omMBAABA1VDOAFSZBzZ2DhQzSbKjp5wnXuzOwumVeWN2c3tvfvjE9jzb1pODJjXk7MNanHcDBWg8YEIaD5hQdAwAAACoSj4mDVBlJjTs/E//hPrKPR1879FteXpbT3r7kydau/OjJ7ZX7HsDAAAAwEignAGoMktnN2V60ysrVRZOb8zcSQ0V+d49feU8t6N30NzT23oq8r0BAAAAYKSwrRlAlRlfX5NLj56ap7f2pLGulNkT6iv2vetrS5nZXJfnX1XQHNBSue8PAAAAACOBlTMAVaimVMpBkxsqWsy87P2HT8zsCS99NuCgSfV576EtFc8AAAAAAEWycgaAiprRXJeLF09NuVxOqVQqOg4AAAAAVJyVMwAUQjEDAAAAQLVSzgAAAAAAAFSQcgYAAAAAAKCClDMAAAAAAAAVpJwBAAAAAACoIOUMAAAAAABABSlnAAAAAAAAKkg5AwAAAAAAUEHKGQAAAAAAgApSzgAAAAAAAFSQcgYAAAAAAKCClDMAAAAAAAAVpJwBAAAAClEul9Pf3190DACAiqsrOgAAI0dXb3/uXNeeZ7f35MBJ9TnpTc2pqykVHQsAgDHolltuyc0335y+vr78zu/8Ti644IKiIwEAVIxyBoAB//D49jy8pStJ8tS2nuzo6c9Zh04sOBUAAGPNI488khtvvHFg/N3vfjeHHXZYjj/++AJTAQBUjnIGKNyGtp5cf+/momNUvXK5nGfay4Pm7t3QmY3bu3d7T1t3X5JkQkPtsGZjeHT3lb0QAAAqatu2bVmzZk0ef/zxnR775S9/qZwBAKqG92SAQs2bN6/oCLzKxieeSE9Pz8C4obExLQfu/ne0ac2aJMns17iGkWv8mjXpjj3eAYDK+NWvfpWrr7463d3dqa+v3+nxn/3sZ5k2bVp+//d/v4B0AACVpZwBCnXJJZcUHYFXWblyZb7whS+ko6MjLS0t+a//9b9m4cKFu71+xYoVSZIrr7yyUhEZQhdffHGeef7ZtP5sfdFRoKr0vtiV1sbWomMAVNx1112X7u6XVmX39PRk8uTJ2bFjx6APB/3DP/xDzj333DQ3NxcVEwCgIpQzAAw49thj8zd/8zdZv359DjzwwDQ2NhYdCQCAMaBcLqe1dXAx3dXVlQMPPDC/+c1vBub6+vrS29tb6XgAABWnnAFgkKamphx22GFFx6ACpkyZkue7tmTKOw8oOgpUldafrc+UKVOKjgFQUaVSKcuWLcsdd9wxMLds2bIcfvjh+dKXvjQwd8IJJ2TSpElFRAQAqCjlDAAAADDsPv7xj2f27Nl59NFHs2DBgpx99tmpr6/PtGnTsnLlyhx44IE55ZRTio4JAFARyhkAAABg2NXX1+e8887baX7JkiVZsmRJAYkAAIpTU3QAAAAAAACAamLlDAAAAADDqrW1Nds7urPyiY1FR4Gqsr2jO62trUXHAHbByhkAAAAAAIAKsnIGAACAqnDttddmzZo1RcfgDXr5d7dixYqCk/BGtLa2pqWpIcceOqPoKFBVVj6xMVOmTCk6BrALyhkAAACqwpo1a7J69aNpbppadBTegL7el97CeGrtpoKT8Ebs2NGeyc0NRccAgBFDOQMAAEDVaG6amrcc9p6iY0DV+eX9f1d0BAAYUZw5AwAAAAAAUEHKGQAAAAAAgApSzgAAAAAAAFSQcgYAAAAAAKCClDMAAAAAAAAVpJwBAAAAAACoIOUMAAAAAABABSlnAAAAAAAAKkg5AwAAAAAAUEHKGQAAAAAAgApSzgAAAAAAAFSQcgYAAAAAAKCClDMAAAAAAAAVpJwBABihyuVy+nb0pNxfLjoKAAAAMITqig4AAMDOerd2p+3Xz6d/R29K42oz4dj9Ur9fU9GxAAAAgCFg5QwAwAjUfv/m9O/oTZKUO/uy497NBScCAAAAhoqVMwBVYMOGDfniF7+Yhx9+OEcccUQuu+yy7L///kXHAl5D3/aeQeP+Hb0p9/WnVOuzNQAAADDa+eseoApcc801Wb16dcrlch555JF88YtfLDoS8DrqZ44fNK7bb5xiBgAAAMYIK2cAqsCjjz6607hcLqdUKhWUCHg9zUdNS6mulJ7Nnamb3Jjxi6YWHQkAAAAYIsoZgCqwYMGC3HfffQPj+fPnK2ZghCvV16R58fSiYwAAAADDwN4YAFXgD//wD3PUUUelvr4+ixYtyvLly/fovs7OzqxevTptbW3DnBAAACqvs3t7trVtSH9/X9FRAIAqY+UMQBXYb7/98rnPfW6v7lm9enU+//nPp62tLQ0NDVm+fHne8Y53DFNCAACorHXP35dnNj6QJGmoH58FB5+ecY0TC04FAFQLK2cA2KXrr79+YMVMd3d3rrvuuvT39xecCgAA9l13T3ue2fjg4PGmB1/jDgCAoaWcAWCXNm3aNGjc2tqanp6egtIAAMDQ6e7tSFIePNfTXkwYAKAqKWcA2KUTTzxx0Phtb3tbGhsbC0oDAABDp3nc1DQ1Tho0N33yvILSAADVyJkzAOzShRdemMmTJ+eBBx7IoYcemg984ANFRwIAgCFRKpUy/+DT8uymVenqbsu0SQdl+hTlDABQOcoZAHaprq4uH/jAB5QyAACMSQ3143PQnLcWHQMAqFKjYluzf//3f88HP/jBHHXUUTnhhBPyuc99Ljt27Bh4/K677so555yTo446KqecckpuuOGGAtMCAAAAAADs3ogvZ+67775ceOGF2W+//fLVr341n/jEJ/KDH/wgn/70p5Mk99xzTz72sY9l3rx5ueaaa3LWWWflqquuyvXXX19wcgAAAAAAgJ2N+G3Nrr766ixevDj/n707DbOrLNCF/eyaK5XKCAmQABJGIwgaiRARAiGhxYPd6MEjacBLsUXMObY4ECe+RlGZ7HZWmuNEt8IlRhvUBgkgyKC2MhsCMgQJAQIhCamkktS06/vBSbVFIGSo2quG+/633r3XWk8Ratj72e/7fvWrX02pVMqMGTNSLpfz/e9/Pxs2bMjXvva1TJ06NRdffHGS5Mgjj0xnZ2cuueSSnHrqqamrqyv4KwAAAAAAAPhvA3rmzKpVq3LHHXfk5JNPTqlU6hn/+7//+9xwww2pqqrKHXfckTlz5vQ677jjjktLS0vuuuuuSkcGAAAAAADYogFdzjz00EPp7u7O6NGj8+EPfziHHHJIpk2bln/6p3/Kxo0b88QTT6SjoyN77bVXr/P23HPPJMljjz1WRGwAttHSpUvzrW99K1/96lfz8MMPFx0HAAAAAPrVgF7WbNWqVUmST3ziE5k9e3a+/e1v589//nO+8pWvpK2tLf/rf/2vJMnIkSN7ndfU1JQkWbduXWUDA7DNVq9enfnz56e1tTVJcsstt+TLX/5y9thjj4KTAQCwrcrlrixf+UBaN6zKqJG7ZMLYfXuthAEAwAsGdDnT0dGRJHn961+ff/qnf0qSHH744enu7s6FF16Yd77znUnysn/oVVVt28SgRYsW7UBagMHliSeeyLPPPpu99947Y8aM2a5rrF27Nkly5513bneOO+64o6eYSV742X/llVfm6KOP3u5rsnU2/fsBlbd27dod+tkJbB+/+/rfo8tuz8o1f0mSrFzzl7R3rM/uEw+p2P03tq/L8uceSGdXeyaM2yejmiZW7N4AA5W/PWFgGtDlzKYZMEceeWSv8SOOOCIXXHBB/vSnPyXZfIbMpuPm5uZtut+BBx6Y+vr67Y0LMGhcdtll+elPf5okqampyWc+85m8/vWv3+brXHnllUmSadOmbXeWtra2/Od//mevsQMOOGCHrsnWufLKK5PWZ4qOAcNSc3Ozn3NQgCuvvDKrnttYdIwhq6vcmZVrHu81tmL1IxUrZ7rKHbn/0WvT0bkhSfLc80vyminHpblpQkXuDzBQ+dsTitHW1rbFCSEDes+ZV73qVUmS9vb2XuObZtRMnjw51dXVWbp0aa/HNx2/eC8aAJLW1tZcffXVPcednZ09JUsRpk+fnoMPPrjneO+9984xxxxTWB4AALZPVakqNdW1vcZqqxsqdv81a5/qKWZe0J0Vzy+p2P0BALbFgJ45s/fee2fSpEm55pprMnfu3J7xm266KTU1NXnd616XN7zhDVm4cGHe/e539yxvdt1116W5uTkHHnhgUdEBBqzOzs50dXX1GmtraysozQszd84777w8+OCD6ezszNSpU7d5WUoAAIpXKlVlj12mZcmTv0/SnapSdXbfZdtnZ2+vmprNi6DalxgDABgIBnQ5UyqV8rGPfSwf+chH8rGPfSxvf/vbs2jRonz729/OqaeemnHjxuXMM8/Me97znpx11lk58cQTc/fdd+e73/1uPvrRj6axsbHoLwFgwBk9enSOOOKI3HrrrT1jb33rWwtM9IIDDjig6AgAAOygCeP2zeiRu6Z14+o0j9i5ouXIqKaJGTdqj6xqeWE1jYa65kwct3/F7g8AsC0GdDmTJMcff3zq6uryzW9+M2eccUbGjx+fefPm5YwzzkiSHH744fn617+er33ta5k3b14mTpyYs88+O+9973sLTg4wcH34wx/OwQcfnKVLl+YNb3hDDjmkcpu0AgAwtNXXjUx93chC7r3fnjOzbv1z6exqz6iRu6SqZEY2ADAwDfhyJkmOPfbYHHvssS/7+OzZszN79uwKJgIY3GprazNnzpyiYwAAQJ8bOWKnoiMAALwiHyEBAAAAAACoIOUMABW3YcOGLFq0KC0tLUVHAQAAAICKGxTLmgEwdCxatChf+MIX0tramtra2nzoQx/KUUcdVXQsKFR3VzkbH16TzlVtqRnfkIZ9RqdUXSo6FgAAANBPzJwBoKJ+8IMfpLW1NUnS0dGR73znO+nq6io4FRSr9Z6V2fDA8+l4ZkM2LF6d9fetLDoSAAwoG9pa8sgTt2XxkoV5dtXDRccBANhhZs4AUFHPPfdcr+OWlpZ0dHSkurq6oERQvPZl63odtz2xLk2vs5kxACRJudyVB5YsTHvn+iRJS+vyVJWqs9PYKQUnAwDYfmbOAFBRL17C7I1vfGMaGhoKSgMDQ1VD78/LVDX6/AwAbLJ2/YqeYmaTlS2PF5QGAKBveOUPQEWddtppGTNmTO69997ss88+ecc73lF0JCjciNeOz7o/Ppt0dSfVpYw4aFzRkQBgwKiva9p8rHZkAUkAAPqOcgaAiqqurs6JJ56YE088segoMGDU7ToiY/5m93StaU/16LpU1VnmDwA2aahrzuQJB2fZs/cl6U5j/ZjstvOBRccCANghyhkAgAGgqq46VTs3Fh0DAAakyRMPzoRx+6ajc2NGNIxNqVQqOhIAwA5RzgAAAAADXl3tiNTVjig6BgBAn6gqOgAAAAAAAMBwopwBAAAAAACoIOUMAAAAAABABSlnAAAAAAAAKkg5AwAAAAAAUEHKGQAAAAAAgApSzgAAAAAAAFSQcgYAAAAAAKCClDMAAAAAAAAVVFN0AAAAAICXsrF9XZ5ecX86ujZm57H7ZGzzpKIjAQD0CeUMAAAAMOCUy11ZvORXae9YnyRZtebxHPCqYzOmebeCkwEA7DjLmgEAAAADzprW5T3FzCbPPb+koDQwvJXL3Vm3sSPlcnfRUQCGDDNnAAAAgAGnrqZhs7HamsYCksDw9nxrW+5/4vl0dJVTW12V1+w+JmOa6ouOBTDomTkDAAAADDhNjeMzYew+PccNdc3ZdadXF5gIhqeHnm5JR1c5SdLRVc5DT7cUnAhgaDBzBgAAABiQpkyekV12enU6OtsyqmlCSiWfMYVK29DeucVjALaPcgYAAAAYsEY0jC06AgxrOzU3ZEXLxl7HAOw45QwAAAAA8JL232106muqs2ZDe0Y11mavCc1FRwIYEpQzAAAADAurV69O6/qVue/ha4qOAsNOV7kz7R3VRcdgO9RUV2WfXUcVHQNgyLFYKwAAAAAAQAWZOQMAAMCwMHbs2LQ835nX7nt80VFg2Pndvf+eulqfEQaATfxWBAAAAAAAqCDlDAAAwFZatWpVzj777KxataroKDAsdHd3p1zuLDoGAECfU84AAADDyl133ZVvfetbueqqq7Jx48ZtOvfyyy/P/fffnyuuuKKf0sHQ09nVnqdWLMpjT/4+a9Y9vdXnPb/2qdz955/lD/dfngceuz4dndv2/QoAMJDZcwYAABg2fvOb3+Sf//mfe47vvPPOnHfeeVt17qpVq3LDDTeku7s7119/fU4++eSMGzeuv6LCkPHgX27MuvUrkiTPrHoo++0xM+NG77HFc8rlrjzyxK3p7GpLkqxZ93SWLr8re0+e0e95AQAqwcwZAABg2PjVr37V6/jee+/N8uXLt+rcyy+/POVyOUlSLpfNnoGtsH7j6p5iZpNnVj30iue1dazrKWY2ad2wsk+zAQAUSTkDAAAMGyNGjOh1XFVVlfr6+q069+abb05n5wt7X3R2duamm27q83ww1FRV1W42Vl29+diLNdQ1p6629/fr6JG79lkuAICiKWcAAIBh46STTkpDQ0PP8QknnJCxY8du1bkzZ85MTc0LK0PX1NTk6KOP7peMMJQ01I3MhHH79RxXV9Vm0s4HvuJ5pVJV9t/z6DSPmJCa6oZMGLtPJk88pD+jAgBUlD1nAAAKVN7YmZRKqaqvLjoKDAsHHHBALr300txzzz3Zbbfdst9++73ySf/P3Llze5ZFK5fLOfnkk7fp3suXL8+YMWN6lUMwHEyZdFh2HjMlbR3rMnrkbqmt2brvgabG8XnN3n/Tz+kAAIqhnAEAKEB3uTutd65I+7LWJEn9q5oz4pDxKZVKBSeDoW/MmDGZOXNmxe63YsWKfO5zn8vjjz+exsbGfOADHzDrhmGnuWlCmjOh6BhAH1m2sjVLn1uXJNl9p5HZfXxTwYkABh/LmgEAFKD9ydaeYiZJ2v6yNh3PbCgwEfBKLr/88p4CtVQq5Yorrtiq8/793/89jz/+eJJkw4YNueSSS7Jhg+93AAan51vb88jylrR3ltPeWc6jy1vyfGtb0bEABh3lDABAAbrWdmw2Vl63+RgwcNx8883p6upKknR1deWmm27aqvOWLVvW63jDhg1ZuXJln+cDgEpYs759s7HnWzcfA2DLlDMAAAWo22VE74FSUjuxsZgwwFaZOXNmampeWBm6pqZmq5cmmz59eq/jSZMmZdKkSX2eDwAqYVRj7eZjI+oKSAIwuNlzBgCgADXj6jNy+oRsfHRNUiqlYb/RqW72ohYGsrlz5+aGG25IklRVVeXkk0/eqvNOOumklMvlErJ3RgAAIABJREFU/Nd//Vd22223nHbaafaXAmDQGjuyPntNaP6rPWeaMm5kfcGpAAYf5QwAuf/++3PZZZdl1apVOeqoozJ37txUV1cXHQuGvLpJTambZPNUGCzGjRuXY489Ntdee21mz56dcePGbdV51dXVmTt3bubOndvPCQGgMvbceWT23Hlkuru7feAAYDspZwCGufXr1+e8887L+vXrkyQ/+clPMmbMmJxwwgkFJwOAgWfu3LlZunTpVs+aAYChTDEDsP3sOQMwzD388MM9xcwm99xzT0FpAGBgGzduXC666KKtnjUDAADwUpQzAMPcHnvs0bO58SZTpkwpKA0AAAAADH07VM5s2LAhK1euTHd3d1/lAaDCxo4dm3nz5qW5uTmlUinTp0/P29/+9qJjAQAAAMCQ9Yp7zjzyyCP5zne+k2nTpuWkk05Kkvzud7/Lv/zLv+T+++9Pd3d36uvrM2vWrJx11lmZPHlyv4cGoG/NmjUrRx11VNrb2zNixIii4wAAAADAkLbFcubee+/Nu9/97iTJwQcfnCS56aabej5h/bd/+7cZP358nnjiiVx//fW57bbbcsUVV1gOB2AQqqmp2Wx5MwAAAACg723xXbgvfelLmThxYn70ox9lp512SpKcf/752XffffPDH/4wzc3NPc994okncsopp+Tiiy/Ot7/97f5NDQAAAAAAMEhtcc+ZxYsX55RTTukpZtavX5+lS5fm9NNP71XMJMnuu++eU089NXfccUf/pQUAAACGnNUty3Lfw7/IXQ8uyBPP3GNvWwBgyNvizJmGhoa0tLT0HI8YMSIjR45MuVx+yed3dnamVCr1bUIAAABgyGrv2JCHlt6c7u4X3mt48tn7Ul87MhPG7VNwMgCA/rPFmTNHH310fvCDH+TOO+/sGTvppJPyne98J+vWrev13EcffTT/9m//lhkzZvRPUgAAAGDIWbv+2Z5iZpOW1uUFpQEAqIwtzpz5yEc+kjvvvDOnnnpqZs6cmRkzZuSggw7Kr3/968yZMyezZ8/O+PHj88gjj+Smm27KqFGj8rGPfaxS2QEAhpyudR1pe2xtUkrqX9Wc6pG1RUcCgH7V1Dhuq8YAAIaSLZYz48aNy4IFC3LppZfmqquuyq9//euUSqWetV9//OMfJ0nq6uoya9asfPzjH8+kSZP6PzUAwBDUtb4zLTc/le6OFz493PaXtRl97KRUNWzxTzYAGNQa6pqz126HZekzd6WrqyM7jdkrE8ftX3QsAIB+9Yqv9JuamnLWWWflrLPOyrJly/L444+npaUl7e3tGTFiRCZOnJh99903jY2NlcgLADBktS9b11PMJEl3Rznty1rTsM/oAlMBQP+bOH6/TBi3T7q7y6mq8qEEAGDo26a/eCZPnpzJkyf3VxYAgGGtVLv5doAvNQYAQ1GpVJVSye89AGB48FcPAMAAUT95ZKpH/fceM9Wj61I3qanARAAAAEB/MFcYAGCAKNVWZdTRk9LxzPokpdRObEypqlR0LAAAAKCPbbGcOe2007b5gqVSKZdddtl2BwKgWOvWrct//dd/pbGxMdOnT09NjR4fKqlUVUrdrmbLAAAAwFC2xXfc9thjjyxYsCClUikTJkxIdXV1pXIBUIAVK1bkYx/7WFavXp0kefWrX50vfvGLfv4DAAAAQB/aYjnz+c9/PgcffHD+v//v/8uMGTNy/vnnVyoXAAW49tpre4qZJHnggQdyzz33ZNq0aQWmAgAAAIChpeqVnnDSSSdl3rx5ueqqq3LddddVIhMABWlvb9+qMQAAAABg+71iOZMkH/zgB7Pvvvvm4osvTrlc7u9MABRkzpw5qa+v7zneddddzZoBAAAAgD62Vbs8V1VVZcGCBWlra0tV1Vb1OQAMQnvssUe+/OUv5+abb05jY2Nmz56durq6omMBAAAAwJCyVeVMktTV1XmDDmAYmDx5ck455ZSiYwAAAADAkLXV5cwm69aty4YNG1JVVZWmpqY0NDT0Ry4AAAAAAIAh6RXLmc7OzvzHf/xHrrnmmixatCjr1q3r9fioUaNy4IEH5q1vfWtOOOGE1NbW9ltYAAAAAACAwW6L5cyqVaty+umn54EHHshee+2VI488MhMmTOjZLLqtrS3PPvtsFi9enE996lO54oorcumll2bs2LEVCQ8AAAAAADDYbLGcufDCC7Ns2bJ8//vfz+GHH77FC/32t7/NP/7jP+biiy/OF7/4xT4NCQD0j87n27L65mVFx2AblTd2JkmqGrZ5hVoGgM7n25Jdik4BAABAkbb4iv7mm2/O+973vlcsZpJkxowZOf300/Pv//7vfRYOAOg/U6ZMKToC22nJkiVJkim7+DcclHbx/QcAADDcveLHLWtqtv4TmQ0NDdmwYcMOBQIAKuOMM84oOgLbaf78+UlemOUMAAAADD5VW3rw0EMPzWWXXZbHHnvsFS/02GOP5Xvf+14OPfTQPgsHAAAwEHV0dOSWW27JVVddleXLlxcdBwAAGGS2OC3mE5/4RE477bSccMIJmT59el7zmtdk4sSJaWhoSKlUysaNG7NixYosXrw4v/3tbzN69Oh88pOfrFR2AACAQnz+85/P3XffnST54Q9/mPPPPz/77rtvwakAAIDBYovlzOTJk/Ozn/0s3//+93PNNdfkt7/97cs+77TTTsv73ve+jBs3rl+CAgAAA9+NN96YhQsXFh2j36xevTodHR1ZuXJlz1h7e3s++9nPZtKkSQUm6ztz5szJrFmzio4BAABD2ituKDNmzJicddZZOeuss9LS0pJnnnkmra2tKZfLaWpqym677Zbm5uZKZAUAACjU6tWrUy6Xi44BAAAMcq9YzvzpT3/KV77yldx1112pqanJ61//+vzDP/xD3vCGN2z23J///OeZP39+HnjggX4JCwAADGyzZs0a0rMu5s+fnySprq7OokWLkiS1tbX5zGc+kwMOOKDIaAAAwCCyxXLm3nvvzSmnnJIRI0bkTW96U1avXp1bbrklt956a97//vfnwx/+cKVyAgAADBjnnntubr311qxcuTIzZszI5MmTi44EABXV3d2dx1esy3NrN6axriZTJjanse4VPwcOwP+zxZ+YX/nKVzJx4sT8+Mc/zvjx45MkDz74YObPn59//dd/zcqVK3PeeedVJCgAAMBAUVdXN6RnCAHAK3l8xbr8ZcW6JMm6jZ1p3diRQ/fZOaVSqeBkAIND1ZYevOeeezJ37tyeYiZJDjjggFxxxRU59NBDs2DBgpx77rn9nREAAAAAGEBWrm3rdby+vSsb2rsKSgMw+GyxnOnu7k51dfVm4yNGjMill16aQw45JD/+8Y9z4YUX9ltAAAAAAGBgaazv/Z5hdVUpdTVbfKsRgL+yxZ+YU6dOzU9/+tO0t7dv9lhDQ0MuvfTS7L///vnBD36QCy64IF1d2nEAAAAAGOr2mtCcEfUv7JhQXVXKvruOSk21cgZga21xz5kzzzwz73//+/M3f/M3Of744/Pud787O++8c8/jzc3N+d73vpf3vve9ueyyy9Lc3NzvgQEY/BYuXJhf//rXGTt2bN71rndlzz33LDoSAACDWHvH+rS0PpOmxvFprB9VdBwYFhrranLo3jtlQ3tX6mqqFDMA22iLPzXf/OY357LLLsuoUaPyve99Lxs2bNjsOePGjcuPfvSjnHDCCWlpaem3oAAMDbfccku+8Y1vZPHixbn99tvzmc98Jm1tba98IgAAvITVLcty959/lkeeuDX3PnRVlq98sOhIMGyUSqWMqK9RzABshy3OnEmS6dOn56qrrkpLS0tGjhz5ks9pamrKRRddlDPOOCN//OMf+zwkwGB14403ZuHChUXH6DdLlixJksyfP3+rz1m2bFmv4zVr1uQjH/nIy/6OKdqcOXMya9asomMAAPAynnjm7nR3l//7ePk9mThuv5RK3iwGAAauVyxnNhk16pWnBe+9997Ze++9dygQAIPH2LFjt/mcurq6rRoDAICt0dnVe5/crnJHurvLyhkAYEDb6nIGgG03a9Yssy5epKWlJeeee24eeeSRVFdX56STTsrcuXOLjgUAwCA1Yey+WfbsPT3HO43ZK1VV3u4AAAY2f60AUFGjRo3Kv/zLv+SJJ55Ic3NzxowZU3QkAAAGsckTX5v6upFpaX06TQ3jMmHcfkVHAgB4RcoZAAqx++67Fx0BAIAhYuexU7Lz2ClFxwAA2GoWYAUAAAAAAKgg5QwAAAAAAEAFKWcAAACAYamtvTXPrHooa9YtLzoKADDM2HMGAAAAGHZa1i3PA3+5Id3d5STJxHH7Z69Jbyw4FQAwXJg5AwAAAAw7T65Y1FPMJMkzqx5Ke8eGAhMBAMOJcgYAAAComLb2densbCs6RsrdXS8a6U73ZmMAAP3DsmYAAABAv+vq6sifH78pLa3LUypVZbedD8zuEw8pLM8u4/bP2tZneo7HNk9Ofd3IwvIAAMOLcgYAAIBho3XDqtz38DVFxxiWOjrXp6NzfZKku7ucJ5+9LyufX5qqqq17a2LTkmN1tY19lqm+bnS6utpSVarJxvYN/t/oR13lziR1RccAgAFDOQMAAMCwMGXKlKIjDGtPPfVU1qzpPTZ+56aMGjVqq85fsmRJkmTPvXbervt3dXWlq6srdXUKgiIsWbI2SWfRMQBgwFDOAAAAMCycccYZRUcY1n7729/mggsu6DkeMWJELr744owcuXVLic2fPz9JcuGFF27zva+++ur827/9Wzo6OrLvvvvmnHPOyZgxY7b5Omy/+fPn54klDxUdAwAGjKqiAwAAAABD34wZMzJv3rzst99+ecMb3pDPfvazW13M7IiVK1fm+9//fjo6OpIkDz/8cH7605/2+30BALbEzBkAAACgIo477rgcd9xxFb3n008/nXK53GvsySefrGgGAIAXM3MGAAAAGLL233//jB07ttfYG9/4xoLSAAC8wMwZAAAAYMiqra3Neeedlx/96EdZuXJljjzyyIrP3gEAeDHlDAAAADCk7bHHHvnkJz9ZdAwAgB6WNQMAAAAAAKgg5QwAAAAAAEAFKWcAAAAAAAAqSDkDAAAAAABQQcoZAAAAAACACqopOgAAAC/t8ccfzy9/+ct0dXXl+OOPzz777FN0JAAAAKAPKGcAAAaglStX5uyzz86GDRuSJLfccku++tWvZtKkSQUnAwAAAHaUZc0AAAag3/3udz3FTJK0t7fn1ltvLTARAAAA0FeUMwAAA9Do0aM3GxszZkwBSQAAAIC+ppwBABiADjvssBx00EE9x/vtt19mzpxZXCAAAACgz9hzBgBgAKqtrc3nP//5PPjgg+nq6srUqVNTVeVzNQAAADAUKGcAAAaoUqmUV7/61UXHAAAAAPqYj18CAAAAAABUkHKGAeXRRx/Nr371qyxbtqzoKAAAAAAA0C8sa8aAcfXVV+e73/1ukqSqqiof/vCHbXwMAAAAAMCQo5wZBm688cYsXLiw6Bhb1N3dnYceeqjnuFwu5xvf+EauvfbaVzx39erVSZKxY8f2W76izZkzJ7NmzSo6BgAAAAAAfcCyZgwY3d3dvY7L5fJWnbd69eqeggYAAAAAAAY6M2eGgVmzZg2KWRf/9//+3/ziF7/oOT755JNz0kknveJ58+fPT5JceOGF/ZYNAAAAAAD6inKGAeP000/Pvvvum4cffjgHHXRQDjvssKIjAQAAAABAn1POMGBUVVVl5syZmTlzZtFRAAAAAACg39hzBgAAAAAAoIKUMwAAAAAAABWknAEAAAAAAKigQVfO/O///b8ze/bsXmO33XZb3vGOd+Tggw/OMccck+9973sFpQMAAAAAANiyQVXOXH311bn++ut7jd111135wAc+kClTpuTrX/96TjjhhFx00UX57ne/W1BKAAAAAACAl1dTdICt9cwzz+QLX/hCdtlll17jX/va1zJ16tRcfPHFSZIjjzwynZ2dueSSS3Lqqaemrq6uiLgAAAAAAAAvadDMnPnMZz6TN73pTTn88MN7xtra2nLHHXdkzpw5vZ573HHHpaWlJXfddVelYwIAAAAAAGzRoChnfvKTn+T+++/POeec02v8iSeeSEdHR/baa69e43vuuWeS5LHHHqtYRgAAAAAAgK0x4Jc1e/LJJ3P++efn/PPPz7hx43o9tnbt2iTJyJEje403NTUlSdatW1eZkAAAAAAAAFtpQJcz3d3d+dSnPpWjjjoqxx133Es+niSlUuklz6+q2raJQYsWLdr2kBRuU0l35513FpwEACrD7z4oju8/KI7vv8Ft078fUHlr1671sxMGoAFdzvzoRz/Kn//85/ziF79IZ2dnkv8uZDo7O9Pc3Jxk8xkym443Pb61DjzwwNTX1+9obCrsyiuvTJJMmzat4CQAUBl+90FxfP9BcXz/DW5XXnllnl/xdNExYFhqbm72sxMK0NbWtsUJIQO6nLnuuuuyevXqHHHEEZs99prXvCbnnntuqqurs3Tp0l6PbTp+8V40AACDwfr163PXXXdlzJgxOfDAA4uOAwAAAPSxAV3OfPazn01ra2uvsW9+85t54IEH8o1vfCOTJ0/Otddem4ULF+bd7353z/Jm1113XZqbm72ZAQAMOk899VTmz5+fNWvWJEne9KY3Zf78+QWnAgAAAPrSgC5npkyZstnYmDFjUldXl4MOOihJcuaZZ+Y973lPzjrrrJx44om5++67893vfjcf/ehH09jYWOnIAAA75Oc//3lPMZMkt99+ex599NHsvffeBaYCAAAA+lJV0QF21OGHH56vf/3refTRRzNv3rz84he/yNlnn51/+Id/KDoaAMA2e/Gs4eSFZc4AAACAoWNAz5x5KRdccMFmY7Nnz87s2bMLSAMA0LfmzJmTW2+9NeVyOUmy++67Z+rUqQWnAgAAAPrSoCtnAACGsoMOOigXXHBBbr755owZMybHH398qquri44FAAAA9CHlDADAAHPAAQfkgAMOKDoGAAAA0E8G/Z4zAAAAAAAAg4lyBgAAAAAAoIKUMwAAAAAAABWknAEAAAAAAKgg5QwAAAAAAEAFKWcAAAAAAAAqSDkDAAAAAABQQcoZAAAAAACAClLOAAAAAAAAVJByBgAAAAAAoIKUMwAAAAAAABWknAEAAAAAAKgg5QwAAAAAAEAFKWcAAAAAAAAqSDkDAAAAAABQQcoZAAAAAACAClLOAAAAAAAAVJByBgAAAAAAoIKUMwAAAMCAsn79+vzxj3/ME088UXQUAIB+UVN0AAAAAIBNHnvssXzmM5/J2rVrkyTvfOc7c8oppxScCgCgb5k5AwAAAAwYP/7xj3uKmSRZsGBBVq9eXWAiAIC+p5wBAAAABoyWlpZex+VyOevWrSsoDQBA/1DOAAAAAAPGrFmzeh3vt99+2X333QtKAwDQP+w5AwAAAAwYs2bNSmNjY373u99ll112ydve9raiIwEA9DnlDAAAADCgzJgxIzNmzCg6BgBAv7GsGQDbbdWqVTn77LOzatWqoqMAQJ976qmn8sc//jHr168vOgoAADDEKGcA2G6XX3557r///lxxxRV9cr21a9fm+eef75NrAcCO+MlPfpIzzzwz5513Xk4//fQ88sgjRUeCQWPFihVZtmxZ0TEAAAY05QwA22XVqlW54YYb0t3dneuvv36HZ8985zvfyWmnnZZ3v/vd+dKXvpTOzs4+SgoA22bdunW54oor0t3dnSRpbW3N5ZdfXnAqGPi6u7vzjW98I+973/vywQ9+MOecc07a2tqKjgUAMCApZwDYLpdffnnK5XKSpFwu79Dsmfvuuy8///nP09XVle7u7txyyy35zW9+01dRAWCbtLa2bvYhgTVr1hSUBgaPP/3pT1m4cGFPsXnvvffmhhtuKDgVAMDApJwBYLvcfPPNPW9cdXZ25qabbtrua73UshdLly7d7usBwI6YOHFiDjzwwF5js2bNKigNDB7Lly/fqjEAAJKaogMAMDjNnDkzCxcuTGdnZ2pqanL00Udv97UOOeSQ1NTU9PqU8qGHHtoXMQFgu3z605/O1VdfnSeffDLTp0/PUUcdVXQkGPCmTZuW+vr6nqXMSqVSDj/88IJTAQAMTMoZALbL3Llze5apqKqqysknn7zd19ptt93y6U9/OgsWLEhHR0f+x//4H5t9YhkAKqmpqSlz584tOgYMKuPHj895552Xn/3sZ9m4cWOOP/74TJ06tehYAAADknIGgO0ybty4HHvssbn22msze/bsjBs3boeuN23atEybNq2P0gEAUIQDDjggn/rUp4qOAQAw4ClnANhuc+fOzdKlS3do1gwAAAAADDfKGQC227hx43LRRRcVHQMAAAAABpWqogMAAAAAAAAMJ8oZAAAAAACAClLOAAAAAAAAVJByBgAAAAAAoIKUMwAAAAAAABWknAEAAAAAAKgg5QwAAAAAAEAFKWcAAAAAAAAqSDkDAAAAAABQQTVFB4AdVS6Xs2LFipxxxhmZNGlS3vve92by5MlFxwIAAAAAgJeknGHQe+6557Jq1aokydNPP52nnnoq3/72t1MqlQpOBgAAAAAAm7OsGYPeunXreh0/9dRTefrppwtKAwAAAAAAW6acYdCrr6/vdTxy5MiMHz++oDQAAAAAALBlyhkGvQkTJqShoSFJMnr06HzoQx/arLABAAAAAICBwp4zDHq1tbXZa6+98olPfCLNzc2pqfG/NQAAAAAAA5d3sRkyxo4dW3QEAAAAAAB4RZY1AwAAAAAAqCDlDAAAAAAAQAUpZwAAAAAAACrInjN/5YILLsj69euLjsE2WrJkSZJk/vz5BSdhe02ZMiVnnHFG0TEAAAAAACpCOfNXHln6XJ5fs7boGGyjcucLE8AWP/pMwUnYHl0bVxcdAQAAAACgopQzf6Vp9zena3xH0TFgWFm75PqiIwAAAAAAVJQ9ZwAAAAAAACrIzBkAAACgz3V2duYPf/hD2traMn369DQ1NRUdCQBgwFDOAAAAAH2qs7Mzn/zkJ/PnP/85STJ+/Ph86Utfyvjx4wtOBgAwMFjWDAAAAOhTd955Z08xkyQrV67MddddV2AiAICBRTnDgFXuaE3XxtVFxwAAAGAbtbe3b9UYAMBwZVkzBqS2Z+5Kx+qHkyRVDWPTuPvMlKrrCk4FAADA1jj00EMzYcKEPPvss0mShoaGHHvssQWnAgAYOJQzDDhdG1f3FDNJUt64Oh2rH0rdTgcWmAoAAICt1dDQkH/+53/OwoUL09bWlqOPPjqTJk0qOhYAwIChnGHA6e5o3Wys/BJjAAAADFyjR4/OSSedVHQMAIAByZ4zDDjVIyYmVb2XMKtp3qOgNAAAABThL3/5S26//fasXbu26CgAAH3OzBkGnFJ1bRr3PDodKx9Id1d7akdPSc3IXYuOBQAAQIX88Ic/zJVXXpkkaWxszOc+97mCEwEA9C3lDANSdf2YVO92eNExAAAABo0bb7wxCxcuLDrGDuvs7MzDD//3PqQbNmzIueeem87OziTJ/Pnzi4rW7+bMmZNZs2YVHQMAqADlDAAAwBa0trbm7rvvzvjx44uOAsNCuVx+ybGxY8cWkAYAoH8oZwAAAF7GsmXLMn/+/J49L0aPHp3ddtut4FTw0mbNmjVkZl2cc845uffee3uOTz/99MyZM6fARAAAfUs5AwAA8DJ+9rOf9dqMfM2aNWbQQAV88pOfzDXXXJMnn3wyb3zjG3PYYYcVHQkAoE8pZwAAAF5Ga2vrZmMvteQS0LdGjBiR//k//2fRMQAA+k1V0QEAAAD6Wnd3d+6///4sWrRoh8qUOXPmpFQq9RzX19enoaGhT/ItXrw49913X7q6unb4egAAwOBi5gwAADCkdHR05JxzzsnixYuTJPvtt1++8IUvpL6+fpuvNW3atHz+85/PLbfckvHjx+eOO+7oVdZsj87Ozpx77rm57777kiRTpkzJF7/4xYwYMWKHrgsAAAweZs4AAABDyu23395TzCTJQw89lN/85jfbfb2DDjoo8+bNy7ve9a5UV1fvcL4//OEPPcVMkixZsiS//vWvd/i6AADA4KGcAQAAhpQ1a9Zs1VhRXipLS0tLAUkAAICiKGcAAIAhZcaMGWlsbOw5rq+vzxFHHFFgot4OO+ywNDU19RzX1tbmzW9+c4GJAACASrPnDAAAMKTsvPPOueiii/Kf//mfKZfLOf7447Prrrtu9rxHHnkkP/7xj9PS0pLZs2fn2GOPrUi+sWPH5uKLL84vf/nLdHR05C1veUt23333itwbAAAYGJQzAADAkLPnnnvmgx/84Ms+3tramnPOOSetra1JkgceeCBNTU05/PDDK5Jv8uTJ+cAHPlCRewEAAAOPZc0AAIBh509/+lNPMbPJ73//+4LSAAAAw41yBgAAGHZ22223zcZeaukzAACA/qCcAQAAhp099tgj73znO1NdXZ0kmTp1ak444YSCUwEAAMOFPWcAAIBh6ZRTTskJJ5yQ1tbWl5xJAwAA0F+UMwAAwLA1evTojB49OsuWLcsll1ySxx57LK9//etzxhlnZOTIkUXHAwAAhijlDAAAMOxdcMEFWbp0aZLkN7/5TWpqavKP//iPBacCAACGKnvOAAAAw9rzzz/fU8xs8qc//amgNAAAwHCgnAEAAIa1UaNGZcKECb3G9tlnn4LSAAAAw4FyBgAAGNaqqqry0Y9+NLvttluSZOrUqXnf+95XcCoAAGAos+cMAAAw7L361a/OJZdckra2ttTX1xcdBwAAGOKUMwAAAP/PthQzDz/8cH7wgx9kxYoVOeKII/L3f//3qa6u3uI5t956a66++uqUSqW84x3vyGGHHbajkQEAgEFIOQMAALCN2tvb87nPfS5r1qxJkixYsCBNTU15xzve8bLnPPTQQ/nSl76U7u7uJMkFF1yQr3zlK3nVq15VicgAAMAAopwBAID0efYXAAAgAElEQVQK+td//dcsWbKk6Bhsp03/dh/96Ed7iplNfvKTn+QPf/jDy567YsWKnmImScrlcj7/+c9n/Pjx/ROWlzRlypScccYZRccAGHI2dnTl8RXrsrG9MzuNasikcU1FRwIY0JQzAABQQUuWLMmfFy3KTtX+FB+MasvlJEnr449v9lj3+vVZ+cCDL3tue7o3G2t79tmsfHZF3wVki57r6iw6AsCQ1FUu545HV6Sz64Xfdatb25NEQQOwBV4RAgBAhe1UXZO3jxlXdIwhb01XVxqqSqkvVfXL9R9qb8vtG1rT1t2dyTW1mT1iZOqrXv5e3d3d+c2G1vy5vS1JMrWuPkc0NqVUKvVLPjb3s+dXFR0BhrV1G9pzxyPPFh1jyOssd6ezqzulUlJbXUpVH/yeae/oSpLU1b703mobO7rSWe499sjTLXl6VesO35sds25De9ERgJehnAEAAIaUDeVyrmltyYqurlQnOaxxRA6qb+zz++xXV5+9a+vS0d2dhi2UMpuUSqXMHDEyhzWMSJKtOgdgqJgyZUrREYaF1tbWLF26tOe4u1SdvffeO1U7+Dtn07Keu7/Mv+Njjz2Wzo0be42NaGrK7nvssUP3pW/4/oOBSTkDAAAMKXdu3JAVXS98wrcrye82rM+U2vo09UMZUl0qpXobP5GslAGGI3s9VcaXv/zlXuVMZ2dn3vWud2XatGk7dN358+cnSS688MKXfPySSy7JNddc03NcKpXyxS9+MXvttdcO3RdgKPOqAACALF++PM8880zRMaBPrCl39TouJ2l50RgADEVjxozZqrG+Nnfu3Bx88MFJkubm5nz84x9XzAC8AjNnAACGsc7Ozlx00UX5/e9/nyQ58sgjc9ZZZ6W6+qXXE4fB4FW1dXmis6PneESplAnVXvoAMPS97W1vy+9+97ssX748STJr1qzsvffe/X7fUaNG5bzzzktra2saGhr8LQmwFbxCAQAYxm677baeYiZJbrnllhxxxBE57LDDCkwFO2ZqXX06u7vzSEdbRlZV59CGxm1eegwABqPx48fnW9/6VhYtWpTRo0dXfPZKU1NTRe8HMJgpZwAAhrFNn6r8a08//XQBSaDvlEqlHNzQmIMbGouOAgAVV1NTk0MOOaToGAC8AnvOAAAMY2984xtT9Vebk9fU1GT69OkFJgIAAIChz8wZAIBhbK+99so555yTn//856murs7f/d3fZdKkSUXHAgAAgCFNOQMAMMxNmzYt06ZNKzoGAAAADBvKGQAAAACA7dDS0pJnn302HR0dRUcBKqi2tjYTJkzIqFGjtvsayhkAAAAAgG3U0tKSZ555JpMmTUpjY2NKpVLRkYAK6O7uzoYNG/Lkk08myXYXNFWv/BQAAAAAAP7as88+m0mTJmXEiBGKGRhGSqVSRowYkUmTJuXZZ5/d7usoZwAAAAAAtlFHR0caGxuLjgEUpLGxcYeWNLSsGQAAwIus7OrM7Rta83xXV15VW5cZjU2p8YlYAOBFzJiB4WtHv/+VMwAAAH+lu7s7v2pdm7XlcpJkcXtbakulHN7YVHAyAABgqLCsGQAAwF9ZUy73FDObLNuB5QoAAABezMwZAACAvzKyqioNpVI2dnf3jO1U46UTAMBgdOqpp+YPf/hDr7Ha2trstNNOOeaYY/Lxj3+8z/YOOuaYY3LiiSfm//yf/9Mn12No8woDAADgr9SUSjlmxMj8Zn1rWrvL2a2mJm9sGFF0LAAAttNb3vKWfPrTn+45Xr9+fW677bacf/75KZfLOffcc/vkPgsWLEh9fX2fXIuhTzkDAADwInvU1uWUUbXpSHfqSlaDBgAYzBoaGrLzzjv3Gttzzz2zaNGiXHvttX1WzowbN65PrsPw4FUGAADASyiVSooZANiCBx98MJ/4xCfy/ve/Pz/84Q9TftGebTDQ1dfXp7q6OknS3t6eCy+8MEcccURe97rX5Z3vfGduu+22Xs+/7bbb8va3vz2vfe1r89a3vjULFizI/vvvn2XLliV5YVmzr3/96z3Pv/nmm/POd74zr3vd63LEEUfki1/8YjZu3Njz+P77758rr7wy73nPe/La1742s2fPzje/+c0KfOUMBF5pAAAAAADbZOPGjfnc5z6XxYsXZ/ny5bnyyivzy1/+suhYsFU6Oztz88035+qrr84JJ5yQJDn77LNz++2350tf+lL+4z/+I295y1vygQ98IDfffHOS5IEHHsgZZ5yRww47LFdddVXmzZuXiy666GXvcf311+fMM8/MUUcdlZ/97Gf57Gc/m2uvvTYf+chHej3v4osvzt/93d/l6quvzvHHH5+vfe1r+eMf/9hvXzsDh2XNAACAYWFtuSv1parUlUpFRwGAAaWjoyPr16/P6NGjt/qchx9+OOvWres1ds899+Rtb3tbX8eDHfaLX/wi1113Xc/xxo0bs+uuu+Y973lPzjzzzDz++OO59tprs2DBghx00EFJkve85z158MEH893vfjczZ87MD37wg7zmNa/J2WefnSSZMmVKnnvuuXzhC194yXteeumlmT17dubNm5ck2WuvvdLd3Z158+blkUceyT777JMkOfHEE/O3f/u3SZKzzjorV1xxRe66664ceuih/fbfg4FBOQMAAAxpG8vl/Kp1bZZ3daYmyRsbR+Sg+saiYwHAgHDbbbfl29/+dtauXZupU6fmE5/4RMaMGfOK502ePDk1NTXp7OzsGXvVq17Vj0lh+x1zzDH52Mc+lu7u7tx33335whe+kDe/+c2ZN29eqqurs3jx4iTJaaed1uu8jo6OjBo1KkmyePHizJgxo9fjWypQHnroobz1rW/tNTZ9+vSexzaVM1OmTOn1nJEjR6ajo2M7vkoGG+UMAAAwpN3dtiHLu15446gzyW83rM9etXUZWVVdbDAAhowbb7wxCxcuLDrGNuvq6srDDz+c7u7uJC+8+fyhD30ou+66a6/nLVmyJEkyf/78XuM777xznnnmmZTL5TQ1NeW+++7b7DmDwZw5czJr1qyiY9CPmpr+f/buPD6me//j+Gsy2WRBQi21tGqJkA0lKImILZZruaolqKWqtZdeSV27thJVqkittdTSWFLKdS1VW9uLSt3S1lZRpLUnJJHINvP7wzU/I0GkiOX9fDzyeDjf7XzODCNnPuf7/Trz3HPPAdeTiCVKlKBnz54YjUZGjx5t+TewdOlSnJ2drfra2FzfGcRoNN7TvkpmsxnDLTO2b/S3tf3/r+Xt7e1z7StPPu05IyIiIiIiT7TE7GyrYzNwJVsbFouIiGRmZub4Ejg9PT1HOzc3N9zc3HKUFy1alCpVqlClShXKly9v2Vhd5FFXt25devbsydKlS9m5cyeVK1cG4MKFCzz33HOWn5iYGGJiYgCoWrUqP/30k9U4tx7fzMPDg9jYWKuyffv2AVCxYsX7eTnymNLMGREREREReaI9b2fPqaz/XxrC0WCgpK1uhURE5P4JDg5+LGdeZGdn06dPHy5evGgpa9++Pa+++moBRiXycAwePJitW7cyZswY1q9fT1BQEGPGjGH06NFUrlyZjRs3Mnv2bCZOnAhAr169aNeuHZMnT+bvf/87x48fZ9q0aQA5ZsgAvP766wwePJioqChCQkL4/fffmTBhAkFBQUrOCKCZMyIiIiIi8oTztHegrqMTxYxGnrO1o7VzYWxzuYEWERF52hiNRkaNGkWNGjUoVaoU7du3p2PHjgUdlshD4eDgwIQJEzhz5gxTp05l6tSpNGvWjNGjR9OyZUvWrFnD+++/T/v27QGoUqUKM2bMYPv27bRp04Zp06YRGhoKgJ2dXY7xmzdvzpQpU9i4cSNt2rRhzJgxtGrVio8//vihXqc8uvS4mIiIiIiIPNEMBgN+joXwcyxU0KGIiIg8cipUqMC4ceMKOgyRB+bzzz+/bV2dOnU4fPiw5XjEiBGMGDEi17YHDhygVKlSrF+/3lK2bt067O3tcXd3B+Cbb76x6tOyZUtatmx52/MfOXIkR9mtY8iTSzNnRERERERERERERETu4NChQ3Tv3p2tW7fy559/8p///Ifp06fTqlUrbLVkruSD/taIiIiIiIiIiIiIiNxBp06duHDhAh988AHnzp2jWLFitGrVikGDBhV0aPKYUnJGRETyLSEhgYiICMLDwy1TeEVEREREREREnjQGg4EBAwYwYMCAgg5FnhBa1kxE5Cl04cIFjh8/jtls/kvjLFu2jF9++YXly5ffp8hERERERERERESefI98csZkMrF8+XLatGlDjRo1aNKkCRMnTiQlJcXS5uDBg3Tr1o0aNWrQoEEDpkyZQmZmZgFGLSLy6Fq4cCF9+vTh7bffZtCgQVy+fDlf4yQkJPD1119jNpvZsmULCQkJ9zlSERERERERERGRJ9Mjn5yZN28eEyZMoFGjRsycOZOePXuyZs0aBg8eDMDJkyfp0aMHDg4OfPzxx/Tq1YsFCxYwceLEAo5cROTREx8fT0xMDCaTCbj+GbpmzZp8jbVs2TLLODcS6SIiIiIiIiIiInJ3j/SeM2azmXnz5vHKK68wbNgwAOrXr4+bmxtvv/02hw4dYsmSJbi6uhIVFYW9vT2BgYE4Ojry3nvv0bdvX0qWLFnAVyEi8ug4f/58jrILFy7ka6zt27eTlZUFQFZWFtu2baN///5/KT4REREREREREZGnwSM9c+bq1av87W9/o3Xr1lblL7zwAgCnTp3iu+++IygoCHt7e0t9ixYtyM7O5ttvv32o8YqIPOqqV6+Om5ubVdlLL72Ur7EaNWqEre31HL+trS1BQUF/OT4REZFH0W8Z6UQnXWZZUiIH09MKOhwREREREXkCPNIzZ1xcXBg5cmSO8q+//hqAihUrcubMGSpUqGBV7+7ujouLCydOnHgocYqIPC4cHBx4//33WblyJZcvX6Zx48bUr18/X2N16dLF8nlsY2ND586d72eoIiIij4SE7Cy2pqZg/t/xd2mpFLExUt7O/o79RERERERE7uSRTs7k5qeffmLOnDk0adKEwoULA9eTOLdydnYmJSXlYYcn94HZbCbr8nGyUv7ExqEw9sU8MRgdCjoskSdG2bJlefvtt//yOO7u7jRp0oR///vfNG3aFHd39/sQnYiIyKPlz6wsS2Lmhj+yMpWcEREREXkAzGYzBoOhoMMQeSgeq+RMbGwsb775JmXLluW9994jIyMDINd/sGazGRubR3rVNrmNzIQjZFz4CYDsq2fITruI03NNCjgqeZCSk5OJjY0t6DAkH7y8vPjll1+oXr263kORhyg5ORlA/+4eUzfeP3k8FDcacyl7rG6j5Bb63VNERO4XW1tbrl69mmvdmHHvcSnhykOOyFox9yKMG5NzVaK8OHbsGPPnzyc2NpYrV65QtGhRatSoQe/evalSpcp9jvT6Hrnvvfce4eHhPPvsswC0atUKf39/Ro8ene9xu3TpwuHDh5k5cyb16tW75/59+vTBaDQya9asfMcgT7aMjIx8/2752NxVbNiwgfDwcJ5//nnmzZuHm5ub5cMvtxkyqampuLq63tM5rp7eRfIV3SwXuMwr3JxuM6VdIvn4RjDkvDGWx1/2tUSysuypVatWQYci+dSoUaOCDkHkqbNixQoAfXY+plasWMGlgg5C8qyUrR21HQux/1oaJqCavSOVNGvmsebq6qrPTxERuS8OHTqEs7NzrnUJiUmku+dvj9f7JSHx+9vGdyeHDx+mZ8+e1KxZk9GjR+Pu7s7Zs2dZvHgxr732GosXL8bPz+++xnrgwAG+/fZbChUqZInZxsYGW1vbfF0DXL+Ow4cPU6VKFdauXUuTJvf+8Pf48eMxGAz5jkGefPb29vj6+uZal56ezs8//3zbvo9FcmbBggVERkZSp04dZs6caUm6ODs7U7JkSU6ePGnV/tKlS6SkpOTYi0YeFzZAtuXIbCkTEREREXn4ajk64edQCDNgq2U2RERE5Am3aNEiihUrxpw5czDeNIs4ODiYkJAQoqKimDNnTgFGmDcxMTFUqlSJ7t27M3bsWM6fP0+JEiXuaYxKlSo9oOhEHoPkzMqVK4mIiKBly5ZERkZib2/9lNpLL73Etm3bGD58uKVu06ZNGI1G6tSpc0/nci7XkOximfctdsmf7GuJXDu9A3N2OmDAoWQN7N0qF3RY8oAkx23Bzc2toMMQERERuSOjkjIiIiLylLh06RJmsxmTyWSVnHF2dmbEiBGkpaVZtV+zZg2LFi3ixIkTFC5cmFatWjF48GAcHR0B6NatG0ajkYULF1r67Nmzh+7du7N06VJOnTrFu+++C1xPALVv356IiAgAMjMziYiI4KuvviI1NZVatWoxduxYypUrd8dryMzMZN26dbRr147mzZszYcIEVq9ezVtvvWXV7rvvvmPatGkcO3YMW1tbateuzbBhw6hYsWKusSckJDBt2jR27tzJhQsXcHJywt/fn/DwcMqUKXPvL7Y81R7p6QiXLl3i/fffp0yZMoSGhvLrr7/y3//+1/KTkJDA66+/zoULF3jjjTfYtm0bCxYsYOLEiXTq1MmyPqE8XoyObjhVbEOh8kE4VWyjxIyIiIiIiIiIiMhDEhAQQHx8PK+++ipLly7l+PHjlroWLVrQvn17y/Enn3xCeHg4tWvXZsaMGfTs2ZMvvviCN998E7PZnKfzNWrUiIEDBwIwY8YM+vXrZ6lbt24dcXFxREZGMmbMGA4ePMiwYcPuOub27dtJSEigbdu2FC5cmODgYFauXInJZLK0OX36NP369cPLy4tPP/2U9957j7i4OPr27Ztr7Gazmddff53du3fzzjvvMH/+fAYMGMB3333H2LFj83StIjd7pGfO7Nq1i7S0NP744w9CQ0Nz1E+aNIm2bdvy2WefMWnSJAYNGoSbmxs9e/a0/IOWx5PBxojR6d6mGYqIiIiIiIiIiMhfExoayoULF1iwYAHjx48HwN3dnQYNGtCtWzd8fHwAuHz5MnPnzqVLly6MGDECgAYNGlCyZEnefvttduzYkad9at3d3S0zYTw9PSlbtqylrnTp0sycORM7OzsATp48yaeffkpqaipOTk63HXP16tVUq1aNqlWrAtChQwc2bNjArl27CAwMBK7vc3Pt2jX69u1LyZIlLefbunUrV69excXFxWrMc+fO4ezszMiRI6lZsyYA/v7+nDp1ilWrVt31OkVu9UgnZ9q1a0e7du3u2u7FF1+0bIwrIiIiIiIiIiIiIvljMBh4++236d27N7t27eL7779nz549fPXVV6xbt45Ro0YRGhrKTz/9REZGBq1atbLq36JFC4YPH86ePXvylJy5Ez8/P0tiBrAkbpKTk2+bnLl48SK7du1i0KBBJCUlAeDt7U3x4sWJjo62JGd8fX1xcHCgY8eOtGjRgoCAAPz9/S3Jp1uVKlWKzz//HLPZTHx8PCdPniQuLo4ff/yRzExtlSH37pFOzoiIiIiIiORXttlMfFYmdgYDpY22GLRvjIiIiEie3dg/5kby5ddff2X48OFERkbSunVrrly5AsAzzzxj1c/GxgZ3d3dSUlL+cgyFChXKMTZwxyXT1q5dS1ZWFlOmTGHKlClWddu3b+fcuXOULFmSsmXLsmTJEubMmcOqVatYvHgxhQsXpkuXLgwZMiTX3x2/+uorpkyZwpkzZyhatCienp44OjrmeQk3kZs90nvOiIiIiIiI5EeqyUR08mX+fTWZr1KS+PfVZN00i4iIiNzF2bNnadCgAStXrsxRV61aNYYMGUJ6ejrx8fEUKVIEgAsXLli1M5lMJCQk4ObmZinLzs62apOamvoAor/uyy+/5MUXX2Tx4sVWPx9//DHZ2dlW1+bj48OMGTPYs2cPCxcu5KWXXmLWrFls3rw5x7j79u0jLCyMFi1asHPnTksfPz+/B3Yt8mRTckaeGKaMZNIvHCTj0iHMWekFHY6IiIiIFKBf0q+RdNOGr6eyMvkjK6sAIxIRERF59D3zzDMYjUaWLVtGenrO79fi4uJwdHSkfPny+Pr6Ym9vz7/+9S+rNhs3biQzM5NatWoB4OLiwtmzZ63axMbGWh0bjcb7Ev+BAwc4duwYHTp0wN/f3+onJCQELy8vVq1aRXZ2Np9//jmNGzcmIyMDe3t76tWrx4QJEwA4c+ZMjrH379+PyWRi4MCBlj1qsrOz+f777zHd9HunSF5pWTN5IpjSk0j9fQuYr99wZ16Ow6lCcww2+isu8iAlJCQQERFBeHg47u7uBR2OiIiIRXous2TSzbppFhEREbkTo9HI6NGjGThwIH//+98JDQ2lYsWKpKWl8d1337F06VKGDh2Kq6srAL1792bWrFnY2toSGBjIsWPHmD59OnXq1KFhw4YABAUF8c033xAREUFQUBD79u1jzZo1Vue9Md6WLVsICAigYsWK+Yp/9erV2Nvb06xZs1zr27Vrx3vvvcfOnTupW7cukyZNon///nTt2hWj0cgXX3yBg4MDQUFBOfre2ItmwoQJtGvXjitXrrB06VIOHz6M2Wzm2rVrODo65itueTpp5ow8ETKvxFkSMwDmzBSyU3JmuEUkp23btjFmzBimTZuW65Mhd7Js2TJ++eUXli9f/oCiExERyZ8q9g5WNzvOBhvK29lbtTmTlcm/UpL4MvkKRzM081pEREQEIDg4mBUrVlC5cmVmzZpFr169GDp0KIcOHeLjjz+md+/elrZDhgxh5MiR7Ny5k759+7Jw4UJeeeUV5syZY9kf5u9//zt9+vRh3bp19OnTh/379/PJJ59YnbNu3boEBQXx0Ucf8eGHH+Yr7vT0dDZs2EDDhg0tyZ5btWrVCjs7O7744gsqV67M7NmzSUlJYejQoQwYMIDLly/z2Wef8dxzz+Xo6+/vz+jRo9m3bx99+vQhIiKCZ599lhkzZgDXlz0TuRcGsxZeJj09nZ9//pm5646TlJpZ0OFIPqRfOEjmpV+tyhzLNsTW5dkCikjyKjluC9UqliQyMrKgQ3kq7dixg48++shyXLx4cWbPno2dnd1d+yYkJNCrVy/L9N/PPvtMs2dEHpKwsDAAfXY+psLCwrh06DAdiuoz80E7l5XJkYx07A0GvBwccbH5/+UyrppMLE9K5OaFzlo5u1LulgSOPFliLidQzLOqPj9FROS+OHToEJ6enrnWDQ8fycVLiQ85ImvFi7kxKeK9Ao1B5El3p8+BG3kHLy8vHBwcctRrzSd5ItgVrUjWlTjMWdcAsHEshtG5VAFHJfLo+/bbb62OL168yOHDh/H29r5r32XLllnWVDWZTCxfvpz+/fs/kDhFRETyo6StHSVtc3/gID4rk1t3oPk9M0PJGREREbkvlBQRkbvRsmbyRLCxc8KpQggOperg+Gx9Cj0XhMGgv94id1OiRAmrY4PBwDPPPJOnvtu3byfrfxsrZ2VlsW3btvsen4iIyINS1Cbn74pF87kR7bmsTA6kp3Eh69Z0j4iIiIiISO707bU8MQxGe+yKVsC2cDkMhvzdWIs8bTp06EC5cuUAsLGx4eWXX6ZUqbzNOmvUqBG2ttcnYNra2ua6WZ6IiMijqqStHb4OjpYbovK2dnja3/sGrgeupfFlShLfp6WyOuUKv6Rfu7+BioiIiIjIE0nLmomIPMWKFSvG9OnTOX78OG5ubhQvXjzPfbt06cLXX38NXE/sdO7c+UGFKSIi8kDUK+SMn0MhsjDjapO/h3t+TE+zPr6WRnWHe0/yiIiIiIjI00UzZ0REnnI2NjZUrlz5nhIzAO7u7jRp0gSDwUDTpk1xd9fG1iIi8vgpZGOT78QMQLb5lmPMuTcUERERERG5iZIzIiKSb126dKF69eqaNSMiIk8tn1tmydx6LCIiIiIikhstayYiIvnm7u7OpEmTCjoMERGRAlO7kBPFbW05n5VJKVs7nrOzL+iQRERERETkMaDkjIiIiIiIyF9Qwc6eCkrKiIiIiIjIPVBy5iZXT+8i+UpyQYch98iUdX0TVhvbQgUcieRH9rVEoGRBhyEiIiIiIiIiIiLy0Cg5c5NK5YuTmupU0GHIPYqLiwPghRf0Bf/jqSQvvPBCQQchIiIiIiIiIiLyWDCbzRgMhoIOQ/4iJWduEh4ejoODQ0GHIfcoLCwMgMjIyAKORERERERERERE5PHWrVs39u7de9v6Bg0aMH/+/IcY0YOTlJTEBx98wLZt27C3t6dz587069cvz/0vX77M4sWL2bx5M/Hx8Tg7O1O1alV69+5N/fr1H0jMq1ev5tixY4SHh//lscLDw4mNjWXLli13bZuYmEjDhg0xGo3s2rWLwoUL3/P5PDw8GDx48D29xk8yJWdERERERERERERE7qMxI8K4knCxQGMo4l6ccR/k72Fmb29vRo4cmWudq6vrXwnrkTJ69Gj279/PBx98wLFjx5g6dSrly5endevWd+3722+/0adPHwC6d++Oh4cHV69eJSYmhp49ezJy5Ei6det232OeNWsWtWrVuu/j3s26desoUaIEly9fZu3atfm6tujoaEqXLv0Aons8KTkjIiIiIiIiIiIich9dSbhItxcKdtmpz+PynxxycXHBz8/vPkbzaNqxYwddunQhODiY4OBglixZwv79+++anMnMzOTtt9/GwcGBZcuW4e7ubqlr2rQpw4YNIyIigqCgIMqWLfugL+OhiImJITAwkOTkZKKjo/OVnHka/k7dC5uCDkBEREREREREREREHi/x8fF4eHiwdu1aq/Lw8HCaNm1qOW7cuDERERF069aNmjVrMnHiRADOnj3L8OHDadiwIb6+voSGhlotp3Zj/A0bNvD666/j6+tLcHAwixYtsjqfyWRi1qxZNGnSBC8vL1q0aMHKlSvzdA0VKlRgx44dZGRkcPz4cRISEvKUQNixYwdHjx5l6NChVomZG4YMGULnzp1JS0uzlB05coQ+ffpQo0YNatWqxeDBg7CxBYMAACAASURBVDl79qylfs+ePXh4eLB792569OiBr68vL730EpMnTyY7O9vyWp46dYovv/wSDw8P4uPjiYmJwdvbmy+++IL69evTqFEjTp8+TXZ2NrNnz6Z169b4+Pjg5+dH586d2bNnT55em5sdPnyYQ4cOERgYyN/+9jeOHTtGbGxsjnaLFi2iRYsWeHt707BhQ8aOHUtKSoql3sPDg6ioKMvxoUOH6N+/P3Xr1qV69eoEBATw/vvvk56efs8xPo40c0ZERERERERERERELMxmM1lZWbnWGY3Ge96M/vPPP6d79+688cYbFClShPPnz9OxY0ecnZ0ZPnw4zs7OLF26lJ49ezJv3jzq1atn6TtmzBiaNm3K9OnT2blzJx988AEGg4Hu3bsDMHbsWGJiYnjrrbfw9fXlu+++Y9SoUVy7du2usztGjBjBa6+9Rv/+/fn555/p3LlznpY027lzJ0ajkQYNGuRaX65cOatl4U6cOEHnzp2pVKkSH374IRkZGUyfPp3Q0FDWrFljtVTcsGHDCA0N5c0332Tbtm3MnTuX5557jpdffpkZM2bw1ltv4eHhQb9+/ShRogRwfSbPvHnzmDhxIomJiZQrV46JEyeyYsUK3nnnHSpXrsy5c+eYOXMmgwcPZtu2bRQqVOiu13nDqlWrKFasGA0aNMBgMFCiRAmio6Otlldbv349H374IWFhYXh4eBAXF0dkZCTp6emWhNzNzp07R2hoKDVr1iQyMhI7Ozt27tzJggULKFGihGXJuCeZkjMit8jKyuKXX36hcOHCVKhQoaDDEREREREREREReah2795N9erVc62bO3cuAQEB9zReqVKlGD58uCWpExkZSVJSEitXrrTsQdKoUSPatm3L5MmTWb16taWvr68vH3zwAQABAQGcP3+eWbNm0bVrV06ePMmKFSsYPnw4vXr1AqBBgwZkZ2czbdo0OnbseMckxIULF3B1dWXnzp00b96cUaNG5el6zp49i5ubG05OTnlqP2PGDJycnFiwYAHOzs4A1K5dmyZNmrBkyRLeeustS9tXXnmFfv36AVC3bl2+/vprtm/fzssvv0y1atWwt7fH3d3daoaP2WymX79+BAYGWsrOnz/P0KFDCQ0NtZQ5ODgwcOBAjh07ho+PT55iz8jIYP369bRt2xZb2+vphHbt2rFo0SJGjBhB0aJFAdi7dy9ly5ala9euGAwG6tSpg5OTE1euXMl13CNHjlCtWjWmTZtmeU3q16/Pd999xw8//KDkjMjTJjExkXfffZc///wTuP6fwtChQws4KhERERF5WFJM2SSbTJQw2mK8xydCRURERJ4UPj4+jB49Ote6/DzMXLlyZavZNvv27aNWrVpWm8Pb2NjQsmVLpk2bZrUU1q0zWZo1a8amTZs4ceIEe/fuxWw2ExQUZDXTp3HjxixatIgDBw7g7++fa0yTJk1i0aJFDBw4kJMnTxITE8OmTZsICgri008/pVmzZnh6euba12g0WpYay4vdu3dTr149HBwcLHG6ubnh4+PD999/b5WcqVmzplXfUqVKWS2PdjtVqlSxOp46dSoACQkJxMXFcfLkSbZt2wZcn2mTV9u2bSMxMZGmTZuSlJQEQJMmTZgzZw5r1qyhR48ewPVEUnR0NO3bt6dJkyYEBgbSpk2b286yCggIICAggMzMTH777TdOnjzJ0aNHSUhIoHjx4nmO73Gm5IzITdavX29JzABs376d1q1b5/hwExEREZEnz/5raey9looZcDbY0MalMEWNxoIOS0REROShc3Z2xtvb+76NV6xYMavjK1eu8Pzzz+doV7x4ccxmM1evXrWUlSxZMtexkpKSuHz5MgAtWrTI9bznz5/PtXz//v3Mnz+fCRMm0KlTJzIyMjhx4gTh4eH07duXqKgoqlWrdtvkTJkyZdi+fTtXr161zPq41ZkzZyzJp8uXL7Nu3TrWrVuXo92tr4Ojo6PVsY2NDSaTKddz3OzWhMbBgwcZN24cBw8epFChQlSqVIlnn30WuD7TJq9iYmIArGbg3BAdHW1JzrRs2RKTycSyZcuIiopi+vTplClThnfeeYeWLVvm6GsymZgyZQpLly4lNTWV0qVL4+Pjg4ODwz3F9zhTckbkJomJiXkqExEREcmvxMRELmZlEXM5oaBDkZuYMHPxpuOrZhNfJl+mCJo98yS5mJWFjX6/FxERuS9uzIi4NXGQmpp6176FCxfm4sWLOcpvJFPc3Nwsf771u7kb/YoVK2bZq2XJkiU5khoAZcuWzfX8+/fvB6BVq1YA2NvbM2PGDDp27MjUqVMpU6aM1RJht2rQoAGff/45u3btyjUx9McffxAcHEz//v0ZOHAgLi4uBAQEWPbJuZm9vf1tz5NfKSkpvP7663h6evKvf/2LF154ARsbG3bs2MGmTZvyPM6FCxfYtWsX3bp1o2nTplZ133//PbNmzeKHH36gdu3awPVZTq1btyY5OZlvv/2WuXPn8o9//IM6derkSB7NmTOHhQsXMn78eJo2bWp5Lzt27PgXr/7xYVPQAYg8SoKCgqym2t26fqOIiIiIPJlyexbx7s8nioiIiDy9XFxcgOszRG7IzMzkwIEDd+1bu3ZtYmNjOXv2rKXMZDKxceNGvL29rRIW27dvt+q7adMmypQpQ/ny5XnxxReB6zNxvL29LT9nzpzhk08+ue1yYDdmkPzwww+WsuLFi9OuXTvg+neCd5q90aBBAypXrsy0adMss3duNnnyZAwGg2XGSJ06dTh+/DjVq1e3xFitWjXmzJnDzp077/RS5WBjc/ev9OPi4rh8+TI9evSgUqVKlj43zpXXmSlr1qwhOzub1157DX9/f6ufXr16YWdnxxdffAHAsGHDGDBgAACurq6EhITQr18/srKyuHDhQo6xY2Nj8fDwoEOHDpbEzLlz5zh69GieZgo9CTRzRuQm3t7ejBs3jq1bt+Lq6krbtm1xcHAo6LBERETkCeLm5obp7Dk6FHUv6FDkJmazmVXJV7hk+v+1w+sWcqa6Q84nMOXxFXM5ATc3t4IOQ0RE5JGXkpLCf//731zrDAYDvr6+FClShBo1arBo0SLKlStHkSJFWLx4MdeuXcPOzu6O4/fs2ZO1a9fy2muvMXDgQJydnVm2bBnHjx9n7ty5Vm3Xr19P8eLFqV+/Pt988w1btmzhww8/BKBq1aq0bt2aESNGcPr0aTw9Pfntt9+YMmUK1atXtyRhbtWkSRM8PT0JCwtj2LBhlC1blo0bN7JixQo6dOjAunXr6Nu3L9OmTaNIkSI5+tva2hIREUHv3r35+9//Tvfu3fHw8ODSpUusWLGC3bt3M3r0aCpWrAhA//796dSpE2+99RadOnXC1taWJUuW8P3339O5c+e7vh83K1y4ML/++it79+7Fx8cn1zYVKlTAxcWFqKgoDAYDNjY2bN68mVWrVgF5m90E8OWXX+Lr60u5cuVy1BUpUoSgoCA2b95MQkICdevWZeTIkURGRhIQEEBSUhIzZsygQoUKVK5cOUd/Hx8foqKimDt3Lr6+vpw8eZLZs2eTkZGRpz12ngRKzojcws/PT7NlRERERJ4yBoOBVi6F+fFaGkmmbF6ws6eqEjMiIiLylDp48CCvvPJKrnVGo5Fff/0VgIiICCZMmMDIkSNxcXGhY8eO1KpVy7JPye2UKFGC5cuXM3nyZMaMGYPJZMLLy4sFCxbg7+9v1XbIkCF8++23LFmyhPLlyzNlyhTLcmQ3Ypg1axZLlizh3LlzFC9enI4dOzJo0KDbnt/W1pbPPvuMSZMm8dFHH5GWlkbVqlWZOXMmwcHBNGrUiNmzZ9/xGry8vFi1ahWfffYZS5cu5dy5c7i6ulK1alUWLVpE3bp1LW2rVq3K0qVL+fjjj3nnnXcwGAxUrVqVOXPmUL9+/Tue51Zvvvkmo0aNonfv3ixatCjXNq6urkRFRTFp0iQGDRqEs7Mznp6eLFmyhD59+hAbG3vHZdsA/vvf/3L8+HHefffd27Zp27Ytmzdv5ssvv6R3795kZGSwbNkyli1bhqOjI/Xq1WP48OHY2uZMQ/Tt25fExEQWLVpEcnIypUuXpm3bthgMBubMmUNKSopldtaTymB+WnbXuYP09HR+/vlnvLy8NEviMRQWFgZAZGRkAUciIiLycOj/vsdbWFgYlw4d1swZkQIQczmBYp5V9fkpIiL3xaFDh267YfyYEWFcSci5p8rDVMS9OOM+eHz/z4uPjyc4OJhJkybRtm3bh35+s9lstf2BSG7u9Dlwt7yDZs6IiIiIiIiIiIiI3EePc1JErlNiRh60u+8eJCIiIiIiIiIiIiIiIveNZs6IiIiIiIiIiIiIyCOlbNmyHDlypKDDEHlgNHNGRERERESeStdMJuIy0knIziroUERERERE5CmjmTMiIiIiIvLUOZuVyb9Sksj833Ftx0LUcnQq0JhEREREROTpoZkzIiIiIiLy1Nl3Lc2SmAH48Voa6SZTgcUjIiIiIiJPFyVnRERERETkqZNutk7EZAOZmAsmGBEREREReeooOSMiIiIiIk+dqvaOVsdlbe1wsTEWUDQiIiIiIvK00Z4zIiIiIiLy1Knu4IijwcDJzEzcjEa8HBzv3klEREREROQ+UXJGRERE5AGLjY3l0KFDeHp6UqtWrYIOR0T+p6K9AxXtHQo6DBEREREReQopOSMiIiLyAK1YsYIlS5ZYjkNDQ3nllVcKMCIRAUg3mTiUkc41s4nK9g4UM1rfGp3KzOB0VibFbIxUsXfAxmAooEhFRERE5HFlNpsxPEG/Rz5p11PQlJwRERGRJ87WrVvZvHlzQYcBwNGjR62Oly9fzo8//viXxoyLiwMgLCzsL43zKGvWrBnBwcEFHYY8obLNZtakJJFoygbgYPo12rkU4Rnb67dHv6RfY1faVUv7M9lZBDm5FEisIiIi8ngKGxnOxcRLBRpDcbdiRL4Xcc/9unXrxt69e6ldu7bVg2Y369y5Mz/++CMDBgxg4MCBxMfHExwczKRJk2jbtu1tx27cuDH16tXj/fffv22b8PBwYmNj2bJlCwAeHh4MHjyYfv363fO13LBnzx66d+9+xzbR0dH4+fnl+xy3Wr16NceOHSM8PPyubVeuXMmcOXO4dOkSderUYdy4cZQsWfKu/Tw8PChTpgzr16/HycnJqm7fvn2EhoayePFi/P39830dAOfOnWP06NGMGjWKsmXLAnl7L++mQ4cO/PLLL8yfP58GDRrkqD927BhhYWEcPXqUChUqsG7dulzH6datG0ajkYULF+Y7loKg5IyIiIjIQ3Q/njJyc3O7D5GIPL3+zMq0JGYAsoFfM64RaHs9AfNz+jWr9kcz0nmpkBP2BpuHGaaIiIg8xi4mXiL7Rae7N3yQMezLf3LIYDAQGxvLhQsXeOaZZ6zqzp49y/79+63KSpQoQXR0NOXLl8/3OR+G8ePH4+HhkWtd5cqV7+u5Zs2aladlrXfs2MHIkSMZMmQIHh4ejB07lhEjRjB//vw8neePP/7go48+YtSoUX815NvavXs327dvv6/nOHz4ML/88gtVqlQhOjo61+RMVFQU8fHxzJw5k2LFit12rDFjxjyWM3qUnBEREZEnTnBw8CMz62LdunXMnTvXctyjR487PkkmIg+eMZcbN9ubymxvqTYCBh6/mz0RERGR/PLy8uLIkSNs3ryZ0NBQq7qNGzdSuXJljh8/bimzt7e/r7NOHpSKFSs+cnHu3LmTYsWK8dZbbwGwf//+285Yyo2rqytLly4lJCSEF1988UGFed/FxMRQqVIlunfvztixYzl//jwlSpSwanP58mWqVKlCYGDgHceqVKnSgwz1gdGjXyIiIiIPUJs2bZg0aRI9e/YkMjJSiRmRR0Bpoy1lbO0sx44GA172jpbjWo5OVjdKvg6FsHsMn8QTERERyS8XFxcaNGjAxo0bc9Rt2LCBkJAQq7L4+Hg8PDxYu3atpezw4cP07NmTGjVqEBQUxFdffZVjrCtXrvDuu+/i7+9P7dq1+fDDDzGZTHeMLTExkZEjR1KvXj18fHzo3LkzsbGx+bzS3G3atInOnTtTo0YNvLy8CAkJYdmyZVZtFi1aRIsWLfD29qZhw4aMHTuWlJQU4PqSX6dOneLLL7/Ew8OD+Pj4256rQoUKXLp0idjYWLKzs/nxxx+pUaNGnmPt0qUL5cqV45///Cfp6el3bHv27FmGDx9Ow4YN8fX1JTQ0lL1791rqb7yPCxcupHnz5vj7+zNnzhyGDx8OXH8Q8uZl2jIzM4mIiKB+/fr4+fnRu3dvTp8+fdeYMzMzWbduHQEBATRv3hyj0cjq1aut2nh4ePD999/zww8/4OHhQUxMDDExMXh7e/PFF19Qv359GjVqxOnTp+nWrRs9evSw9M3IyODjjz+mcePG+Pr60qZNGzZs2GCpz87OZvbs2bRu3RofHx/8/Pzo3Lkze/bsuWvs95OSMyIiIiIPWNWqVWnfvj2enp4FHYqIcH2ZjlbOroQ4uxLk5MyrrkUpYjRa6p+3s+cV16IEFHKmvUthahcq2CVJRERERApCSEgIsbGxXLr0/8uj/fHHHxw4cIBWrVrdse+5c+fo2rUrycnJfPjhhwwePJjJkydz7tw5SxuTycTrr7/Ojh07GD58OBEREfz4449WX6LfKj09nR49erB9+3aGDh3KJ598QpEiRejRowcHDhy46zWZTCaysrJy/GRn//+St1u3bmXQoEH4+PgQFRXF9OnTKVu2LOPGjbOcY/369Xz44YeEhoYyf/58+vfvz9q1ay37r8yYMYNSpUoRGBhIdHR0jhkhN+vUqROenp4MHTqUXr16kZiYeE/7uDg6OjJhwgROnjzJtGnTbtvu/PnzdOzYkZ9++onhw4czdepUHB0d6dmzJ//5z3+s2k6dOpW+ffsyduxYOnTowMCBAy3XdfPeP+vWrSMuLo7IyEjGjBnDwYMHGTZs2F1j3r59OwkJCbRt25bChQsTHBzMypUrrRJz0dHReHt7U61aNaKjo2nUqBFwPbEzb948Jk6cyJAhQyhXrlyO8d955x0WLlzIq6++yqxZs6hduzZDhw5l27ZtAEyaNIlZs2bRuXNn5s2bx4QJE0hMTGTw4MGkpaXdNf77RcuaiYiIiIjIU8fGYOA5O/vb1hcxGq0SNiIiIiJPm8aNG2Nra8uWLVt49dVXAfj3v/9NtWrVeO655+7Yd+HChWRnZzN37lzLnpkVKlSgU6dOljY7d+7kwIEDzJs3j4YNGwJQr149GjdufNtx165dy5EjR1i5ciXe3t4ABAQE0LFjR6ZOncqCBQvuGFe3bt1yLff19WXFihUAHD9+nA4dOvDuu+9a6mvUqIG/vz979+7Fx8eHvXv3UrZsWbp27YrBYKBOnTo4OTlx5coVAKpVq4a9vT3u7u53XUbtzJkzFClShEOHDpGUlMTXX399x/1VclO3bl06derEwoULadGiBT4+PjnaLFiwgKSkJFauXEnp0qUBaNSoEW3btmXy5MlWM1dCQkLo0KGD5fhGAsTT05OyZctaykuXLs3MmTOxs7s+K/3kyZN8+umnpKam4uR0+wecVq9eTbVq1ahatSoAHTp0YMOGDezatcuyhJmfnx8uLi5kZ2dbvYZms5l+/frddqmzo0ePsmnTJkaPHm1Zkq9evXqcOnWKPXv2EBQUxPnz5xk6dKjVkn0ODg4MHDiQY8eO5fr6PQhKzoiIiIiIyFMv22zmeGYGaSYTL9jb42qjxIyIiIg83W5e2uxGcmbDhg20bNnyrn1jY2OpWbOmJTED1xMgzz77rOV43759ODg4WBIzAE5OTgQGBvLjjz/mOu5//vMfSpYsiaenJ1lZWZbyoKAgZs+eTUZGBvb2t38A57333rMkBG52cyLhjTfeAODq1aucOHGCU6dOcfDgQeD6rA24ngyJjo6mffv2NGnShMDAQNq0aXPPm9Lv37+fPn364O3tTWRkJP/85z8ZOXIkUVFRrF27FoPBkOelsYcPH86OHTv45z//mWOJMLj+eteqVcuSmAGwsbGhZcuWTJs2zbIkG0CVKlXydE4/Pz9LYgawJG6Sk5Nvm5y5ePEiu3btYtCgQSQlJQHg7e1N8eLFiY6Ovuv+MneL78YSd02bNrUqnzdvnuXPU6dOBSAhIYG4uDhOnjxpmVVz4z1+GJScERERERGRp5rZbGZ9ShJnsq/f4O+7lko71yIUM+p2SURERJ5uISEhhIWFkZCQQEpKCr/++iszZsy4a78rV67kOrvmmWeesWpzc/Imtza3unz5MmfPnqV69eq51icmJlKyZMnb9q9QoYJlxs3tJCQkMGbMGL7++msMBgPPPfcctWrVAq7/3gjQsmVLTCYTy5Ytsyx9VqZMGd555508Ja9uePfdd6latSpz587F1taWlJQUJkyYwCeffMLy5cupUaNGnpMzLi4ujB8/njfeeINZs2ZRv359q/orV67w/PPP5+hXvHhxzGYzV69etZTldeZOoUKFrI5tbK7vonLjdcrN2rVrycrKYsqUKUyZMsWqbvv27Zw7d+6O7+GNmG/n8uXLwJ2v4eDBg4wbN46DBw9SqFAhKlWqZEkc3in2+013GyIiIiIi8lQ7m51lScwAZAI/p18j0Mml4IISEREReQTcWNps69atJCQk4OfnZzX75Xbc3Nys9qq54cYX5zfaJCQkYDabrWac3NzmVq6urlSsWJHIyMjbnveveueddzhx4gQLFy6kRo0a2Nvbk5aWxsqVK63atW7dmtatW5OcnMy3337L3Llz+cc//kGdOnXumDy4ITExkRMnTtC1a1dsba9/Td+1a1eOHDlCVFQUAF26dLmn2AMDA2nbti1z5szJkZwoXLgwFy9ezNHn/PnzwPXX7safH6Qvv/ySF198kUGDBlmVJyQkMGTIEFauXMmAAQPyPb6rq6tlvJsTfUePHiUtLY2KFSvy+uuv4+npyb/+9S9eeOEFbGxs2LFjB5s2bcr3efPD5qGeTURERERE5BGT27NxD+95OREREZFHl7OzMw0bNmTTpk1s2rQpz7NC6tatS2xsLBcuXLCU/fbbb5w+fdpyXK9ePTIyMti6daulLCMjg+++++6249auXZs///yTEiVK4O3tbfnZunUrn3/+udUSW/kVGxtLixYt8Pf3tyyRtnPnTgDLhvXDhg2zJBBcXV0JCQmhX79+ZGVlWa75xiyS2ylSpAguLi7s3bvXqrxXr17Y2NhgNBopXLjwPcc/YsQIihQpkmNWSu3atYmNjeXs2bOWMpPJxMaNG/H29r7jcnDG+7QX44EDBzh27BgdOnTA39/f6ickJAQvLy9WrVpFdnZ2vs9xY5bTjWXKbnj//feZMmUKcXFxXL58mR49elCpUiXL+3TjPdbMGRERERERkYektNGWkkZbzv1v9owt4GXvWLBBiYiIiDwiQkJCCA8PJzs7m1mzZuWpz2uvvcaqVavo1asXAwcOJCsri6lTp1olT+rVq0eDBg0YMWIEFy9epHTp0ixevJiEhARKlCiR67gdOnRgyZIl9OzZk759+1KyZEm2b9/OggULGDBgwF33fDl+/LhllsqtSpcuTcmSJfHx8eGrr77C09OTkiVL8uOPPzJnzhwMBgNpaWnA9eTTyJEjiYyMJCAggKSkJGbMmEGFChWoXLkycH2myq+//srevXvx8fHB0dH690sbGxv69evHpEmTGD9+PE2aNCEuLo5PP/0UX19frl69yhtvvMEnn3yCv79/nl53gKJFizJ69OgcM1N69uzJ2rVree211xg4cCDOzs4sW7aM48ePM3fu3DuOeWM2ypYtWwgICKBixYp5judmq1evxt7enmbNmuVa365dO9577z127txJUFBQvs7h6elJs2bNmDhxIqmpqXh4ePD111+zd+9e5s+fT4UKFXBxcSEqKgqDwYCNjQ2bN29m1apVAKSmpubrvPmh5IyIiIiIiDzVDAYDbVwK81tGOmlmMxXt7Cn8F54OPJqRzqnMDIoZbfFycMTuHjeGFRERkcdfcbdiXNyXc1mvhx3D/RAUFITRaKRGjRq3TZrcys3NjeXLl/P+++8TFhaGs7Mzr7/+Ohs2bLBqN2PGDCZPnszHH39Meno6LVu2pFOnTmzfvj3XcZ2dnVm6dCkfffQRERERXL16lXLlyjFq1Ci6du1617hGjx5927rBgwfTr18/IiIimDBhAuPHjwfg+eefZ9y4cXz11VeWzeZffvllMjIyWLZsGcuWLcPR0ZF69eoxfPhwS/LnzTffZNSoUfTu3ZtFixZRs2bNHOfs3bs3jo6OLF68mBUrVlCiRAk6duzIm2++SXJyMm+++Wa+kgXNmzenefPmVst0lShRguXLlzN58mTGjBmDyWTCy8uLBQsW3DX5U7duXYKCgvjoo4/Ys2dPnpN0N0tPT2fDhg00bNjQkuy5VatWrYiMjOSLL77Id3IG4KOPPmLatGl89tlnXLlyhYoVK/Lpp59a9uGJiopi0qRJDBo0CGdnZzw9PVmyZAl9+vQhNjaWwMDAfJ/7XhjMD3OeziMqPT2dn3/+GS8vLxwcHAo6HLlHYWFhALdda1JERETkURIWFsalQ4fpUNS9oEN5qlzKzsJkhmdu86Tk/bL/Whp7rv3/DXQFO3uaO+d+8ykPX8zlBIp5VtW9g4iI3BeHDh3C09OzoMOQJ9it+/HIo+dOnwN3yzto5oyIiIiIiDyxTGYzm64mczIrE7i+hFkrl8LYPqCb3MMZ16yOT2RmcM1kwvEua46LiIiIiNxKiZknm+4QRERERETkiXUyM8OSmAE4k53F0Yz0B3Y+R4P1LZYdPLBEkIiIiIiIPL6UnBERERERkSfWVbMpZ5kpZ9n9UsfRyWp5gtqFnJScERERERGRHLSsmchNkpKS2LBhAwkJCQQGBlK9evWCDklERERE/oLnvbVXSAAAIABJREFU7ezZnZZK1v+ObYAX7O0f2PnK2NnRtbAbZ7KycDcaKWI0PrBziYiIiIjI40vJGZH/yc7OZsSIEZw6dQqAzZs3M3bsWPz8/Ao4MhERERHJLxcbI21dinAgPQ0T4OXgSDHjg70NcrSxocIDTACJiIiIiMjjT8mZp8DWrVvZvHlzQYfxwMTFxQEQFhb2l8ZJTU21JGYATCYTkydPpkyZMn9p3PuhWbNmBAcHF3QYIiIiIo+lZ2xtCbZ1LegwRERERERELJSckceem5vbfRnHxibnFky5lYmIiIiIiIiIiIiI/BVKzjwFgoODNesijz766CN27NgBQJEiRYiIiODZZ58t4KhERERERERERERE5Emi5IzITYYNG0ZISAgJCQnUrFkTJyengg5JRERERAqA2WzGYDAUdBgiIiIiIvKEUnJG5BbVqlUr6BBEREREpICcyMzgu9SrpJpNVLKzJ8DJBVslaURERERE5D5TckZERERERARIN5nYejWZrP8dH83MoHB6Gi865n02dabZzE/paVzMyqKsnR3V7R01A0dEROQpNDosjMQLFws0BrdnijM+MjJffY8cOcKsWbPYu3cvV65coWjRorz44ou8+eabVK1a9Z7GCg8PJzY2li1btuQrln379jFv3jz279/P1atXKV68OPXr1+ett96iXLlyDzWWR8XRo0dp06YNpUqV4ptvvsFoNOZo8/nnnzN79mySkpIYMGAAb7zxRo428fHxBAcHM2nSJNq2bfswQpebKDkjIiIiIiICXMzOtiRmbjiXdWvJnW1NTeb3zEwAfs/KJNVkpk4hLZUrIiLytEm8cJGQLFOBxvDvfCaHDh8+TOfOnalZsyajRo3C3d2ds2fPsnjxYjp16sTixYvx8/O7z9Hm7ttvv+WNN96gRYsWvP/++7i6unLq1CnmzZtHx44dWblyJeXLl38osTxKVq9eTeXKlfntt9/YsWMHjRs3tqpPTU1l4sSJBAYG0qtXr9smsUqUKEF0dPRT+Ro+CmwKOgAREREREZFHQXFbI3a3lJW2zfvzbBlmsyUxc8PRjPT7EJmIiIjIw7No0SKKFSvGnDlzaNGiBXXq1OFvf/sbixYtomjRokRFRT20WObMmUPNmjWZMmUKTZo0wd/fn5dffpnFixeTlpbGggULHlosj4rMzEzWrVtHu3btqFGjBtHR0TnaJCcnk52dTZMmTahduzalSpXKdSx7e3v8/Pxwd3d/0GFLLpScERERERERARwMNjRzdsXNxogdBqrZO+DrUCjP/Y2Awy1LmDnb6JZLREREHi+XLl3CbDZjMlnP/HF2dmbEiBGEhIRYyho3bsw///lPq3YxMTF4eHhw9uxZq/KlS5fSsGFD/Pz86Nu3L7///nueYrk1DoCSJUsyatQoXnrpJUtZamoqH374Ic2aNcPLy4uaNWvSu3dvDh8+nKP/ypUradasGd7e3rRt25Zvv/3Wqn7Pnj306tWL2rVr4+XlRXBwMDNmzLDEEh8fj4eHBwsXLqR58+b4+/uzYcMGADZt2kTnzp2pUaMGXl5ehISEsGzZMquxPTw82L17Nz169MDX15eXXnqJyZMnk52dfdfXZMeOHVy6dInAwED+9re/sXPnTv78809LfUxMDAEBAQCMGDECDw8PALp160ZYWBgDBgygZs2aDBo0yHIda9eutfSPi4ujf//+1K5dmzp16tCvXz9OnTplqT99+jT/+Mc/aNCgAdWrV6d+/fqEh4dz5cqVu8Yu1nSnICIiIiIi8j/l7Ox5pXBRehd1J8DJBeM97BdjNBio5+hkucmyx4C/ljQTERGRx0xAQADx8fG8+uqrLF26lOPHj1vqWrRoQfv27e95zD/++IO5c+cyfPhwIiIiOHHiBK+99hrp6XeeZRwQEEBsbCyvvfYaMTExnD592lL38ssv06RJE8vx8OHDWbNmDX379uWzzz7j3Xff5ciRI7zzzjuYzWZLu/j4eObPn8+QIUOYPn06ZrOZAQMGkJiYCMAvv/xCr169KFasGB9//DGffvoptWrVYvr06WzcuNEqvqlTp9K3b1/Gjh1LnTp12Lp1K4MGDcLHx4eoqCimT59O2bJlGTduHAcOHLDqO2zYMOrUqcPs2bNp3bo1c+fOJSYm5q6v5erVq6lWrRqVK1emVatW2NnZsXLlSkt9o0aN+PTTTwF46623rGbWrF+/nkKFCjFz5kw6d+6cY+xz587xyiuvcPr0acaPH09ERATx8fH06NGD1NRU0tLS6Nq1K7///jtjx45l/vz5dOvWjXXr1jF16tS7xi7WtOeMiIiIiIjIfVLVwZFydvYkZGdR0tYWe4OehxMREZHHS2hoKBcuXGDBggWMHz8eAHd3dxo0aEC3bt3w8fG55zGzs7OZOXMm1atXB6BSpUq0bt2a1atX06VLl9v2e/vtt0lJSSEmJobdu3cDUKpUKQIDA+nRowcvvPACAOnp6aSlpTFq1ChatGgBQJ06dUhJSSEiIoLExETL0l0mk4lZs2bx/PPPA+Dg4ECPHj04cOAAgYGBHD16lAYNGjBp0iQM/3tQ56WXXuKbb77hhx9+oGXLlpb4QkJC6NChg+X4+PHjdOjQgXfffddSVqNGDfz9/dm7d6/Va/fKK6/Qr18/AOrWrcvXX3/N9u3befnll2/7ely6dImdO3cSFhYGQOHChWnSpAmrVq2if//+2Nra4u7uTrVq1QAoX7681f5Atra2TJgwAUdHR+B6oupmCxcuJOv/2Lvv+Jrv/v/jj5NZEpQQSuwRkYEgsZrYV1taDS6tkdq1m1qxEtKq2VJqRdQVI1SMqNFx0VaMKiVouWwxGkWNxArZvz/8cr6ORESEGM/77ZbbzXnP1+cTOefkvPJ+v5OTWbhwofF+lS9fnu7du3Po0CHy5ctHqVKlmDJlCg4ODsbY//jjD3bv3v3AuCVzSs6IiIiIiIjkIhszM2zMrPI6DBEREZEcMRgMDBo0iB49erBt2zZ27NjBrl27WLduHevXrycwMJBOnTo90phlypQxJmbgbnKmbNmyHDhwAIDk5GST9ubm5hgMBqysrBg3bhx+fn5s2bKF3377jV27dhEeHk5ERATTp0+nWbNmWFtbs2DBAuDu6o9Tp05x+vRpNm/eDNw9pyVdsWLFjIkZwJhkuH79OgA+Pj74+PiQkJDAqVOnOHv2LIcOHSIlJcVkHIAqVaqYPP7www8BuHXrlrFv+jXe39fd3d3kcYkSJbh9+3aW9zF9+zFvb29jvC1atOC7774jMjLSZCVRZsqUKWNMzGQmKioKd3d3kzNoypcvb7yPAMuWLSM1NZXTp09z5swZTpw4QXR0dJbzSuaUnBEREREREREREREREwULFqRly5a0bNkSgEOHDuHv78/kyZNp1aoVhQoVyvZYdnZ2mZb9888/xMTE0LRpU5O6iRMnmqxIKVq0KG3btqVt27bA3XNbhg4dSlBQEE2bNsVgMLBt2zYmTJhAdHQ0NjY2VK1alfz5724xe++2ZvnymZ4pmL46Jv08mTt37jBu3DjWrl1LcnIyDg4O1KxZEwsLC5NxMruuq1evMnbsWH766ScMBgNly5alVq1aGWIAMiRJzMzMMj1f515r1qwhOTmZFi1aZKhbvnz5Q5MzmX0f7hUXF0fZsmWzbBMaGkpwcDBxcXEULVoUFxcX8uXLR3x8fJb9JCMlZ0RERERERERERESECxcu0K5dO/z8/DJsr1WtWjU+/vhj+vfvT0xMjDE5c39CIbMP6dNXedzr8uXLuLq6Ym9vz6pVq0zqHBwc+OOPP+jbty+ff/45DRo0MKn39PSkR48eTJw4kWvXrnH9+nX69+9P8+bNCQkJoXTp0gAsXbqUbdu2PdI9GD9+PBs3bmTGjBnUq1fPmOCpV6/eQ/sOHTqUU6dOsXDhQmrWrImVlRW3b982ORMmp/7880+OHTvGoEGDqFmzpknd2rVrWbNmDTExMcaVQDlha2vL1atXM5Rv376dihUrsmfPHiZNmoS/vz8+Pj7GFTZ+fn4cOnQox/O+rLQBsoiIiIiIiIiIiIhQrFgxzM3NWbZsGQkJCRnqo6OjeeWVVyhTpgxw98P88+fPm7SJiorKtN+955scPnyYM2fO4OnpiZWVFa6uriZfhQsXply5csTHx7N48eJMV5ScOnWK4sWL8+qrr3Lw4EESEhLo06ePMTEDGBMzD1uRcn/89erVo2nTpsbEzMGDB7l69epDx4mKiuKNN94wXhfA1q1bHzmGzERERJAvXz4++OADPD09Tb66detGamrqYyeBatWqxd69e4mLizOWnTt3jp49e7Jr1y6ioqIoXLgwPXr0MCZmbt26RVRU1GNf38tIK2dEREREROSlciM1BQNga2ae16GIiIiIPFPMzc0ZM2YMAwcOpG3btnTq1ImKFSty+/Ztfv31V5YuXcrgwYMpUKAAAI0bN2bevHmEhITg5ubGL7/8ws6dOzOMa21tTd++fRk0aBDx8fFMnTqVSpUq8c477zwwlkKFCjFs2DA+/fRTOnbsSPv27SldujQ3btxg06ZNfPvtt0ybNg0AZ2dnLCws+Pzzz+natSsJCQlEREQQGRkJ8NCzXO7l5ubGjz/+SHh4OOXLl+fIkSPMnTsXg8Hw0HHc3NxYt24dTk5OFC9enL179xISEpKtvllJTEzk+++/p3HjxsaE0b0qV66Ms7Mzq1evZsCAATmep1u3bqxdu5aePXvSu3dvDAYDs2bNokKFCrRo0YLU1FS++eYbpkyZQqNGjbhw4QL/+c9/uHz5ssk5NZI9Ss6IiIiIiMhLISUtjZ/jbxKdlAhAFUtrGue3Me4zLiIiIiLQtGlTVqxYwYIFCwgODubKlStYW1tTrVo1pk+fTvPmzY1te/fuzdWrV/n6669JSkqiUaNGjB8/nr59+5qMWa1aNZo1a0ZAQAC3b9/Gy8uLgICALA+nB+jUqRMVKlRg8eLFTJs2jbi4OGxsbHBzc2PRokV4eHgAULZsWaZOncqsWbPo06cPhQoVokaNGixZsgRfX1/27NlDxYoVs3X9I0aMICkpiWnTppGYmIiDgwN9+/blxIkTbNmyJcsVIpMmTWLcuHF8+umnAJQrV45PPvmEdevWZbqiKLs2bdrEtWvXjOf/ZKZ169ZMmDCBn3/+mRo1auRonpIlS7J06VI+//xz/P39sba2pn79+vj7+5M/f358fHyIiYlh9erVhIWFUbx4cby9venYsSOBgYGcOnWK8uXL5/QyXzqGtPtPInoJJSQkcPDgQVxcXLC2ts7rcERERETkBTZ8+HCOHjxIUXP9ndTTdoc07t/tvBBgTfaTM/H//5fx/GamO0QnkMYtIA3IB+R/hDHl6bmckoyjiwuTJ0/O61BEROQFcPjwYZycnDKtGzN8OLGXLj/liEwVLlaUT/WaJ/JEZfU88LC8g34jFBERERF5iipUqJDXIby0Ll26BJdNPySxtrfHzs4u22Nci44GwO6e72NSUhInT54k/e/ebgKFSpWkYMGCjx+05Co79DMoIiJPh5IiIvIwSs6IiIiIiDxFvXv3zusQXlonT55kyJAhxq0oLCwsCAoKwsHBIdtjDB8+HMBk5cXWrVv54osvTNpVrVoVPz+/XIhaREREREReRErOiIiIiIjIS6FixYqMHj2adevWYWZmho+PzyMlZh6kXLlyGcq017aIiIiIiGRFyRkREREREXlp1KlThzp16jxyv5SUFH777TcuXbqEjY2NSV2ZMmXo1q0b33zzDYmJiTRo0IA333wzt0IWEREREZEXkJIzIiIiIiIiDzFnzhw2bdoEwOXLl4mMjKRRo0bGeh8fH9566y2SkpKwtbXNoyhFREREROR5YZbXAYiIiIiIiDzLbt68yc8//2xStnbt2gztrK2tlZgREREREZFsUXJGREREREQkCwaDAYPBYFJmbm6eR9GIiIiIiMiLQMkZERERERGRLNjY2PDWW2+ZlLVt2zaPohERERERkReBzpwRERERERF5iF69elG7dm1mz56NjY0N9erVy+uQRERERETkOabkjIiIiIiISDbUrFkTOzu7vA5DRERE5LmSlpaWYYtYEVFyRkRERERERERERCRXjRoZyJUrsXkag51dYSZMHPfI/Xx9fTE3N2fhwoWPNf/FixcZM2YMgYGBODg4ANCkSRPq1avH+PHjH2vsdLGxsbz++uuYm5uzbds2ChYsmCvjPo4RI0YQFRXFpk2bnsp8K1euJCQkhCtXruDh4cEnn3xC8eLFs93/+++/Z+XKlRw5coQ7d+7g4OBA69at6dSpE/ny5Xvs+Hbt2sUHH3zA0qVLqV27NjNnzmTu3LkcOnTogX0iIiIYOXIkW7ZsoUSJEo8dw7NKyRkREREREZEnYPPmzfz222+UKFGCNm3a8Oqrr+Z1SCIiIvKUXLkSS9lijfI0hjOXIvN0/p07dxIZGUlgYKCxbNasWRQoUCDX5li/fj329vbExcWxdu1afH19c23snOrXrx+3bt16KnNt2bKFgIAAPv74YxwdHQkKCmLUqFEsWLDgoX1TU1MZMmQImzZtom3btnTq1In8+fMTFRXF7NmziYyMZP78+Y+doHF2diY8PJxKlSo91jgvIiVnREREREREctl///tfZs+ebXz8559/Mn369DyMSERERCTvVatWLVfHi4iIwNvbmxs3bhAeHv5MJGfKlCnz1ObaunUrdnZ29O3bF4B9+/YRFhaWrb7z58/n+++/Z+7cuTRp0sRYXr9+fWrUqEHPnj0JDQ2lX79+jxWjra0tNWrUeKwxXlRmeR2AiIiIiIjIiyYyMtLkcXR0NGfPns2bYERERERyWUpKCvPmzaNVq1a4ublRo0YNOnTowK5du4C7SRN/f38AmjZtyogRI4C725qNHj0agJiYGBwdHdm4cSMDBgygZs2aeHh4EBgYyO3btx8aw5EjRzh8+DDe3t688847HD9+nKioKJM2u3btwtHRkd9++42OHTvi5uZGixYt+Omnn4iOjqZLly5Ur16d5s2b891335n0PXr0KL169aJmzZrUqlULPz8/Lly4kGHs8PBwGjVqRMOGDdmzZw8jRoygefPmxnZpaWksXLiQN954Azc3N/71r3+xZMkSk7nCw8Np06YNNWrUwM3NDR8fH/773/8+9B6UL1+eK1euEBUVRUpKCnv37qVmzZoP7ZeUlERoaCiNGzc2Scyke/311+nXrx+lS5c2lv31118MGzaMhg0b4uzsTP369RkxYgTXrl0ztmnSpAmTJk3C19cXd3d3Jk6caLxPe/bsMZnjxx9/pHnz5ri5udG5c2f+/PPPDHH8/vvvvP3227i6utKmTRu2bt1qUh8bG0tAQAD16tXDzc2NDh06ZPg/cPXqVcaOHUvjxo1xcXHBw8ODgQMHcu7cOWMbX19fxowZw7x58/D29sbV1ZX333+fAwcOPPRePg4lZ0RERERERHJZkSJFTB6bm5s/E3ugi4iIiOSGKVOmEBwcTIcOHfj6668ZN24csbGx+Pn5cfv2bRo1asTAgQOBu1uZZbX6IiAggNKlSzNnzhx69OjBypUrmTdv3kNjWLVqFXZ2djRs2JAGDRpgb29PeHh4pm2HDh3KW2+9xdy5cylYsCD+/v706dOHRo0aMWPGDIoVK8aIESO4ePEiAKdOnaJDhw5cu3aNzz//nHHjxnHs2DE6derEjRs3TMb+8ssvGTVqFEOGDMHNzS3TezVlyhRatGhBcHAwb7/9NuPHj2fp0qUALF68mE8++YQWLVowb948vvjiCywsLBgyZIgxngdp3749Tk5ODB48mO7duxMbG5ut83z+97//ERsbS6NGjR7Yxs/Pj7fffhuA27dv07lzZ06fPk1QUBALFizA19eX9evX8+WXX5r0W7JkCS4uLsyYMYOWLVtmOnZKSgpjx46lR48efPnllyQkJNClSxcuXbpk0m7s2LG0bt2aWbNmYWdnR58+fTh8+DAACQkJdO3alcjISAYPHsxXX31FoUKF6Nq1qzHRk5aWRs+ePdm5cydDhw5lwYIFDBgwgF9//ZWgoCCTub7//ns2b95MYGAg06ZN4/Lly/j5+ZGamvrQ+5lT2tZMREREREQkl73//vscPHiQ2NhYDAYD7733ns6cERERkRfGP//8w+DBg+nUqZOxzNramoEDB3L8+HHc3NyMqy6cnJxwcHB44FiNGzdm+PDhANSrV49ff/2VyMhIPv744wf2SUxMZMOGDbRu3RoLi7sfcb/77rssWrSIUaNGZXjf9f7779O5c2cAbt68yUcffUSXLl3o1q0bAEWLFqVt27YcOnSI4sWLM2vWLPLnz09oaCg2NjYA1KlTh2bNmhEWFmbcRgygU6dOtGjRItM4r1+/zuLFi+natSuDBw8G7m4bduHCBXbv3k2nTp2IiYmhZ8+e9OnTx9ivVKlStGnThr179/Lmm28+8D6cP3+eQoUKcfjwYa5fv85PP/2EnZ3dA9vf2w+gZMmSD20Ld1eBlypViilTphi/l3Xr1uWPP/5g9+7dJm1LlCiBv78/BoMBwLia6n6fffaZcYWRu7s7TZo0YeHChQwbNszYxs/Pj65duwJ371vz5s2ZN28e06dPZ+3atRw9epSVK1fi6uoKgJeXF+3atePLL78kNDSUixcvYmNjQ0BAAO7u7gB4enpy9uxZVq1aZRJPSkoKX3/9Nba2tgDcunWL4cOHc+zYMapWrZqt+/SolJwRERERERHJZaVLl2b+/PkcPnyY4sWLU6JEibwOSURERCTXpK+WuHr1KtHR0Zw5c4bNmzcDd7fMehTpH5qnK1GixENXjGzevJnY2FiaN2/O9evXAWjWrBkhISF8++23xg/00927oiU9eXHvOSjpyZz0sXbu3Em9evWwtrYmOTkZgMKFC+Pm5saOHTtMkjNVqlR5YJz79+8nOTnZZJszuJuYSDdq1Cjj3On3Mj2hkdW93LdvH7169cLV1ZXJkyczevRoAgICmDNnDmvXrsVgMNC6detM+6YntLK7KsTZ2Zlly5aRmprK6dOnOXPmDCdOnCA6OjpD28qVKxsTMw9iaWlJ06ZNjY8LFy6Mu7t7hq3N3njjDZM+Xl5ebN++HYDffvuN4sWL4+TkZPwewd1k37x580hMTKREiRIsWbKEtLQ0YmJiOHPmDNHR0ezduzfDvXV0dDQmZgCKFy8OQHx8/MNuT44pOSMiIiIiIvIEWFlZUb169bwOQ0RERCTXHThwgE8++YQDBw6QL18+KlWqZFyFkZaW9khjvfLKKyaPzczMHpo0iIiIADBZuZMuPDw8Q3ImffVLVvPeKy4ujvXr17N+/foMdeXKlTN5nNVKlbi4uIe2OXv2LGPGjOG3337D0tKSChUqGFdqZHUvR44cSdWqVZk/fz4WFhbcvHmTcePG8dVXX/HNN99Qs2bNByZn0r9X9567cr/Lly9TqFAhLC0tAQgNDSU4OJi4uDiKFi2Ki4sL+fLly5C8yM7KncKFC2NmZnriSpEiRTIkZ+4fq0iRIvzzzz/A3Xt74cIFnJ2dM50jNjaW4sWLs27dOqZNm8b58+d59dVXcXJy4pVXXslwbzP7fwjZT2DlhJIzIiIiIiIimYiJieHQoUNUqVIlwy/hIiIiIi+rmzdv0rNnT5ycnPjuu++oUKECZmZmbNmyJVuH2D+uS5cusW3bNnx9fTOsSNmxYwfBwcHs3r2bOnXq5HgOW1tbvLy8+OCDDzLUWVlZZXucAgUKAHdXGJUpU8ZY/tdff3H+/Hlq167Nhx9+iLW1NatWrcLJyQkLCwtOnDjB2rVrHzhubGwsp06donPnzsZVMJ07d+bo0aPMmTMHgI4dOz6wv5OTE0WLFmXr1q2ZJrgABg8ezLlz59i0aRPfffcdkyZNwt/fHx8fH+P5in5+fhw6dCjb9yPdjRs3SEtLM1lhc/nyZQoXLmzS7vr16yYJmnvbFChQgIoVKzJ58uRM5yhcuDB79uxh+PDhxi3s0lfDTJkyhf379z9y3LnN7OFNREREREREnl/x8fHExMQ80l9xRkZGMmDAAGbNmsVHH33Ehg0bnmCEIiIiIs+P6Oho4uLi6Nq1K5UqVTKuMNi6dSvwf6s9zM3Nn8j83377LSkpKXTp0gVPT0+Tr+7du2Npacny5csfaw4PDw9OnjyJs7Mzrq6uuLq6Uq1aNUJCQozXmR3Vq1fH0tLSuOVburlz5zJq1ChjkqV9+/a4uroaEy3338v7FSpUCFtbW37//XeT8u7du2NmZoa5uTkFCxZ8YFxmZmZ06dKFyMhIIiMjM9RHRkby+++/06pVK8zMzIiKiqJw4cL06NHDmJi5desWUVFROVpZcvv2bfbs2WN8fOnSJaKiovD09DRpt23bNuO/79y5Q2RkJB4eHsDdM4D+/vtv7O3tjd8jV1dXfv75Z5YsWYKlpSX79u0jNTWVgQMHGhMzKSkp7Nix44muiMkurZwREREREZEX1qZNmwgJCSEhIYHSpUszduxY7O3tH9ovfU/tdN988w0tW7Z8kqGKiIiIPDPOnz/PwoULM5RXq1YNJycnbG1tmTNnDgaDATMzMzZu3Gg8YD19m6v0VSObNm3Cy8uLihUr5kpsa9asoXr16pQuXTpDXaFChWjcuDEbN27k6tWrOZ6jf//+tG/fnr59+9K+fXssLCwICwtjx44ddOjQIdvjFClShM6dO7NgwQIsLCyoXbs2UVFRrFmzhnHjxmFnZ0epUqVYvHgx9vb22Nrasm3bNhYvXgw8+LwTMzMz+vXrx5QpU/j0009p1qwZ0dHRzJ07l+rVq3Pr1i0+/PBDvvrqqwwJj3Rdu3Zl165dDBgwgPfeew8vLy/g7nk7S5cupXbt2vTv3x+4e2bPN998w5QpU2jUqBEXLlzgP//5D5cvXzYmax6FpaUlw4cPZ+jQoVhZWfHVV19RoEAiVZipAAAgAElEQVSBDCuVpk6dSnJyMsWKFWPBggXcvHmTfv36AdCmTRvCwsLo1q0bvXv3pnjx4kRGRhIaGsqAAQMwGAzGs4bGjRvHu+++y7Vr11i6dClHjhwhLS2NO3fuZLm93ZOm5IyIiIiIiLyQbt26ZTwMFO5uH7F06VIGDRr00L537twxeZyQkPBYf113584dYmNjee2113I8hoiIiMjTcvr0aSZOnJih/IMPPsDDw4M5c+YwZcoUPvroI2xsbHByciIsLIxevXoRFRWFt7c3devWpXHjxkydOpVdu3YRHBz82HHt37+fkydPMnLkyAe2ad26NRs3bmTNmjW4uLjkaJ6qVauydOlSpk+fztChQzEYDFStWpWQkBDq16//SGP5+/tTpEgRVqxYQUhICGXLlmXChAn4+PgAMGfOHMaPH4+/vz9WVlZUqlSJuXPnMmHCBKKioh64PVmPHj145ZVXWLx4MStWrMDe3p527drRp08fbty4QZ8+fbI8zN7Kyorg4GCWL1/O2rVr2bBhA4mJiZQtW5ZBgwbRoUMH4xZuPj4+xMTEsHr1asLCwihevDje3t507NiRwMBATp06Rfny5bN9T4oUKYKfnx+ff/45V65coU6dOsyYMSPDGTOfffYZEydOJCYmBhcXFxYvXmxM8tnY2LB06VKmTp3KpEmTuHXrFqVLlyYwMJDOnTsD4OnpyZgxYwgNDeW7776jaNGieHp6MmvWLPr378+ePXto2LBhtuPObYa0Rz2h6QWUkJDAwYMHcXFxwdraOq/DERERERGRXHD27FkGDBhgUlalShW++OKLh/Zdvnw5y5YtMz5+55136NmzJ8OHDwd44N7Wmdm8eTPBwcHcvn2bsmXLMmbMGIoVK5bt/iIiIvJsOnz4ME5OTpnWjRoZyJUrsU85IlN2doWZMHFcnsYgeef+M13kycjqeeBheQetnBERERERkReSg4MDpUqV4ty5c8ayunXrZqvv+++/T+nSpTl48CBVqlTB29s7RzHEx8czd+5c40qcM2fOEBYWlq3VOyIiIvL8UlJE8poSM88+JWdEREREROSFZGZmxtixYwkLC+P8+fPUrVsXHx8fUlNT2b9/P9euXaNOnTrY2tpm2r9BgwY0aNDgsWK4cuVKhi3SYmJiHmtMERERERF5/ik5IyIiIiIiL6wSJUowdOhQk7Jx48axe/du4O5BtZ9//jklS5Z8IvOXKlWKkiVL8vfffxvLPDw8nshcIiIiIiLy/DDL6wBERERERESelqNHjxoTMwA3btxg3bp1T2w+MzMzxowZQ4MGDShfvjzt2rWjRYsWT2w+ERERERF5Pig5IyIiIiIiL437txiDuwd1PkklS5Zk+PDhuLm58e2339KtWzemT59OSkrKE51XRERERESeXUrOiIiIiIjIS8PFxYWyZcsaH1tYWDyVlSx//PEHa9euJTk5mdTUVH755Re2bdv2xOcVEREREZFnk86cERERERGRl4a5uTkTJ07kv//9L9euXcPb25uKFSs+8XnPnj2brTIREREREXk5KDkjIiIiIiIvFVtbW9q2bftU56xZsyZmZmakpqYay2rVqvVUYxARERERkWeHkjMiIiIiIiJPmIODA6NGjWLVqlUkJSXxzjvv4OzsnNdhiYiIiIhIHlFyRkRERERE5Cnw8PDAw8Mjr8MQEREReSalpaVhMBjyOgyRp8YsrwMQERERERERERERkWeDr68vjo6OD/zq0aNHrs538eJFevfuzblz57LVPjY2FhcXF6pXr87169dzNKejoyNz5szJUd/7nThxgi5dulCzZk3efPNNfvnll2z1GzFiRIZ76+Ligre3NwEBAcTGxuZKfOl27dqFo6Mje/bsMZZNmzYNT09PatSowfr162nSpAmjR4/O1XnlwbRyRkRERERERERERCQXjRo5nKtXruRpDEXs7JgwcXKO+rq6uhIQEJBpXYECBR4nrAx27txJZGQkgYGB2Wq/fv167O3tiYuLY+3atfj6+j7ynOHh4bz22muP3O9+CQkJ9OrVCwcHB2bPns2KFSvw8/Pjhx9+wMHB4aH9S5QowYwZM4yPk5KSOHToENOmTeP48eMsX74811YTOTs7Ex4eTqVKlQA4efIk8+bNo3379rRu3ZoKFSpQsWLFXP/+yoMpOSMiIiIiIiIiIiKSi65euUIVO/M8jeHYYySHbG1tqVGjRi5Gk3siIiLw9vbmxo0bhIeH5yg5k1vXdvz4cf7++2+CgoKoX78+JUqU4IcffuB///tftpIzVlZWGWKpU6cO8fHxTJ8+nT/++CPXYr3/exoXFwdAy5YtqV27NgBFihTJlbkke7StmYiIiIiIiIiIiIg8sqtXrzJ27FgaN26Mi4sLHh4eDBw40GSLsrNnz9KnTx88PT2pXr067733Hlu2bAHuJlr8/f0BaNq0KSNGjMhyviNHjnD48GG8vb155513OH78OFFRURnaLVq0iDfeeANXV1def/11goKCuHnzprH+/m3NDh8+TP/+/albty7Ozs54eXkxfvx4EhISsoynZMmSWFlZ8dNPPwGwe/duLC0tcXZ2fsidy1q1atUA+PvvvwFISUlh3rx5tGrVCjc3N2rUqEGHDh3YtWuXSb/9+/fTrVs33N3dqVevHv7+/lz5/0m6e7c1mzlzJh07dgSgS5cuNGnSBCDDtmY3b95k3LhxNGzYkJo1a9K+fXt27NjxWNcm/0crZ0RERERERERERETEKC0tjeTk5EzrzM3NMRgMpKWl0bNnT27dusXQoUMpWrQoR48eZfr06QQFBTF//nxSU1Pp3bs39vb2TJkyBQsLCxYvXkzfvn358ccfadSoEQMHDmTmzJnMmjULR0fHLONatWoVdnZ2NGzYEIPBgL29PeHh4dSqVcvYZsOGDXz++ecMHz4cR0dHoqOjmTx5MgkJCUycODHDmBcvXqRTp064u7szefJkLC0t2bp1K6Ghodjb29OrV68HxlOkSBEGDhzI1KlTiY+P55dffmHChAnZWjWTldOnTwNQunRpAKZMmcKKFSsYOnQolStX5uLFi8yePRs/Pz82b95Mvnz5OHToEJ07d8bd3Z0pU6aQmJjIF198Qe/evVm1apXJ+P/+97+xt7dnzJgxjBkzhpo1a2aIISUlhR49enD69Gn8/PwoV64c4eHhfPjhh6xYscKYQJKcU3JGRERERERERERERIx27tz5wNUf8+fPx8vLi4sXL2JjY0NAQADu7u4AeHp6cvbsWWMy4MqVK0RHR9OvXz+8vb0BcHNzY9asWSQkJFCmTBljAsLJySnLpEZiYiIbNmygdevWWFjc/Vj73XffZdGiRYwaNYpXX30VgN9//x0HBwc6d+6MwWDAw8OD/Pnzc+3atUzHPXr0KNWqVWPGjBnY2NgAUL9+fX799Vd2796dZXImMTGRlJQUDAYDGzZsYMyYMbzzzjsPbJ+Ze5Ng169fZ8+ePQQHB+Pm5oaLiwsA//zzD4MHD6ZTp07GttbW1gwcOJDjx4/j5uZGcHAwdnZ2fP3111hZWQHw6quvMmbMGM6cOWMyZ4kSJahYsSIAlSpVyjTRsnXrVvbv309ISIjxe+fh4cG///1vdu3apeRMLlByRkRERERERERERESM3NzcGDNmTKZ15cuXB+5+wL9kyRLS0tKIiYnhzJkzREdHs3fvXpKSkgAoWrQolSpVIjAwkO3bt9OwYUO8vLwYOXLkI8e0efNmYmNjad68OdevXwegWbNmhISE8O2339K1a1cA6tatS3h4OD4+PjRr1gxvb2/efvttDAZDpuN6eXnh5eVFUlISJ06c4MyZMxw7doyrV69StGjRB8Zz584devXqxcmTJ5k6dSrBwcHMmDGD119/ncTERH755Rd8fHwoVqzYA8c4e/ZshiSYwWDA09OTzz77zBjzl19+CdzdRi46OpozZ86wefNmAOO9joqKomnTpsbEDNxNMqVvuXbhwoUHxpGZqKgorKys8PLyMpZZWFiwZs2aRxpHHkzJGRERERERERERERExsrGxwdXV9aHt1q1bx7Rp0zh//jyvvvoqTk5OvPLKK6SlpQF3Ew3/+c9/mDt3Lps2beLbb7/F0tKSZs2a8cknn1CoUKFsxxQREQFgsnokXXh4uDE589Zbb5GamsqyZcuYM2cOM2fOpFSpUgwdOpS33norQ9/U1FSmTZvG0qVLiY+P57XXXsPNzQ1ra2vjdWRm8eLF7Nu3jzVr1lC5cmWqV69Ou3bt6N+/PzVq1GD16tW0a9cuy2sqUaIEs2bNAu7eKysrK0qWLImtra1JuwMHDvDJJ59w4MAB8uXLR6VKlShZsiSAMca4uDiKFCmS5XyPIn28ByW15PEpOSMiIiIiIiIiIiIij2TPnj0MHz6cLl260K1bN4oXLw7cPR9l//79xnbFixcnKCiIsWPHcuTIEX788Ufmz5+PnZ0dgYGB2Zrr0qVLbNu2DV9fX5o3b25St2PHDoKDg9m9ezd16tQBoFWrVrRq1YobN26wfft25s+fz7Bhw/Dw8MiwGiYkJISFCxfy6aef0rx5cwoUKADw0MTK3r17qVKlCpUrVwbAwcGBr776iu7du3Ps2DFatmz50GSJlZXVQ5NgN2/epGfPnjg5OfHdd99RoUIFzMzM2LJlC//973+N7Wxtbbl69apJ39TUVLZu3ZqtRNv9ChQoQGxsbIbyP//8EysrK6pWrfrIY4ops7wOQERERERERERERESeL/v27SM1NZWBAwcaEzMpKSns2LGD1NRU4O4H+fXr1+fPP//EYDDg5OTEoEGDqFKlCufPnwfA3Nz8oXN9++23pKSk0KVLFzw9PU2+unfvjqWlJcuXLwdgyJAhDBgwALibYHjzzTfp168fycnJXLp0KcPYUVFRODo60qZNG2Ni5uLFixw7dsx4HZkpWbIkp06d4sqVK8ayOnXqUKNGDQAKFy780OvKjujoaOLi4ujatSuVKlXCzOzuR/pbt24F/m/lTK1atdi+fbtxmzO4m0Dq3bs3p06deuR5a9WqRUJCAr/++quxLCUlhWHDhrF48eLHuST5/7RyRkRERERERERERESMbt68abL65V4Gg4Hq1avj5uYGwLhx43j33Xe5du0aS5cu5ciRI6SlpXHnzh2qVq1K/vz58ff3Z+DAgRQtWpQdO3Zw+PBhunXrBmBMiGzatAkvLy/jQfX3WrNmDdWrV6d06dIZ6goVKkTjxo3ZuHEjV69epW7dugQEBDB58mS8vLy4fv06s2bNonz58sZVLvdyc3Njzpw5zJ8/n+rVq3PmzBnmzZtHYmIit2/ffuA96t69O2vWrKFHjx70798fg8HAkiVL+N///kerVq0ICwvDysqKYcOGGRMqOVG+fHlsbW2ZM2cOBoMBMzMzNm7cyKpVqwCIj48HoF+/frz//vv06dOHzp07Ex8fz7Rp0/Dw8MDd3Z3du3c/0ryNGzfGzc0Nf39/Pv74Y0qWLMnKlSu5ePGicQs5eTxKzoiIiIiIiIiIiIiI0YEDB3jvvfcyrTM3N+fQoUN4enoyZswYQkND+e677yhatCienp7MmjWL/v37s2fPHho2bMiCBQuYOnUq48eP5/r165QrV45x48bRunVrAOrWrUvjxo2ZOnUqu3btIjg42GS+/fv3c/LkSUaOHPnAeFu3bs3GjRuNyZLExESWLVvGsmXLeOWVV6hXrx7+/v5YWGT8OLx3797ExsayaNEibty4wWuvvUbr1q0xGAyEhIRw8+bNDGfAwN1tzJYuXcoXX3zBsGHDMDc3x8PDgxUrVlC5cmVKlCjB+fPnH/vMlgIFCjBnzhymTJnCRx99hI2NDU5OToSFhdGrVy+ioqLw9vbGxcWFRYsW8eWXX+Ln50fBggVp0qQJQ4YMyVFyyNzcnAULFvDFF18wbdo07ty5g7OzM6GhoVSpUuWxrknuMqRldarRSyIhIYGDBw/i4uKCtbV1XocjIiIiIiLPqOHDhwMwefLkPI5ERERE8trhw4dxcnLKtG7UyOFcvWe7q7xQxM6OCRP1niUvpaWlPXZyRp5tWT0PPCzvoJUzIiIiIiLy0rl58yZ///035cqVw8rKKq/DERERkReMkiICKDEjWVJyRkREREREXiq//vor06dPJyEhgUKFChEQEICjo2NehyUiIiIiIi8RJWdERERERCTX/Pzzz2zcuDGvw3igtLQ0jh8/TkpKCgDXrl1jzJgxlCtXLlv9o6Ojgf/b3uxF1KJFC5o2bZrXYYiIiIiIvNCUnBERERERkZdGamqqMTGTLikpKdv9CxcunNshiYiIiIjIS0jJGRERERERyTVNmzZ95lddfPLJJ0RFRRkft2zZkh49euRhRCIiIiIi8rJRckZERERERF4qQ4YMITw8nOjoaKpXr06bNm3yOiQREREREXnJvDDJmQ0bNjB37lz++usvSpUqRe/evXn33XfzOiwREREREXnG2NraaqWMiIiIiIjkKbO8DiA3/PDDDwwdOpQGDRowe/ZsPDw8GD58OD/++GNehyYiIiIiIiIiIiIiImLihVg5M23aNN58801GjRoFwOuvv861a9eYMWMGb7zxRh5HJyIiIiIiIiIiIiIi8n+e+5Uzf/31F2fPnqVFixYm5f/617+Ijo7mr7/+yqPIREREREREREREREREMnrukzPR0dEAlC9f3qS8bNmyAJw6deqpxyQiIiIiIiIiIiIiD5eWlpbXIYjkied+W7MbN24Adw/1vJeNjQ0AN2/efOoxiYiIiIiIiIiIyMsraPQYrl29lqcxFCpSiKDxnz5yP19fX/bu3cuqVatwcnLKUF+tWjX69u3LwIEDHyu+xMREpk2bRrVq1XjnnXcAGDFiBFFRUWzatCnH406aNInQ0FB69+7N4MGDHyvG3BATE0PTpk2ZMmUKrVu3zutw5Bny3Cdn0jOrBoMh03Izs+wvDjp48GDuBSYiIiIiIiIiIiIvLAsLC27dupVpXeyVWLq7tX3KEZn6z5+rHxhfVlJSUkhOTmbEiBEsXrwYC4uMHyEnJibmaOx7Xbx4kdDQUIKCgoxjJScnk5qamuOxk5OTWbt2LZUqVWLVqlV0794dS0vLx4rzcdnY2LBw4UJKly792PdMnj2JiYlERUXlqO9zn5wpUKAAkHGFTPp/9PT67HBxccHa2jr3ghMREREREREREZEX0uHDh42799zPzJD3p0mYGcweGF9WzM3NKVCgAEeOHGHZsmX07ds3QxsrK6scjX2v/PnzA2BtbW0cy8LCAjOznMUN8NNPPxEbG8vMmTPp1KkTO3fu5I033nisOB+XjY0N9erVy9MY5MmxsrKievXqmdYlJCRkuSAk758lHlP6WTNnz541KT9z5oxJvYiIiIiIiIiIiIg8nIuLCy1btmTOnDmcPHkyy7Z37txhxowZ/Otf/8LV1ZW33nqL8PBwkzZNmjRh0qRJ+Pr64u7uzoABA/D29gZg5MiRNGnSxKT9ypUradGiBa6urrRu3Zrt27dnK+6IiAicnZ2pXbs21atXzxAH3N22LSgoiJkzZ9KgQQNq1qzJoEGDuHnzJiEhIbz++uvUqlWLgQMHEhsba+yXmppKcHAwzZo1w8XFhTfeeIOVK1dmGHv48OEMGDAAd3d3PvroI2JiYnB0dGTt2rXGdtHR0fTv3586derg4eFBv379TD7f/uuvvxg2bBgNGzbE2dmZ+vXrM2LECK5dy9ut8iR3PffJmbJly+Lg4MCPP/5oUr5x40bKlStHyZIl8ygyERERERERERERkedTQEAANjY2jBo1itTU1EzbpKWl0atXLxYtWkSHDh2YO3cu9evXZ+zYscyePduk7ZIlS3BxcWHGjBn06tWLuXPnAtC3b19mzZplbBcTE8OCBQv4+OOPmTlzJmlpaQwYMMAkUZKZK1eusHXrVuO5Lj4+Pvz222/GP+K/17p169i3bx+TJ0/mo48+4vvvv6ddu3Zs376dzz77jIEDB/Lzzz+bxBUUFMSsWbPw8fEhODiYxo0bExgYyJIlS0zG3rBhA/ny5WP27Nl06NAhw9wXL17kvffe46+//uLTTz9l0qRJxMTE0LVrV+Lj47l9+zadO3fm9OnTBAUFsWDBAnx9fVm/fj1ffvlllvdAni/P/bZmAP3792fkyJEUKlSIRo0a8csvv/DDDz/oP6uIiIiIiIiIiIhIDhQpUoTAwEAGDx7MokWL6NatW4Y2W7Zs4ffff2fGjBnG7cMaNmxIcnIywcHBdOzYkcKFCwNQokQJ/P39jWeHX7hwAYAyZcpQrVo145jpK1TKlSsH3N32rGvXrvz555/G1TaZWbduHQCtWrUCoGXLlkycOJEVK1YwbNgwk7ZpaWl89dVX2Nra0rBhQyIiIjh37hwrV66kQIECeHt7s3PnTvbt2wfAqVOnWLFiBf7+/nTv3t14nSkpKcyYMYN27dqRL18+4O7WbOPGjeOVV14B7iab7rVw4UKSk5NZuHAhRYoUAe7u/tS9e3cOHTpEvnz5KFWqFFOmTMHBwQGAunXr8scff7B79+4HXr88f577lTMAbdq04ZNPPmH79u3079+f33//ncmTJ/PWW2/ldWgiIiIiIiIiIiIiz6WWLVvSpEkTZsyYkeFYCYDdu3djaWlJixYtTMrffvttEhMT+eOPP4xllStXNiZmslKsWDFjYgYwJiiuX7+eZb+IiAjq16+PhYWFsa2XlxcREREkJiaatK1UqRK2trbGx3Z2dlSoUMHk/PJXX32VGzduALBz507S0tJo3LgxycnJxq8mTZpw48YN/vzzT2O/MmXKGBMzmYmKisLd3d2YmIG7yZnNmzdTu3ZtnJ2dWbZsGSVLluT06dNs2bKFBQsWEB0dTVJSUpb3QJ4vL8TKGYD333+f999/P6/DEBEREREREREREXlhBAUF0apVK0aPHs3ixYtN6q5du4adnR1mZqZrAIoWLQpgTG7A3QRIdqSvQEmXntB50NZqAAcOHODYsWMcO3aMOnXqZKj/6aefTP6Q38bG5qHz3isuLg7AuDrofv/884/x3w+7zri4OMqWLZtlm9DQUIKDg4mLi6No0aK4uLiQL18+4uPjs+wnz5cXJjkjIiIiIiIiIiIiIrmrePHiDB8+nNGjR/PNN9+Y1BUsWJArV66QmppqkqC5dOkSgHFLsyctIiICW1tbZs+enWF1ztChQ1m+fPlj7bKUvqImLCws01Ux6at7ssPW1parV69mKN++fTsVK1Zkz549TJo0CX9/f3x8fIwrbPz8/Dh06FAOr0CeRS/EtmYiIiIiIiIiIiIi8mS0a9eOBg0a8MUXX5isYPHw8CApKYmNGzeatN+wYQOWlpa4ubk9cMz7V9vkVGJiIt999x3NmjWjbt26eHp6mny1atWKXbt2cerUqRzPUbt2beDuSiFXV1fj1/nz5/nqq6+4fft2tseqVasWe/fuNa7GATh37hw9e/Zk165dREVFUbhwYXr06GFMzNy6dYuoqKgsVw/J80fJGRERERERERERERHJ0rhx40hLSyMtLc1Y5uXlRZ06dRg9ejQLFy7k119/ZcKECSxfvpxevXpRsGDBB45na2uLwWDgt99+Mzmb5lH99NNPXLt2jZYtW2Za/+677wKwYsWKHM9RtWpVWrVqxahRowgNDWXnzp2EhYUxYsQI7ty5Q8mSJbM9Vrdu3bC0tKRnz55s2rSJn376if79+1OhQgVatGiBm5sbsbGxTJkyhd9//51169bRqVMnLl++/EhJIHn2aVszERERERERERERkVxUqEghFh5Yk+cx5KZSpUoxZMgQxo0bZywzMzNj3rx5TJ8+na+//ppr165Rrlw5goKCHno+eP78+enbty8LFy5k69at/PrrrzmKa/Xq1RQuXJj69etnWu/o6IiTkxMREREMGjQoR3MATJo0ieDgYMLCwrh48SJFixalXbt2fPTRR480TsmSJVm6dCmff/45/v7+WFtbU79+ffz9/cmfPz8+Pj7ExMSwevVqwsLCKF68ON7e3nTs2JHAwEBOnTpF+fLlc3wd8uwwpN2b6nxJJSQkcPDgQVxcXLC2ts7rcEREREREREREROQZd/jwYZycnPI6DBHJQ1k9Dzws76BtzURERERERERERERERJ4iJWdERERERERERERERESeIiVnREREREREREREREREniIlZ0RERERERERERERERJ4iJWdERERERERERERERESeIiVnRERERERERERERHIgLS0tr0MQkTzyuD//Ss6IiIiIiIiIiIiIPCJLS0tu376d12GISB65ffs2lpaWOe6v5IyIiIiIiIiIiIjII7K3t+fcuXPEx8drBY3ISyQtLY34+HjOnTuHvb19jsexyMWYRERERERERERERF4KBQsWBODvv/8mKSkpj6MRkafJ0tKS4sWLG58HckLJGREREREREREREZEcKFiw4GN9OCsiLy9tayYiIiIiIiIiIiIiIvIUKTkjIiIiIiIiIiIiIiLyFCk5IyIiIiIiIiIiIiIi8hQpOSMiIiIiIiIiIiIiIvIUKTkjIiIiIiIiIiIiIiLyFFnkdQDPgrS0NAASExPzOBIREREREREREREREXnepecb0vMP91NyBkhKSgLg2LFjeRyJiIiIiIiIiIiIiIi8KJKSknjllVcylBvSHpS2eYmkpqZy69YtLC0tMRgMeR2OiIiIiIiIiIiIiIg8x9LS0khKSsLGxgYzs4wnzCg5IyIiIiIiIiIiIiIi8hRlTNeIiIiIiIiIiIiIiIjIE6PkjIiIiIiIiIiIiIiIyFOk5IyIiIiIiIiIiIiIiMhTpOSMiIiIiIiIiIiIiIjIU6TkjIiIiIiIiIiIiIiIyFOk5IyIiIiIiIiIiIiIiMhTpOSMPBfS0tLyOgQRySP6+ZeXwYv2//xFux4RkSdBz5Uikhk9N4g8f/RzKzml5Iw8kkozFTkAACAASURBVKNHjzJo0CAaNGiAi4sLDRs25OOPP+bIkSNPZL6LFy/Su3dvzp07Zyxr0qQJo0ePfqxx27Rpg6OjI9u3b89Rf19fX7p27fpYMcizwdfXF0dHxwd+9ejRI69DzDXXr19nxIgReHp68vrrrzNnzpxH6h8XF8dXX31Fq1atqFGjBg0aNKBHjx7s2LHjCUUMq1evZvLkybky1ogRI2jevHm22sbGxuLi4kL16tW5fv16juZzdHR85Hv8vEn/+encufMD23To0AFHR0dmzpwJQExMDI6OjqxduzbLsbPzXH//9zQ37vmuXbuyfE5wdHRk//79jzXH/R7l//nKlStp3rw57u7u9OnTh4sXL2arn6OjI02aNCE+Pj5D3Z49e3B0dGTXrl2PFHdm8up1+/jx47Rp0wYXFxfefvvtB46j1+9Hl5vv/R7leTgze/bsoU+fPnh6euLi4kKjRo0YNWoUf/3111OP5Vlx7NgxHB0d8fb2JiUlJdM2S5YsoWHDhri5uRESEpJpm+w+N7/scus55Ek9V94rN97L5Lan/XOX09fMdN9//z3dunWjXr161KxZk7fffpuvv/6a27dv50p86e859uzZA8DMmTOpVq1aln0iIiJwdHTkwoULuRKDZO1p/66Y2XNDVp6131lOnDhBly5dqFmzJm+++Sa//PJLtvqNGDEiw711cXHB29ubgIAAYmNjcyW+dPf/7AFMmzYNT09PatSowfr163P9OVmePl9fX5ydnTl8+HCm9dWqVTP+jvo4EhMTmTRpEuvXrzeW5cbr3aRJk3B0dGTatGmPG2Ku0HvFJ8cirwOQ58eRI0fo0KED7u7uBAYGUqRIES5cuMDixYtp3749ixcvpkaNGrk6586dO4mMjCQwMDDXxjxy5Aj/+9//qFKlCuHh4TRs2PCRxxg7diwGgyHXYpK85erqSkBAQKZ1BQoUeMrRPDljxoxh3759TJgwgePHj/Pll19SpkwZWrVq9dC+J06coFevXgB88MEHODo6cuvWLSIiIujWrRsBAQH4+vrmeszBwcHUqlUr18d9mPXr12Nvb09cXBxr167N0bWFh4fz2muvPYHoni0Gg4GoqCguXbpEsWLFTOouXLjAvn37TMrs7e0JDw+nTJkyTzPMR/bpp5/i6OiYaV3lypVzda7s/j/fsmULAQEBfPzxxzg6OhIUFMSoUaNYsGBBtuY5d+4cU6dOzdXX1Pvl1ev2nDlziImJYfbs2djZ2T1wLL1+P5q8eO/3INu3b+fDDz/kjTfeYPz48RQoUICzZ8/y9ddf065dO1auXPnMP688CatXr6Zy5cqcOHGCLVu20KRJE5P6+Ph4Jk6ciLe3N927d6d06dKZjvO8PDe/KDJ7rpw1a1auvu/Mjfcyua1fv37cunXrqcz1OK+ZqampDBkyhE2bNtG2bVs6depE/vz5iYqKYvbs2URGRjJ//nzy5cv3WDE6OzsTHh5OpUqVHmscebKe5u+Kj/o+6ln6nSUhIYFevXrh4ODA7NmzWbFiBX5+fvzwww84ODg8tH+JEiWYMWOG8XFSUhKHDh1i2rRpHD9+nOXLl+fae7j7f/ZOnjzJvHnzaN++Pa1bt6ZChQpUrFjxhfos4GWVnJzMqFGjWLlyJRYWT+Yj8KtXrxIaGsrEiRNzbczk5GTWrVtHlSpVWL16NQMHDsTS0jLXxs8JvVd8cpSckWxbtGgRdnZ2hISEYG5ubixv2rQpb775JnPmzHngX+M9SyIiIqhUqRIffPABQUFB/PPPP9jb2z/SGHoD/WKxtbV9ah8u5aUtW7bQsWNHmjZtStOmTQkLC2Pfvn0PTc4kJSUxaNAgrK2tWbZsGUWKFDHWNW/enCFDhjBp0iQaN26crTfez4OIiAi8vb25ceMG4eHhOfpF52X4PwXg4uLC0aNH2bhxI506dTKp+/HHH6lcuTInT540lllZWT0X96ZixYrPXJxbt27Fzs6Ovn37ArBv3z7CwsKy3b9AgQIsXbqUN998k9q1az+pMHNddl634+LiqFKlCt7e3lmOpdfvR/MsvfcLCQnB3d3d5K8HPT098fLyonnz5oSGhjJ27NinEsuzIikpifXr19O9e3d+/vlnwsPDMyRnbty4QUpKCs2aNaNOnToPHOt5eW5+kT1sxcSjyo33MrntaX6g8zivmfPnz+f777/n/7V373E53v8Dx18pxRxLk81pTiM6CEVJRHPe17IWKRPZouQQYiaaHHOMKDl0IGc528xhypzFsNnWtprTHEbOp1L9/uhxX7/uuqu7NMPez8fD46H7vu7rvu77vj7nz+f9CQ8PV0tTdnZ2NG/enMGDBxMVFYWPj88LXeN/pQ3yunuVf6dXqc3y22+/8ddffxEUFISdnR01atTg66+/5qefftKqjaipHLK2tubx48csWLCAs2fPltq15v1N7969C0CPHj2UOnLuNq94fVWqVIkLFy6wbNkypTx4HRw8eJC0tDQWLlyIu7s7+/fvp2vXrv/qNUld8Z8jYc2E1m7fvk12djZZWVlqj1eoUIEJEybQrVs3tce3bt2Ks7MzzZs3x8HBgVmzZvH06VPleU1hAXIvL42PjycgIADI6QQYP368clxGRgYzZ85UKsheXl5ahbRQNWIdHBzo0qULurq6bN68Od9xhw8fxtXVFSsrK6ytrfHx8VHrXMx77WlpaUyePBlHR0fMzMywsbHBz89P6+XI4tVX0BLOvMtVO3bsyMyZM+nfvz8tWrRQZk9cv36dgIAA2rVrh6WlJe7u7pw4cSLf+Xfv3s3gwYOxtLSkU6dOxMTEqL1fVlYWERERODk5YWZmRteuXdm4caNWn6FevXokJCSQnp7OH3/8QVpamlaFa0JCAsnJyfj7+2uspI4cORI3Nze1EA+//vorn332GVZWVrRs2ZIRI0aohV9QpfVjx47h6emJpaUlbdu2Zc6cOUpYlo4dO3Lp0iW2bNlC48aNuXLlCvHx8Zibm7Nu3Trs7Ozo0KEDly9fJjMzk6VLl9KzZ08sLCxo3rw5bm5uJQrT9Msvv/Dzzz/Tvn17/ve///Hbb7+RlJSU77iYmBi6du2Kubk57dq1IygoiIcPHyrP5w0R8PPPP+Pr60ubNm1o1qwZDg4OTJs2jWfPnhX7Gl8lFStWxN7enm+++Sbfc7t3785XNmhKS7/88gsDBw7EysoKR0dHtm/fnu9c9+7d44svvqB169ZYW1sze/bsfOVRXnfu3GHixInY2tpiYWGBm5ubxt/yRezZswc3NzesrKwwMzOjW7durFmzRu2Ywu4VTfd5QerVq8ft27dJSkoiMzOT06dPY2VlpfW19uvXj9q1a/Pll18Wed9pm2dFR0fTpUsXWrduTWRk5L9Sbjdu3JgjR45w8uRJGjduTHx8fIF5Rd7yOz09nQULFtCxY0csLS358MMP2b17t/J8aeYtr6Pi1P00hf8oKPxOXFwc7dq1o3nz5nh7e/Pnn39qdS2a0ryJiQmBgYG0bdtWeezx48fMnj2bzp07Y2ZmRosWLfDy8tIYim3jxo107twZc3NzevXqlS903vHjxxk0aBDW1taYmZnRqVMnwsLClGvRlBZU91BR+YM2ZWFhEhISuH37tlJeJSYm8tdffynPx8fH4+DgAMCECROU1YD9+/dn3LhxDBs2jBYtWjB8+HCNeXNKSgq+vr5YW1tjY2ODj48Ply5dUp6/fPkyY8eOxd7enmbNmmFnZ8f48eO5d+9ekdf+Jisq3yiojZM7Dal+j2+//ZZhw4ZhZWWFjY0NgYGBWoXU0qYuo7r/jh49Sr9+/bCwsKBz587s27ePlJQUBgwYgKWlJR988AG7du1Se6229bz169fToUMH7O3tOXXqVL56c3Z2NtHR0XTt2hULCwu6dOnCqlWr1N5r/fr19O7dm+bNm2NhYYGzszN79uwp8jsoaZmZkZFBVFQUjo6O+QY7Adq1a4ePj4/aKjRt0oKmNoKm0EqQM7nlgw8+wMLCAg8PD86dO5fvOk6cOMGHH36Iubk5vXv3JjExUe15bepA2rRh+/fvz6RJk1i6dCnt27fH3Nycvn37cv78+SK/y/8abb7PS5cuKeE5LS0t6dOnDwkJCUDBeUNBXrU2y7vvvou+vj779u0D4OTJk5QtW5ZmzZoV8c0VTjVwrSrftK2b/fDDDwwcOJAWLVpga2tLQEAAt2/fBtT7nRYtWkS/fv0AGDBggJLu89ZrHj58SHBwMPb29lhZWeHq6vqPhvcWpcPMzIwePXqwZMkStT49TZ4+fUpoaChdunTB3Nyc7t27s379erVj8ublw4YNUyaHffHFF/nKjaLqmQWJj4+nWbNmtGrVCktLy3zXATn5c1BQEIsWLaJt27ZYWVkxatQoHj58SGRkJO3ataNly5b4+fmphQbUpk9J6oovlwzOCK05ODhw5coV+vbtS1xcnFrG1rVrV5ydnZW/Fy5cyPjx47G2tiYsLIyBAweybt06hgwZovUmWR06dMDPzw/IWeafe2bSjh07SElJYdasWUyePJnz588zevToIs+pGn3u1asXlStXplOnTmzcuFGtsX/58mV8fHwwMzMjPDycqVOnkpKSgre3t8Zrz87OZvDgwRw7dowxY8awYsUKhg0bxuHDhwkKCtLqs4p/V3Z2Ns+fP9f4rySbuq1atQozMzNCQ0Pp0aMHN2/exMXFhbNnzxIQEMD8+fMpV64cAwcO5OjRo2qvnTx5MtWrV2fRokU4Ojoyffp0YmNjleeDgoIICwvD2dmZiIgIHB0dCQwMzNeQ1WTChAmkpqbi6+uLh4cHbm5uWoU0S0xMRFdXt8AQgLVr12bixIlKqKfU1FTc3Ny4d+8es2fPJjg4mOTkZNzd3Xnw4IHaa0ePHo2NjY1SwV62bBnx8fFATrqvUaMG7du3Z/369cpM+YyMDJYvX86MGTMYOXIktWvXJiQkhIiICNzc3Fi+fDnBwcHcuXOHESNGFDsu+KZNm6hWrRr29va0bdtWWb6b286dO5k9ezbu7u6sWLECX19ftm3bxrRp0zSe88aNG7i7u/Ps2TNmzZrFsmXL6N69O7GxsWq/7+uqW7duJCUlKQ0eyAmhde7cOXr06FHoa2/cuIGHhwcPHjxg9uzZjBgxgjlz5qjFhc/KymLw4MEkJCQQEBDAzJkzOX36tFonel7Pnj3D09OTgwcP4u/vz8KFC6lSpQqenp4aOznyysrK0pgn5O4w3b9/P8OHD8fCwoIlS5awaNEiatWqxVdffaW8R1H3SkH3uSaurq6Ympri7+/PoEGDuHPnToH3nCblypUjODiYixcvqoWNyKs4edb8+fPx9vYmKCiI3r17/yvl9vr16zE3N6dp06ZKRyBozivyGjNmDNHR0fTt25eIiAisra3x9/fnu+++AyjVvOV1VJy6n7auXr3KsmXLlLScmprKgAEDiuz0cXBwICkpiQEDBhAfH682uPfJJ5/g5OSk/B0QEMDWrVvx9vZm5cqVfPHFF/z666+MGTNGrVy/cuUKK1asYOTIkSxatIjs7GyGDRumNGB/+uknBg0aRLVq1ViwYAHh4eG0bNmSRYsW5RuQzp0WbGxstMofVAorCwuzefNmmjZtSqNGjejRowdly5ZVa1x36NCB8PBwAIYOHapWlu3cuZPy5cuzePFi3Nzc8p37xo0b9OnTh8uXLzNlyhRmzpzJlStX8PT05PHjxzx58gQPDw/+/PNPgoKCWLFiBf3792fHjh3Mnz+/yGt/kxWVbxTWxslr4sSJ1K5dmyVLluDl5cXGjRtZunRpkdegTV1GZcyYMXTv3p3w8HAqV65MQEAAQ4YMoUOHDoSGhvL2228zfvx4pVwuTj1v/vz5TJgwgdGjR2NhYaHxuwoJCaFz585ERETw4YcfMm3aNOLi4gCIjY3lq6++onPnzixdupQ5c+agp6fH6NGji9w/pqRl5k8//cSdO3eUskSTESNGKPubFSct5G0jaJKZmcnkyZPx8vJi/vz5PHv2jAEDBvD333+rHTd58mR69epFWFgY1apVY8iQIcq+CtrUgYrTht29ezffffcdgYGBzJs3j1u3bjFixIgiJ8m8KbRpK2rzfWZlZeHt7c2TJ08ICQlhyZIlVK1alaFDh3Lp0qVi5Q3w6rVZjIyM8PPzY8OGDUpkhenTp79wZAXVBA5VPU6butmFCxfw8PAgMzOTkJAQAgMDOXXqFN7e3vnO/8knnzBlyhQgJwx4WFhYvmMyMzPx8vJi586d+Pj4sHjxYt555x0+//xzLly48EKfT/zzJk6cqEwsKijfys7O5rPPPiMmJgY3NzfCw8Oxs7Nj8uTJLF68WO3Y3Hn5Z599plbXyn3/FFXPLMjt27dJTEykV69eADg7O3P06FEuXryY79jt27dz5swZZs2axfDhw9m9ezcuLi58//33TJ06FT8/P/bv3692Xdr2KUld8eWRsGZCa+7u7vz9999ERUUphZeRkRH29vb0799fqXDfvXuXZcuW0a9fPyZMmACAvb09JiYmjBo1ioSEhEIruypGRkZKAWxqaqpWqL/zzjssXrxYibl48eJFwsPDefz4MW+99VaB51Q1Yps0aQLkbDC8e/duDh06pIx2nzt3jqdPn+Lt7Y2JiYnyfvv37+fRo0dUrFhR7Zw3btygQoUKTJw4kRYtWgA5YTYuXbrEpk2bivyc4t937NixAmf0LFu2TJl1qq0aNWoQEBCgxMSdNWsW9+/fZ+PGjUo83w4dOtCrVy/mzJmjNgvc0tKS6dOnAzkdUTdv3iQiIgIPDw8uXrzIhg0bCAgIYNCgQUBO2srMzCQ0NBQXF5dCY1///fffVKpUicTERLp06aJ1LOPr169jaGhYaNrKLSwsjLfeeouoqCgqVKgA5CxJd3JyYvXq1WrLifv06aM0PNq0acO+ffs4ePAgn3zyCU2bNkVfXx8jIyO1FT7Z2dn4+PiohS+6efMm/v7+amG1DAwM8PPz47ffftPYIaBJeno6O3fupFevXkpM2o8++oiYmBgmTJhA1apVgZzZirVq1cLDwwMdHR1sbGx46623CpwB8uuvv9K0aVNCQ0OV78TOzo7Dhw9z8uRJZT+f11XHjh3R09Nj79699O3bF4Cvv/6apk2bUrdu3UJfGx0dTWZmJsuWLcPQ0BDIme3q6uqqHJOYmMi5c+dYvnw57dq1A8DW1lbjjFaVbdu28euvv7Jx40bMzc2BnDTl4uLC/PnziYqKKvS6CgoLYWlpyYYNG4Cc+NS9e/fmiy++UJ63srKidevWnDhxAgsLiyLvlYLuc02uXbtGlSpV+Pnnn7l//z779u0rdH8VTdq0aYOrq6vaTOW8oqKitM6zunXrRu/evZW//41yu3nz5lSsWJHMzMwi84rckpOT2bNnD5MmTVLyDltbWy5dusTx48dxdHQstbzldaVt3a84MjMzWbx4sVLuNmzYkJ49e7J582Zl5qomqpmA8fHxHDt2DEAZ2PT09KR+/fpATqfkkydPCAwMVMI/2NjY8PDhQ2bOnMmdO3eUVaCqmYPvvfcekPPbqjov27dvT3JyMvb29oSEhChletu2bTlw4AAnT56ke/fuyvXlTQva5A8qhZWFBVE13MeNGwdA5cqVcXJyYtOmTfj6+qKnp4eRkZEy47hOnTpq6UNPT4/g4GDKlSsHkG/VXnR0NM+fPyc6Olr5vurVq8egQYO4cOEC5cuXp2bNmoSEhChpvU2bNpw9e5aTJ08WeN3/BdrkGwXllXk5Ojoqv7GtrS2HDx/m4MGDjBw5ssDXaFuXUenbty8eHh5Azszw4cOHM2DAAAYOHAiAsbExH3/8MRcuXMDExKRY9Tx3d3c6d+6s8Trv379PbGwsnp6e+Pv7Azl1o+vXr3Py5Enc3d25cuUKgwcPZsiQIcrratasSe/evTl9+nS+1bm5lbTMvHbtGpCzCkAbKSkpWqeFvG2EglZhTp06VVlh1KJFCzp27Eh0dDRjx45VjhkxYoSyEtTOzo4PPviApUuXsmDBAq3qQMVpw2ZmZrJ8+XKlHfzo0SPGjRtHcnKyUj6/ybRpK2rzfd6+fZuUlBS1uomFhQVhYWE8e/aMOnXqaJ03vIptlvT0dDIzM9HR0WHnzp1MmjSJ//3vfwUer8nz58+V/9+/f59Tp04RERGBhYUFZmZmgHZ5bEREBNWqVWP58uXo6+sDULVqVSZNmpSvg7tGjRo0aNAAyKmTaAoxmZiYyA8//EBkZKTy29nY2PDJJ59w/PjxUg9LKUqXkZERgYGB+Pv7ExMTo5RvuSUkJHDixAlCQ0OV+qO9vT3Pnz8nIiKCfv36KW3VvHm5auVonTp11O6FouqZBVFFkVBNpO3RowczZsxgw4YNauUA5LR3Fi5cqESziI+P5+rVq2zcuJFKlSrRvn17jh07puwDm5qaqnWfktQVXx4ZnBFa09HRYdSoUXh5eXHo0CGOHDnC8ePH2b59Ozt27CAwMBB3d3fOnj1Lenp6vtlAXbt2JSAggOPHj2s1OFOY5s2bq22GpUroDx48KLCT59atWxw6dIjhw4dz//59IGdzP2NjY9avX69kjpaWlhgYGODi4kLXrl1xcHCgdevWBXZA1KhRg1WrVpGdnc2VK1e4ePEiKSkpnD59moyMjBf6nOLlsLCwYNKkSRqfq1evXrHP16hRI7XNCk+dOkXLli3VNlosU6YM3bt3JzQ0VG1Zed6VLJ07d2bPnj2kpqZy4sQJsrOzcXR0VKu4duzYkZiYGM6dO0fr1q01XlNISAgxMTH4+flx8eJF4uPj2bNnD46OjoSHh9O5c2dMTU01vlZXV1er8Coqx44dw9bWFgMDA+U6DQ0NsbCw4MiRI2qNdlXjRaVGjRpazUZ///331f5WzbxIS0sjJSWFixcvKjPfi5MOv/vuO+7cucMHH3yg5BNOTk5ERkaydetWpRHcpk0b1q9fj7OzM05OTrRv354PP/ywwE0qHRwccHBwICMjg99//52LFy+SnJxMWloaxsbGWl/fqyp3aDPV4Mzu3bvVOi4LkpSURIsWLZTKLuTkw7k7RU6dOoWBgYEyMAPw1ltv0b59e06fPq3xvEePHsXExARTU1O19OLo6MjSpUtJT09XGmuaTJ06VWOHQ+4y5vPPPwdyOilSU1O5dOmSEuZDdd8V914pyJkzZ/jss88wNzdn1qxZfPnll0ycOJElS5awbds2dHR0lNlVRQkICCAhIYEvv/xSY2jP4uRZedNiQf7JcrswhV2fKvRH7hA7AMuXL1f+X1p5y+tK27pfcdSpU0etk6thw4bUrVtXSTu50yvklEE6Ojro6+sTHBzMiBEjSEhI4OjRoxw/fpz169cTHx/PggULcHJywsDAQNnw+8aNG6SmpvLnn39q/N3efvttpcEM/39fqu43Z2dnnJ2defbsmZLGL1y4QGZmZr7fP++9pk3+oFKSslAVUqJ9+/bK9Xbu3Jldu3Zx8OBBtZVEmtSpU0dpbGuiyptzhzOtV6+e8j0CrFmzhqysLP78808uXrzI77//TkpKSqHv+19QmvmGpnujqBUj2tZlVHK3cVSDF7kH8lSdvKpzFaeeV1ge/MMPP/D8+fN8efDUqVOV/6sm+t2/f1/5LlUDGoV9ly9SZqo6urVdFdKsWTOt00LeNoImZcuWpVOnTsrfhoaGtGjRIt+Ku9x7D5QtWxYHBwclXI42daDitGEbN26sNkFRNYHx8ePHRX09bwRt2orafJ/GxsY0bNiQwMBAvv/+e+zt7XFwcFAbxNfWq9Zmefr0KZ999hl//PEHc+fOJSIigtDQUNq1a0d6ejoHDhzA2dmZt99+u8BzXLp0Kd8gmI6ODq1bt2bq1KnKNWuTxyYlJdGpUye1ur6dnZ0Sci1vuNWiJCUloa+vrzZpU09Pjy1bthTrPOLf06NHD3bu3EloaCidOnXKtweaKgxf3gkFH374IWvXruXs2bNKP6Y2eTkUXc8sSHx8PHZ2dujp6SnHOjg4EB8fz4gRI9Tu64YNG6rlz9WqVcPAwIBKlSopj1WtWlVZ/X7s2DGt+5SkrvjyyOCMKLbKlSvTo0cPZfDlwoULBAQEMGvWLHr27KnMwshb8JYpUwYjIyO1Tp2Syrs6oEyZnAh9hYWg2rZtG8+fP2fevHlqm8lCTtiUGzduYGJiQq1atVi9ejWRkZFs2rSJ2NhYKleuTL9+/Rg5cqTGTHj79u3MmzePa9euUbVqVUxNTSlXrlyJQmKJl69ChQrKrLLSkHdW3r1799QKZRVjY2Oys7N59OiR8piqsZP3XPfv31c2KixoI7ibN29qfPzMmTOsWLGC4OBgXF1dSU9PJzU1lfHjx+Pt7c2SJUto2rRpgYMzNWvW5ODBgzx69EiZQZXXtWvXlI7cu3fvsmPHDnbs2JHvuLzfQ97CvkyZMlo1hvM2Ds6fP89XX33F+fPnKV++PA0bNlQ694uTDlVhZDR1Nq5fv15p6HTv3p2srCzWrFmjhKupWbOmEhokr6ysLObNm0dcXByPHz/mnXfewcLCAgMDgzcmn+jWrRvjxo0jLS2Nhw8fcuHCBY1hAfK6d++extU1ucuQe/fuqQ3eaDomr7t373L9+vUCZzreuXMnX3rLrV69ekXmC6rY4vv27UNHR4e6devSsmVL4P/vu+LeKwX54osvaNKkCcuWLUNPT0+Je71w4ULWrl2LlZWV1oMzFStWZMqUKXz++edERERgZ2en9nxx8ixtV+78k+V2YQrrSFDlqYV9htLKW153RdX9qlSpovW5NH3f1apV4+bNm1y5ckWtUxJgxowZaitSVLP4P/74YyBn5vmYMWMICgqiU6dO6OjocOjQIaZPn05KSgoVKlSgSZMmyiBg7t8t732pquOpyqGnT58SHBys3Iu1atXCysoKPT29fL9/3s+lTf6gUpKycMuWLTx//lzjqoR169YVOThTY6KP8AAAG/RJREFUVNq9e/dukSsfo6KiiIiI4O7duxgbG2NmZkb58uX/Mx22BSnNfKMk94a2dRkVTXW7wjpjilPPK+w+0yYPvnTpEpMmTeLo0aOULVuW+vXrKxMnCvsuX6TMVP1Whe0deuvWLapUqaJMOtA2LWhTZhoaGiplpIqRkVG+wZm85zIyMlLaAtrWgbRtw2q6D0H7AazXnbZtxaK+Tx0dHVauXEl4eDh79+5l69atlC1bFicnJ7766qtilaWvWpslNjaWM2fOsGXLFho1aoSlpSUuLi74+vrSvHlzNm/ejIuLS6GfqUaNGkrbQTUp4913380XuUSbPPbu3bsa90otKdX5iju5SrxagoKC6NmzJ19++WW+MH337t2jWrVq+fJfVVsid9jOkrZ/8tYzNTl//jzJyckkJydjbW2d7/l9+/appV1NZXhh0VSK06ckdcWXRwZnhFauX7+Oi4sLI0aMyBdioWnTpowcORJfX1+uXLmiVCr+/vtvtdHorKws0tLS1DrY8s7G/ycT6JYtW2jVqhXDhw9XezwtLY2RI0eyceNGhg0bBvz/8uL09HSSkpJYv349ERERNG3alC5duqi9/tSpU4wbN05Z/q/qKAoJCeGHH374xz6PeLkKKki1uWcrV67MrVu38j2uKvgMDQ2V/+eNP6p6XbVq1ZTZD6tXr9bYaC5o6btqCauqU01fX5+wsDAltEHNmjULnYFub2/PqlWrOHTokMZC/OrVq3Tq1AlfX1/8/PyoWLEiDg4OfPrpp/mOLWylQkk9fPiQwYMHY2pqyq5du6hfvz5lypQhISFBqw1jVf7++28OHTpE//79883iPHLkCBEREZw8eVKpJPXs2ZOePXvy4MEDvv/+e5YtW8bYsWOxsbHJ1yEcGRlJdHQ0U6ZM4YMPPlB+y6IaKa8TVWiz/fv3k5aWRvPmzbUKCWJoaKi2V42KquKoOiYtLY3s7Gy1RlHuY/KqVKkSDRo0YNasWQW+74saM2YMqampREdHY2Vlhb6+Pk+ePMm3oWJx7hVN7ty5Q2pqKh4eHsqMXg8PD3799VdlA9fCwkFp0r59e3r16kVkZGS+indx8qx/UnHK7ZJQpcO0tDS1gb7k5GSePHlCgwYNSiVveV2VpO6nTRmpabbgrVu3MDc3p3r16vnC6dSqVYuzZ88ydOhQZs+eTdu2bdWeb926NV5eXsyYMYN79+5x//59fH19+eCDD4iMjFRCxMTFxXHo0KFifQfTpk3j22+/JTQ0FFtbW2WAx9bWtsjXaps/lMS5c+dITk5m1KhR+TY437ZtG1u2bOHKlSsvFOe/YsWKpKWl5Xv8+++/p0GDBpw6dYqZM2cSEBCAs7Oz0gk2YsSI/3T8/dKqk5RUcesyJVFa9bzceXDuNuPly5e5du0arVq14vPPP8fAwIBNmzZhamqKnp4ev//+u9pmxHm9aJlpamqKsbExiYmJBa4M9Pf35+rVq+zdu5ddu3aValp48OBBvvrOrVu38tVb7t+/r1Z+5z5GmzqQtGFLl7bfp4mJCUFBQUyePJlffvmFb775hmXLllGtWjWtQ06/im2W06dP8/777yt7kNaqVYuFCxcyaNAgkpOT6dGjR5GDJfr6+kUOgmmbx2oqw7KyskhMTCzRpMxKlSpp3Cfk3Llz6Ovr/yfC+70JTExMGDduHF9++SVr165Ve65y5crcvn2brKwstQEa1X5fpdF21EZ8fDwVK1Zk8eLF+QYDx4wZw7p164o1wS+vkvYpaSJ1xdJTpuhDhMiZnayrq8uaNWs0btiakpJCuXLlqFOnDpaWlujr67Nr1y61Y7755hsyMjKUWYMVK1bMt5xUFWJERVdXt1Su/9y5c/z222/07t2b1q1bq/3r1q0bZmZmbNq0iczMTFatWkXHjh2VkDe2trYEBwcD/x+DOLczZ86QlZWFn5+fUgnLzMzkyJEj/5nZRP8Fqhk7ue+BjIwMrTYWt7a2JikpSe1+z8rK4ptvvsHc3FytIXvw4EG11+7Zs4eaNWtSp04dWrVqBeTM6jA3N1f+Xbt2jYULFxYYAkXVQZ47rqexsTEfffQRkDPTrrCZUPb29jRq1IjQ0FCNneFz5sxBR0dHqSTY2Njwxx9/0KxZM+UamzZtSmRkJImJiYV9VfnknbmiSUpKCnfv3sXT05OGDRsqr1G9l7azVLdu3UpmZiYDBgzIl08MGjSIsmXLsm7dOiBn82ZVp3ClSpXo1q0bPj4+PH/+PN+GrZCTtzVu3JjevXsrFaIbN26QnJz8xuQTFSpUoF27duzZs4c9e/ZoXWls06YNSUlJat/b77//rrbZt62tLenp6ezfv195LD09ncOHDxd4Xmtra/766y+qV6+ull7279/PqlWr1EJslVRSUhJdu3aldevWSjpW3Xeq31Wbe6Wo+7xKlSpUrFiREydOqD0+aNAgypQpg66uLpUrVy729U+YMIEqVarkW5VSnDwrr3+j3C4pVX0k99J7yOmQnzdvXqnlLa+r4tT9IKeczFtPyluvU70ud8zqn3/+mYsXLyrpKHd6NTc3x9DQkPfee4/Hjx8TGxurMc9MTU3FxMSEqlWr8uOPP/Ls2TOGDBmiDMwAysBMcfLcpKQkbG1t6dSpkzIw8+OPP5KWllbkebTJH0oqPj6e8uXL8+mnn+ZLHwMHDiQrK+uFB4FatmzJ6dOn1cr9q1evMnjwYI4fP05SUhKGhoZ4eXkpje1Hjx6RlJT0xpRrJaFtvlFaeWVexanLlFRp1fMsLS0pW7Zsvjw4PDycCRMmKIMsrq6umJubKwMtReXBL1pmlilThgEDBnDw4MF89XLIqaufOHGCnj17UqZMmVJPC0+ePOHUqVPK33///TdJSUn5QhfnHmx++vQpBw8exMbGBtCuDiRt2NKlzfd57tw57OzsOHfuHDo6OpiamjJq1Cjef/99pfzUJm94Fdss7777LqmpqWoTrqytrZUQiaXVsa1tHtuyZUu+//57tRB9p0+fxtvbm9TU1GK/b8uWLXn27Jla2yMzM5OxY8fmW4EhXm0uLi60bduWOXPmqN3TNjY2ZGRk8O2336odv3PnTsqWLVvoPova9FloIz09nV27duHk5ESbNm3ype+ePXty/PjxEt3DKiXtU9JE6oqlR1bOCK3o6uoyadIk/Pz8+Pjjj3F3d6dBgwY8efKEw4cPExcXh7+/v1KAe3l5ERERgZ6eHu3bt+e3335j0aJF2NjYKHsGODo6cuDAAWbOnImjoyOnTp1i69atau+rOt/evXtxcHBQNmorrs2bN6Ovr1/ghpQfffQRU6dOJTExkTZt2hASEoKvry8eHh7o6uqybt06DAwMcHR0zPdaVSYdHBzMRx99xL1794iLi+OXX34hOzubp0+fFhoaQPz7Hj58WOAMMR0dHSwtLalSpQpWVlbExMRQu3ZtqlSpQmxsLE+fPi2yk3fgwIFs27aNAQMG4OfnR4UKFVizZg1//PEHy5YtUzt2586dGBsbY2dnx4EDB9i7dy+zZ88GoEmTJvTs2ZMJEyZw+fJlTE1N+f3335k3bx7NmjUrcJWCk5MTpqamjBs3jtGjR1OrVi2++eYbNmzYQO/evdmxYwfe3t6EhoZqXE6vp6fHzJkz8fLy4uOPP+bTTz+lcePG3L59mw0bNnDs2DEmTZqkpE9fX19cXV0ZOnQorq6u6OnpsXr1ao4cOYKbm1uRv0dulStX5sKFC/k2T86tXr16VKxYkSVLlqCjo0OZMmX49ttvldnX2q7I27JlC5aWlmqdeSpVqlTB0dGRb7/9lrS0NNq0acPEiROZNWsWDg4O3L9/n7CwMOrVq6fMGMvNwsKCJUuWsGzZMiwtLbl48aIS87s4FaBXXbdu3Rg/fjyZmZlERERo9ZoBAwawadMmBg0ahJ+fH8+fP2f+/Plq6crW1hZ7e3smTJjArVu3eOedd4iNjSUtLY3q1atrPG/v3r1ZvXo1AwcOxNvbGxMTEw4ePEhUVBTDhg0rMizBH3/8oXQE5fXOO+9gYmKChYUF27dvx9TUFBMTE06fPk1kZCQ6OjrK76rNvZL3PtcUPsTHx4eQkBCmTJmCk5MTKSkphIeHY2lpyaNHj/j8889ZuHBhgftOaaLaGDXvypTi5Fl5/RvltqayWRumpqZ07tyZGTNm8PjxYxo3bsy+ffs4ceIEK1asKLW85XVV3Lqfai+DyMhILCwsOHDgAMeOHct3XgMDA4YOHcqoUaN4/Pgxc+fOpWHDhoVuGlylShXGjh3LlClT6NevH66urtSuXZsHDx4ooWFUg4zNmjVDT0+P2bNn4+npybNnz4iPj1c6WYuT51pYWPDNN9+wfv166tWrxy+//EJ4eLhaGi/stUXlDyWRnp7O7t27cXR01LhfU6NGjWjWrBmbN29+oZVlqnxg8ODBeHt7o6OjQ1hYGPXr16dz585kZWWxdu1aQkJC6NChA9evX2flypXcunWrVEPJvIquXbtGdHR0vsdVIWK1yTdKK6/Mqzh1mZIqrXqekZERHh4erFixAj09PVq1akVSUhJbtmwhODiYatWqUbNmTWJjY6levToVK1bk0KFDSkdoQXlwaZSZnp6eHD9+nGHDhtGnTx9ln4ljx44RFxdHq1at8PX1BXLSemmmhbJlyzJu3DjGjBmDvr4+CxcupFKlSvlWKs2dO5fnz5/z9ttvs2LFCh4+fIiPjw+gXR1I2rDa06atqM33qQqxGRAQgJ+fH8bGxhw5coSff/5Z2aBcm7zhVWyzDBo0iC1btuDl5YWvry86OjqsWrWKn376iZ49e7J69Wr09fUZO3bsC3Vka1s38/HxoW/fvgwZMgQPDw8eP37MvHnzsLGxoUWLFsXejNzR0RELCwsCAgIYOXIk7777Lhs3buTGjRv5QkWKV19wcDA9e/ZUG+R3cHDA2tqaL7/8kuvXr9OoUSMSEhJYt24dQ4cOLXRQv2LFiujo6HD06FEaNGiApaVlia5r37593Lt3L9/+3SofffQRK1euZMOGDYwbN65E71HSPiVNpK5YemRwRmitU6dObNiwgRUrVhAREcHt27cxMDCgadOmLFiwQG1J7ciRIzE2Nmb16tWsWbMGY2Nj+vTpg5+fn1IYf/zxx1y6dIktW7awZs0abGxsWLhwoVqlvk2bNjg6OjJ37lyOHz+udWdfbs+ePWP37t20a9dObVOs3Hr06MGsWbNYt24dS5cuZenSpSxatAh/f38yMzMxMzNj5cqVGuMptm7dmkmTJhEVFcWuXbswNjamdevWhIWF4evry6lTp7C3ty/2dYuX5/z58/Tp00fjc7q6usqSy5kzZxIcHMzEiROpWLEiLi4utGzZUon5W5Dq1auzdu1a5syZw+TJk8nKysLMzIyoqKh8jcKRI0fy/fffs3r1aurUqcO8efPUCueZM2cSERHB6tWruXHjBsbGxri4uOTrXM1NT0+PlStXEhISwty5c3ny5AlNmjRh8eLFdOrUiQ4dOrB06dJCP4NqlvrKlSuJi4vjxo0bVKpUiSZNmhATE0ObNm2UY5s0aUJcXBwLFixgzJgx6Ojo0KRJEyIjI/PtbVGUIUOGEBgYiJeXFzExMRqPqVSpEkuWLCEkJIThw4dToUIFTE1NWb16NZ999hlJSUlFbhz+ww8/8McffxS6IWevXr349ttvlYZHeno6a9asYc2aNZQrVw5bW1sCAgI0duh7e3tz584dYmJiePDgAe+88w69evVCR0eHyMhIHj58mC+e8uvI0dERXV1drKysChw0ycvQ0JC1a9cybdo0xo0bR4UKFRg8eDC7d+9WOy4sLIw5c+awYMECnj17Rvfu3XF1ddU4qxVyVvLExcUxd+5cZs6cyaNHj6hduzaBgYF4eHgUeV0FbfwKOUuxfXx8lDxhypQpQE6s/a+++ort27crKwY++eSTIu+VvPd53g2gIWfSQ7ly5YiNjWXDhg1Ur14dFxcXhgwZwoMHDxgyZEiJBgu6dOlCly5d1EJBFCfPyuvfKLdLOjgDOZ1boaGhrFy5knv37tGgQQPCw8OVvOpF85bXXXHqft7e3qSlpbF8+XIyMjLo0KED06ZNU9scHHI6sJ2cnJg4cSJPnjzBwcGBiRMnFtkJ6O7uTv369YmNjWXevHncvXuXChUqYGFhQUxMjDJjvG7dusydO5ewsDCGDBlClSpVaN68OatWraJ///6cOnVK647w8ePHk5GRwbx580hPT6dWrVoMHTqU33//nYSEhEJn/WmTP5TE3r17C224Q055NX36dPbv36+2sXtxvPvuu8TFxTF79mwCAgIwMDDAzs6OgIAA3nrrLZydnbly5QqbN29m9erVmJiY0L59e/r160dgYCCpqanKRtlvmj///JMZM2bke/zTTz/FxsZGq3yjNPLKvIpblzEzMyvR+5RmPS8gIAAjIyM2bNhAZGQkdevWZfr06Tg7OwM5efC0adMICAhAX1+fhg0bEh4ezvTp00lKSiowPNmLlpn6+vpERESwbt06tm3bxs6dO0lPT6du3bqMGjUKNzc3ZUVcaacFIyMjRowYwezZs7l9+zbW1taEhobmC0E6depUZsyYwZUrVzAzMyM2NlbJ27SpA0kbVnvatBW1/T5XrFjB3LlzmTZtGvfv3+e9994jODhY2QOpqLzhVW2z1KpVi7i4OObMmcPYsWPR1dXFxsaGDRs20KhRI2rUqMG1a9deeM8Wbdt9ZmZmxMTEMH/+fEaMGEHlypXp2LEjo0ePLtHgkK6uLitWrGDOnDnMmzePp0+f0qxZM6Kionj//fdf6DOJl69mzZqMHj1aiZADOQP7S5cuZcGCBSxfvlzZgzMoKIi+ffsWer633nqLoUOHEh0dTWJiYqHRHQqzefNmDA0NCyxLGzdujKmpKfHx8YwaNapE7wEl61PSROqKpUcn+02PySCEEK8B1SbIISEhWm/qXZryxrYWQrxeJA0LIYQQ2pEyU4iXT9KdEEJoJnvOCCGEkIqyEK85ScNCCCGEdqTMFOLlk3QnhBCayeCMEEIIIYQQQgghhBBCCCHESyRhzYQQQgghhBBCCCGEEEIIIV4iWTkjhBBCCCGEEEIIIYQQQgjxEsngjBBCCCGEEEIIIYQQQgghxEskgzNCCCGEEEIIIYQQQgghhBAvkd6/fQFCCCGEEEII8aLGjx/Pli1b8j1uYGBAtWrVsLW1xd/fH2Nj43/k/fv378/Vq1c5cODAP3J+IYQQQgghxJtFBmeEEEIIIYQQb4wvvvgCQ0ND5e+HDx9y9OhRNm/ezI8//simTZvQ19cv9fcdMmQIT548KfXzCiGEEEIIId5MMjgjhBBCCCGEeGM4OTlRq1Yttcfc3d0JCgpi7dq17Nu3j+7du5f6+7Zt27bUzymEEEIIIYR4c8meM0IIIYQQQog3nrOzMwBnz579l69ECCGEEEIIIWRwRgghhBBCCPEfUL58eQCys7OVx7777jv69u2LpaUl1tbW+Pn5kZqamu+127Zt48MPP8TCwoLu3bvz9ddf4+npSf/+/ZVj+vfvT8eOHdVe9+uvv+Lj40OrVq2wsLDA1dWVffv2qR3Tv39/vLy8SExMpHfv3pibm9OhQwcWLVpEVlZWaX4FQgghhBBCiFeIDM4IIYQQQggh3niHDh0CoGnTpgDEx8czdOhQypcvz9ixY/H09OTMmTO4urqqDdDExcUREBBA1apVCQgIwNramtGjR/PTTz8V+n7nzp2jT58+nDt3joEDB+Lv709GRga+vr7ExcWpHZucnMzIkSNp3bo1EydOpHbt2oSFhbF27dpS/haEEEIIIYQQrwrZc0YIIYQQQgjxxrh//z5paWnK3w8fPuTQoUOEhYXRoEEDevTowcOHD5k2bRrdu3dn3rx5yrGurq706NGDOXPmsHjxYh49esT8+fOxtrYmOjoaXV1dAOrXr8/06dMLvY6pU6eio6PDpk2bqFGjBgBubm64ubkREhJCt27dMDIyAuDmzZuEh4crK28++ugj2rVrx44dO3B3dy/V70cIIYQQQgjxapDBGSGEEEIIIcQbQ7W3TG7ly5enY8eOBAYGUrZsWQ4cOMDDhw9xcnJSG8jR1dWlTZs2JCQk8Pz5c44dO8aDBw/49NNPlYEZyBlkWbhwYYHXcOvWLc6ePYubm5syMANgYGCAl5cX/v7+HDlyhJ49eyrX16FDB7Xj6tWrx61bt17kqxBCCCGEEEK8wmRwRgghhBBCCPHGmD17NsbGxmRkZHDo0CHi4uLo1q0bQUFBGBgYAHDp0iUARo0aVeB50tLSuHjxIgB169ZVe05fX5/atWsX+NqrV68CUK9evXzPNWjQAIC//vpLeaxq1aqUKaMecVpfX1/2nBFCCCGEEOINJoMzQgghhBBCiDdGixYtqFWrFgDt27enbt26TJ06lbt377JkyRJ0dHSUQY/g4GDl2LyqVKnC8+fPgZyBkrxUAz2aZGdnF/ic6r3Lli2rPJZ3YEYIIYQQQgjx5pNWgBBCCCGEEOKN1b9/fzp16sSBAweIiYkBoGbNmgAYGRlhZ2en9k9XVxcdHR309fWVgZs///xT7ZzZ2dnK6htNVOdPSUnJ91xqaiqAWrgzIYQQQgghxH+PDM4IIYQQQggh3mhTpkyhSpUqLFiwgMuXL2NnZ4eBgQHLly8nIyNDOe7GjRv4+PgwZ84cdHR0aNeuHeXLl2fdunVqIca+/vprtb1q8nr77bcxMzNj+/btXL9+XXk8PT2dqKgo9PX1adu27T/zYYUQQgghhBCvBRmcEUIIIYQQQrzRjI2NGTNmDE+ePGHy5MkYGRnh7+/PmTNn6NOnD9HR0Sxfvhw3NzeePXvGuHHjAKhUqRLDhw/n4MGDeHp6EhcXx7Rp0xg3bpxaWDJNJk6cSGZmJi4uLixevJjo6Gj69u3L+fPnCQgIoHLlyi/jowshhBBCCCFeUbLnjBBCCCGEEOKN98knn7B161YOHz7M1q1b8fT0xMTEhKioKObPn0+5cuVo1qwZs2fPpmXLlsrrBg0ahIGBAbGxscyYMYO6desyf/58goODNe5Fo2JlZcXatWtZuHAhK1euJCsriyZNmrB48WKcnJxexkcWQgghhBBCvMJ0sgvbrVIIIYQQQggh/qPS09N5+vSpxlUuLVq0wMnJiZCQkH/hyoQQQgghhBCvOwlrJoQQQgghhBAa3LhxA2trayIjI9UeP3jwII8ePcLCwuJfujIhhBBCCCHE607CmgkhhBBCCCGEBrVr16ZFixYsXryYO3fuUL9+fS5fvsyaNWt47733+Pjjj//tSxRCCCGEEEK8piSsmRBCCCGEEEIU4N69e4SHh7N3715u3ryJkZERHTp0YOTIkRgaGv7blyeEEEIIIYR4TcngjBBCCCGEEEIIIYQQQgghxEske84IIYQQQgghhBBCCCGEEEK8RDI4I4QQQgghhBBCCCGEEEII8RLJ4IwQQgghhBBCCCGEEEIIIcRLJIMzQgghhBBCCCGEEEIIIYQQL5EMzgghhBBCCCGEEEIIIYQQQrxEMjgjhBBCCCGEEEIIIYQQQgjxEv0fndd8oZtALe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24" y="1282389"/>
            <a:ext cx="8763180" cy="560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7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1983" y="218942"/>
            <a:ext cx="10040021" cy="717760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Analyse pré-exploratoire – </a:t>
            </a:r>
            <a:r>
              <a:rPr lang="fr-FR" sz="2800" dirty="0" smtClean="0"/>
              <a:t>inscriptions au supérieur</a:t>
            </a: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25" y="1579565"/>
            <a:ext cx="2860675" cy="5003888"/>
          </a:xfrm>
        </p:spPr>
        <p:txBody>
          <a:bodyPr>
            <a:normAutofit/>
          </a:bodyPr>
          <a:lstStyle/>
          <a:p>
            <a:pPr algn="just">
              <a:buSzPct val="100000"/>
              <a:buFont typeface="+mj-lt"/>
              <a:buAutoNum type="arabicPeriod"/>
            </a:pPr>
            <a:r>
              <a:rPr lang="fr-FR" sz="1600" dirty="0" smtClean="0"/>
              <a:t>L’analyse de l’indication « Supérieur » par habitant permet de scinder également les pays en deux </a:t>
            </a:r>
            <a:r>
              <a:rPr lang="fr-FR" sz="1600" b="1" dirty="0" smtClean="0"/>
              <a:t>catégories de pays : </a:t>
            </a:r>
          </a:p>
          <a:p>
            <a:pPr lvl="1" algn="just">
              <a:lnSpc>
                <a:spcPct val="125000"/>
              </a:lnSpc>
              <a:buFont typeface="Wingdings" charset="2"/>
              <a:buChar char="Ø"/>
            </a:pPr>
            <a:r>
              <a:rPr lang="fr-FR" sz="1400" b="1" dirty="0" smtClean="0"/>
              <a:t>10 Pays « </a:t>
            </a:r>
            <a:r>
              <a:rPr lang="fr-FR" sz="1400" b="1" dirty="0" err="1" smtClean="0"/>
              <a:t>Priority</a:t>
            </a:r>
            <a:r>
              <a:rPr lang="fr-FR" sz="1400" b="1" dirty="0" smtClean="0"/>
              <a:t> 1 »: </a:t>
            </a:r>
            <a:r>
              <a:rPr lang="fr-FR" sz="1400" dirty="0" smtClean="0"/>
              <a:t>les 25% des pays ayant le revenu le plus élevé</a:t>
            </a:r>
          </a:p>
          <a:p>
            <a:pPr lvl="1" algn="just">
              <a:lnSpc>
                <a:spcPct val="125000"/>
              </a:lnSpc>
              <a:buFont typeface="Wingdings" charset="2"/>
              <a:buChar char="Ø"/>
            </a:pPr>
            <a:r>
              <a:rPr lang="fr-FR" sz="1400" b="1" dirty="0" smtClean="0"/>
              <a:t>63 Pays « </a:t>
            </a:r>
            <a:r>
              <a:rPr lang="fr-FR" sz="1400" b="1" dirty="0" err="1" smtClean="0"/>
              <a:t>Priority</a:t>
            </a:r>
            <a:r>
              <a:rPr lang="fr-FR" sz="1400" b="1" dirty="0" smtClean="0"/>
              <a:t> 2 »:</a:t>
            </a:r>
            <a:r>
              <a:rPr lang="fr-FR" sz="1400" dirty="0" smtClean="0"/>
              <a:t> </a:t>
            </a:r>
            <a:r>
              <a:rPr lang="fr-FR" sz="1400" dirty="0"/>
              <a:t>les pays pour lesquels </a:t>
            </a:r>
            <a:r>
              <a:rPr lang="fr-FR" sz="1400" dirty="0" smtClean="0"/>
              <a:t>les inscriptions </a:t>
            </a:r>
            <a:r>
              <a:rPr lang="fr-FR" sz="1400" dirty="0"/>
              <a:t>au </a:t>
            </a:r>
            <a:r>
              <a:rPr lang="fr-FR" sz="1400" dirty="0" smtClean="0"/>
              <a:t>supérieur sont </a:t>
            </a:r>
            <a:r>
              <a:rPr lang="fr-FR" sz="1400" dirty="0"/>
              <a:t>moins importantes  mais qui présentent un fort potentiel dans le futur.</a:t>
            </a:r>
            <a:endParaRPr lang="fr-FR" sz="1400" dirty="0" smtClean="0"/>
          </a:p>
          <a:p>
            <a:pPr lvl="1" algn="just"/>
            <a:endParaRPr lang="fr-FR" dirty="0" smtClean="0"/>
          </a:p>
        </p:txBody>
      </p:sp>
      <p:sp>
        <p:nvSpPr>
          <p:cNvPr id="7" name="Rectangle 6"/>
          <p:cNvSpPr/>
          <p:nvPr/>
        </p:nvSpPr>
        <p:spPr>
          <a:xfrm>
            <a:off x="3298825" y="4117464"/>
            <a:ext cx="8601254" cy="266601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697071" y="4374776"/>
            <a:ext cx="219635" cy="1479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8588189" y="4522694"/>
            <a:ext cx="219635" cy="1479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utoShape 2" descr="data:image/png;base64,iVBORw0KGgoAAAANSUhEUgAABmcAAAMzCAYAAABTA8bGAAAABHNCSVQICAgIfAhkiAAAAAlwSFlzAAALEgAACxIB0t1+/AAAADh0RVh0U29mdHdhcmUAbWF0cGxvdGxpYiB2ZXJzaW9uMy4xLjMsIGh0dHA6Ly9tYXRwbG90bGliLm9yZy+AADFEAAAgAElEQVR4nOzde5SdZWEu8GfPNZPJ5E5uIIFwMxckAaKgQAQEQQurCrKqLqhwKoielsYem3KOdnmOnsMC6alHrIoU6GkrKrrEapVKoYrSqqfhHsLVBEiAkAtDksncZ/b5gzIwJoGEzOxvZvbvtxZ/vO/+vplnnGX2nv3s931L5XK5HAAAAAAAACqipugAAAAAAAAA1UQ5AwAAAAAAUEHKGQAAAAAAgApSzgAAAAAAAFSQcgYAAAAAAKCC6ooOMBL09/dnx44dqa+vT6lUKjoOAAAAAAAwipXL5fT09KS5uTk1NTuvk1HOJNmxY0cee+yxomMAAAAAAABjyOGHH56Wlpad5pUzSerr65O89D9SQ0NDwWkAAAAAAIDRrLu7O4899thA//DblDPJwFZmDQ0NaWxsLDgNAAAAAAAwFuzuKJWdNzoDAAAAAABg2ChnAAAAAAAAKkg5AwAAAAAAUEHKGQAAAAAAgApSzgAAAAAAAFSQcgYAAAAAAKCClDMAAAAAAAAVpJwBAAAAAACoIOUMAAAAAABABSlnAAAAAAAAKkg5AwAAAAAAUEHKGQAAAAAAgApSzgAAAAAAAFSQcgYAAAAAAKCClDMAAAAAAAAVpJwBAAAAAACooBFTzjz88MNZuHBhNmzYMGj+rrvuyjnnnJOjjjoqp5xySm644Yad7n3wwQdz/vnnZ8mSJTnhhBPyv//3/05PT0+logMAAAAAAOyxEVHOrFmzJpdcckl6e3sHzd9zzz352Mc+lnnz5uWaa67JWWedlauuuirXX3/9wDVPPfVUPvKRj6SxsTFf/OIXc9FFF+XGG2/MFVdcUekfAwAAAAAA4HXVFfnNe3t78+1vfzt/8Rd/kfr6+p0e/9KXvpQFCxbkC1/4QpLkpJNOSm9vb772ta/l/PPPT0NDQ77+9a+npaUlX/nKV9LQ0JBly5Zl3Lhx+fznP59LLrkkM2fOrPSPBQAAAAAAsFuFrpy5++67c/XVV+eiiy7Kf/kv/2XQY11dXVm5cmVOP/30QfPvfve7s23bttxzzz1Jkn/913/NySefnIaGhoFrzjjjjPT19eWuu+4a/h8CAAAAAABgLxRazhxyyCG5/fbb85//839ObW3toMfWrVuXnp6eHHzwwYPm586dmyRZu3ZtOjo68txzz+10zdSpUzNhwoSsXbt2eH8AAAAAAACAvVTotmbTp0/f7WPbt29PkkyYMGHQfHNzc5Kkra1tt9e8fF1bW9tQRQUAAAAAABgShZYzr6VcLidJSqXSLh+vqal5zWvK5XJqavZuYdCqVav2MiUAAAAAAMDeGbHlTEtLS5LstPrl5XFLS8vAipldrZBpb28f+Bp7atGiRWlsbHwjcQEAAAAAAJIkXV1dr7kgpNAzZ17LgQcemNra2jz99NOD5l8eH3zwwWlubs7MmTPz1FNPDbpmy5YtaWtr2+ksGgAAAAAAgKKN2HKmsbExxx57bG677baB7cuS5Cc/+UlaWlqyaNGiJMk73vGO/PSnP013d/ega2pra/PWt7614rkBAAAAAABey4gtZ5Lk0ksvzT333JPly5fnzjvvzBe/+MVcf/31ueSSS9LU1JQk+YM/+INs2rQpF198cX7605/mxhtvzBVXXJHzzjsvc+bMKfgnAAAAAAAAGGxElzPHH398rrnmmvzmN7/JJz7xifzwhz/Mn/7pn+ajH/3owDWHHHJIbrjhhrS3t+eP/uiPcuONN+bCCy/Mf/tv/63A5AAAAAAAALtWKr96z7Aq9fLBPIsWLUpjY2PRcQAAAAAAgFHs9XqHEb1yBgAAAAAAYKxRzgAAAAAAAFRQXdEBAKhuq1evzqpVq3L44Ydn8eLFRccBAAAAgGGnnAGgMD/+8Y/zta99bWD8wQ9+MB/84AcLTAQAAAAAw085AzCM7rjjjtx2221Fxxg2ra2tSZIpU6a8ofsff/zxQeNvf/vbuffee1MqlfY521A5/fTTc+qppxYdA4ZNf39/brnllvz617/O7Nmz8+EPfzgzZswoOhYAAACMacoZAN6wfS1ngOJ973vfy9/+7d8mSR555JE88cQT+fKXvzyiSlIAAAAYa0rlcrlcdIiidXV1ZdWqVVm0aFEaGxuLjgMwaqxYsSJJcuWVV76h+3/0ox/l2muvHRj/3u/9Xj70oQ8NSTaqm1Vre27t2rXp7OwcNDdv3rzCXxNZtQYAAMBo9nq9g5UzABTmve99bw466KCsWrUqEydOzOLFi4uOBKPCUJYzDQ0Ng8qZUqmUujovEQEAAGA4+csbgELNmzcvf/d3f5fVq1cnSU499dRcdtllBaditDv11FPH9KqLfV219mobNmzIf//v/z3PPPNMGhoacvHFF+f000/f568LAAAA7J5yBoCKeeSRR3LTTTdl69atOfXUU3P22Wfnn//5nweKmeSl7ahOOeWUHHnkkQUmheoxa9as/NVf/VXWrVuXadOmZcKECUVHAgAAgDFPOQNARbS1teWzn/1s2tvbkyR//dd/nYkTJ2bjxo07XburOWD41NTUZO7cuUXHAAAAgKpRU3QAAEae/v7+/Nu//VtuuummQata9sXq1asHipmXrVy5Mm9/+9tTKpUG5pqamnL00UcPyfcEAAAAgJHIyhkAdvL1r389P/7xj5Mk3/rWt3LZZZft8/kdBxxwQEqlUsrl8qC5BQsW5NOf/nRuvfXWjBs3Lu9///uH5JBzAAAAABiplDMADNLe3p6f/OQng+a+//3v73M5M2fOnFxwwQX55je/me7u7ixZsiRnn312kmTp0qVZunTpPn19AAAAABgtlDMADFIqlQZtM5a8dB7FUDjnnHNy5plnpqOjI9OmTRuSrwkAAAAAo40zZwAYpKmpKWedddbAuKamJueee+6Qff3x48crZgAAAACoalbOALCTCy+8MIsXL86TTz6ZxYsX5+CDDy46EgAAAACMGcoZAHZpyZIlWbJkSdExAAAAAGDMsa0ZAAAAAABABSlnAAAAAAAAKkg5AwAAAAAAUEHKGQAAAAAAgApSzgAAAAAAAFSQcgYAAAAAAKCClDMAAAAAAAAVpJwBAAAAAACoIOUMQJXq6+tLZ2dn0TEAAAAAoOrUFR0AgMr7l3/5l9xwww3Zvn17jjvuuCxfvjzjxo0rOhYAAAAAVAUrZwCqTGtra7785S9n27ZtKZfL+eUvf5lbbrml6FgAAAAAUDWUMwBV5sknn0xvb++gud/85jcFpQEAAACA6mNbM4Aqc/jhh6epqSkdHR0Dc0cddVSBiYCh0NXVlR//+Md58skns3jx4px88slFRwIAAAB2QzkDUGWam5vz6U9/Ov/3//7fvPDCC1m2bFne8573FB0L2Ed/+Zd/mX/7t39Lkvz0pz/NCy+8kHPOOafgVAAAAMCuKGcAqtCRRx6Zq6++uugYwBBpa2vLL3/5y0Fzt99+u3IGAAAARihnzgAAjHINDQ0ZN27coLmWlpaC0gAAAACvRzkDADDKNTQ05MMf/nBKpdKgMQAAADAy2dYMAGAMOPvss3PsscfmySefzMKFCzNp0qSiIwHAiNDf358HH3wwbW1tOeaYY3ZabQoAUATlDADAGDFnzpzMmTOn6BgAMGKUy+X8j//xP3LPPfckSaZPn56rrroq06dPLzgZAFDtlDMAAAAwBtxxxx257bbbio4xbFpbW5MkU6ZM2eN7duzYkaeffnpgvHnz5nzqU5/KjBkzhjzfUDj99NNz6qmnFh0DAKgAZ84AAAAAI15ra+tAQbOn+vv7d5rr6+sbqkgAAG+YlTMAAAAwBpx66qljetXFihUrkiRXXnnlHt/T3d2dj3/849m4cWOSpK6uLp/5zGdy2GGHDUtGAIA9pZwBAAAAxqSGhoZ84QtfyK233pq2traccsopOfTQQ4uOBQCgnAEAAADGrilTpuRDH/pQ0TFgxGhra8vtt9+e9vb2vPOd78ycOXOKjgRQlZQzAAAAAFAFenp68qlPfSrPPPNMkuT73/9+rr766hx44IEFJwOoPsoZAAAAANgHd9xxR2677baiY7yu7du3DxQzSdLZ2Zk///M/z8yZM1/zvtbW1iQvrUQbi04//fQxfWYXMDLVFB0AAAAAABh+pVJpj+Z+W2tr60BBA8DQsHIGAAAAAPbBqaeeOipWXvT19eXyyy/PI488kiSZNGlSrrzyysyYMeM171uxYkWS5Morrxz2jADVQjkDAAAAAGNMe3t7fv7zn6ezszMnnnhipk2bltra2vzP//k/8+tf/zrt7e057rjjMnHixKKjAlQl5QwAAAAAjCHd3d351Kc+lXXr1iVJvvOd7+Qv/uIvMmvWrNTX1+eEE04oOCEAzpwBAAAAgDFk5cqVA8VMkmzfvj233357gYkA+G3KGYAq1N/fX3QEAAAAAKhayhmAKvJP//RPOf/883PeeefluuuuU9IAAACMQUuXLs3cuXMHxi0tLTnttNMKTATAb3PmDECVWL9+fb761a+mXC4nSX74wx/m4IMPzrve9a6CkwEAADCU6uvrc9VVV+UXv/hFOjo6cuKJJ2bq1KlFxwLgVZQzAFXiscceGyhmXj2nnAEAABh7mpqacvrppxcdA4DdsK0ZQJWYP39+amoG/7O/cOHCgtIAAAAAQPVSzgBUidmzZ2f58uWZNWtWJk6cmPPOOy8nnXRS0bEAAAAAoOrY1gygiixbtizLli0rOgYAAAAAVDUrZwAAAAAAACpIOQPAsOrp6cn999+fp59+uugoAAAAADAi2NYMgGGzadOmXH755dm4cWOS5Mwzz8yll15acCoAAAAAKJaVMwAMm+9///sDxUyS3HrrrVbQAAAAAFD1lDMADJvW1tY9mgMAAACAaqKcAWDYnHzyyYPGM2fOzMKFCwtKAwAAAAAjgzNnABg2S5cuzWc+85n87Gc/y+TJk/O+970vdXWeegAAAACobt4hA+A1PfLII7nxxhuzadOmnHjiibngggtSW1u7x/cvXbo0S5cuHcaEAAAAADC6KGcAqlR7e3uee+65zJ07d7erWbq6uvK5z30u27dvT5LccsstaWlpybnnnlvJqAAAAAAwpjhzBqAK/eIXv8hHPvKRLF++PB/96Eezdu3aXV63Zs2agWLmZffff38lIgIAAADAmKWcAagyPT09+drXvpbOzs4kyZYtW3LjjTfu8toDDjggDQ0Ng+bmzZs37BkBAAAAYCxTzgBUmY6Ojp1Ww2zYsGGX17a0tOSP/uiPMmnSpCTJsccem/POO2/YMwIAAADAWObMGYAqM3HixCxcuDAPPfTQwNzb3/723V5/0kkn5R3veEe6uroyfvz4SkQEAAAAgDFNOQNQhf7sz/4s3/zmN7N27docffTROeecc17z+traWsUMAAAAAAwR5QxAFZo0aVI+9rGPFR0DAAAAAKqScgYAAAAA2Ct33XVX7r///hx88ME57bTTUl9fX3QkgFFFOQMAAAAA7LFbbrklN95448D40UcfzfLlywtMBDD6KGcAAAAAgAG33357brrppnR2duY973nPTo//0z/906DxnXfemUsuucRZpQB7QTkDAAAAACRJ1q1bl2uuuSblcjlJcvPNN2f//ffPxIkTB65pbm4edE9jY6NtzQD2Uk3RAQAAAACAkeHhhx8eKGZe1t7ePmj8wQ9+MHV1r3zm+/d+7/eUMwB7ycoZgCr17LPPpqamJrNmzSo6CgAAACPEEUccsdNcU1PToPHSpUvz9a9/PQ8++GDmzZuXuXPnVioewJihnAGoMj09PbniiiuycuXKJMmyZcuyfPny1NRYTAkAAFDt5s6dm49//OP5xje+ke7u7px55plZvXr1TtdNnz49J598cgEJAcYG5QxAlfn5z38+UMwkLx3ceOKJJ+atb31rgakAAAAYKc4444ycccYZA+MVK1YUmAZgbFLOAFSZDRs27NEcAADAULn22muzZs2aomNUre7u7nR0dKSpqSkNDQ17ff/Lvzslzeg0b968XHLJJUXHAH6Lcgagyhx00EGDxvX19VbNAAAAw2rNmjV5+KFVmdC098UA+6anrz9dveWBcWNdKfW1e7etdbmnL0mybs1jQ5qN4dfW0V10BGA3lDMAVaRcLufv//7vB80dffTRmTVrVkGJAACAajGhqSHHHjqj6BhV55ePPZ/klXKmnJLfQxVZ+cTGoiMAu+H0Z4Aqsnnz5jzzzDOD5tavX19QGgAAAIZbb1950Livv7ybKwGoJOUMQBWZOnVqpk6dOmhu3rx5BaUBAABguM2ZMn7QePZvjQEohnIGoIrU1tbmk5/8ZGbMeGkJ+4IFC3LRRRcVnAoAAIDhMm9mS46YMymzJjfliDmTcsjMlqIjARBnzgBUnbe85S257rrr0tnZmaampop//7vvvjvf+c530tfXl7POOisnnXRSxTMAAABUi1KplNlTxlsxAzDCKGcAqlCpVCqkmHnmmWfy+c9/Pn19fUmSxx57LPvtt1/mz59f8SwAAAAAUBTlDFCoa6+9NmvWrCk6Bm/Qy7+7FStW7NH1L7zwwkAxkyTlcjlXXXXVwDZrVN68efNyySWXFB0DAAAAoKooZ4BCrVmzJo+vXpVZE+qLjsIb0NT/UtGy/elH9+j6vr7yTnP9bS9ke2frkOZiz2xo6yk6AgAAAEBVUs4AhZs1oT7/acn0omNQAeVyObeuacvK5zpSTnLkfo353cMnpqZUKjpaVbr+3s1FRwAAAACoSsoZACqmVCrlPYe05J0HNqe/nExoqCk6EgAAAABUnHIGgCHX01fOA5s6s62rLwumj8vM5sFPN+PrlTIAAAAAVC/lDABD7hsPvZintr10nsld69tzwaLJmTupoeBUAAAAADAy+OgyAEPqubaegWImSfrLyf97rqPARAAAAAAwsihnABhSNaXSTnO1O08BAAAAQNVSzgAwpGY21+WIqa9sYVZfkxy3//gCEwEAAADAyOLMGQCG3HnzJ+WxF7qzrasvR0xrzKTG2qIjAQAAAMCIoZwBYMjVlEp587TGomMAAAAAwIhkWzMAAAAAAIAKUs4AAAAAAABUkHIGgL22o7s/D2zszPrtPUVHAQAAAIBRx5kzAOyV9dt68rerXkxPfzlJ8rY5TTljXkvBqQAAAABg9LByBoC98ot1OwaKmST5f892pK27r8BEAAAAADC6KGcA2CtdfeVB43KS7t+aAwAAAAB2TzkDwF45ZnbToPG8yfWZ2mSXTAAAAADYU95NA2CvHLnfuIyvq8kjW7oytak2x8xqev2bAAAAAIAByhkA9tohUxpyyJSGomMAAAAAwKhkWzMAAAAAAIAKUs4AAAAAAABUkHIGAAAAAACggpQzAAAAAAAAFaScAQAAAAAAqCDlDAAAAAAAQAUpZwAAAAAAACpIOQMAAAAAAFBByhkA9lm5XM7GHb3Z0dNfdBQAAAAAGPHqig4AwOjW1t2Xv39oa57f0ZuaUnLy3OaccEBz0bEAAAAAYMSycgaAffKLde15fkdvkqS/nPzLkzuytauv4FQAAAAAMHIpZwDYJ62dg4uYcpIXO5UzAAAAALA7yhkA9sn86Y2Dxi0NNTmgpb6gNAAAAOyp3r7+PNvanvVbdqS714fsACrJmTMA7JMlM5vS1588uKkzExtrsuxNzamtKRUdCwAAgNfQ11/OPWu3pL3rpW2qn9rUlmMOmZ5x9bUFJwOoDsoZAPbZsbObcuzspqJjAAAAsIc2b+8cKGaSpKevPxta23PQjJYCUwFUD9uaAQAAAAApFx0AoIooZwAAAACgykxvGZemhle2MKurLWX25PEFJgKoLrY1AwAAAIAqU1tTyjHzpuf5rR3p7y9nxqSmNDpvBqBilDMAAAAAUIXqamuy/9TmomMAVCXbmgEAAAAAAFSQlTMAVW5ze29uf7ItWzr6csS0xpx8YHNqa0p79TU27uhNX7mc2RPqhyklAAAAAIwdo2LlzDe/+c2ceeaZWbx4cc4666z84Ac/GPT4XXfdlXPOOSdHHXVUTjnllNxwww0FJQUYXcrlcm5avTWPvtCdzR19+df17fn5uh17df/ND2/NV+99IV+/rzU3PtCa7r7yMCYGAAAAgNFvxJcz3/72t/PZz34273znO/OVr3wlb3/72/OpT30qt956a5Lknnvuycc+9rHMmzcv11xzTc4666xcddVVuf766wtODjDybenoS2tn36C5x1u79/j+x1u78/CWroHx09t6cv/GjiHLBwAAAABj0Yjf1uyWW27J2972tqxYsSJJ8va3vz2rVq3KTTfdlDPPPDNf+tKXsmDBgnzhC19Ikpx00knp7e3N1772tZx//vlpaGgoMj7AiDaxsTaNtaV0vWq1y4zxe/7UsK2rf4/mAAAAAIBXjPiVM11dXWlubh40N3ny5Lz44ovp6urKypUrc/rppw96/N3vfne2bduWe+65p5JRAUadhtpSzjq0JePqXjpjZvaEupwyt/l17nrFEVMb0lD7yvk0NaVkwfTGPbp3e1df+vptgQYAAABA9RnxK2cuuOCCfOYzn8mtt96aE088MXfddVd+9rOfZfny5Vm3bl16enpy8MEHD7pn7ty5SZK1a9fmuOOOKyI2wKixcL9xOWJaY9p7+jOxsXav7m1prM1HjpycXz7Tnt7+ZOnspsyeUP+a92zt6su3H96a59p601T3Ujk0f/q4ffkRgD3w9NNPZ/369Vm0aFEmTpxYdBwAAACoaiO+nHnve9+bX/3qV/njP/7jgbn3ve99+YM/+IPce++9SZIJEyYMuufllTZtbW2VCwowitXVlPa6mHnZ7An1ef8Rk/b4+juebMtzbb1Jko7ecn7w+PYcOqUx9a9agQMMrW9/+9v5xje+kSRpamrKZz/72cyfP7/gVAAAAFC9Rnw5c+mll+bee+/N5ZdfngULFuT+++/PV77ylUyYMCHvec97kiSl0q7f0Kup2btd21atWrXPeYG9s3379qIjUGEb2/sGjTv7ytne3ZepTSP+KWlM2r59e+6+++6iY7CXXv63c09+d52dnfnWt741MO7o6Mi1116b888/f9jyAcBw2Jvnv9/24IMPZtWqVZk4cWJOOOGETJq05x8uYmj42w+K4+8+GJlG9Dth99xzT+66665cccUVef/7358keetb35qJEyfmz//8z3Puuecm2XmFzMvjlpaWvfp+ixYtSmPjnp2VAAyNm2++Odtbi05BJR02pSHP7+gdGE9rqs2UcW9s1Q77rqWlJcccc0zRMdhLN998c5Ls0e9uy5Yt6esbXIqWSiW/dwBGnb15/nu1O++8M9/73vcGxuvXr89Xv/rV1NZ6DVpJN998c17c9FzRMaAq+bsPitHV1fWaC0L2bmlJhT377LNJkqOPPnrQ/LHHHpskefjhh1NbW5unn3560OMvj3/7LBoAKuehzZ357iNbc8eTbWnv6R+YX3Zgc96+//hMa6rNEVMb8sEFk3a7AhLYd9OmTdvptdRpp51WUBoAqLw777xz0HjDhg157LHHCkoDAPCSEb1y5uVy5d///d9z0EEHDczfd999SZJ58+bl2GOPzW233Zbf//3fH3hz7yc/+UlaWlqyaNGiimcGILnv+Y78w+OvbFvwmxe7c/HiqUleOt/mtIMn5LSDJ+zudmCI/dmf/Vl+9KMfZd26dVm6dGne8Y53FB0JACpm+vTpg8alUilTp04tKA0AwEtGdDmzcOHCvOtd78r/+l//Kzt27Mj8+fOzatWq/NVf/VVOOumkHHXUUbn00ktz4YUXZvny5Xnf+96Xe++9N9dff33+5E/+JE1NTUX/CABV6f6NnYPGz7X1ZuOO3sxoHtFPOzBmjRs3Luecc07RMQCgEOeee27uu+++bNiwIaVSKeeee25mzpxZdCwAoMqN+HfJ/vIv/zJf/vKX8zd/8zfZsmVL9t9//1x00UW5+OKLkyTHH398rrnmmnzpS1/KJz7xicycOTN/+qd/mosuuqjg5ADVq7l+8K6ZpSRN9bYuAwCg8mbMmJGvfvWrefTRRzNt2jTFDOyhHZ09aevqzeTxDWmsd0YTwFAb8eVMQ0NDPvnJT+aTn/zkbq857bTT7J0OMIKc9KbmrN3anfaecpLkhDeNT0uDF/MAABSjtrY2CxYsKDoGjBpPb27Lmudf2qq6VEqOPHBqpk5oLDgVwNgy4ssZAEafGc11+eNjp+epbd2Z3Fib6eM93QAAAIwGff3lPLmxbWBcLidPbtyunAEYYt4tA2BY1NeWcugUL95hpNu2bVvuvvvuTJs2LUceeWRKJVsQAgBUs/5yOf3l8qC53r7+gtIAjF3KGQCAKvXkk0/m8ssvz44dO5Iky5Yty5/8yZ8UnAoAgCLV19Zkv4njsmlb58Dc7CnjC0wEMDbVvP4lAACMRbfccstAMZMkd955Z9avX19gIgAARoL5+0/OobMmZtbkpiw4YHLeNH1C0ZEAxhwrZwAAqlRHR8cezQEAUF1qako5YFpz0TEAxjQrZwAAqtQZZ5yRmppXXg4edthhOfTQQwtMBAAAANXByhkAgCp19NFH54orrshdd92V6dOn593vfndKpVLRsQAAAGDMU84AAFSx+fPnZ/78+UXHAAAAgKpiWzMAAAAAAIAKsnIGAKrUlo7ebFqzJitWrCg6Cr+lq6srmzdvTk9PTyZOnJipU6cOenzNmjVJ4nc3is2bNy+XXHJJ0TEAAAAoiHIGAKpUd1853eWOPLLhiaKj8CrlcjnZ1pv0vzTu6OjI89s3p9T4yoLn/preJPG7G6V6X+wqOgIAAAAFU84AQBWrm9yYKe88oOgYvErvC53Zdudzg+bqJjRk4jtmFZSIodb6s/VFRwAAAKBgzpwBYCcvdPRm9ebObO/uKzoKVJ2a8XVJafBcbbPP0wAAAMBY4i99AAa5e0NH/vGJ7UmS2lJy3vxJOXxqY8GpoHrUjKtL08Kp6Vj9QiYlHf4AACAASURBVNKf1E6sT9MRk4uOBQAAAAwh5QwAA/rL5dzxZNvAuK+c3PFk216VM3395XT1lTO+3uJMeKOaDpuUxgMnpNzVl5qW+pRKpde/CQAAABg1lDMADOgvJ1195UFzHb3lPLqlK2te7M7M5rosnjkuNbt5o3jVps78+Dfb09FbzkGT6vOBN09S0sAbVNNYmzTWFh0DAAAAGAbeMQNgQF1NKW/Zb9yguRnja/Oth7fm/z3XkR8+sT0/fHz7Lu/t7O3PDx7flo7el8qdJ7f25GdP7xj2zAAAAAAw2lg5A8Agv3NoS2ZNqMtzbb05aFJ97lrXPujx+zd25ox5E9JYN7jff6GzLz39g7/W8zt6hzsuMER6X+hMz+bO1E1uTP2MpqLjAAAAwJimnAFgkNqaUt42Z/zA+NfPdgx6vK7mpWt+28zxdZlQX5O2VzU0h0xpGL6gwJDpXLst7fdtGRg3zZ+cpjdPKTARAADA6LRhw4b8n//zf/LII4/kzW9+cy677LLMmjWr6FiMQMoZAF7TsgOb851Htqb/P46iOfFNzanbRTlTW1PKhxZOyj+vbUtrZ18WTB+X2lLyhV9tSn85OX7/8TnpwOYKpwf2ROdjWweNOx7fmnFHTE5pN+dLAQAAo0N3T18eeuihfOADHyg6yrDo6upKb+/I2rWjtrZ24G+phx56KB/96EfT19dXcKqRq66uLo2NjUXHGBaTJk3KpZdeutvHlTNAoVpbW7OprSfX37u56Ci8hhnjSunqS+prksc2d+SxzR2vef2EuuTxLR3Z1FkemPvp0zvywPPtaarzZu9I0d1XTk3nyHoRywhR/o///N8VAAAAhoVyBqCK9PaXU1NKavby0/B1NaX81hEzr6u7f1dz5TR5txdGnHGHTUr7/a9sazbu0Ikp7WKFHAAAMLo01NfmkCPm58orryw6StW4/PLL89BDDw2MFy1alCuuuKLARBSlq6srq1at2u3jyhmgUFOmTEnd9o35T0umFx1lTNvR3Z+bVr+YDR29qatJ3nVQ86BzZYbDum09ueGB1kFzZx8+KYdOGZtLVUejz//iufSP81KAZNy8iamdWJ/eTZ2pndKYhlnD++8DAADAWHXZZZftdOYM7Ip3ZACqwM/X7cizbS9tX9Xbn9y2ti0LpjempaF22L7nmybW54x5E/KLde3pL5dz/P7jFTMwgtVPb0r99KaiYwAAAIxqs2bNslKGPaKcAagCWzoGHzzXX05aO/uGtZxJkrfNGT/sK3QAAAAAYLTZyxMEABiNjpjWMGjc0lCT/SfUF5QGAACA0aSjuzdPPLctjz67Nds6uouOAzAmWDkDUAWOndWU3v5k1abOTGqszTsPbE6tw74BAAB4HT29/blnzZb09PUnSTa82J5j5k3PhHE+8AewL5QzAFWgVCrl+P3H5/j9bTEGAADAntvS1jlQzCRJuZw8v7VDOQOwj2xrBgAAAADsUl3tzm8f1u9iDoC9419SAIbc8zt681xbT9ExAAAA2EfTJjRmSvMr55iOb6zL7Cl2ZQDYV7Y1A2DI9JfLufnhrXn0hZcOiJw7sT4fXjg59bXOtwEAABiNSqVS3jJ3ara296S/XM7k5obUlPyNB7CvrJwBYMg89kL3QDGTJE9t68kDmzoLTAQAAMC+KpVKmdzckKkTGhUzAENEOQPAkNnW1bdHcwAAAABQzZQzAAyZI6Y1pr7mlU9R1ZSSBdPHFZgIAAAAAEYeZ84AMGQmNdbmI2+ZnF89056+crJ0dlNmNnuqgV3p29GTjoda07etO/Uzx6dpwZSUnM8EAAAAVcE7ZgAMqTkT6vP+IyYVHQNGvLZfb0zf1pfOaOrbvjVJOeOPnFZsKAAAAKAibGsGAFBh/R29A8XMy7o3dBSUBgAAAKg0K2cAKNz6bT25e0NH6mpLOW5OU6Y1eXpibCs11KbUUJNyd//AXG1LfYGJAAAAgEqycgaAQm1o68mND7bmvo2dWflcR66/vzXtPf2vfyOMYqXaUpqXTE+p4aWXYrUt9Rm/aGrBqQAAAIBK8dFkAAq1anNX+suvjDt6y3n0ha4smdlUXCiogIY5zamfOT79Xb2pHW/VDAAAAFQTK2cAKNT4up2fiprrPT1RHUq1JcUMAAAAVCHvfgGw17r7ynlgY2dWbepM76uXvbwBR88alxnjawfGh05pyKFTGvY1IgAAAACMWLY1A2CvdPT057r7W9Pa2ZckmTG+Nv/pqKlpqC29oa83rq4mlyyZmqe29qS+ppQDJlpFAAAAAMDYZuUMAHvl/o2dA8VMkmxs78vDmzv36WvWlEo5eHKDYgYAAACAqqCcAWCv7Gobs57+AoIAAAAAwCilnAFgj21q701rZ19evYPZhPqaLJjeWFwoAAAAABhlnDkDwB7Z0tGb6+5rTc9/rJypr0neNnt83jqnKePrdf0AAAAAsKe8mwbAHnlgY+dAMZO8tJXZ1KbatDTWFpgKAAAAAEYf5QwAe6SxduenjMa60i6uBAAAAABei3IGgD2yZOa4TB33yiqZA1rqcsRUZ80AAAAAwN5y5gwAe6SpviaXHj01j7/Qnbqa5JApDakpWTkDAAAAAHtLOQPAHqurKWX+dKtlAAAAAGBf2NYMgD22paM3z27vSblcLjoKAAAAAIxaVs4AsEf+4bFtuW9jZ5JkzoS6nL9ocsbV7b7j7+sv59EXutLW3Z83T2vMxMba3V4LAAAAANVEOQPA63p6a/dAMZMkz7b1ZuVzHTnhTc27veem1S9mzYs9SZI7ntqRi94yJTObPe0AAAAAgG3NAHhdW7v792juZc9s7xkoZpKku6+cXz/bPizZAAAAAGC0Uc4A8LoOndKQcXWlQXOLpjfu9vq+XZxJ0++YGgAAAABIYlszgKrW3VfOYy90paG2lEOnNKSmVNrldU11NbnwyCn51/Xt6errzzGzmjJ3UsNuv+6bWuqzf0tdntnemySpLSVLZzcNy88AAAAAAKONcgagSrV19+ev738hW7te2p7sTRPr85EjJ++2oJnRXJf3HTFxj752qVTKBYum5IGNnWnr7svC/cZlv/GecgAAAAAgUc4AVK27N3QMFDNJsm5bTx5/oTtHTNv9dmV7o6G2lGOtlgEAoCBr167Nfffdl4MOOihLliwpOg4AwCDKGYAq1d238yEwu5oDAIDR5he/+EWuvvrqlP/jLMT3ve99ufDCCwtOBQDwipqiAwBQjMUzx6XuVc8CExtqcvjU3Z8jA4w95d7+lHv6X/9CABhlvvvd7w4UM0nyj//4j+ns7CwwEQDAYFbOAFSp/cbX5eLFU3Pv851pqC3lmFnj0lins4dq0f7gC+lcszUpJ40HtWT8UdNS2s2ZUwAw2vT3D/7wQblc3mkOAKBI3oUDqGL7ja/L6QdPyDsPbE5LQ23RcYAK6dnYkc4ntib9ScpJ19rt6Xm2vehYADBkfvd3f3fQ+PTTT8/48eMLSgMAsDMrZwAAqkzv1u5dzjXs31xAGgAYeqeeempmz56d++67LwcddFCOO+64oiMBAAyinAGoQmtf7M69z3eksa4mx89pytQmTwdQTepnNKXjt+dmNhWSBQCGy4IFC7JgwYKiYwAA7JJ34wCqzLptPfm7VS/m5eNRH97cmT88ZprzZqCK1E1qSPPS/dL52NakXM64Qyelftq4omMBAABA1VDOAFSZBzZ2DhQzSbKjp5wnXuzOwumVeWN2c3tvfvjE9jzb1pODJjXk7MNanHcDBWg8YEIaD5hQdAwAAACoSj4mDVBlJjTs/E//hPrKPR1879FteXpbT3r7kydau/OjJ7ZX7HsDAAAAwEignAGoMktnN2V60ysrVRZOb8zcSQ0V+d49feU8t6N30NzT23oq8r0BAAAAYKSwrRlAlRlfX5NLj56ap7f2pLGulNkT6iv2vetrS5nZXJfnX1XQHNBSue8PAAAAACOBlTMAVaimVMpBkxsqWsy87P2HT8zsCS99NuCgSfV576EtFc8AAAAAAEWycgaAiprRXJeLF09NuVxOqVQqOg4AAAAAVJyVMwAUQjEDAAAAQLVSzgAAAAAAAFSQcgYAAAAAAKCClDMAAAAAAAAVpJwBAAAAAACoIOUMAAAAAABABSlnAAAAAAAAKkg5AwAAAAAAUEHKGQAAAAAAgApSzgAAAAAAAFSQcgYAAAAAAKCClDMAAAAAAAAVpJwBAAAAClEul9Pf3190DACAiqsrOgAAI0dXb3/uXNeeZ7f35MBJ9TnpTc2pqykVHQsAgDHolltuyc0335y+vr78zu/8Ti644IKiIwEAVIxyBoAB//D49jy8pStJ8tS2nuzo6c9Zh04sOBUAAGPNI488khtvvHFg/N3vfjeHHXZYjj/++AJTAQBUjnIGKNyGtp5cf+/momNUvXK5nGfay4Pm7t3QmY3bu3d7T1t3X5JkQkPtsGZjeHT3lb0QAAAqatu2bVmzZk0ef/zxnR775S9/qZwBAKqG92SAQs2bN6/oCLzKxieeSE9Pz8C4obExLQfu/ne0ac2aJMns17iGkWv8mjXpjj3eAYDK+NWvfpWrr7463d3dqa+v3+nxn/3sZ5k2bVp+//d/v4B0AACVpZwBCnXJJZcUHYFXWblyZb7whS+ko6MjLS0t+a//9b9m4cKFu71+xYoVSZIrr7yyUhEZQhdffHGeef7ZtP5sfdFRoKr0vtiV1sbWomMAVNx1112X7u6XVmX39PRk8uTJ2bFjx6APB/3DP/xDzj333DQ3NxcVEwCgIpQzAAw49thj8zd/8zdZv359DjzwwDQ2NhYdCQCAMaBcLqe1dXAx3dXVlQMPPDC/+c1vBub6+vrS29tb6XgAABWnnAFgkKamphx22GFFx6ACpkyZkue7tmTKOw8oOgpUldafrc+UKVOKjgFQUaVSKcuWLcsdd9wxMLds2bIcfvjh+dKXvjQwd8IJJ2TSpElFRAQAqCjlDAAAADDsPv7xj2f27Nl59NFHs2DBgpx99tmpr6/PtGnTsnLlyhx44IE55ZRTio4JAFARyhkAAABg2NXX1+e8887baX7JkiVZsmRJAYkAAIpTU3QAAAAAAACAamLlDAAAAADDqrW1Nds7urPyiY1FR4Gqsr2jO62trUXHAHbByhkAAAAAAIAKsnIGAACAqnDttddmzZo1RcfgDXr5d7dixYqCk/BGtLa2pqWpIcceOqPoKFBVVj6xMVOmTCk6BrALyhkAAACqwpo1a7J69aNpbppadBTegL7el97CeGrtpoKT8Ebs2NGeyc0NRccAgBFDOQMAAEDVaG6amrcc9p6iY0DV+eX9f1d0BAAYUZw5AwAAAAAAUEHKGQAAAAAAgApSzgAAAAAAAFSQcgYAAAAAAKCClDMAAAAAAAAVpJwBAAAAAACoIOUMAAAAAABABSlnAAAAAAAAKkg5AwAAAAAAUEHKGQAAAAAAgApSzgAAAAAAAFSQcgYAAAAAAKCClDMAAAAAAAAVpJwBABihyuVy+nb0pNxfLjoKAAAAMITqig4AAMDOerd2p+3Xz6d/R29K42oz4dj9Ur9fU9GxAAAAgCFg5QwAwAjUfv/m9O/oTZKUO/uy497NBScCAAAAhoqVMwBVYMOGDfniF7+Yhx9+OEcccUQuu+yy7L///kXHAl5D3/aeQeP+Hb0p9/WnVOuzNQAAADDa+eseoApcc801Wb16dcrlch555JF88YtfLDoS8DrqZ44fNK7bb5xiBgAAAMYIK2cAqsCjjz6607hcLqdUKhWUCHg9zUdNS6mulJ7Nnamb3Jjxi6YWHQkAAAAYIsoZgCqwYMGC3HfffQPj+fPnK2ZghCvV16R58fSiYwAAAADDwN4YAFXgD//wD3PUUUelvr4+ixYtyvLly/fovs7OzqxevTptbW3DnBAAACqvs3t7trVtSH9/X9FRAIAqY+UMQBXYb7/98rnPfW6v7lm9enU+//nPp62tLQ0NDVm+fHne8Y53DFNCAACorHXP35dnNj6QJGmoH58FB5+ecY0TC04FAFQLK2cA2KXrr79+YMVMd3d3rrvuuvT39xecCgAA9l13T3ue2fjg4PGmB1/jDgCAoaWcAWCXNm3aNGjc2tqanp6egtIAAMDQ6e7tSFIePNfTXkwYAKAqKWcA2KUTTzxx0Phtb3tbGhsbC0oDAABDp3nc1DQ1Tho0N33yvILSAADVyJkzAOzShRdemMmTJ+eBBx7IoYcemg984ANFRwIAgCFRKpUy/+DT8uymVenqbsu0SQdl+hTlDABQOcoZAHaprq4uH/jAB5QyAACMSQ3143PQnLcWHQMAqFKjYluzf//3f88HP/jBHHXUUTnhhBPyuc99Ljt27Bh4/K677so555yTo446KqecckpuuOGGAtMCAAAAAADs3ogvZ+67775ceOGF2W+//fLVr341n/jEJ/KDH/wgn/70p5Mk99xzTz72sY9l3rx5ueaaa3LWWWflqquuyvXXX19wcgAAAAAAgJ2N+G3Nrr766ixevDj/n707DbOrLNCF/eyaK5XKCAmQABJGIwgaiRARAiGhxYPd6MEjacBLsUXMObY4ECe+RlGZ7HZWmuNEt8IlRhvUBgkgyKC2MhsCMgQJAQIhCamkktS06/vBSbVFIGSo2quG+/633r3XWk8Ratj72e/7fvWrX02pVMqMGTNSLpfz/e9/Pxs2bMjXvva1TJ06NRdffHGS5Mgjj0xnZ2cuueSSnHrqqamrqyv4KwAAAAAAAPhvA3rmzKpVq3LHHXfk5JNPTqlU6hn/+7//+9xwww2pqqrKHXfckTlz5vQ677jjjktLS0vuuuuuSkcGAAAAAADYogFdzjz00EPp7u7O6NGj8+EPfziHHHJIpk2bln/6p3/Kxo0b88QTT6SjoyN77bVXr/P23HPPJMljjz1WRGwAttHSpUvzrW99K1/96lfz8MMPFx0HAAAAAPrVgF7WbNWqVUmST3ziE5k9e3a+/e1v589//nO+8pWvpK2tLf/rf/2vJMnIkSN7ndfU1JQkWbduXWUDA7DNVq9enfnz56e1tTVJcsstt+TLX/5y9thjj4KTAQCwrcrlrixf+UBaN6zKqJG7ZMLYfXuthAEAwAsGdDnT0dGRJHn961+ff/qnf0qSHH744enu7s6FF16Yd77znUnysn/oVVVt28SgRYsW7UBagMHliSeeyLPPPpu99947Y8aM2a5rrF27Nkly5513bneOO+64o6eYSV742X/llVfm6KOP3u5rsnU2/fsBlbd27dod+tkJbB+/+/rfo8tuz8o1f0mSrFzzl7R3rM/uEw+p2P03tq/L8uceSGdXeyaM2yejmiZW7N4AA5W/PWFgGtDlzKYZMEceeWSv8SOOOCIXXHBB/vSnPyXZfIbMpuPm5uZtut+BBx6Y+vr67Y0LMGhcdtll+elPf5okqampyWc+85m8/vWv3+brXHnllUmSadOmbXeWtra2/Od//mevsQMOOGCHrsnWufLKK5PWZ4qOAcNSc3Ozn3NQgCuvvDKrnttYdIwhq6vcmZVrHu81tmL1IxUrZ7rKHbn/0WvT0bkhSfLc80vyminHpblpQkXuDzBQ+dsTitHW1rbFCSEDes+ZV73qVUmS9vb2XuObZtRMnjw51dXVWbp0aa/HNx2/eC8aAJLW1tZcffXVPcednZ09JUsRpk+fnoMPPrjneO+9984xxxxTWB4AALZPVakqNdW1vcZqqxsqdv81a5/qKWZe0J0Vzy+p2P0BALbFgJ45s/fee2fSpEm55pprMnfu3J7xm266KTU1NXnd616XN7zhDVm4cGHe/e539yxvdt1116W5uTkHHnhgUdEBBqzOzs50dXX1GmtraysozQszd84777w8+OCD6ezszNSpU7d5WUoAAIpXKlVlj12mZcmTv0/SnapSdXbfZdtnZ2+vmprNi6DalxgDABgIBnQ5UyqV8rGPfSwf+chH8rGPfSxvf/vbs2jRonz729/OqaeemnHjxuXMM8/Me97znpx11lk58cQTc/fdd+e73/1uPvrRj6axsbHoLwFgwBk9enSOOOKI3HrrrT1jb33rWwtM9IIDDjig6AgAAOygCeP2zeiRu6Z14+o0j9i5ouXIqKaJGTdqj6xqeWE1jYa65kwct3/F7g8AsC0GdDmTJMcff3zq6uryzW9+M2eccUbGjx+fefPm5YwzzkiSHH744fn617+er33ta5k3b14mTpyYs88+O+9973sLTg4wcH34wx/OwQcfnKVLl+YNb3hDDjmkcpu0AgAwtNXXjUx93chC7r3fnjOzbv1z6exqz6iRu6SqZEY2ADAwDfhyJkmOPfbYHHvssS/7+OzZszN79uwKJgIY3GprazNnzpyiYwAAQJ8bOWKnoiMAALwiHyEBAAAAAACoIOUMABW3YcOGLFq0KC0tLUVHAQAAAICKGxTLmgEwdCxatChf+MIX0tramtra2nzoQx/KUUcdVXQsKFR3VzkbH16TzlVtqRnfkIZ9RqdUXSo6FgAAANBPzJwBoKJ+8IMfpLW1NUnS0dGR73znO+nq6io4FRSr9Z6V2fDA8+l4ZkM2LF6d9fetLDoSAAwoG9pa8sgTt2XxkoV5dtXDRccBANhhZs4AUFHPPfdcr+OWlpZ0dHSkurq6oERQvPZl63odtz2xLk2vs5kxACRJudyVB5YsTHvn+iRJS+vyVJWqs9PYKQUnAwDYfmbOAFBRL17C7I1vfGMaGhoKSgMDQ1VD78/LVDX6/AwAbLJ2/YqeYmaTlS2PF5QGAKBveOUPQEWddtppGTNmTO69997ss88+ecc73lF0JCjciNeOz7o/Ppt0dSfVpYw4aFzRkQBgwKiva9p8rHZkAUkAAPqOcgaAiqqurs6JJ56YE088segoMGDU7ToiY/5m93StaU/16LpU1VnmDwA2aahrzuQJB2fZs/cl6U5j/ZjstvOBRccCANghyhkAgAGgqq46VTs3Fh0DAAakyRMPzoRx+6ajc2NGNIxNqVQqOhIAwA5RzgAAAAADXl3tiNTVjig6BgBAn6gqOgAAAAAAAMBwopwBAAAAAACoIOUMAAAAAABABSlnAAAAAAAAKkg5AwAAAAAAUEHKGQAAAAAAgApSzgAAAAAAAFSQcgYAAAAAAKCClDMAAAAAAAAVVFN0AAAAAICXsrF9XZ5ecX86ujZm57H7ZGzzpKIjAQD0CeUMAAAAMOCUy11ZvORXae9YnyRZtebxHPCqYzOmebeCkwEA7DjLmgEAAAADzprW5T3FzCbPPb+koDQwvJXL3Vm3sSPlcnfRUQCGDDNnAAAAgAGnrqZhs7HamsYCksDw9nxrW+5/4vl0dJVTW12V1+w+JmOa6ouOBTDomTkDAAAADDhNjeMzYew+PccNdc3ZdadXF5gIhqeHnm5JR1c5SdLRVc5DT7cUnAhgaDBzBgAAABiQpkyekV12enU6OtsyqmlCSiWfMYVK29DeucVjALaPcgYAAAAYsEY0jC06AgxrOzU3ZEXLxl7HAOw45QwAAAAA8JL232106muqs2ZDe0Y11mavCc1FRwIYEpQzAAAADAurV69O6/qVue/ha4qOAsNOV7kz7R3VRcdgO9RUV2WfXUcVHQNgyLFYKwAAAAAAQAWZOQMAAMCwMHbs2LQ835nX7nt80VFg2Pndvf+eulqfEQaATfxWBAAAAAAAqCDlDAAAwFZatWpVzj777KxataroKDAsdHd3p1zuLDoGAECfU84AAADDyl133ZVvfetbueqqq7Jx48ZtOvfyyy/P/fffnyuuuKKf0sHQ09nVnqdWLMpjT/4+a9Y9vdXnPb/2qdz955/lD/dfngceuz4dndv2/QoAMJDZcwYAABg2fvOb3+Sf//mfe47vvPPOnHfeeVt17qpVq3LDDTeku7s7119/fU4++eSMGzeuv6LCkPHgX27MuvUrkiTPrHoo++0xM+NG77HFc8rlrjzyxK3p7GpLkqxZ93SWLr8re0+e0e95AQAqwcwZAABg2PjVr37V6/jee+/N8uXLt+rcyy+/POVyOUlSLpfNnoGtsH7j6p5iZpNnVj30iue1dazrKWY2ad2wsk+zAQAUSTkDAAAMGyNGjOh1XFVVlfr6+q069+abb05n5wt7X3R2duamm27q83ww1FRV1W42Vl29+diLNdQ1p6629/fr6JG79lkuAICiKWcAAIBh46STTkpDQ0PP8QknnJCxY8du1bkzZ85MTc0LK0PX1NTk6KOP7peMMJQ01I3MhHH79RxXV9Vm0s4HvuJ5pVJV9t/z6DSPmJCa6oZMGLtPJk88pD+jAgBUlD1nAAAKVN7YmZRKqaqvLjoKDAsHHHBALr300txzzz3Zbbfdst9++73ySf/P3Llze5ZFK5fLOfnkk7fp3suXL8+YMWN6lUMwHEyZdFh2HjMlbR3rMnrkbqmt2brvgabG8XnN3n/Tz+kAAIqhnAEAKEB3uTutd65I+7LWJEn9q5oz4pDxKZVKBSeDoW/MmDGZOXNmxe63YsWKfO5zn8vjjz+exsbGfOADHzDrhmGnuWlCmjOh6BhAH1m2sjVLn1uXJNl9p5HZfXxTwYkABh/LmgEAFKD9ydaeYiZJ2v6yNh3PbCgwEfBKLr/88p4CtVQq5Yorrtiq8/793/89jz/+eJJkw4YNueSSS7Jhg+93AAan51vb88jylrR3ltPeWc6jy1vyfGtb0bEABh3lDABAAbrWdmw2Vl63+RgwcNx8883p6upKknR1deWmm27aqvOWLVvW63jDhg1ZuXJln+cDgEpYs759s7HnWzcfA2DLlDMAAAWo22VE74FSUjuxsZgwwFaZOXNmampeWBm6pqZmq5cmmz59eq/jSZMmZdKkSX2eDwAqYVRj7eZjI+oKSAIwuNlzBgCgADXj6jNy+oRsfHRNUiqlYb/RqW72ohYGsrlz5+aGG25IklRVVeXkk0/eqvNOOumklMvlErJ3RgAAIABJREFU/Nd//Vd22223nHbaafaXAmDQGjuyPntNaP6rPWeaMm5kfcGpAAYf5QwAuf/++3PZZZdl1apVOeqoozJ37txUV1cXHQuGvLpJTambZPNUGCzGjRuXY489Ntdee21mz56dcePGbdV51dXVmTt3bubOndvPCQGgMvbceWT23Hlkuru7feAAYDspZwCGufXr1+e8887L+vXrkyQ/+clPMmbMmJxwwgkFJwOAgWfu3LlZunTpVs+aAYChTDEDsP3sOQMwzD388MM9xcwm99xzT0FpAGBgGzduXC666KKtnjUDAADwUpQzAMPcHnvs0bO58SZTpkwpKA0AAAAADH07VM5s2LAhK1euTHd3d1/lAaDCxo4dm3nz5qW5uTmlUinTp0/P29/+9qJjAQAAAMCQ9Yp7zjzyyCP5zne+k2nTpuWkk05Kkvzud7/Lv/zLv+T+++9Pd3d36uvrM2vWrJx11lmZPHlyv4cGoG/NmjUrRx11VNrb2zNixIii4wAAAADAkLbFcubee+/Nu9/97iTJwQcfnCS56aabej5h/bd/+7cZP358nnjiiVx//fW57bbbcsUVV1gOB2AQqqmp2Wx5MwAAAACg723xXbgvfelLmThxYn70ox9lp512SpKcf/752XffffPDH/4wzc3NPc994okncsopp+Tiiy/Ot7/97f5NDQAAAAAAMEhtcc+ZxYsX55RTTukpZtavX5+lS5fm9NNP71XMJMnuu++eU089NXfccUf/pQUAAACGnNUty3Lfw7/IXQ8uyBPP3GNvWwBgyNvizJmGhoa0tLT0HI8YMSIjR45MuVx+yed3dnamVCr1bUIAAABgyGrv2JCHlt6c7u4X3mt48tn7Ul87MhPG7VNwMgCA/rPFmTNHH310fvCDH+TOO+/sGTvppJPyne98J+vWrev13EcffTT/9m//lhkzZvRPUgAAAGDIWbv+2Z5iZpOW1uUFpQEAqIwtzpz5yEc+kjvvvDOnnnpqZs6cmRkzZuSggw7Kr3/968yZMyezZ8/O+PHj88gjj+Smm27KqFGj8rGPfaxS2QEAhpyudR1pe2xtUkrqX9Wc6pG1RUcCgH7V1Dhuq8YAAIaSLZYz48aNy4IFC3LppZfmqquuyq9//euUSqWetV9//OMfJ0nq6uoya9asfPzjH8+kSZP6PzUAwBDUtb4zLTc/le6OFz493PaXtRl97KRUNWzxTzYAGNQa6pqz126HZekzd6WrqyM7jdkrE8ftX3QsAIB+9Yqv9JuamnLWWWflrLPOyrJly/L444+npaUl7e3tGTFiRCZOnJh99903jY2NlcgLADBktS9b11PMJEl3Rznty1rTsM/oAlMBQP+bOH6/TBi3T7q7y6mq8qEEAGDo26a/eCZPnpzJkyf3VxYAgGGtVLv5doAvNQYAQ1GpVJVSye89AGB48FcPAMAAUT95ZKpH/fceM9Wj61I3qanARAAAAEB/MFcYAGCAKNVWZdTRk9LxzPokpdRObEypqlR0LAAAAKCPbbGcOe2007b5gqVSKZdddtl2BwKgWOvWrct//dd/pbGxMdOnT09NjR4fKqlUVUrdrmbLAAAAwFC2xXfc9thjjyxYsCClUikTJkxIdXV1pXIBUIAVK1bkYx/7WFavXp0kefWrX50vfvGLfv4DAAAAQB/aYjnz+c9/PgcffHD+v//v/8uMGTNy/vnnVyoXAAW49tpre4qZJHnggQdyzz33ZNq0aQWmAgAAAIChpeqVnnDSSSdl3rx5ueqqq3LddddVIhMABWlvb9+qMQAAAABg+71iOZMkH/zgB7Pvvvvm4osvTrlc7u9MABRkzpw5qa+v7zneddddzZoBAAAAgD62Vbs8V1VVZcGCBWlra0tV1Vb1OQAMQnvssUe+/OUv5+abb05jY2Nmz56durq6omMBAAAAwJCyVeVMktTV1XmDDmAYmDx5ck455ZSiYwAAAADAkLXV5cwm69aty4YNG1JVVZWmpqY0NDT0Ry4AAAAAAIAh6RXLmc7OzvzHf/xHrrnmmixatCjr1q3r9fioUaNy4IEH5q1vfWtOOOGE1NbW9ltYAAAAAACAwW6L5cyqVaty+umn54EHHshee+2VI488MhMmTOjZLLqtrS3PPvtsFi9enE996lO54oorcumll2bs2LEVCQ8AAAAAADDYbLGcufDCC7Ns2bJ8//vfz+GHH77FC/32t7/NP/7jP+biiy/OF7/4xT4NCQD0j87n27L65mVFx2AblTd2JkmqGrZ5hVoGgM7n25Jdik4BAABAkbb4iv7mm2/O+973vlcsZpJkxowZOf300/Pv//7vfRYOAOg/U6ZMKToC22nJkiVJkim7+DcclHbx/QcAADDcveLHLWtqtv4TmQ0NDdmwYcMOBQIAKuOMM84oOgLbaf78+UlemOUMAAAADD5VW3rw0EMPzWWXXZbHHnvsFS/02GOP5Xvf+14OPfTQPgsHAAAwEHV0dOSWW27JVVddleXLlxcdBwAAGGS2OC3mE5/4RE477bSccMIJmT59el7zmtdk4sSJaWhoSKlUysaNG7NixYosXrw4v/3tbzN69Oh88pOfrFR2AACAQnz+85/P3XffnST54Q9/mPPPPz/77rtvwakAAIDBYovlzOTJk/Ozn/0s3//+93PNNdfkt7/97cs+77TTTsv73ve+jBs3rl+CAgAAA9+NN96YhQsXFh2j36xevTodHR1ZuXJlz1h7e3s++9nPZtKkSQUm6ztz5szJrFmzio4BAABD2ituKDNmzJicddZZOeuss9LS0pJnnnkmra2tKZfLaWpqym677Zbm5uZKZAUAACjU6tWrUy6Xi44BAAAMcq9YzvzpT3/KV77yldx1112pqanJ61//+vzDP/xD3vCGN2z23J///OeZP39+HnjggX4JCwAADGyzZs0a0rMu5s+fnySprq7OokWLkiS1tbX5zGc+kwMOOKDIaAAAwCCyxXLm3nvvzSmnnJIRI0bkTW96U1avXp1bbrklt956a97//vfnwx/+cKVyAgAADBjnnntubr311qxcuTIzZszI5MmTi44EABXV3d2dx1esy3NrN6axriZTJjanse4VPwcOwP+zxZ+YX/nKVzJx4sT8+Mc/zvjx45MkDz74YObPn59//dd/zcqVK3PeeedVJCgAAMBAUVdXN6RnCAHAK3l8xbr8ZcW6JMm6jZ1p3diRQ/fZOaVSqeBkAIND1ZYevOeeezJ37tyeYiZJDjjggFxxxRU59NBDs2DBgpx77rn9nREAAAAAGEBWrm3rdby+vSsb2rsKSgMw+GyxnOnu7k51dfVm4yNGjMill16aQw45JD/+8Y9z4YUX9ltAAAAAAGBgaazv/Z5hdVUpdTVbfKsRgL+yxZ+YU6dOzU9/+tO0t7dv9lhDQ0MuvfTS7L///vnBD36QCy64IF1d2nEAAAAAGOr2mtCcEfUv7JhQXVXKvruOSk21cgZga21xz5kzzzwz73//+/M3f/M3Of744/Pud787O++8c8/jzc3N+d73vpf3vve9ueyyy9Lc3NzvgQEY/BYuXJhf//rXGTt2bN71rndlzz33LDoSAACDWHvH+rS0PpOmxvFprB9VdBwYFhrranLo3jtlQ3tX6mqqFDMA22iLPzXf/OY357LLLsuoUaPyve99Lxs2bNjsOePGjcuPfvSjnHDCCWlpaem3oAAMDbfccku+8Y1vZPHixbn99tvzmc98Jm1tba98IgAAvITVLcty959/lkeeuDX3PnRVlq98sOhIMGyUSqWMqK9RzABshy3OnEmS6dOn56qrrkpLS0tGjhz5ks9pamrKRRddlDPOOCN//OMf+zwkwGB14403ZuHChUXH6DdLlixJksyfP3+rz1m2bFmv4zVr1uQjH/nIy/6OKdqcOXMya9asomMAAPAynnjm7nR3l//7ePk9mThuv5RK3iwGAAauVyxnNhk16pWnBe+9997Ze++9dygQAIPH2LFjt/mcurq6rRoDAICt0dnVe5/crnJHurvLyhkAYEDb6nIGgG03a9Yssy5epKWlJeeee24eeeSRVFdX56STTsrcuXOLjgUAwCA1Yey+WfbsPT3HO43ZK1VV3u4AAAY2f60AUFGjRo3Kv/zLv+SJJ55Ic3NzxowZU3QkAAAGsckTX5v6upFpaX06TQ3jMmHcfkVHAgB4RcoZAAqx++67Fx0BAIAhYuexU7Lz2ClFxwAA2GoWYAUAAAAAAKgg5QwAAAAAAEAFKWcAAACAYamtvTXPrHooa9YtLzoKADDM2HMGAAAAGHZa1i3PA3+5Id3d5STJxHH7Z69Jbyw4FQAwXJg5AwAAAAw7T65Y1FPMJMkzqx5Ke8eGAhMBAMOJcgYAAAComLb2densbCs6RsrdXS8a6U73ZmMAAP3DsmYAAABAv+vq6sifH78pLa3LUypVZbedD8zuEw8pLM8u4/bP2tZneo7HNk9Ofd3IwvIAAMOLcgYAAIBho3XDqtz38DVFxxiWOjrXp6NzfZKku7ucJ5+9LyufX5qqqq17a2LTkmN1tY19lqm+bnS6utpSVarJxvYN/t/oR13lziR1RccAgAFDOQMAAMCwMGXKlKIjDGtPPfVU1qzpPTZ+56aMGjVqq85fsmRJkmTPvXbervt3dXWlq6srdXUKgiIsWbI2SWfRMQBgwFDOAAAAMCycccYZRUcY1n7729/mggsu6DkeMWJELr744owcuXVLic2fPz9JcuGFF27zva+++ur827/9Wzo6OrLvvvvmnHPOyZgxY7b5Omy/+fPn54klDxUdAwAGjKqiAwAAAABD34wZMzJv3rzst99+ecMb3pDPfvazW13M7IiVK1fm+9//fjo6OpIkDz/8cH7605/2+30BALbEzBkAAACgIo477rgcd9xxFb3n008/nXK53GvsySefrGgGAIAXM3MGAAAAGLL233//jB07ttfYG9/4xoLSAAC8wMwZAAAAYMiqra3Neeedlx/96EdZuXJljjzyyIrP3gEAeDHlDAAAADCk7bHHHvnkJz9ZdAwAgB6WNQMAAAAAAKgg5QwAAAAAAEAFKWcAAAAAAAAqSDkDAAAAAABQQcoZAAAAAACACqopOgAAAC/t8ccfzy9/+ct0dXXl+OOPzz777FN0JAAAAKAPKGcAAAaglStX5uyzz86GDRuSJLfccku++tWvZtKkSQUnAwAAAHaUZc0AAAag3/3udz3FTJK0t7fn1ltvLTARAAAA0FeUMwAAA9Do0aM3GxszZkwBSQAAAIC+ppwBABiADjvssBx00EE9x/vtt19mzpxZXCAAAACgz9hzBgBgAKqtrc3nP//5PPjgg+nq6srUqVNTVeVzNQAAADAUKGcAAAaoUqmUV7/61UXHAAAAAPqYj18CAAAAAABUkHKGAeXRRx/Nr371qyxbtqzoKAAAAAAA0C8sa8aAcfXVV+e73/1ukqSqqiof/vCHbXwMAAAAAMCQo5wZBm688cYsXLiw6Bhb1N3dnYceeqjnuFwu5xvf+EauvfbaVzx39erVSZKxY8f2W76izZkzJ7NmzSo6BgAAAAAAfcCyZgwY3d3dvY7L5fJWnbd69eqeggYAAAAAAAY6M2eGgVmzZg2KWRf/9//+3/ziF7/oOT755JNz0kknveJ58+fPT5JceOGF/ZYNAAAAAAD6inKGAeP000/Pvvvum4cffjgHHXRQDjvssKIjAQAAAABAn1POMGBUVVVl5syZmTlzZtFRAAAAAACg39hzBgAAAAAAoIKUMwAAAAAAABWknAEAAAAAAKigQVfO/O///b8ze/bsXmO33XZb3vGOd+Tggw/OMccck+9973sFpQMAAAAAANiyQVXOXH311bn++ut7jd111135wAc+kClTpuTrX/96TjjhhFx00UX57ne/W1BKAAAAAACAl1dTdICt9cwzz+QLX/hCdtlll17jX/va1zJ16tRcfPHFSZIjjzwynZ2dueSSS3Lqqaemrq6uiLgAAAAAAAAvadDMnPnMZz6TN73pTTn88MN7xtra2nLHHXdkzpw5vZ573HHHpaWlJXfddVelYwIAAAAAAGzRoChnfvKTn+T+++/POeec02v8iSeeSEdHR/baa69e43vuuWeS5LHHHqtYRgAAAAAAgK0x4Jc1e/LJJ3P++efn/PPPz7hx43o9tnbt2iTJyJEje403NTUlSdatW1eZkAAAAAAAAFtpQJcz3d3d+dSnPpWjjjoqxx133Es+niSlUuklz6+q2raJQYsWLdr2kBRuU0l35513FpwEACrD7z4oju8/KI7vv8Ft078fUHlr1671sxMGoAFdzvzoRz/Kn//85/ziF79IZ2dnkv8uZDo7O9Pc3Jxk8xkym443Pb61DjzwwNTX1+9obCrsyiuvTJJMmzat4CQAUBl+90FxfP9BcXz/DW5XXnllnl/xdNExYFhqbm72sxMK0NbWtsUJIQO6nLnuuuuyevXqHHHEEZs99prXvCbnnntuqqurs3Tp0l6PbTp+8V40AACDwfr163PXXXdlzJgxOfDAA4uOAwAAAPSxAV3OfPazn01ra2uvsW9+85t54IEH8o1vfCOTJ0/Otddem4ULF+bd7353z/Jm1113XZqbm72ZAQAMOk899VTmz5+fNWvWJEne9KY3Zf78+QWnAgAAAPrSgC5npkyZstnYmDFjUldXl4MOOihJcuaZZ+Y973lPzjrrrJx44om5++67893vfjcf/ehH09jYWOnIAAA75Oc//3lPMZMkt99+ex599NHsvffeBaYCAAAA+lJV0QF21OGHH56vf/3refTRRzNv3rz84he/yNlnn51/+Id/KDoaAMA2e/Gs4eSFZc4AAACAoWNAz5x5KRdccMFmY7Nnz87s2bMLSAMA0LfmzJmTW2+9NeVyOUmy++67Z+rUqQWnAgAAAPrSoCtnAACGsoMOOigXXHBBbr755owZMybHH398qquri44FAAAA9CHlDADAAHPAAQfkgAMOKDoGAAAA0E8G/Z4zAAAAAAAAg4lyBgAAAAAAoIKUMwAAAAAAABWknAEAAAAAAKgg5QwAAAAAAEAFKWcAAAAAAAAqSDkDAAAAAABQQcoZAAAAAACAClLOAAAAAAAAVJByBgAAAAAAoIKUMwAAAAAAABWknAEAAAAAAKgg5QwAAAAAAEAFKWcAAAAAAAAqSDkDAAAAAABQQcoZAAAAAACAClLOAAAAAAAAVJByBgAAAAAAoIKUMwAAAMCAsn79+vzxj3/ME088UXQUAIB+UVN0AAAAAIBNHnvssXzmM5/J2rVrkyTvfOc7c8oppxScCgCgb5k5AwAAAAwYP/7xj3uKmSRZsGBBVq9eXWAiAIC+p5wBAAAABoyWlpZex+VyOevWrSsoDQBA/1DOAAAAAAPGrFmzeh3vt99+2X333QtKAwDQP+w5AwAAAAwYs2bNSmNjY373u99ll112ydve9raiIwEA9DnlDAAAADCgzJgxIzNmzCg6BgBAv7GsGQDbbdWqVTn77LOzatWqoqMAQJ976qmn8sc//jHr168vOgoAADDEKGcA2G6XX3557r///lxxxRV9cr21a9fm+eef75NrAcCO+MlPfpIzzzwz5513Xk4//fQ88sgjRUeCQWPFihVZtmxZ0TEAAAY05QwA22XVqlW54YYb0t3dneuvv36HZ8985zvfyWmnnZZ3v/vd+dKXvpTOzs4+SgoA22bdunW54oor0t3dnSRpbW3N5ZdfXnAqGPi6u7vzjW98I+973/vywQ9+MOecc07a2tqKjgUAMCApZwDYLpdffnnK5XKSpFwu79Dsmfvuuy8///nP09XVle7u7txyyy35zW9+01dRAWCbtLa2bvYhgTVr1hSUBgaPP/3pT1m4cGFPsXnvvffmhhtuKDgVAMDApJwBYLvcfPPNPW9cdXZ25qabbtrua73UshdLly7d7usBwI6YOHFiDjzwwF5js2bNKigNDB7Lly/fqjEAAJKaogMAMDjNnDkzCxcuTGdnZ2pqanL00Udv97UOOeSQ1NTU9PqU8qGHHtoXMQFgu3z605/O1VdfnSeffDLTp0/PUUcdVXQkGPCmTZuW+vr6nqXMSqVSDj/88IJTAQAMTMoZALbL3Llze5apqKqqysknn7zd19ptt93y6U9/OgsWLEhHR0f+x//4H5t9YhkAKqmpqSlz584tOgYMKuPHj895552Xn/3sZ9m4cWOOP/74TJ06tehYAAADknIGgO0ybty4HHvssbn22msze/bsjBs3boeuN23atEybNq2P0gEAUIQDDjggn/rUp4qOAQAw4ClnANhuc+fOzdKlS3do1gwAAAAADDfKGQC227hx43LRRRcVHQMAAAAABpWqogMAAAAAAAAMJ8oZAAAAAACAClLOAAAAAAAAVJByBgAAAAAAoIKUMwAAAAAAABWknAEAAAAAAKgg5QwAAAAAAEAFKWcAAAAAAAAqSDkDAAAAAABQQTVFB4AdVS6Xs2LFipxxxhmZNGlS3vve92by5MlFxwIAAAAAgJeknGHQe+6557Jq1aokydNPP52nnnoq3/72t1MqlQpOBgAAAAAAm7OsGYPeunXreh0/9dRTefrppwtKAwAAAAAAW6acYdCrr6/vdTxy5MiMHz++oDQAAAAAALBlyhkGvQkTJqShoSFJMnr06HzoQx/arLABAAAAAICBwp4zDHq1tbXZa6+98olPfCLNzc2pqfG/NQAAAAAAA5d3sRkyxo4dW3QEAAAAAAB4RZY1AwAAAAAAqCDlDAAAAAAAQAUpZwAAAAAAACrInjN/5YILLsj69euLjsE2WrJkSZJk/vz5BSdhe02ZMiVnnHFG0TEAAAAAACpCOfNXHln6XJ5fs7boGGyjcucLE8AWP/pMwUnYHl0bVxcdAQAAAACgopQzf6Vp9zena3xH0TFgWFm75PqiIwAAAAAAVJQ9ZwAAAAAAACrIzBkAAACgz3V2duYPf/hD2traMn369DQ1NRUdCQBgwFDOAAAAAH2qs7Mzn/zkJ/PnP/85STJ+/Ph86Utfyvjx4wtOBgAwMFjWDAAAAOhTd955Z08xkyQrV67MddddV2AiAICBRTnDgFXuaE3XxtVFxwAAAGAbtbe3b9UYAMBwZVkzBqS2Z+5Kx+qHkyRVDWPTuPvMlKrrCk4FAADA1jj00EMzYcKEPPvss0mShoaGHHvssQWnAgAYOJQzDDhdG1f3FDNJUt64Oh2rH0rdTgcWmAoAAICt1dDQkH/+53/OwoUL09bWlqOPPjqTJk0qOhYAwIChnGHA6e5o3Wys/BJjAAAADFyjR4/OSSedVHQMAIAByZ4zDDjVIyYmVb2XMKtp3qOgNAAAABThL3/5S26//fasXbu26CgAAH3OzBkGnFJ1bRr3PDodKx9Id1d7akdPSc3IXYuOBQAAQIX88Ic/zJVXXpkkaWxszOc+97mCEwEA9C3lDANSdf2YVO92eNExAAAABo0bb7wxCxcuLDrGDuvs7MzDD//3PqQbNmzIueeem87OziTJ/Pnzi4rW7+bMmZNZs2YVHQMAqADlDAAAwBa0trbm7rvvzvjx44uOAsNCuVx+ybGxY8cWkAYAoH8oZwAAAF7GsmXLMn/+/J49L0aPHp3ddtut4FTw0mbNmjVkZl2cc845uffee3uOTz/99MyZM6fARAAAfUs5AwAA8DJ+9rOf9dqMfM2aNWbQQAV88pOfzDXXXJMnn3wyb3zjG3PYYYcVHQkAoE8pZwAAAF5Ga2vrZmMvteQS0LdGjBiR//k//2fRMQAA+k1V0QEAAAD6Wnd3d+6///4sWrRoh8qUOXPmpFQq9RzX19enoaGhT/ItXrw49913X7q6unb4egAAwOBi5gwAADCkdHR05JxzzsnixYuTJPvtt1++8IUvpL6+fpuvNW3atHz+85/PLbfckvHjx+eOO+7oVdZsj87Ozpx77rm57777kiRTpkzJF7/4xYwYMWKHrgsAAAweZs4AAABDyu23395TzCTJQw89lN/85jfbfb2DDjoo8+bNy7ve9a5UV1fvcL4//OEPPcVMkixZsiS//vWvd/i6AADA4KGcAQAAhpQ1a9Zs1VhRXipLS0tLAUkAAICiKGcAAIAhZcaMGWlsbOw5rq+vzxFHHFFgot4OO+ywNDU19RzX1tbmzW9+c4GJAACASrPnDAAAMKTsvPPOueiii/Kf//mfKZfLOf7447Prrrtu9rxHHnkkP/7xj9PS0pLZs2fn2GOPrUi+sWPH5uKLL84vf/nLdHR05C1veUt23333itwbAAAYGJQzAADAkLPnnnvmgx/84Ms+3tramnPOOSetra1JkgceeCBNTU05/PDDK5Jv8uTJ+cAHPlCRewEAAAOPZc0AAIBh509/+lNPMbPJ73//+4LSAAAAw41yBgAAGHZ22223zcZeaukzAACA/qCcAQAAhp099tgj73znO1NdXZ0kmTp1ak444YSCUwEAAMOFPWcAAIBh6ZRTTskJJ5yQ1tbWl5xJAwAA0F+UMwAAwLA1evTojB49OsuWLcsll1ySxx57LK9//etzxhlnZOTIkUXHAwAAhijlDAAAMOxdcMEFWbp0aZLkN7/5TWpqavKP//iPBacCAACGKnvOAAAAw9rzzz/fU8xs8qc//amgNAAAwHCgnAEAAIa1UaNGZcKECb3G9tlnn4LSAAAAw4FyBgAAGNaqqqry0Y9+NLvttluSZOrUqXnf+95XcCoAAGAos+cMAAAw7L361a/OJZdckra2ttTX1xcdBwAAGOKUMwAAAP/PthQzDz/8cH7wgx9kxYoVOeKII/L3f//3qa6u3uI5t956a66++uqUSqW84x3vyGGHHbajkQEAgEFIOQMAALCN2tvb87nPfS5r1qxJkixYsCBNTU15xzve8bLnPPTQQ/nSl76U7u7uJMkFF1yQr3zlK3nVq15VicgAAMAAopwBAID0efYXAAAgAElEQVQK+td//dcsWbKk6Bhsp03/dh/96Ed7iplNfvKTn+QPf/jDy567YsWKnmImScrlcj7/+c9n/Pjx/ROWlzRlypScccYZRccAGHI2dnTl8RXrsrG9MzuNasikcU1FRwIY0JQzAABQQUuWLMmfFy3KTtX+FB+MasvlJEnr449v9lj3+vVZ+cCDL3tue7o3G2t79tmsfHZF3wVki57r6iw6AsCQ1FUu545HV6Sz64Xfdatb25NEQQOwBV4RAgBAhe1UXZO3jxlXdIwhb01XVxqqSqkvVfXL9R9qb8vtG1rT1t2dyTW1mT1iZOqrXv5e3d3d+c2G1vy5vS1JMrWuPkc0NqVUKvVLPjb3s+dXFR0BhrV1G9pzxyPPFh1jyOssd6ezqzulUlJbXUpVH/yeae/oSpLU1b703mobO7rSWe499sjTLXl6VesO35sds25De9ERgJehnAEAAIaUDeVyrmltyYqurlQnOaxxRA6qb+zz++xXV5+9a+vS0d2dhi2UMpuUSqXMHDEyhzWMSJKtOgdgqJgyZUrREYaF1tbWLF26tOe4u1SdvffeO1U7+Dtn07Keu7/Mv+Njjz2Wzo0be42NaGrK7nvssUP3pW/4/oOBSTkDAAAMKXdu3JAVXS98wrcrye82rM+U2vo09UMZUl0qpXobP5GslAGGI3s9VcaXv/zlXuVMZ2dn3vWud2XatGk7dN358+cnSS688MKXfPySSy7JNddc03NcKpXyxS9+MXvttdcO3RdgKPOqAACALF++PM8880zRMaBPrCl39TouJ2l50RgADEVjxozZqrG+Nnfu3Bx88MFJkubm5nz84x9XzAC8AjNnAACGsc7Ozlx00UX5/e9/nyQ58sgjc9ZZZ6W6+qXXE4fB4FW1dXmis6PneESplAnVXvoAMPS97W1vy+9+97ssX748STJr1qzsvffe/X7fUaNG5bzzzktra2saGhr8LQmwFbxCAQAYxm677baeYiZJbrnllhxxxBE57LDDCkwFO2ZqXX06u7vzSEdbRlZV59CGxm1eegwABqPx48fnW9/6VhYtWpTRo0dXfPZKU1NTRe8HMJgpZwAAhrFNn6r8a08//XQBSaDvlEqlHNzQmIMbGouOAgAVV1NTk0MOOaToGAC8AnvOAAAMY2984xtT9Vebk9fU1GT69OkFJgIAAIChz8wZAIBhbK+99so555yTn//856murs7f/d3fZdKkSUXHAgAAgCFNOQMAMMxNmzYt06ZNKzoGAAAADBvKGQAAAACA7dDS0pJnn302HR0dRUcBKqi2tjYTJkzIqFGjtvsayhkAAAAAgG3U0tKSZ555JpMmTUpjY2NKpVLRkYAK6O7uzoYNG/Lkk08myXYXNFWv/BQAAAAAAP7as88+m0mTJmXEiBGKGRhGSqVSRowYkUmTJuXZZ5/d7usoZwAAAAAAtlFHR0caGxuLjgEUpLGxcYeWNLSsGQAAwIus7OrM7Rta83xXV15VW5cZjU2p8YlYAOBFzJiB4WtHv/+VMwAAAH+lu7s7v2pdm7XlcpJkcXtbakulHN7YVHAyAABgqLCsGQAAwF9ZUy73FDObLNuB5QoAAABezMwZAACAvzKyqioNpVI2dnf3jO1U46UTAMBgdOqpp+YPf/hDr7Ha2trstNNOOeaYY/Lxj3+8z/YOOuaYY3LiiSfm//yf/9Mn12No8woDAADgr9SUSjlmxMj8Zn1rWrvL2a2mJm9sGFF0LAAAttNb3vKWfPrTn+45Xr9+fW677bacf/75KZfLOffcc/vkPgsWLEh9fX2fXIuhTzkDAADwInvU1uWUUbXpSHfqSlaDBgAYzBoaGrLzzjv3Gttzzz2zaNGiXHvttX1WzowbN65PrsPw4FUGAADASyiVSooZANiCBx98MJ/4xCfy/ve/Pz/84Q9TftGebTDQ1dfXp7q6OknS3t6eCy+8MEcccURe97rX5Z3vfGduu+22Xs+/7bbb8va3vz2vfe1r89a3vjULFizI/vvvn2XLliV5YVmzr3/96z3Pv/nmm/POd74zr3vd63LEEUfki1/8YjZu3Njz+P77758rr7wy73nPe/La1742s2fPzje/+c0KfOUMBF5pAAAAAADbZOPGjfnc5z6XxYsXZ/ny5bnyyivzy1/+suhYsFU6Oztz88035+qrr84JJ5yQJDn77LNz++2350tf+lL+4z/+I295y1vygQ98IDfffHOS5IEHHsgZZ5yRww47LFdddVXmzZuXiy666GXvcf311+fMM8/MUUcdlZ/97Gf57Gc/m2uvvTYf+chHej3v4osvzt/93d/l6quvzvHHH5+vfe1r+eMf/9hvXzsDh2XNAACAYWFtuSv1parUlUpFRwGAAaWjoyPr16/P6NGjt/qchx9+OOvWres1ds899+Rtb3tbX8eDHfaLX/wi1113Xc/xxo0bs+uuu+Y973lPzjzzzDz++OO59tprs2DBghx00EFJkve85z158MEH893vfjczZ87MD37wg7zmNa/J2WefnSSZMmVKnnvuuXzhC194yXteeumlmT17dubNm5ck2WuvvdLd3Z158+blkUceyT777JMkOfHEE/O3f/u3SZKzzjorV1xxRe66664ceuih/fbfg4FBOQMAAAxpG8vl/Kp1bZZ3daYmyRsbR+Sg+saiYwHAgHDbbbfl29/+dtauXZupU6fmE5/4RMaMGfOK502ePDk1NTXp7OzsGXvVq17Vj0lh+x1zzDH52Mc+lu7u7tx33335whe+kDe/+c2ZN29eqqurs3jx4iTJaaed1uu8jo6OjBo1KkmyePHizJgxo9fjWypQHnroobz1rW/tNTZ9+vSexzaVM1OmTOn1nJEjR6ajo2M7vkoGG+UMAAAwpN3dtiHLu15446gzyW83rM9etXUZWVVdbDAAhowbb7wxCxcuLDrGNuvq6srDDz+c7u7uJC+8+fyhD30ou+66a6/nLVmyJEkyf/78XuM777xznnnmmZTL5TQ1NeW+++7b7DmDwZw5czJr1qyiY9CPmpr+f/buPD6me//j+Gsy2WRBQi21tGqJkA0lKImILZZruaolqKWqtZdeSV27thJVqkittdTSWFLKdS1VW9uLSt3S1lZRpLUnJJHINvP7wzU/I0GkiOX9fDzyeDjf7XzODCNnPuf7/Trz3HPPAdeTiCVKlKBnz54YjUZGjx5t+TewdOlSnJ2drfra2FzfGcRoNN7TvkpmsxnDLTO2b/S3tf3/r+Xt7e1z7StPPu05IyIiIiIiT7TE7GyrYzNwJVsbFouIiGRmZub4Ejg9PT1HOzc3N9zc3HKUFy1alCpVqlClShXKly9v2Vhd5FFXt25devbsydKlS9m5cyeVK1cG4MKFCzz33HOWn5iYGGJiYgCoWrUqP/30k9U4tx7fzMPDg9jYWKuyffv2AVCxYsX7eTnymNLMGREREREReaI9b2fPqaz/XxrC0WCgpK1uhURE5P4JDg5+LGdeZGdn06dPHy5evGgpa9++Pa+++moBRiXycAwePJitW7cyZswY1q9fT1BQEGPGjGH06NFUrlyZjRs3Mnv2bCZOnAhAr169aNeuHZMnT+bvf/87x48fZ9q0aQA5ZsgAvP766wwePJioqChCQkL4/fffmTBhAkFBQUrOCKCZMyIiIiIi8oTztHegrqMTxYxGnrO1o7VzYWxzuYEWERF52hiNRkaNGkWNGjUoVaoU7du3p2PHjgUdlshD4eDgwIQJEzhz5gxTp05l6tSpNGvWjNGjR9OyZUvWrFnD+++/T/v27QGoUqUKM2bMYPv27bRp04Zp06YRGhoKgJ2dXY7xmzdvzpQpU9i4cSNt2rRhzJgxtGrVio8//vihXqc8uvS4mIiIiIiIPNEMBgN+joXwcyxU0KGIiIg8cipUqMC4ceMKOgyRB+bzzz+/bV2dOnU4fPiw5XjEiBGMGDEi17YHDhygVKlSrF+/3lK2bt067O3tcXd3B+Cbb76x6tOyZUtatmx52/MfOXIkR9mtY8iTSzNnRERERERERERERETu4NChQ3Tv3p2tW7fy559/8p///Ifp06fTqlUrbLVkruSD/taIiIiIiIiIiIiIiNxBp06duHDhAh988AHnzp2jWLFitGrVikGDBhV0aPKYUnJGRETyLSEhgYiICMLDwy1TeEVEREREREREnjQGg4EBAwYwYMCAgg5FnhBa1kxE5Cl04cIFjh8/jtls/kvjLFu2jF9++YXly5ffp8hERERERERERESefI98csZkMrF8+XLatGlDjRo1aNKkCRMnTiQlJcXS5uDBg3Tr1o0aNWrQoEEDpkyZQmZmZgFGLSLy6Fq4cCF9+vTh7bffZtCgQVy+fDlf4yQkJPD1119jNpvZsmULCQkJ9zlSERERERERERGRJ9Mjn5yZN28eEyZMoFGjRsycOZOePXuyZs0aBg8eDMDJkyfp0aMHDg4OfPzxx/Tq1YsFCxYwceLEAo5cROTREx8fT0xMDCaTCbj+GbpmzZp8jbVs2TLLODcS6SIiIiIiIiIiInJ3j/SeM2azmXnz5vHKK68wbNgwAOrXr4+bmxtvv/02hw4dYsmSJbi6uhIVFYW9vT2BgYE4Ojry3nvv0bdvX0qWLFnAVyEi8ug4f/58jrILFy7ka6zt27eTlZUFQFZWFtu2baN///5/KT4REREREREREZGnwSM9c+bq1av87W9/o3Xr1lblL7zwAgCnTp3iu+++IygoCHt7e0t9ixYtyM7O5ttvv32o8YqIPOqqV6+Om5ubVdlLL72Ur7EaNWqEre31HL+trS1BQUF/OT4REZFH0W8Z6UQnXWZZUiIH09MKOhwREREREXkCPNIzZ1xcXBg5cmSO8q+//hqAihUrcubMGSpUqGBV7+7ujouLCydOnHgocYqIPC4cHBx4//33WblyJZcvX6Zx48bUr18/X2N16dLF8nlsY2ND586d72eoIiIij4SE7Cy2pqZg/t/xd2mpFLExUt7O/o79RERERERE7uSRTs7k5qeffmLOnDk0adKEwoULA9eTOLdydnYmJSXlYYcn94HZbCbr8nGyUv7ExqEw9sU8MRgdCjoskSdG2bJlefvtt//yOO7u7jRp0oR///vfNG3aFHd39/sQnYiIyKPlz6wsS2Lmhj+yMpWcEREREXkAzGYzBoOhoMMQeSgeq+RMbGwsb775JmXLluW9994jIyMDINd/sGazGRubR3rVNrmNzIQjZFz4CYDsq2fITruI03NNCjgqeZCSk5OJjY0t6DAkH7y8vPjll1+oXr263kORhyg5ORlA/+4eUzfeP3k8FDcacyl7rG6j5Bb63VNERO4XW1tbrl69mmvdmHHvcSnhykOOyFox9yKMG5NzVaK8OHbsGPPnzyc2NpYrV65QtGhRatSoQe/evalSpcp9jvT6Hrnvvfce4eHhPPvsswC0atUKf39/Ro8ene9xu3TpwuHDh5k5cyb16tW75/59+vTBaDQya9asfMcgT7aMjIx8/2752NxVbNiwgfDwcJ5//nnmzZuHm5ub5cMvtxkyqampuLq63tM5rp7eRfIV3SwXuMwr3JxuM6VdIvn4RjDkvDGWx1/2tUSysuypVatWQYci+dSoUaOCDkHkqbNixQoAfXY+plasWMGlgg5C8qyUrR21HQux/1oaJqCavSOVNGvmsebq6qrPTxERuS8OHTqEs7NzrnUJiUmku+dvj9f7JSHx+9vGdyeHDx+mZ8+e1KxZk9GjR+Pu7s7Zs2dZvHgxr732GosXL8bPz+++xnrgwAG+/fZbChUqZInZxsYGW1vbfF0DXL+Ow4cPU6VKFdauXUuTJvf+8Pf48eMxGAz5jkGefPb29vj6+uZal56ezs8//3zbvo9FcmbBggVERkZSp04dZs6caUm6ODs7U7JkSU6ePGnV/tKlS6SkpOTYi0YeFzZAtuXIbCkTEREREXn4ajk64edQCDNgq2U2RERE5Am3aNEiihUrxpw5czDeNIs4ODiYkJAQoqKimDNnTgFGmDcxMTFUqlSJ7t27M3bsWM6fP0+JEiXuaYxKlSo9oOhEHoPkzMqVK4mIiKBly5ZERkZib2/9lNpLL73Etm3bGD58uKVu06ZNGI1G6tSpc0/nci7XkOximfctdsmf7GuJXDu9A3N2OmDAoWQN7N0qF3RY8oAkx23Bzc2toMMQERERuSOjkjIiIiLylLh06RJmsxmTyWSVnHF2dmbEiBGkpaVZtV+zZg2LFi3ixIkTFC5cmFatWjF48GAcHR0B6NatG0ajkYULF1r67Nmzh+7du7N06VJOnTrFu+++C1xPALVv356IiAgAMjMziYiI4KuvviI1NZVatWoxduxYypUrd8dryMzMZN26dbRr147mzZszYcIEVq9ezVtvvWXV7rvvvmPatGkcO3YMW1tbateuzbBhw6hYsWKusSckJDBt2jR27tzJhQsXcHJywt/fn/DwcMqUKXPvL7Y81R7p6QiXLl3i/fffp0yZMoSGhvLrr7/y3//+1/KTkJDA66+/zoULF3jjjTfYtm0bCxYsYOLEiXTq1MmyPqE8XoyObjhVbEOh8kE4VWyjxIyIiIiIiIiIiMhDEhAQQHx8PK+++ipLly7l+PHjlroWLVrQvn17y/Enn3xCeHg4tWvXZsaMGfTs2ZMvvviCN998E7PZnKfzNWrUiIEDBwIwY8YM+vXrZ6lbt24dcXFxREZGMmbMGA4ePMiwYcPuOub27dtJSEigbdu2FC5cmODgYFauXInJZLK0OX36NP369cPLy4tPP/2U9957j7i4OPr27Ztr7Gazmddff53du3fzzjvvMH/+fAYMGMB3333H2LFj83StIjd7pGfO7Nq1i7S0NP744w9CQ0Nz1E+aNIm2bdvy2WefMWnSJAYNGoSbmxs9e/a0/IOWx5PBxojR6d6mGYqIiIiIiIiIiMhfExoayoULF1iwYAHjx48HwN3dnQYNGtCtWzd8fHwAuHz5MnPnzqVLly6MGDECgAYNGlCyZEnefvttduzYkad9at3d3S0zYTw9PSlbtqylrnTp0sycORM7OzsATp48yaeffkpqaipOTk63HXP16tVUq1aNqlWrAtChQwc2bNjArl27CAwMBK7vc3Pt2jX69u1LyZIlLefbunUrV69excXFxWrMc+fO4ezszMiRI6lZsyYA/v7+nDp1ilWrVt31OkVu9UgnZ9q1a0e7du3u2u7FF1+0bIwrIiIiIiIiIiIiIvljMBh4++236d27N7t27eL7779nz549fPXVV6xbt45Ro0YRGhrKTz/9REZGBq1atbLq36JFC4YPH86ePXvylJy5Ez8/P0tiBrAkbpKTk2+bnLl48SK7du1i0KBBJCUlAeDt7U3x4sWJjo62JGd8fX1xcHCgY8eOtGjRgoCAAPz9/S3Jp1uVKlWKzz//HLPZTHx8PCdPniQuLo4ff/yRzExtlSH37pFOzoiIiIiIiORXttlMfFYmdgYDpY22GLRvjIiIiEie3dg/5kby5ddff2X48OFERkbSunVrrly5AsAzzzxj1c/GxgZ3d3dSUlL+cgyFChXKMTZwxyXT1q5dS1ZWFlOmTGHKlClWddu3b+fcuXOULFmSsmXLsmTJEubMmcOqVatYvHgxhQsXpkuXLgwZMiTX3x2/+uorpkyZwpkzZyhatCienp44OjrmeQk3kZs90nvOiIiIiIiI5EeqyUR08mX+fTWZr1KS+PfVZN00i4iIiNzF2bNnadCgAStXrsxRV61aNYYMGUJ6ejrx8fEUKVIEgAsXLli1M5lMJCQk4ObmZinLzs62apOamvoAor/uyy+/5MUXX2Tx4sVWPx9//DHZ2dlW1+bj48OMGTPYs2cPCxcu5KWXXmLWrFls3rw5x7j79u0jLCyMFi1asHPnTksfPz+/B3Yt8mRTckaeGKaMZNIvHCTj0iHMWekFHY6IiIiIFKBf0q+RdNOGr6eyMvkjK6sAIxIRERF59D3zzDMYjUaWLVtGenrO79fi4uJwdHSkfPny+Pr6Ym9vz7/+9S+rNhs3biQzM5NatWoB4OLiwtmzZ63axMbGWh0bjcb7Ev+BAwc4duwYHTp0wN/f3+onJCQELy8vVq1aRXZ2Np9//jmNGzcmIyMDe3t76tWrx4QJEwA4c+ZMjrH379+PyWRi4MCBlj1qsrOz+f777zHd9HunSF5pWTN5IpjSk0j9fQuYr99wZ16Ow6lCcww2+isu8iAlJCQQERFBeHg47u7uBR2OiIiIRXous2TSzbppFhEREbkTo9HI6NGjGThwIH//+98JDQ2lYsWKpKWl8d1337F06VKGDh2Kq6srAL1792bWrFnY2toSGBjIsWPHmD59OnXq1KFhw4YABAUF8c033xAREUFQUBD79u1jzZo1Vue9Md6WLVsICAigYsWK+Yp/9erV2Nvb06xZs1zr27Vrx3vvvcfOnTupW7cukyZNon///nTt2hWj0cgXX3yBg4MDQUFBOfre2ItmwoQJtGvXjitXrrB06VIOHz6M2Wzm2rVrODo65itueTpp5ow8ETKvxFkSMwDmzBSyU3JmuEUkp23btjFmzBimTZuW65Mhd7Js2TJ++eUXli9f/oCiExERyZ8q9g5WNzvOBhvK29lbtTmTlcm/UpL4MvkKRzM081pEREQEIDg4mBUrVlC5cmVmzZpFr169GDp0KIcOHeLjjz+md+/elrZDhgxh5MiR7Ny5k759+7Jw4UJeeeUV5syZY9kf5u9//zt9+vRh3bp19OnTh/379/PJJ59YnbNu3boEBQXx0Ucf8eGHH+Yr7vT0dDZs2EDDhg0tyZ5btWrVCjs7O7744gsqV67M7NmzSUlJYejQoQwYMIDLly/z2Wef8dxzz+Xo6+/vz+jRo9m3bx99+vQhIiKCZ599lhkzZgDXlz0TuRcGsxZeJj09nZ9//pm5646TlJpZ0OFIPqRfOEjmpV+tyhzLNsTW5dkCikjyKjluC9UqliQyMrKgQ3kq7dixg48++shyXLx4cWbPno2dnd1d+yYkJNCrVy/L9N/PPvtMs2dEHpKwsDAAfXY+psLCwrh06DAdiuoz80E7l5XJkYx07A0GvBwccbH5/+UyrppMLE9K5OaFzlo5u1LulgSOPFliLidQzLOqPj9FROS+OHToEJ6enrnWDQ8fycVLiQ85ImvFi7kxKeK9Ao1B5El3p8+BG3kHLy8vHBwcctRrzSd5ItgVrUjWlTjMWdcAsHEshtG5VAFHJfLo+/bbb62OL168yOHDh/H29r5r32XLllnWVDWZTCxfvpz+/fs/kDhFRETyo6StHSVtc3/gID4rk1t3oPk9M0PJGREREbkvlBQRkbvRsmbyRLCxc8KpQggOperg+Gx9Cj0XhMGgv94id1OiRAmrY4PBwDPPPJOnvtu3byfrfxsrZ2VlsW3btvsen4iIyINS1Cbn74pF87kR7bmsTA6kp3Eh69Z0j4iIiIiISO707bU8MQxGe+yKVsC2cDkMhvzdWIs8bTp06EC5cuUAsLGx4eWXX6ZUqbzNOmvUqBG2ttcnYNra2ua6WZ6IiMijqqStHb4OjpYbovK2dnja3/sGrgeupfFlShLfp6WyOuUKv6Rfu7+BioiIiIjIE0nLmomIPMWKFSvG9OnTOX78OG5ubhQvXjzPfbt06cLXX38NXE/sdO7c+UGFKSIi8kDUK+SMn0MhsjDjapO/h3t+TE+zPr6WRnWHe0/yiIiIiIjI00UzZ0REnnI2NjZUrlz5nhIzAO7u7jRp0gSDwUDTpk1xd9fG1iIi8vgpZGOT78QMQLb5lmPMuTcUERERERG5iZIzIiKSb126dKF69eqaNSMiIk8tn1tmydx6LCIiIiIikhstayYiIvnm7u7OpEmTCjoMERGRAlO7kBPFbW05n5VJKVs7nrOzL+iQRERERETkMaDkjIiIiIiIyF9Qwc6eCkrKiIiIiIjIPVBy5iZXT+8i+UpyQYch98iUdX0TVhvbQgUcieRH9rVEoGRBhyEiIiIiIiIiIiLy0Cg5c5NK5YuTmupU0GHIPYqLiwPghRf0Bf/jqSQvvPBCQQchIiIiIiIiIiLyWDCbzRgMhoIOQ/4iJWduEh4ejoODQ0GHIfcoLCwMgMjIyAKORERERERERERE5PHWrVs39u7de9v6Bg0aMH/+/IcY0YOTlJTEBx98wLZt27C3t6dz587069cvz/0vX77M4sWL2bx5M/Hx8Tg7O1O1alV69+5N/fr1H0jMq1ev5tixY4SHh//lscLDw4mNjWXLli13bZuYmEjDhg0xGo3s2rWLwoUL3/P5PDw8GDx48D29xk8yJWdERERERERERERE7qMxI8K4knCxQGMo4l6ccR/k72Fmb29vRo4cmWudq6vrXwnrkTJ69Gj279/PBx98wLFjx5g6dSrly5endevWd+3722+/0adPHwC6d++Oh4cHV69eJSYmhp49ezJy5Ei6det232OeNWsWtWrVuu/j3s26desoUaIEly9fZu3atfm6tujoaEqXLv0Aons8KTkjIiIiIiIiIiIich9dSbhItxcKdtmpz+PynxxycXHBz8/vPkbzaNqxYwddunQhODiY4OBglixZwv79+++anMnMzOTtt9/GwcGBZcuW4e7ubqlr2rQpw4YNIyIigqCgIMqWLfugL+OhiImJITAwkOTkZKKjo/OVnHka/k7dC5uCDkBEREREREREREREHi/x8fF4eHiwdu1aq/Lw8HCaNm1qOW7cuDERERF069aNmjVrMnHiRADOnj3L8OHDadiwIb6+voSGhlotp3Zj/A0bNvD666/j6+tLcHAwixYtsjqfyWRi1qxZNGnSBC8vL1q0aMHKlSvzdA0VKlRgx44dZGRkcPz4cRISEvKUQNixYwdHjx5l6NChVomZG4YMGULnzp1JS0uzlB05coQ+ffpQo0YNatWqxeDBg7CxBYMAACAASURBVDl79qylfs+ePXh4eLB792569OiBr68vL730EpMnTyY7O9vyWp46dYovv/wSDw8P4uPjiYmJwdvbmy+++IL69evTqFEjTp8+TXZ2NrNnz6Z169b4+Pjg5+dH586d2bNnT55em5sdPnyYQ4cOERgYyN/+9jeOHTtGbGxsjnaLFi2iRYsWeHt707BhQ8aOHUtKSoql3sPDg6ioKMvxoUOH6N+/P3Xr1qV69eoEBATw/vvvk56efs8xPo40c0ZERERERERERERELMxmM1lZWbnWGY3Ge96M/vPPP6d79+688cYbFClShPPnz9OxY0ecnZ0ZPnw4zs7OLF26lJ49ezJv3jzq1atn6TtmzBiaNm3K9OnT2blzJx988AEGg4Hu3bsDMHbsWGJiYnjrrbfw9fXlu+++Y9SoUVy7du2usztGjBjBa6+9Rv/+/fn555/p3LlznpY027lzJ0ajkQYNGuRaX65cOatl4U6cOEHnzp2pVKkSH374IRkZGUyfPp3Q0FDWrFljtVTcsGHDCA0N5c0332Tbtm3MnTuX5557jpdffpkZM2bw1ltv4eHhQb9+/ShRogRwfSbPvHnzmDhxIomJiZQrV46JEyeyYsUK3nnnHSpXrsy5c+eYOXMmgwcPZtu2bRQqVOiu13nDqlWrKFasGA0aNMBgMFCiRAmio6Otlldbv349H374IWFhYXh4eBAXF0dkZCTp6emWhNzNzp07R2hoKDVr1iQyMhI7Ozt27tzJggULKFGihGXJuCeZkjMit8jKyuKXX36hcOHCVKhQoaDDEREREREREREReah2795N9erVc62bO3cuAQEB9zReqVKlGD58uCWpExkZSVJSEitXrrTsQdKoUSPatm3L5MmTWb16taWvr68vH3zwAQABAQGcP3+eWbNm0bVrV06ePMmKFSsYPnw4vXr1AqBBgwZkZ2czbdo0OnbseMckxIULF3B1dWXnzp00b96cUaNG5el6zp49i5ubG05OTnlqP2PGDJycnFiwYAHOzs4A1K5dmyZNmrBkyRLeeustS9tXXnmFfv36AVC3bl2+/vprtm/fzssvv0y1atWwt7fH3d3daoaP2WymX79+BAYGWsrOnz/P0KFDCQ0NtZQ5ODgwcOBAjh07ho+PT55iz8jIYP369bRt2xZb2+vphHbt2rFo0SJGjBhB0aJFAdi7dy9ly5ala9euGAwG6tSpg5OTE1euXMl13CNHjlCtWjWmTZtmeU3q16/Pd999xw8//KDkjMjTJjExkXfffZc///wTuP6fwtChQws4KhERERF5WFJM2SSbTJQw2mK8xydCRURERJ4UPj4+jB49Ote6/DzMXLlyZavZNvv27aNWrVpWm8Pb2NjQsmVLpk2bZrUU1q0zWZo1a8amTZs4ceIEe/fuxWw2ExQUZDXTp3HjxixatIgDBw7g7++fa0yTJk1i0aJFDBw4kJMnTxITE8OmTZsICgri008/pVmzZnh6euba12g0WpYay4vdu3dTr149HBwcLHG6ubnh4+PD999/b5WcqVmzplXfUqVKWS2PdjtVqlSxOp46dSoACQkJxMXFcfLkSbZt2wZcn2mTV9u2bSMxMZGmTZuSlJQEQJMmTZgzZw5r1qyhR48ewPVEUnR0NO3bt6dJkyYEBgbSpk2b286yCggIICAggMzMTH777TdOnjzJ0aNHSUhIoHjx4nmO73Gm5IzITdavX29JzABs376d1q1b5/hwExEREZEnz/5raey9looZcDbY0MalMEWNxoIOS0REROShc3Z2xtvb+76NV6xYMavjK1eu8Pzzz+doV7x4ccxmM1evXrWUlSxZMtexkpKSuHz5MgAtWrTI9bznz5/PtXz//v3Mnz+fCRMm0KlTJzIyMjhx4gTh4eH07duXqKgoqlWrdtvkTJkyZdi+fTtXr161zPq41ZkzZyzJp8uXL7Nu3TrWrVuXo92tr4Ojo6PVsY2NDSaTKddz3OzWhMbBgwcZN24cBw8epFChQlSqVIlnn30WuD7TJq9iYmIArGbg3BAdHW1JzrRs2RKTycSyZcuIiopi+vTplClThnfeeYeWLVvm6GsymZgyZQpLly4lNTWV0qVL4+Pjg4ODwz3F9zhTckbkJomJiXkqExEREcmvxMRELmZlEXM5oaBDkZuYMHPxpuOrZhNfJl+mCJo98yS5mJWFjX6/FxERuS9uzIi4NXGQmpp6176FCxfm4sWLOcpvJFPc3Nwsf771u7kb/YoVK2bZq2XJkiU5khoAZcuWzfX8+/fvB6BVq1YA2NvbM2PGDDp27MjUqVMpU6aM1RJht2rQoAGff/45u3btyjUx9McffxAcHEz//v0ZOHAgLi4uBAQEWPbJuZm9vf1tz5NfKSkpvP7663h6evKvf/2LF154ARsbG3bs2MGmTZvyPM6FCxfYtWsX3bp1o2nTplZ133//PbNmzeKHH36gdu3awPVZTq1btyY5OZlvv/2WuXPn8o9//IM6derkSB7NmTOHhQsXMn78eJo2bWp5Lzt27PgXr/7xYVPQAYg8SoKCgqym2t26fqOIiIiIPJlyexbx7s8nioiIiDy9XFxcgOszRG7IzMzkwIEDd+1bu3ZtYmNjOXv2rKXMZDKxceNGvL29rRIW27dvt+q7adMmypQpQ/ny5XnxxReB6zNxvL29LT9nzpzhk08+ue1yYDdmkPzwww+WsuLFi9OuXTvg+neCd5q90aBBAypXrsy0adMss3duNnnyZAwGg2XGSJ06dTh+/DjVq1e3xFitWjXmzJnDzp077/RS5WBjc/ev9OPi4rh8+TI9evSgUqVKlj43zpXXmSlr1qwhOzub1157DX9/f6ufXr16YWdnxxdffAHAsGHDGDBgAACurq6EhITQr18/srKyuHDhQo6xY2Nj8fDwoEOHDpbEzLlz5zh69GieZgo9CTRzRuQm3t7ejBs3jq1bt+Lq6krbtm1xcHAo6LBERETkCeLm5obp7Dk6FHUv6FDkJmazmVXJV7hk+v+1w+sWcqa6Q84nMOXxFXM5ATc3t4IOQ0RE5JGXkpLCf//731zrDAYDvr6+FClShBo1arBo0SLKlStHkSJFWLx4MdeuXcPOzu6O4/fs2ZO1a9fy2muvMXDgQJydnVm2bBnHjx9n7ty5Vm3Xr19P8eLFqV+/Pt988w1btmzhww8/BKBq1aq0bt2aESNGcPr0aTw9Pfntt9+YMmUK1atXtyRhbtWkSRM8PT0JCwtj2LBhlC1blo0bN7JixQo6dOjAunXr6Nu3L9OmTaNIkSI5+tva2hIREUHv3r35+9//Tvfu3fHw8ODSpUusWLGC3bt3M3r0aCpWrAhA//796dSpE2+99RadOnXC1taWJUuW8P3339O5c+e7vh83K1y4ML/++it79+7Fx8cn1zYVKlTAxcWFqKgoDAYDNjY2bN68mVWrVgF5m90E8OWXX+Lr60u5cuVy1BUpUoSgoCA2b95MQkICdevWZeTIkURGRhIQEEBSUhIzZsygQoUKVK5cOUd/Hx8foqKimDt3Lr6+vpw8eZLZs2eTkZGRpz12ngRKzojcws/PT7NlRERERJ4yBoOBVi6F+fFaGkmmbF6ws6eqEjMiIiLylDp48CCvvPJKrnVGo5Fff/0VgIiICCZMmMDIkSNxcXGhY8eO1KpVy7JPye2UKFGC5cuXM3nyZMaMGYPJZMLLy4sFCxbg7+9v1XbIkCF8++23LFmyhPLlyzNlyhTLcmQ3Ypg1axZLlizh3LlzFC9enI4dOzJo0KDbnt/W1pbPPvuMSZMm8dFHH5GWlkbVqlWZOXMmwcHBNGrUiNmzZ9/xGry8vFi1ahWfffYZS5cu5dy5c7i6ulK1alUWLVpE3bp1LW2rVq3K0qVL+fjjj3nnnXcwGAxUrVqVOXPmUL9+/Tue51Zvvvkmo0aNonfv3ixatCjXNq6urkRFRTFp0iQGDRqEs7Mznp6eLFmyhD59+hAbG3vHZdsA/vvf/3L8+HHefffd27Zp27Ytmzdv5ssvv6R3795kZGSwbNkyli1bhqOjI/Xq1WP48OHY2uZMQ/Tt25fExEQWLVpEcnIypUuXpm3bthgMBubMmUNKSopldtaTymB+WnbXuYP09HR+/vlnvLy8NEviMRQWFgZAZGRkAUciIiLycOj/vsdbWFgYlw4d1swZkQIQczmBYp5V9fkpIiL3xaFDh267YfyYEWFcSci5p8rDVMS9OOM+eHz/z4uPjyc4OJhJkybRtm3bh35+s9lstf2BSG7u9Dlwt7yDZs6IiIiIiIiIiIiI3EePc1JErlNiRh60u+8eJCIiIiIiIiIiIiIiIveNZs6IiIiIiIiIiIiIyCOlbNmyHDlypKDDEHlgNHNGRERERESeStdMJuIy0knIziroUERERERE5CmjmTMiIiIiIvLUOZuVyb9Sksj833Ftx0LUcnQq0JhEREREROTpoZkzIiIiIiLy1Nl3Lc2SmAH48Voa6SZTgcUjIiIiIiJPFyVnRERERETkqZNutk7EZAOZmAsmGBEREREReeooOSMiIiIiIk+dqvaOVsdlbe1wsTEWUDQiIiIiIvK00Z4zIiIiIiLy1Knu4IijwcDJzEzcjEa8HBzv3klEREREROQ+UXJGRERE5AGLjY3l0KFDeHp6UqtWrYIOR0T+p6K9AxXtHQo6DBEREREReQopOSMiIiLyAK1YsYIlS5ZYjkNDQ3nllVcKMCIRAUg3mTiUkc41s4nK9g4UM1rfGp3KzOB0VibFbIxUsXfAxmAooEhFRERE5HFlNpsxPEG/Rz5p11PQlJwRERGRJ87WrVvZvHlzQYcBwNGjR62Oly9fzo8//viXxoyLiwMgLCzsL43zKGvWrBnBwcEFHYY8obLNZtakJJFoygbgYPo12rkU4Rnb67dHv6RfY1faVUv7M9lZBDm5FEisIiIi8ngKGxnOxcRLBRpDcbdiRL4Xcc/9unXrxt69e6ldu7bVg2Y369y5Mz/++CMDBgxg4MCBxMfHExwczKRJk2jbtu1tx27cuDH16tXj/fffv22b8PBwYmNj2bJlCwAeHh4MHjyYfv363fO13LBnzx66d+9+xzbR0dH4+fnl+xy3Wr16NceOHSM8PPyubVeuXMmcOXO4dOkSderUYdy4cZQsWfKu/Tw8PChTpgzr16/HycnJqm7fvn2EhoayePFi/P39830dAOfOnWP06NGMGjWKsmXLAnl7L++mQ4cO/PLLL8yfP58GDRrkqD927BhhYWEcPXqUChUqsG7dulzH6datG0ajkYULF+Y7loKg5IyIiIjIQ3Q/njJyc3O7D5GIPL3+zMq0JGYAsoFfM64RaHs9AfNz+jWr9kcz0nmpkBP2BpuHGaaIiIg8xi4mXiL7Rae7N3yQMezLf3LIYDAQGxvLhQsXeOaZZ6zqzp49y/79+63KSpQoQXR0NOXLl8/3OR+G8ePH4+HhkWtd5cqV7+u5Zs2aladlrXfs2MHIkSMZMmQIHh4ejB07lhEjRjB//vw8neePP/7go48+YtSoUX815NvavXs327dvv6/nOHz4ML/88gtVqlQhOjo61+RMVFQU8fHxzJw5k2LFit12rDFjxjyWM3qUnBEREZEnTnBw8CMz62LdunXMnTvXctyjR487PkkmIg+eMZcbN9ubymxvqTYCBh6/mz0RERGR/PLy8uLIkSNs3ryZ0NBQq7qNGzdSuXJljh8/bimzt7e/r7NOHpSKFSs+cnHu3LmTYsWK8dZbbwGwf//+285Yyo2rqytLly4lJCSEF1988UGFed/FxMRQqVIlunfvztixYzl//jwlSpSwanP58mWqVKlCYGDgHceqVKnSgwz1gdGjXyIiIiIPUJs2bZg0aRI9e/YkMjJSiRmRR0Bpoy1lbO0sx44GA172jpbjWo5OVjdKvg6FsHsMn8QTERERyS8XFxcaNGjAxo0bc9Rt2LCBkJAQq7L4+Hg8PDxYu3atpezw4cP07NmTGjVqEBQUxFdffZVjrCtXrvDuu+/i7+9P7dq1+fDDDzGZTHeMLTExkZEjR1KvXj18fHzo3LkzsbGx+bzS3G3atInOnTtTo0YNvLy8CAkJYdmyZVZtFi1aRIsWLfD29qZhw4aMHTuWlJQU4PqSX6dOneLLL7/Ew8OD+Pj4256rQoUKXLp0idjYWLKzs/nxxx+pUaNGnmPt0qUL5cqV45///Cfp6el3bHv27FmGDx9Ow4YN8fX1JTQ0lL1791rqb7yPCxcupHnz5vj7+zNnzhyGDx8OXH8Q8uZl2jIzM4mIiKB+/fr4+fnRu3dvTp8+fdeYMzMzWbduHQEBATRv3hyj0cjq1aut2nh4ePD999/zww8/4OHhQUxMDDExMXh7e/PFF19Qv359GjVqxOnTp+nWrRs9evSw9M3IyODjjz+mcePG+Pr60qZNGzZs2GCpz87OZvbs2bRu3RofHx/8/Pzo3Lkze/bsuWvs95OSMyIiIiIPWNWqVWnfvj2enp4FHYqIcH2ZjlbOroQ4uxLk5MyrrkUpYjRa6p+3s+cV16IEFHKmvUthahcq2CVJRERERApCSEgIsbGxXLr0/8uj/fHHHxw4cIBWrVrdse+5c+fo2rUrycnJfPjhhwwePJjJkydz7tw5SxuTycTrr7/Ojh07GD58OBEREfz4449WX6LfKj09nR49erB9+3aGDh3KJ598QpEiRejRowcHDhy46zWZTCaysrJy/GRn//+St1u3bmXQoEH4+PgQFRXF9OnTKVu2LOPGjbOcY/369Xz44YeEhoYyf/58+vfvz9q1ay37r8yYMYNSpUoRGBhIdHR0jhkhN+vUqROenp4MHTqUXr16kZiYeE/7uDg6OjJhwgROnjzJtGnTbtvu/PnzdOzYkZ9++onhw4czdepUHB0d6dmzJ//5z3+s2k6dOpW+ffsyduxYOnTowMCBAy3XdfPeP+vWrSMuLo7IyEjGjBnDwYMHGTZs2F1j3r59OwkJCbRt25bChQsTHBzMypUrrRJz0dHReHt7U61aNaKjo2nUqBFwPbEzb948Jk6cyJAhQyhXrlyO8d955x0WLlzIq6++yqxZs6hduzZDhw5l27ZtAEyaNIlZs2bRuXNn5s2bx4QJE0hMTGTw4MGkpaXdNf77RcuaiYiIiIjIU8fGYOA5O/vb1hcxGq0SNiIiIiJPm8aNG2Nra8uWLVt49dVXAfj3v/9NtWrVeO655+7Yd+HChWRnZzN37lzLnpkVKlSgU6dOljY7d+7kwIEDzJs3j4YNGwJQr149GjdufNtx165dy5EjR1i5ciXe3t4ABAQE0LFjR6ZOncqCBQvuGFe3bt1yLff19WXFihUAHD9+nA4dOvDuu+9a6mvUqIG/vz979+7Fx8eHvXv3UrZsWbp27YrBYKBOnTo4OTlx5coVAKpVq4a9vT3u7u53XUbtzJkzFClShEOHDpGUlMTXX399x/1VclO3bl06derEwoULadGiBT4+PjnaLFiwgKSkJFauXEnp0qUBaNSoEW3btmXy5MlWM1dCQkLo0KGD5fhGAsTT05OyZctaykuXLs3MmTOxs7s+K/3kyZN8+umnpKam4uR0+wecVq9eTbVq1ahatSoAHTp0YMOGDezatcuyhJmfnx8uLi5kZ2dbvYZms5l+/frddqmzo0ePsmnTJkaPHm1Zkq9evXqcOnWKPXv2EBQUxPnz5xk6dKjVkn0ODg4MHDiQY8eO5fr6PQhKzoiIiIiIyFMv22zmeGYGaSYTL9jb42qjxIyIiIg83W5e2uxGcmbDhg20bNnyrn1jY2OpWbOmJTED1xMgzz77rOV43759ODg4WBIzAE5OTgQGBvLjjz/mOu5//vMfSpYsiaenJ1lZWZbyoKAgZs+eTUZGBvb2t38A57333rMkBG52cyLhjTfeAODq1aucOHGCU6dOcfDgQeD6rA24ngyJjo6mffv2NGnShMDAQNq0aXPPm9Lv37+fPn364O3tTWRkJP/85z8ZOXIkUVFRrF27FoPBkOelsYcPH86OHTv45z//mWOJMLj+eteqVcuSmAGwsbGhZcuWTJs2zbIkG0CVKlXydE4/Pz9LYgawJG6Sk5Nvm5y5ePEiu3btYtCgQSQlJQHg7e1N8eLFiY6Ovuv+MneL78YSd02bNrUqnzdvnuXPU6dOBSAhIYG4uDhOnjxpmVVz4z1+GJScERERERGRp5rZbGZ9ShJnsq/f4O+7lko71yIUM+p2SURERJ5uISEhhIWFkZCQQEpKCr/++iszZsy4a78rV67kOrvmmWeesWpzc/Imtza3unz5MmfPnqV69eq51icmJlKyZMnb9q9QoYJlxs3tJCQkMGbMGL7++msMBgPPPfcctWrVAq7/3gjQsmVLTCYTy5Ytsyx9VqZMGd555508Ja9uePfdd6latSpz587F1taWlJQUJkyYwCeffMLy5cupUaNGnpMzLi4ujB8/njfeeINZs2ZRv359q/orV67w/PPP5+hXvHhxzGYzV69etZTldeZOoUKFrI5tbK7vonLjdcrN2rVrycrKYsqUKUyZMsWqbvv27Zw7d+6O7+GNmG/n8uXLwJ2v4eDBg4wbN46DBw9SqFAhKlWqZEkc3in2+013GyIiIiIi8lQ7m51lScwAZAI/p18j0Mml4IISEREReQTcWNps69atJCQk4OfnZzX75Xbc3Nys9qq54cYX5zfaJCQkYDabrWac3NzmVq6urlSsWJHIyMjbnveveueddzhx4gQLFy6kRo0a2Nvbk5aWxsqVK63atW7dmtatW5OcnMy3337L3Llz+cc//kGdOnXumDy4ITExkRMnTtC1a1dsba9/Td+1a1eOHDlCVFQUAF26dLmn2AMDA2nbti1z5szJkZwoXLgwFy9ezNHn/PnzwPXX7safH6Qvv/ySF198kUGDBlmVJyQkMGTIEFauXMmAAQPyPb6rq6tlvJsTfUePHiUtLY2KFSvy+uuv4+npyb/+9S9eeOEFbGxs2LFjB5s2bcr3efPD5qGeTURERERE5BGT27NxD+95OREREZFHl7OzMw0bNmTTpk1s2rQpz7NC6tatS2xsLBcuXLCU/fbbb5w+fdpyXK9ePTIyMti6daulLCMjg+++++6249auXZs///yTEiVK4O3tbfnZunUrn3/+udUSW/kVGxtLixYt8Pf3tyyRtnPnTgDLhvXDhg2zJBBcXV0JCQmhX79+ZGVlWa75xiyS2ylSpAguLi7s3bvXqrxXr17Y2NhgNBopXLjwPcc/YsQIihQpkmNWSu3atYmNjeXs2bOWMpPJxMaNG/H29r7jcnDG+7QX44EDBzh27BgdOnTA39/f6ickJAQvLy9WrVpFdnZ2vs9xY5bTjWXKbnj//feZMmUKcXFxXL58mR49elCpUiXL+3TjPdbMGRERERERkYektNGWkkZbzv1v9owt4GXvWLBBiYiIiDwiQkJCCA8PJzs7m1mzZuWpz2uvvcaqVavo1asXAwcOJCsri6lTp1olT+rVq0eDBg0YMWIEFy9epHTp0ixevJiEhARKlCiR67gdOnRgyZIl9OzZk759+1KyZEm2b9/OggULGDBgwF33fDl+/LhllsqtSpcuTcmSJfHx8eGrr77C09OTkiVL8uOPPzJnzhwMBgNpaWnA9eTTyJEjiYyMJCAggKSkJGbMmEGFChWoXLkycH2myq+//srevXvx8fHB0dH690sbGxv69evHpEmTGD9+PE2aNCEuLo5PP/0UX19frl69yhtvvMEnn3yCv79/nl53gKJFizJ69OgcM1N69uzJ2rVree211xg4cCDOzs4sW7aM48ePM3fu3DuOeWM2ypYtWwgICKBixYp5judmq1evxt7enmbNmuVa365dO9577z127txJUFBQvs7h6elJs2bNmDhxIqmpqXh4ePD111+zd+9e5s+fT4UKFXBxcSEqKgqDwYCNjQ2bN29m1apVAKSmpubrvPmh5IyIiIiIiDzVDAYDbVwK81tGOmlmMxXt7Cn8F54OPJqRzqnMDIoZbfFycMTuHjeGFRERkcdfcbdiXNyXc1mvhx3D/RAUFITRaKRGjRq3TZrcys3NjeXLl/P+++8TFhaGs7Mzr7/+Ohs2bLBqN2PGDCZPnszHH39Meno6LVu2pFOnTmzfvj3XcZ2dnVm6dCkfffQRERERXL16lXLlyjFq1Ci6du1617hGjx5927rBgwfTr18/IiIimDBhAuPHjwfg+eefZ9y4cXz11VeWzeZffvllMjIyWLZsGcuWLcPR0ZF69eoxfPhwS/LnzTffZNSoUfTu3ZtFixZRs2bNHOfs3bs3jo6OLF68mBUrVlCiRAk6duzIm2++SXJyMm+++Wa+kgXNmzenefPmVst0lShRguXLlzN58mTGjBmDyWTCy8uLBQsW3DX5U7duXYKCgvjoo4/Ys2dPnpN0N0tPT2fDhg00bNjQkuy5VatWrYiMjOSLL77Id3IG4KOPPmLatGl89tlnXLlyhYoVK/Lpp59a9uGJiopi0qRJDBo0CGdnZzw9PVmyZAl9+vQhNjaWwMDAfJ/7XhjMD3OeziMqPT2dn3/+GS8vLxwcHAo6HLlHYWFhALdda1JERETkURIWFsalQ4fpUNS9oEN5qlzKzsJkhmdu86Tk/bL/Whp7rv3/DXQFO3uaO+d+8ykPX8zlBIp5VtW9g4iI3BeHDh3C09OzoMOQJ9it+/HIo+dOnwN3yzto5oyIiIiIiDyxTGYzm64mczIrE7i+hFkrl8LYPqCb3MMZ16yOT2RmcM1kwvEua46LiIiIiNxKiZknm+4QRERERETkiXUyM8OSmAE4k53F0Yz0B3Y+R4P1LZYdPLBEkIiIiIiIPL6UnBERERERkSfWVbMpZ5kpZ9n9UsfRyWp5gtqFnJScERERERGRHLSsmchNkpKS2LBhAwkJCQQGBlK9evWCDklERERE/oLnvbVXSAAAIABJREFU7ezZnZZK1v+ObYAX7O0f2PnK2NnRtbAbZ7KycDcaKWI0PrBziYiIiIjI40vJGZH/yc7OZsSIEZw6dQqAzZs3M3bsWPz8/Ao4MhERERHJLxcbI21dinAgPQ0T4OXgSDHjg70NcrSxocIDTACJiIiIiMjjT8mZp8DWrVvZvHlzQYfxwMTFxQEQFhb2l8ZJTU21JGYATCYTkydPpkyZMn9p3PuhWbNmBAcHF3QYIiIiIo+lZ2xtCbZ1LegwRERERERELJSckceem5vbfRnHxibnFky5lYmIiIiIiIiIiIiI/BVKzjwFgoODNesijz766CN27NgBQJEiRYiIiODZZ58t4KhERERERERERERE5Emi5IzITYYNG0ZISAgJCQnUrFkTJyengg5JRERERAqA2WzGYDAUdBgiIiIiIvKEUnJG5BbVqlUr6BBEREREpICcyMzgu9SrpJpNVLKzJ8DJBVslaURERERE5D5TckZERERERARIN5nYejWZrP8dH83MoHB6Gi865n02dabZzE/paVzMyqKsnR3V7R01A0dEROQpNDosjMQLFws0BrdnijM+MjJffY8cOcKsWbPYu3cvV65coWjRorz44ou8+eabVK1a9Z7GCg8PJzY2li1btuQrln379jFv3jz279/P1atXKV68OPXr1+ett96iXLlyDzWWR8XRo0dp06YNpUqV4ptvvsFoNOZo8/nnnzN79mySkpIYMGAAb7zxRo428fHxBAcHM2nSJNq2bfswQpebKDkjIiIiIiICXMzOtiRmbjiXdWvJnW1NTeb3zEwAfs/KJNVkpk4hLZUrIiLytEm8cJGQLFOBxvDvfCaHDh8+TOfOnalZsyajRo3C3d2ds2fPsnjxYjp16sTixYvx8/O7z9Hm7ttvv+WNN96gRYsWvP/++7i6unLq1CnmzZtHx44dWblyJeXLl38osTxKVq9eTeXKlfntt9/YsWMHjRs3tqpPTU1l4sSJBAYG0qtXr9smsUqUKEF0dPRT+Ro+CmwKOgAREREREZFHQXFbI3a3lJW2zfvzbBlmsyUxc8PRjPT7EJmIiIjIw7No0SKKFSvGnDlzaNGiBXXq1OFvf/sbixYtomjRokRFRT20WObMmUPNmjWZMmUKTZo0wd/fn5dffpnFixeTlpbGggULHlosj4rMzEzWrVtHu3btqFGjBtHR0TnaJCcnk52dTZMmTahduzalSpXKdSx7e3v8/Pxwd3d/0GFLLpScERERERERARwMNjRzdsXNxogdBqrZO+DrUCjP/Y2Awy1LmDnb6JZLREREHi+XLl3CbDZjMlnP/HF2dmbEiBGEhIRYyho3bsw///lPq3YxMTF4eHhw9uxZq/KlS5fSsGFD/Pz86Nu3L7///nueYrk1DoCSJUsyatQoXnrpJUtZamoqH374Ic2aNcPLy4uaNWvSu3dvDh8+nKP/ypUradasGd7e3rRt25Zvv/3Wqn7Pnj306tWL2rVr4+XlRXBwMDNmzLDEEh8fj4eHBwsXLqR58+b4+/uzYcMGADZt2kTnzp2pUaMGXl5ehISEsGzZMquxPTw82L17Nz169MDX15eXXnqJyZMnk52dfdfXZMeOHVy6dInAwED+9re/sXPnTv78809LfUxMDAEBAQCMGDECDw8PALp160ZYWBgDBgygZs2aDBo0yHIda9eutfSPi4ujf//+1K5dmzp16tCvXz9OnTplqT99+jT/+Mc/aNCgAdWrV6d+/fqEh4dz5cqVu8Yu1nSnICIiIiIi8j/l7Ox5pXBRehd1J8DJBeM97BdjNBio5+hkucmyx4C/ljQTERGRx0xAQADx8fG8+uqrLF26lOPHj1vqWrRoQfv27e95zD/++IO5c+cyfPhwIiIiOHHiBK+99hrp6XeeZRwQEEBsbCyvvfYaMTExnD592lL38ssv06RJE8vx8OHDWbNmDX379uWzzz7j3Xff5ciRI7zzzjuYzWZLu/j4eObPn8+QIUOYPn06ZrOZAQMGkJiYCMAvv/xCr169KFasGB9//DGffvoptWrVYvr06WzcuNEqvqlTp9K3b1/Gjh1LnTp12Lp1K4MGDcLHx4eoqCimT59O2bJlGTduHAcOHLDqO2zYMOrUqcPs2bNp3bo1c+fOJSYm5q6v5erVq6lWrRqVK1emVatW2NnZsXLlSkt9o0aN+PTTTwF46623rGbWrF+/nkKFCjFz5kw6d+6cY+xz587xyiuvcPr0acaPH09ERATx8fH06NGD1NRU0tLS6Nq1K7///jtjx45l/vz5dOvWjXXr1jF16tS7xi7WtOeMiIiIiIjIfVLVwZFydvYkZGdR0tYWe4OehxMREZHHS2hoKBcuXGDBggWMHz8eAHd3dxo0aEC3bt3w8fG55zGzs7OZOXMm1atXB6BSpUq0bt2a1atX06VLl9v2e/vtt0lJSSEmJobdu3cDUKpUKQIDA+nRowcvvPACAOnp6aSlpTFq1ChatGgBQJ06dUhJSSEiIoLExETL0l0mk4lZs2bx/PPPA+Dg4ECPHj04cOAAgYGBHD16lAYNGjBp0iQM/3tQ56WXXuKbb77hhx9+oGXLlpb4QkJC6NChg+X4+PHjdOjQgXfffddSVqNGDfz9/dm7d6/Va/fKK6/Qr18/AOrWrcvXX3/N9u3befnll2/7ely6dImdO3cSFhYGQOHChWnSpAmrVq2if//+2Nra4u7uTrVq1QAoX7681f5Atra2TJgwAUdHR+B6oupmCxcuJOv/2Lvv+Jrv/v/jj5NZEpQQSuwRkYEgsZrYV1taDS6tkdq1m1qxEtKq2VJqRdQVI1SMqNFx0VaMKiVouWwxGkWNxArZvz/8cr6ORESEGM/77ZbbzXnP1+cTOefkvPJ+v5OTWbhwofF+lS9fnu7du3Po0CHy5ctHqVKlmDJlCg4ODsbY//jjD3bv3v3AuCVzSs6IiIiIiIjkIhszM2zMrPI6DBEREZEcMRgMDBo0iB49erBt2zZ27NjBrl27WLduHevXrycwMJBOnTo90phlypQxJmbgbnKmbNmyHDhwAIDk5GST9ubm5hgMBqysrBg3bhx+fn5s2bKF3377jV27dhEeHk5ERATTp0+nWbNmWFtbs2DBAuDu6o9Tp05x+vRpNm/eDNw9pyVdsWLFjIkZwJhkuH79OgA+Pj74+PiQkJDAqVOnOHv2LIcOHSIlJcVkHIAqVaqYPP7www8BuHXrlrFv+jXe39fd3d3kcYkSJbh9+3aW9zF9+zFvb29jvC1atOC7774jMjLSZCVRZsqUKWNMzGQmKioKd3d3kzNoypcvb7yPAMuWLSM1NZXTp09z5swZTpw4QXR0dJbzSuaUnBEREREREREREREREwULFqRly5a0bNkSgEOHDuHv78/kyZNp1aoVhQoVyvZYdnZ2mZb9888/xMTE0LRpU5O6iRMnmqxIKVq0KG3btqVt27bA3XNbhg4dSlBQEE2bNsVgMLBt2zYmTJhAdHQ0NjY2VK1alfz5724xe++2ZvnymZ4pmL46Jv08mTt37jBu3DjWrl1LcnIyDg4O1KxZEwsLC5NxMruuq1evMnbsWH766ScMBgNly5alVq1aGWIAMiRJzMzMMj1f515r1qwhOTmZFi1aZKhbvnz5Q5MzmX0f7hUXF0fZsmWzbBMaGkpwcDBxcXEULVoUFxcX8uXLR3x8fJb9JCMlZ0RERERERERERESECxcu0K5dO/z8/DJsr1WtWjU+/vhj+vfvT0xMjDE5c39CIbMP6dNXedzr8uXLuLq6Ym9vz6pVq0zqHBwc+OOPP+jbty+ff/45DRo0MKn39PSkR48eTJw4kWvXrnH9+nX69+9P8+bNCQkJoXTp0gAsXbqUbdu2PdI9GD9+PBs3bmTGjBnUq1fPmOCpV6/eQ/sOHTqUU6dOsXDhQmrWrImVlRW3b982ORMmp/7880+OHTvGoEGDqFmzpknd2rVrWbNmDTExMcaVQDlha2vL1atXM5Rv376dihUrsmfPHiZNmoS/vz8+Pj7GFTZ+fn4cOnQox/O+rLQBsoiIiIiIiIiIiIhQrFgxzM3NWbZsGQkJCRnqo6OjeeWVVyhTpgxw98P88+fPm7SJiorKtN+955scPnyYM2fO4OnpiZWVFa6uriZfhQsXply5csTHx7N48eJMV5ScOnWK4sWL8+qrr3Lw4EESEhLo06ePMTEDGBMzD1uRcn/89erVo2nTpsbEzMGDB7l69epDx4mKiuKNN94wXhfA1q1bHzmGzERERJAvXz4++OADPD09Tb66detGamrqYyeBatWqxd69e4mLizOWnTt3jp49e7Jr1y6ioqIoXLgwPXr0MCZmbt26RVRU1GNf38tIK2dEREREROSlciM1BQNga2ae16GIiIiIPFPMzc0ZM2YMAwcOpG3btnTq1ImKFSty+/Ztfv31V5YuXcrgwYMpUKAAAI0bN2bevHmEhITg5ubGL7/8ws6dOzOMa21tTd++fRk0aBDx8fFMnTqVSpUq8c477zwwlkKFCjFs2DA+/fRTOnbsSPv27SldujQ3btxg06ZNfPvtt0ybNg0AZ2dnLCws+Pzzz+natSsJCQlEREQQGRkJ8NCzXO7l5ubGjz/+SHh4OOXLl+fIkSPMnTsXg8Hw0HHc3NxYt24dTk5OFC9enL179xISEpKtvllJTEzk+++/p3HjxsaE0b0qV66Ms7Mzq1evZsCAATmep1u3bqxdu5aePXvSu3dvDAYDs2bNokKFCrRo0YLU1FS++eYbpkyZQqNGjbhw4QL/+c9/uHz5ssk5NZI9Ss6IiIiIiMhLISUtjZ/jbxKdlAhAFUtrGue3Me4zLiIiIiLQtGlTVqxYwYIFCwgODubKlStYW1tTrVo1pk+fTvPmzY1te/fuzdWrV/n6669JSkqiUaNGjB8/nr59+5qMWa1aNZo1a0ZAQAC3b9/Gy8uLgICALA+nB+jUqRMVKlRg8eLFTJs2jbi4OGxsbHBzc2PRokV4eHgAULZsWaZOncqsWbPo06cPhQoVokaNGixZsgRfX1/27NlDxYoVs3X9I0aMICkpiWnTppGYmIiDgwN9+/blxIkTbNmyJcsVIpMmTWLcuHF8+umnAJQrV45PPvmEdevWZbqiKLs2bdrEtWvXjOf/ZKZ169ZMmDCBn3/+mRo1auRonpIlS7J06VI+//xz/P39sba2pn79+vj7+5M/f358fHyIiYlh9erVhIWFUbx4cby9venYsSOBgYGcOnWK8uXL5/QyXzqGtPtPInoJJSQkcPDgQVxcXLC2ts7rcERERETkBTZ8+HCOHjxIUXP9ndTTdoc07t/tvBBgTfaTM/H//5fx/GamO0QnkMYtIA3IB+R/hDHl6bmckoyjiwuTJ0/O61BEROQFcPjwYZycnDKtGzN8OLGXLj/liEwVLlaUT/WaJ/JEZfU88LC8g34jFBERERF5iipUqJDXIby0Ll26BJdNPySxtrfHzs4u22Nci44GwO6e72NSUhInT54k/e/ebgKFSpWkYMGCjx+05Co79DMoIiJPh5IiIvIwSs6IiIiIiDxFvXv3zusQXlonT55kyJAhxq0oLCwsCAoKwsHBIdtjDB8+HMBk5cXWrVv54osvTNpVrVoVPz+/XIhaREREREReRErOiIiIiIjIS6FixYqMHj2adevWYWZmho+PzyMlZh6kXLlyGcq017aIiIiIiGRFyRkREREREXlp1KlThzp16jxyv5SUFH777TcuXbqEjY2NSV2ZMmXo1q0b33zzDYmJiTRo0IA333wzt0IWEREREZEXkJIzIiIiIiIiDzFnzhw2bdoEwOXLl4mMjKRRo0bGeh8fH9566y2SkpKwtbXNoyhFREREROR5YZbXAYiIiIiIiDzLbt68yc8//2xStnbt2gztrK2tlZgREREREZFsUXJGREREREQkCwaDAYPBYFJmbm6eR9GIiIiIiMiLQMkZERERERGRLNjY2PDWW2+ZlLVt2zaPohERERERkReBzpwRERERERF5iF69elG7dm1mz56NjY0N9erVy+uQRERERETkOabkjIiIiIiISDbUrFkTOzu7vA5DRERE5LmSlpaWYYtYEVFyRkRERERERERERCRXjRoZyJUrsXkag51dYSZMHPfI/Xx9fTE3N2fhwoWPNf/FixcZM2YMgYGBODg4ANCkSRPq1avH+PHjH2vsdLGxsbz++uuYm5uzbds2ChYsmCvjPo4RI0YQFRXFpk2bnsp8K1euJCQkhCtXruDh4cEnn3xC8eLFs93/+++/Z+XKlRw5coQ7d+7g4OBA69at6dSpE/ny5Xvs+Hbt2sUHH3zA0qVLqV27NjNnzmTu3LkcOnTogX0iIiIYOXIkW7ZsoUSJEo8dw7NKyRkREREREZEnYPPmzfz222+UKFGCNm3a8Oqrr+Z1SCIiIvKUXLkSS9lijfI0hjOXIvN0/p07dxIZGUlgYKCxbNasWRQoUCDX5li/fj329vbExcWxdu1afH19c23snOrXrx+3bt16KnNt2bKFgIAAPv74YxwdHQkKCmLUqFEsWLDgoX1TU1MZMmQImzZtom3btnTq1In8+fMTFRXF7NmziYyMZP78+Y+doHF2diY8PJxKlSo91jgvIiVnREREREREctl///tfZs+ebXz8559/Mn369DyMSERERCTvVatWLVfHi4iIwNvbmxs3bhAeHv5MJGfKlCnz1ObaunUrdnZ29O3bF4B9+/YRFhaWrb7z58/n+++/Z+7cuTRp0sRYXr9+fWrUqEHPnj0JDQ2lX79+jxWjra0tNWrUeKwxXlRmeR2AiIiIiIjIiyYyMtLkcXR0NGfPns2bYERERERyWUpKCvPmzaNVq1a4ublRo0YNOnTowK5du4C7SRN/f38AmjZtyogRI4C725qNHj0agJiYGBwdHdm4cSMDBgygZs2aeHh4EBgYyO3btx8aw5EjRzh8+DDe3t688847HD9+nKioKJM2u3btwtHRkd9++42OHTvi5uZGixYt+Omnn4iOjqZLly5Ur16d5s2b891335n0PXr0KL169aJmzZrUqlULPz8/Lly4kGHs8PBwGjVqRMOGDdmzZw8jRoygefPmxnZpaWksXLiQN954Azc3N/71r3+xZMkSk7nCw8Np06YNNWrUwM3NDR8fH/773/8+9B6UL1+eK1euEBUVRUpKCnv37qVmzZoP7ZeUlERoaCiNGzc2Scyke/311+nXrx+lS5c2lv31118MGzaMhg0b4uzsTP369RkxYgTXrl0ztmnSpAmTJk3C19cXd3d3Jk6caLxPe/bsMZnjxx9/pHnz5ri5udG5c2f+/PPPDHH8/vvvvP3227i6utKmTRu2bt1qUh8bG0tAQAD16tXDzc2NDh06ZPg/cPXqVcaOHUvjxo1xcXHBw8ODgQMHcu7cOWMbX19fxowZw7x58/D29sbV1ZX333+fAwcOPPRePg4lZ0RERERERHJZkSJFTB6bm5s/E3ugi4iIiOSGKVOmEBwcTIcOHfj6668ZN24csbGx+Pn5cfv2bRo1asTAgQOBu1uZZbX6IiAggNKlSzNnzhx69OjBypUrmTdv3kNjWLVqFXZ2djRs2JAGDRpgb29PeHh4pm2HDh3KW2+9xdy5cylYsCD+/v706dOHRo0aMWPGDIoVK8aIESO4ePEiAKdOnaJDhw5cu3aNzz//nHHjxnHs2DE6derEjRs3TMb+8ssvGTVqFEOGDMHNzS3TezVlyhRatGhBcHAwb7/9NuPHj2fp0qUALF68mE8++YQWLVowb948vvjiCywsLBgyZIgxngdp3749Tk5ODB48mO7duxMbG5ut83z+97//ERsbS6NGjR7Yxs/Pj7fffhuA27dv07lzZ06fPk1QUBALFizA19eX9evX8+WXX5r0W7JkCS4uLsyYMYOWLVtmOnZKSgpjx46lR48efPnllyQkJNClSxcuXbpk0m7s2LG0bt2aWbNmYWdnR58+fTh8+DAACQkJdO3alcjISAYPHsxXX31FoUKF6Nq1qzHRk5aWRs+ePdm5cydDhw5lwYIFDBgwgF9//ZWgoCCTub7//ns2b95MYGAg06ZN4/Lly/j5+ZGamvrQ+5lT2tZMREREREQkl73//vscPHiQ2NhYDAYD7733ns6cERERkRfGP//8w+DBg+nUqZOxzNramoEDB3L8+HHc3NyMqy6cnJxwcHB44FiNGzdm+PDhANSrV49ff/2VyMhIPv744wf2SUxMZMOGDbRu3RoLi7sfcb/77rssWrSIUaNGZXjf9f7779O5c2cAbt68yUcffUSXLl3o1q0bAEWLFqVt27YcOnSI4sWLM2vWLPLnz09oaCg2NjYA1KlTh2bNmhEWFmbcRgygU6dOtGjRItM4r1+/zuLFi+natSuDBw8G7m4bduHCBXbv3k2nTp2IiYmhZ8+e9OnTx9ivVKlStGnThr179/Lmm28+8D6cP3+eQoUKcfjwYa5fv85PP/2EnZ3dA9vf2w+gZMmSD20Ld1eBlypViilTphi/l3Xr1uWPP/5g9+7dJm1LlCiBv78/BoMBwLia6n6fffaZcYWRu7s7TZo0YeHChQwbNszYxs/Pj65duwJ371vz5s2ZN28e06dPZ+3atRw9epSVK1fi6uoKgJeXF+3atePLL78kNDSUixcvYmNjQ0BAAO7u7gB4enpy9uxZVq1aZRJPSkoKX3/9Nba2tgDcunWL4cOHc+zYMapWrZqt+/SolJwRERERERHJZaVLl2b+/PkcPnyY4sWLU6JEibwOSURERCTXpK+WuHr1KtHR0Zw5c4bNmzcDd7fMehTpH5qnK1GixENXjGzevJnY2FiaN2/O9evXAWjWrBkhISF8++23xg/00927oiU9eXHvOSjpyZz0sXbu3Em9evWwtrYmOTkZgMKFC+Pm5saOHTtMkjNVqlR5YJz79+8nOTnZZJszuJuYSDdq1Cjj3On3Mj2hkdW93LdvH7169cLV1ZXJkyczevRoAgICmDNnDmvXrsVgMNC6detM+6YntLK7KsTZ2Zlly5aRmprK6dOnOXPmDCdOnCA6OjpD28qVKxsTMw9iaWlJ06ZNjY8LFy6Mu7t7hq3N3njjDZM+Xl5ebN++HYDffvuN4sWL4+TkZPwewd1k37x580hMTKREiRIsWbKEtLQ0YmJiOHPmDNHR0ezduzfDvXV0dDQmZgCKFy8OQHx8/MNuT44pOSMiIiIiIvIEWFlZUb169bwOQ0RERCTXHThwgE8++YQDBw6QL18+KlWqZFyFkZaW9khjvfLKKyaPzczMHpo0iIiIADBZuZMuPDw8Q3ImffVLVvPeKy4ujvXr17N+/foMdeXKlTN5nNVKlbi4uIe2OXv2LGPGjOG3337D0tKSChUqGFdqZHUvR44cSdWqVZk/fz4WFhbcvHmTcePG8dVXX/HNN99Qs2bNByZn0r9X9567cr/Lly9TqFAhLC0tAQgNDSU4OJi4uDiKFi2Ki4sL+fLly5C8yM7KncKFC2NmZnriSpEiRTIkZ+4fq0iRIvzzzz/A3Xt74cIFnJ2dM50jNjaW4sWLs27dOqZNm8b58+d59dVXcXJy4pVXXslwbzP7fwjZT2DlhJIzIiIiIiIimYiJieHQoUNUqVIlwy/hIiIiIi+rmzdv0rNnT5ycnPjuu++oUKECZmZmbNmyJVuH2D+uS5cusW3bNnx9fTOsSNmxYwfBwcHs3r2bOnXq5HgOW1tbvLy8+OCDDzLUWVlZZXucAgUKAHdXGJUpU8ZY/tdff3H+/Hlq167Nhx9+iLW1NatWrcLJyQkLCwtOnDjB2rVrHzhubGwsp06donPnzsZVMJ07d+bo0aPMmTMHgI4dOz6wv5OTE0WLFmXr1q2ZJrgABg8ezLlz59i0aRPfffcdkyZNwt/fHx8fH+P5in5+fhw6dCjb9yPdjRs3SEtLM1lhc/nyZQoXLmzS7vr16yYJmnvbFChQgIoVKzJ58uRM5yhcuDB79uxh+PDhxi3s0lfDTJkyhf379z9y3LnN7OFNREREREREnl/x8fHExMQ80l9xRkZGMmDAAGbNmsVHH33Ehg0bnmCEIiIiIs+P6Oho4uLi6Nq1K5UqVTKuMNi6dSvwf6s9zM3Nn8j83377LSkpKXTp0gVPT0+Tr+7du2Npacny5csfaw4PDw9OnjyJs7Mzrq6uuLq6Uq1aNUJCQozXmR3Vq1fH0tLSuOVburlz5zJq1ChjkqV9+/a4uroaEy3338v7FSpUCFtbW37//XeT8u7du2NmZoa5uTkFCxZ8YFxmZmZ06dKFyMhIIiMjM9RHRkby+++/06pVK8zMzIiKiqJw4cL06NHDmJi5desWUVFROVpZcvv2bfbs2WN8fOnSJaKiovD09DRpt23bNuO/79y5Q2RkJB4eHsDdM4D+/vtv7O3tjd8jV1dXfv75Z5YsWYKlpSX79u0jNTWVgQMHGhMzKSkp7Nix44muiMkurZwREREREZEX1qZNmwgJCSEhIYHSpUszduxY7O3tH9ovfU/tdN988w0tW7Z8kqGKiIiIPDPOnz/PwoULM5RXq1YNJycnbG1tmTNnDgaDATMzMzZu3Gg8YD19m6v0VSObNm3Cy8uLihUr5kpsa9asoXr16pQuXTpDXaFChWjcuDEbN27k6tWrOZ6jf//+tG/fnr59+9K+fXssLCwICwtjx44ddOjQIdvjFClShM6dO7NgwQIsLCyoXbs2UVFRrFmzhnHjxmFnZ0epUqVYvHgx9vb22Nrasm3bNhYvXgw8+LwTMzMz+vXrx5QpU/j0009p1qwZ0dHRzJ07l+rVq3Pr1i0+/PBDvvrqqwwJj3Rdu3Zl165dDBgwgPfeew8vLy/g7nk7S5cupXbt2vTv3x+4e2bPN998w5QpU2jUqBEXLlzgP//5D5cvXzYmax6FpaUlw4cPZ+jQoVhZWfHVV19RoEAiVZipAAAgAElEQVSBDCuVpk6dSnJyMsWKFWPBggXcvHmTfv36AdCmTRvCwsLo1q0bvXv3pnjx4kRGRhIaGsqAAQMwGAzGs4bGjRvHu+++y7Vr11i6dClHjhwhLS2NO3fuZLm93ZOm5IyIiIiIiLyQbt26ZTwMFO5uH7F06VIGDRr00L537twxeZyQkPBYf113584dYmNjee2113I8hoiIiMjTcvr0aSZOnJih/IMPPsDDw4M5c+YwZcoUPvroI2xsbHByciIsLIxevXoRFRWFt7c3devWpXHjxkydOpVdu3YRHBz82HHt37+fkydPMnLkyAe2ad26NRs3bmTNmjW4uLjkaJ6qVauydOlSpk+fztChQzEYDFStWpWQkBDq16//SGP5+/tTpEgRVqxYQUhICGXLlmXChAn4+PgAMGfOHMaPH4+/vz9WVlZUqlSJuXPnMmHCBKKioh64PVmPHj145ZVXWLx4MStWrMDe3p527drRp08fbty4QZ8+fbI8zN7Kyorg4GCWL1/O2rVr2bBhA4mJiZQtW5ZBgwbRoUMH4xZuPj4+xMTEsHr1asLCwihevDje3t507NiRwMBATp06Rfny5bN9T4oUKYKfnx+ff/45V65coU6dOsyYMSPDGTOfffYZEydOJCYmBhcXFxYvXmxM8tnY2LB06VKmTp3KpEmTuHXrFqVLlyYwMJDOnTsD4OnpyZgxYwgNDeW7776jaNGieHp6MmvWLPr378+ePXto2LBhtuPObYa0Rz2h6QWUkJDAwYMHcXFxwdraOq/DERERERGRXHD27FkGDBhgUlalShW++OKLh/Zdvnw5y5YtMz5+55136NmzJ8OHDwd44N7Wmdm8eTPBwcHcvn2bsmXLMmbMGIoVK5bt/iIiIvJsOnz4ME5OTpnWjRoZyJUrsU85IlN2doWZMHFcnsYgeef+M13kycjqeeBheQetnBERERERkReSg4MDpUqV4ty5c8ayunXrZqvv+++/T+nSpTl48CBVqlTB29s7RzHEx8czd+5c40qcM2fOEBYWlq3VOyIiIvL8UlJE8poSM88+JWdEREREROSFZGZmxtixYwkLC+P8+fPUrVsXHx8fUlNT2b9/P9euXaNOnTrY2tpm2r9BgwY0aNDgsWK4cuVKhi3SYmJiHmtMERERERF5/ik5IyIiIiIiL6wSJUowdOhQk7Jx48axe/du4O5BtZ9//jklS5Z8IvOXKlWKkiVL8vfffxvLPDw8nshcIiIiIiLy/DDL6wBERERERESelqNHjxoTMwA3btxg3bp1T2w+MzMzxowZQ4MGDShfvjzt2rWjRYsWT2w+ERERERF5Pig5IyIiIiIiL437txiDuwd1PkklS5Zk+PDhuLm58e2339KtWzemT59OSkrKE51XRERERESeXUrOiIiIiIjIS8PFxYWyZcsaH1tYWDyVlSx//PEHa9euJTk5mdTUVH755Re2bdv2xOcVEREREZFnk86cERERERGRl4a5uTkTJ07kv//9L9euXcPb25uKFSs+8XnPnj2brTIREREREXk5KDkjIiIiIiIvFVtbW9q2bftU56xZsyZmZmakpqYay2rVqvVUYxARERERkWeHkjMiIiIiIiJPmIODA6NGjWLVqlUkJSXxzjvv4OzsnNdhiYiIiIhIHlFyRkRERERE5Cnw8PDAw8Mjr8MQEREReSalpaVhMBjyOgyRp8YsrwMQERERERERERERkWeDr68vjo6OD/zq0aNHrs538eJFevfuzblz57LVPjY2FhcXF6pXr87169dzNKejoyNz5szJUd/7nThxgi5dulCzZk3efPNNfvnll2z1GzFiRIZ76+Ligre3NwEBAcTGxuZKfOl27dqFo6Mje/bsMZZNmzYNT09PatSowfr162nSpAmjR4/O1XnlwbRyRkRERERERERERCQXjRo5nKtXruRpDEXs7JgwcXKO+rq6uhIQEJBpXYECBR4nrAx27txJZGQkgYGB2Wq/fv167O3tiYuLY+3atfj6+j7ynOHh4bz22muP3O9+CQkJ9OrVCwcHB2bPns2KFSvw8/Pjhx9+wMHB4aH9S5QowYwZM4yPk5KSOHToENOmTeP48eMsX74811YTOTs7Ex4eTqVKlQA4efIk8+bNo3379rRu3ZoKFSpQsWLFXP/+yoMpOSMiIiIiIiIiIiKSi65euUIVO/M8jeHYYySHbG1tqVGjRi5Gk3siIiLw9vbmxo0bhIeH5yg5k1vXdvz4cf7++2+CgoKoX78+JUqU4IcffuB///tftpIzVlZWGWKpU6cO8fHxTJ8+nT/++CPXYr3/exoXFwdAy5YtqV27NgBFihTJlbkke7StmYiIiIiIiIiIiIg8sqtXrzJ27FgaN26Mi4sLHh4eDBw40GSLsrNnz9KnTx88PT2pXr067733Hlu2bAHuJlr8/f0BaNq0KSNGjMhyviNHjnD48GG8vb155513OH78OFFRURnaLVq0iDfeeANXV1def/11goKCuHnzprH+/m3NDh8+TP/+/albty7Ozs54eXkxfvx4EhISsoynZMmSWFlZ8dNPPwGwe/duLC0tcXZ2fsidy1q1atUA+PvvvwFISUlh3rx5tGrVCjc3N2rUqEGHDh3YtWuXSb/9+/fTrVs33N3dqVevHv7+/lz5/0m6e7c1mzlzJh07dgSgS5cuNGnSBCDDtmY3b95k3LhxNGzYkJo1a9K+fXt27NjxWNcm/0crZ0RERERERERERETEKC0tjeTk5EzrzM3NMRgMpKWl0bNnT27dusXQoUMpWrQoR48eZfr06QQFBTF//nxSU1Pp3bs39vb2TJkyBQsLCxYvXkzfvn358ccfadSoEQMHDmTmzJnMmjULR0fHLONatWoVdnZ2NGzYEIPBgL29PeHh4dSqVcvYZsOGDXz++ecMHz4cR0dHoqOjmTx5MgkJCUycODHDmBcvXqRTp064u7szefJkLC0t2bp1K6Ghodjb29OrV68HxlOkSBEGDhzI1KlTiY+P55dffmHChAnZWjWTldOnTwNQunRpAKZMmcKKFSsYOnQolStX5uLFi8yePRs/Pz82b95Mvnz5OHToEJ07d8bd3Z0pU6aQmJjIF198Qe/evVm1apXJ+P/+97+xt7dnzJgxjBkzhpo1a2aIISUlhR49enD69Gn8/PwoV64c4eHhfPjhh6xYscKYQJKcU3JGRERERERERERERIx27tz5wNUf8+fPx8vLi4sXL2JjY0NAQADu7u4AeHp6cvbsWWMy4MqVK0RHR9OvXz+8vb0BcHNzY9asWSQkJFCmTBljAsLJySnLpEZiYiIbNmygdevWWFjc/Vj73XffZdGiRYwaNYpXX30VgN9//x0HBwc6d+6MwWDAw8OD/Pnzc+3atUzHPXr0KNWqVWPGjBnY2NgAUL9+fX799Vd2796dZXImMTGRlJQUDAYDGzZsYMyYMbzzzjsPbJ+Ze5Ng169fZ8+ePQQHB+Pm5oaLiwsA//zzD4MHD6ZTp07GttbW1gwcOJDjx4/j5uZGcHAwdnZ2fP3111hZWQHw6quvMmbMGM6cOWMyZ4kSJahYsSIAlSpVyjTRsnXrVvbv309ISIjxe+fh4cG///1vdu3apeRMLlByRkRERERERERERESM3NzcGDNmTKZ15cuXB+5+wL9kyRLS0tKIiYnhzJkzREdHs3fvXpKSkgAoWrQolSpVIjAwkO3bt9OwYUO8vLwYOXLkI8e0efNmYmNjad68OdevXwegWbNmhISE8O2339K1a1cA6tatS3h4OD4+PjRr1gxvb2/efvttDAZDpuN6eXnh5eVFUlISJ06c4MyZMxw7doyrV69StGjRB8Zz584devXqxcmTJ5k6dSrBwcHMmDGD119/ncTERH755Rd8fHwoVqzYA8c4e/ZshiSYwWDA09OTzz77zBjzl19+CdzdRi46OpozZ86wefNmAOO9joqKomnTpsbEDNxNMqVvuXbhwoUHxpGZqKgorKys8PLyMpZZWFiwZs2aRxpHHkzJGRERERERERERERExsrGxwdXV9aHt1q1bx7Rp0zh//jyvvvoqTk5OvPLKK6SlpQF3Ew3/+c9/mDt3Lps2beLbb7/F0tKSZs2a8cknn1CoUKFsxxQREQFgsnokXXh4uDE589Zbb5GamsqyZcuYM2cOM2fOpFSpUgwdOpS33norQ9/U1FSmTZvG0qVLiY+P57XXXsPNzQ1ra2vjdWRm8eLF7Nu3jzVr1lC5cmWqV69Ou3bt6N+/PzVq1GD16tW0a9cuy2sqUaIEs2bNAu7eKysrK0qWLImtra1JuwMHDvDJJ59w4MAB8uXLR6VKlShZsiSAMca4uDiKFCmS5XyPIn28ByW15PEpOSMiIiIiIiIiIiIij2TPnj0MHz6cLl260K1bN4oXLw7cPR9l//79xnbFixcnKCiIsWPHcuTIEX788Ufmz5+PnZ0dgYGB2Zrr0qVLbNu2DV9fX5o3b25St2PHDoKDg9m9ezd16tQBoFWrVrRq1YobN26wfft25s+fz7Bhw/Dw8MiwGiYkJISFCxfy6aef0rx5cwoUKADw0MTK3r17qVKlCpUrVwbAwcGBr776iu7du3Ps2DFatmz50GSJlZXVQ5NgN2/epGfPnjg5OfHdd99RoUIFzMzM2LJlC//973+N7Wxtbbl69apJ39TUVLZu3ZqtRNv9ChQoQGxsbIbyP//8EysrK6pWrfrIY4ops7wOQERERERERERERESeL/v27SM1NZWBAwcaEzMpKSns2LGD1NRU4O4H+fXr1+fPP//EYDDg5OTEoEGDqFKlCufPnwfA3Nz8oXN9++23pKSk0KVLFzw9PU2+unfvjqWlJcuXLwdgyJAhDBgwALibYHjzzTfp168fycnJXLp0KcPYUVFRODo60qZNG2Ni5uLFixw7dsx4HZkpWbIkp06d4sqVK8ayOnXqUKNGDQAKFy780OvKjujoaOLi4ujatSuVKlXCzOzuR/pbt24F/m/lTK1atdi+fbtxmzO4m0Dq3bs3p06deuR5a9WqRUJCAr/++quxLCUlhWHDhrF48eLHuST5/7RyRkRERERERERERESMbt68abL65V4Gg4Hq1avj5uYGwLhx43j33Xe5du0aS5cu5ciRI6SlpXHnzh2qVq1K/vz58ff3Z+DAgRQtWpQdO3Zw+PBhunXrBmBMiGzatAkvLy/jQfX3WrNmDdWrV6d06dIZ6goVKkTjxo3ZuHEjV69epW7dugQEBDB58mS8vLy4fv06s2bNonz58sZVLvdyc3Njzpw5zJ8/n+rVq3PmzBnmzZtHYmIit2/ffuA96t69O2vWrKFHjx70798fg8HAkiVL+N///kerVq0ICwvDysqKYcOGGRMqOVG+fHlsbW2ZM2cOBoMBMzMzNm7cyKpVqwCIj48HoF+/frz//vv06dOHzp07Ex8fz7Rp0/Dw8MDd3Z3du3c/0ryNGzfGzc0Nf39/Pv74Y0qWLMnKlSu5ePGicQs5eTxKzoiIiIiIiIiIiIiI0YEDB3jvvfcyrTM3N+fQoUN4enoyZswYQkND+e677yhatCienp7MmjWL/v37s2fPHho2bMiCBQuYOnUq48eP5/r165QrV45x48bRunVrAOrWrUvjxo2ZOnUqu3btIjg42GS+/fv3c/LkSUaOHPnAeFu3bs3GjRuNyZLExESWLVvGsmXLeOWVV6hXrx7+/v5YWGT8OLx3797ExsayaNEibty4wWuvvUbr1q0xGAyEhIRw8+bNDGfAwN1tzJYuXcoXX3zBsGHDMDc3x8PDgxUrVlC5cmVKlCjB+fPnH/vMlgIFCjBnzhymTJnCRx99hI2NDU5OToSFhdGrVy+ioqLw9vbGxcWFRYsW8eWXX+Ln50fBggVp0qQJQ4YMyVFyyNzcnAULFvDFF18wbdo07ty5g7OzM6GhoVSpUuWxrknuMqRldarRSyIhIYGDBw/i4uKCtbV1XocjIiIiIiLPqOHDhwMwefLkPI5ERERE8trhw4dxcnLKtG7UyOFcvWe7q7xQxM6OCRP1niUvpaWlPXZyRp5tWT0PPCzvoJUzIiIiIiLy0rl58yZ///035cqVw8rKKq/DERERkReMkiICKDEjWVJyRkREREREXiq//vor06dPJyEhgUKFChEQEICjo2NehyUiIiIiIi8RJWdERERERCTX/Pzzz2zcuDGvw3igtLQ0jh8/TkpKCgDXrl1jzJgxlCtXLlv9o6Ojgf/b3uxF1KJFC5o2bZrXYYiIiIiIvNCUnBERERERkZdGamqqMTGTLikpKdv9CxcunNshiYiIiIjIS0jJGRERERERyTVNmzZ95lddfPLJJ0RFRRkft2zZkh49euRhRCIiIiIi8rJRckZERERERF4qQ4YMITw8nOjoaKpXr06bNm3yOiQREREREXnJvDDJmQ0bNjB37lz++usvSpUqRe/evXn33XfzOiwREREREXnG2NraaqWMiIiIiIjkKbO8DiA3/PDDDwwdOpQGDRowe/ZsPDw8GD58OD/++GNehyYiIiIiIiIiIiIiImLihVg5M23aNN58801GjRoFwOuvv861a9eYMWMGb7zxRh5HJyIiIiIiIiIiIiIi8n+e+5Uzf/31F2fPnqVFixYm5f/617+Ijo7mr7/+yqPIREREREREREREREREMnrukzPR0dEAlC9f3qS8bNmyAJw6deqpxyQiIiIiIiIiIiIiD5eWlpbXIYjkied+W7MbN24Adw/1vJeNjQ0AN2/efOoxiYiIiIiIiIiIyMsraPQYrl29lqcxFCpSiKDxnz5yP19fX/bu3cuqVatwcnLKUF+tWjX69u3LwIEDHyu+xMREpk2bRrVq1XjnnXcAGDFiBFFRUWzatCnH406aNInQ0FB69+7N4MGDHyvG3BATE0PTpk2ZMmUKrVu3zutw5Bny3Cdn0jOrBoMh03Izs+wvDjp48GDuBSYiIiIiIiIiIiIvLAsLC27dupVpXeyVWLq7tX3KEZn6z5+rHxhfVlJSUkhOTmbEiBEsXrwYC4uMHyEnJibmaOx7Xbx4kdDQUIKCgoxjJScnk5qamuOxk5OTWbt2LZUqVWLVqlV0794dS0vLx4rzcdnY2LBw4UJKly792PdMnj2JiYlERUXlqO9zn5wpUKAAkHGFTPp/9PT67HBxccHa2jr3ghMREREREREREZEX0uHDh42799zPzJD3p0mYGcweGF9WzM3NKVCgAEeOHGHZsmX07ds3QxsrK6scjX2v/PnzA2BtbW0cy8LCAjOznMUN8NNPPxEbG8vMmTPp1KkTO3fu5I033nisOB+XjY0N9erVy9MY5MmxsrKievXqmdYlJCRkuSAk758lHlP6WTNnz541KT9z5oxJvYiIiIiIiIiIiIg8nIuLCy1btmTOnDmcPHkyy7Z37txhxowZ/Otf/8LV1ZW33nqL8PBwkzZNmjRh0qRJ+Pr64u7uzoABA/D29gZg5MiRNGnSxKT9ypUradGiBa6urrRu3Zrt27dnK+6IiAicnZ2pXbs21atXzxAH3N22LSgoiJkzZ9KgQQNq1qzJoEGDuHnzJiEhIbz++uvUqlWLgQMHEhsba+yXmppKcHAwzZo1w8XFhTfeeIOVK1dmGHv48OEMGDAAd3d3PvroI2JiYnB0dGTt2rXGdtHR0fTv3586derg4eFBv379TD7f/uuvvxg2bBgNGzbE2dmZ+vXrM2LECK5dy9ut8iR3PffJmbJly+Lg4MCPP/5oUr5x40bKlStHyZIl8ygyERERERERERERkedTQEAANjY2jBo1itTU1EzbpKWl0atXLxYtWkSHDh2YO3cu9evXZ+zYscyePduk7ZIlS3BxcWHGjBn06tWLuXPnAtC3b19mzZplbBcTE8OCBQv4+OOPmTlzJmlpaQwYMMAkUZKZK1eusHXrVuO5Lj4+Pvz222/GP+K/17p169i3bx+TJ0/mo48+4vvvv6ddu3Zs376dzz77jIEDB/Lzzz+bxBUUFMSsWbPw8fEhODiYxo0bExgYyJIlS0zG3rBhA/ny5WP27Nl06NAhw9wXL17kvffe46+//uLTTz9l0qRJxMTE0LVrV+Lj47l9+zadO3fm9OnTBAUFsWDBAnx9fVm/fj1ffvlllvdAni/P/bZmAP3792fkyJEUKlSIRo0a8csvv/DDDz/oP6uIiIiIiIiIiIhIDhQpUoTAwEAGDx7MokWL6NatW4Y2W7Zs4ffff2fGjBnG7cMaNmxIcnIywcHBdOzYkcKFCwNQokQJ/P39jWeHX7hwAYAyZcpQrVo145jpK1TKlSsH3N32rGvXrvz555/G1TaZWbduHQCtWrUCoGXLlkycOJEVK1YwbNgwk7ZpaWl89dVX2Nra0rBhQyIiIjh37hwrV66kQIECeHt7s3PnTvbt2wfAqVOnWLFiBf7+/nTv3t14nSkpKcyYMYN27dqRL18+4O7WbOPGjeOVV14B7iab7rVw4UKSk5NZuHAhRYoUAe7u/tS9e3cOHTpEvnz5KFWqFFOmTMHBwQGAunXr8scff7B79+4HXr88f577lTMAbdq04ZNPPmH79u3079+f33//ncmTJ/PWW2/ldWgiIiIiIiIiIiIiz6WWLVvSpEkTZsyYkeFYCYDdu3djaWlJixYtTMrffvttEhMT+eOPP4xllStXNiZmslKsWDFjYgYwJiiuX7+eZb+IiAjq16+PhYWFsa2XlxcREREkJiaatK1UqRK2trbGx3Z2dlSoUMHk/PJXX32VGzduALBz507S0tJo3LgxycnJxq8mTZpw48YN/vzzT2O/MmXKGBMzmYmKisLd3d2YmIG7yZnNmzdTu3ZtnJ2dWbZsGSVLluT06dNs2bKFBQsWEB0dTVJSUpb3QJ4vL8TKGYD333+f999/P6/DEBEREREREREREXlhBAUF0apVK0aPHs3ixYtN6q5du4adnR1mZqZrAIoWLQpgTG7A3QRIdqSvQEmXntB50NZqAAcOHODYsWMcO3aMOnXqZKj/6aefTP6Q38bG5qHz3isuLg7AuDrofv/884/x3w+7zri4OMqWLZtlm9DQUIKDg4mLi6No0aK4uLiQL18+4uPjs+wnz5cXJjkjIiIiIiIiIiIiIrmrePHiDB8+nNGjR/PNN9+Y1BUsWJArV66QmppqkqC5dOkSgHFLsyctIiICW1tbZs+enWF1ztChQ1m+fPlj7bKUvqImLCws01Ux6at7ssPW1parV69mKN++fTsVK1Zkz549TJo0CX9/f3x8fIwrbPz8/Dh06FAOr0CeRS/EtmYiIiIiIiIiIiIi8mS0a9eOBg0a8MUXX5isYPHw8CApKYmNGzeatN+wYQOWlpa4ubk9cMz7V9vkVGJiIt999x3NmjWjbt26eHp6mny1atWKXbt2cerUqRzPUbt2beDuSiFXV1fj1/nz5/nqq6+4fft2tseqVasWe/fuNa7GATh37hw9e/Zk165dREVFUbhwYXr06GFMzNy6dYuoqKgsVw/J80fJGRERERERERERERHJ0rhx40hLSyMtLc1Y5uXlRZ06dRg9ejQLFy7k119/ZcKECSxfvpxevXpRsGDBB45na2uLwWDgt99+Mzmb5lH99NNPXLt2jZYtW2Za/+677wKwYsWKHM9RtWpVWrVqxahRowgNDWXnzp2EhYUxYsQI7ty5Q8mSJbM9Vrdu3bC0tKRnz55s2rSJn376if79+1OhQgVatGiBm5sbsbGxTJkyhd9//51169bRqVMnLl++/EhJIHn2aVszERERERERERERkVxUqEghFh5Yk+cx5KZSpUoxZMgQxo0bZywzMzNj3rx5TJ8+na+//ppr165Rrlw5goKCHno+eP78+enbty8LFy5k69at/PrrrzmKa/Xq1RQuXJj69etnWu/o6IiTkxMREREMGjQoR3MATJo0ieDgYMLCwrh48SJFixalXbt2fPTRR480TsmSJVm6dCmff/45/v7+WFtbU79+ffz9/cmfPz8+Pj7ExMSwevVqwsLCKF68ON7e3nTs2JHAwEBOnTpF+fLlc3wd8uwwpN2b6nxJJSQkcPDgQVxcXLC2ts7rcEREREREREREROQZd/jwYZycnPI6DBHJQ1k9Dzws76BtzURERERERERERERERJ4iJWdERERERERERERERESeIiVnREREREREREREREREniIlZ0RERERERERERERERJ4iJWdERERERERERERERESeIiVnRERERERERERERHIgLS0tr0MQkTzyuD//Ss6IiIiIiIiIiIiIPCJLS0tu376d12GISB65ffs2lpaWOe6v5IyIiIiIiIiIiIjII7K3t+fcuXPEx8drBY3ISyQtLY34+HjOnTuHvb19jsexyMWYRERERERERERERF4KBQsWBODvv/8mKSkpj6MRkafJ0tKS4sWLG58HckLJGREREREREREREZEcKFiw4GN9OCsiLy9tayYiIiIiIiIiIiIiIvIUKTkjIiIiIiIiIiIiIiLyFCk5IyIiIiIiIiIiIiIi8hQpOSMiIiIiIiIiIiIiIvIUKTkjIiIiIiIiIiIiIiLyFFnkdQDPgrS0NAASExPzOBIREREREREREREREXnepecb0vMP91NyBkhKSgLg2LFjeRyJiIiIiIiIiIiIiIi8KJKSknjllVcylBvSHpS2eYmkpqZy69YtLC0tMRgMeR2OiIiIiIiIiIiIiIg8x9LS0khKSsLGxgYzs4wnzCg5IyIiIiIiIiIiIiIi8hRlTNeIiIiIiIiIiIiIiIjIE6PkjIiIiIiIiIiIiIiIyFOk5IyIiIiIiIiIiIiIiMhTpOSMiIiIiIiIiIiIiIjIU6TkjIiIiIiIiIiIiIiIyFOk5IyIiIiIiIiIiIiIiMhTpOSMPBfS0tLyOgQRySP6+ZeXwYv2//xFux4RkSdBz5Uikhk9N4g8f/RzKzml5Iw8kkozFTkAACAASURBVKNHjzJo0CAaNGiAi4sLDRs25OOPP+bIkSNPZL6LFy/Su3dvzp07Zyxr0qQJo0ePfqxx27Rpg6OjI9u3b89Rf19fX7p27fpYMcizwdfXF0dHxwd+9ejRI69DzDXXr19nxIgReHp68vrrrzNnzpxH6h8XF8dXX31Fq1atqFGjBg0aNKBHjx7s2LHjCUUMq1evZvLkybky1ogRI2jevHm22sbGxuLi4kL16tW5fv16juZzdHR85Hv8vEn/+encufMD23To0AFHR0dmzpwJQExMDI6OjqxduzbLsbPzXH//9zQ37vmuXbuyfE5wdHRk//79jzXH/R7l//nKlStp3rw57u7u9OnTh4sXL2arn6OjI02aNCE+Pj5D3Z49e3B0dGTXrl2PFHdm8up1+/jx47Rp0wYXFxfefvvtB46j1+9Hl5vv/R7leTgze/bsoU+fPnh6euLi4kKjRo0YNWoUf/3111OP5Vlx7NgxHB0d8fb2JiUlJdM2S5YsoWHDhri5uRESEpJpm+w+N7/scus55Ek9V94rN97L5Lan/XOX09fMdN9//z3dunWjXr161KxZk7fffpuvv/6a27dv50p86e859uzZA8DMmTOpVq1aln0iIiJwdHTkwoULuRKDZO1p/66Y2XNDVp6131lOnDhBly5dqFmzJm+++Sa//PJLtvqNGDEiw711cXHB29ubgIAAYmNjcyW+dPf/7AFMmzYNT09PatSowfr163P9OVmePl9fX5ydnTl8+HCm9dWqVTP+jvo4EhMTmTRpEuvXrzeW5cbr3aRJk3B0dGTatGmPG2Ku0HvFJ8cirwOQ58eRI0fo0KED7u7uBAYGUqRIES5cuMDixYtp3749ixcvpkaNGrk6586dO4mMjCQwMDDXxjxy5Aj/+9//qFKlCuHh4TRs2PCRxxg7diwGgyHXYpK85erqSkBAQKZ1BQoUeMrRPDljxoxh3759TJgwgePHj/Pll19SpkwZWrVq9dC+J06coFevXgB88MEHODo6cuvWLSIiIujWrRsBAQH4+vrmeszBwcHUqlUr18d9mPXr12Nvb09cXBxr167N0bWFh4fz2muvPYHoni0Gg4GoqCguXbpEsWLFTOouXLjAvn37TMrs7e0JDw+nTJkyTzPMR/bpp5/i6OiYaV3lypVzda7s/j/fsmULAQEBfPzxxzg6OhIUFMSoUaNYsGBBtuY5d+4cU6dOzdXX1Pvl1ev2nDlziImJYfbs2djZ2T1wLL1+P5q8eO/3INu3b+fDDz/kjTfeYPz48RQoUICzZ8/y9ddf065dO1auXPnMP688CatXr6Zy5cqcOHGCLVu20KRJE5P6+Ph4Jk6ciLe3N927d6d06dKZjvO8PDe/KDJ7rpw1a1auvu/Mjfcyua1fv37cunXrqcz1OK+ZqampDBkyhE2bNtG2bVs6depE/vz5iYqKYvbs2URGRjJ//nzy5cv3WDE6OzsTHh5OpUqVHmscebKe5u+Kj/o+6ln6nSUhIYFevXrh4ODA7NmzWbFiBX5+fvzwww84ODg8tH+JEiWYMWOG8XFSUhKHDh1i2rRpHD9+nOXLl+fae7j7f/ZOnjzJvHnzaN++Pa1bt6ZChQpUrFjxhfos4GWVnJzMqFGjWLlyJRYWT+Yj8KtXrxIaGsrEiRNzbczk5GTWrVtHlSpVWL16NQMHDsTS0jLXxs8JvVd8cpSckWxbtGgRdnZ2hISEYG5ubixv2rQpb775JnPmzHngX+M9SyIiIqhUqRIffPABQUFB/PPPP9jb2z/SGHoD/WKxtbV9ah8u5aUtW7bQsWNHmjZtStOmTQkLC2Pfvn0PTc4kJSUxaNAgrK2tWbZsGUWKFDHWNW/enCFDhjBp0iQaN26crTfez4OIiAi8vb25ceMG4eHhOfpF52X4PwXg4uLC0aNH2bhxI506dTKp+/HHH6lcuTInT540lllZWT0X96ZixYrPXJxbt27Fzs6Ovn37ArBv3z7CwsKy3b9AgQIsXbqUN998k9q1az+pMHNddl634+LiqFKlCt7e3lmOpdfvR/MsvfcLCQnB3d3d5K8HPT098fLyonnz5oSGhjJ27NinEsuzIikpifXr19O9e3d+/vlnwsPDMyRnbty4QUpKCs2aNaNOnToPHOt5eW5+kT1sxcSjyo33MrntaX6g8zivmfPnz+f777/n/7V373E53v8Dx18pxRxLk81pTiM6CEVJRHPe17IWKRPZouQQYiaaHHOMKDl0IGc528xhypzFsNnWtprTHEbOp1L9/uhxX7/uuqu7NMPez8fD46H7vu7rvu77vj7nz+f9CQ8PV0tTdnZ2NG/enMGDBxMVFYWPj88LXeN/pQ3yunuVf6dXqc3y22+/8ddffxEUFISdnR01atTg66+/5qefftKqjaipHLK2tubx48csWLCAs2fPltq15v1N7969C0CPHj2UOnLuNq94fVWqVIkLFy6wbNkypTx4HRw8eJC0tDQWLlyIu7s7+/fvp2vXrv/qNUld8Z8jYc2E1m7fvk12djZZWVlqj1eoUIEJEybQrVs3tce3bt2Ks7MzzZs3x8HBgVmzZvH06VPleU1hAXIvL42PjycgIADI6QQYP368clxGRgYzZ85UKsheXl5ahbRQNWIdHBzo0qULurq6bN68Od9xhw8fxtXVFSsrK6ytrfHx8VHrXMx77WlpaUyePBlHR0fMzMywsbHBz89P6+XI4tVX0BLOvMtVO3bsyMyZM+nfvz8tWrRQZk9cv36dgIAA2rVrh6WlJe7u7pw4cSLf+Xfv3s3gwYOxtLSkU6dOxMTEqL1fVlYWERERODk5YWZmRteuXdm4caNWn6FevXokJCSQnp7OH3/8QVpamlaFa0JCAsnJyfj7+2uspI4cORI3Nze1EA+//vorn332GVZWVrRs2ZIRI0aohV9QpfVjx47h6emJpaUlbdu2Zc6cOUpYlo4dO3Lp0iW2bNlC48aNuXLlCvHx8Zibm7Nu3Trs7Ozo0KEDly9fJjMzk6VLl9KzZ08sLCxo3rw5bm5uJQrT9Msvv/Dzzz/Tvn17/ve///Hbb7+RlJSU77iYmBi6du2Kubk57dq1IygoiIcPHyrP5w0R8PPPP+Pr60ubNm1o1qwZDg4OTJs2jWfPnhX7Gl8lFStWxN7enm+++Sbfc7t3785XNmhKS7/88gsDBw7EysoKR0dHtm/fnu9c9+7d44svvqB169ZYW1sze/bsfOVRXnfu3GHixInY2tpiYWGBm5ubxt/yRezZswc3NzesrKwwMzOjW7durFmzRu2Ywu4VTfd5QerVq8ft27dJSkoiMzOT06dPY2VlpfW19uvXj9q1a/Pll18Wed9pm2dFR0fTpUsXWrduTWRk5L9Sbjdu3JgjR45w8uRJGjduTHx8fIF5Rd7yOz09nQULFtCxY0csLS358MMP2b17t/J8aeYtr6Pi1P00hf8oKPxOXFwc7dq1o3nz5nh7e/Pnn39qdS2a0ryJiQmBgYG0bdtWeezx48fMnj2bzp07Y2ZmRosWLfDy8tIYim3jxo107twZc3NzevXqlS903vHjxxk0aBDW1taYmZnRqVMnwsLClGvRlBZU91BR+YM2ZWFhEhISuH37tlJeJSYm8tdffynPx8fH4+DgAMCECROU1YD9+/dn3LhxDBs2jBYtWjB8+HCNeXNKSgq+vr5YW1tjY2ODj48Ply5dUp6/fPkyY8eOxd7enmbNmmFnZ8f48eO5d+9ekdf+Jisq3yiojZM7Dal+j2+//ZZhw4ZhZWWFjY0NgYGBWoXU0qYuo7r/jh49Sr9+/bCwsKBz587s27ePlJQUBgwYgKWlJR988AG7du1Se6229bz169fToUMH7O3tOXXqVL56c3Z2NtHR0XTt2hULCwu6dOnCqlWr1N5r/fr19O7dm+bNm2NhYYGzszN79uwp8jsoaZmZkZFBVFQUjo6O+QY7Adq1a4ePj4/aKjRt0oKmNoKm0EqQM7nlgw8+wMLCAg8PD86dO5fvOk6cOMGHH36Iubk5vXv3JjExUe15bepA2rRh+/fvz6RJk1i6dCnt27fH3Nycvn37cv78+SK/y/8abb7PS5cuKeE5LS0t6dOnDwkJCUDBeUNBXrU2y7vvvou+vj779u0D4OTJk5QtW5ZmzZoV8c0VTjVwrSrftK2b/fDDDwwcOJAWLVpga2tLQEAAt2/fBtT7nRYtWkS/fv0AGDBggJLu89ZrHj58SHBwMPb29lhZWeHq6vqPhvcWpcPMzIwePXqwZMkStT49TZ4+fUpoaChdunTB3Nyc7t27s379erVj8ublw4YNUyaHffHFF/nKjaLqmQWJj4+nWbNmtGrVCktLy3zXATn5c1BQEIsWLaJt27ZYWVkxatQoHj58SGRkJO3ataNly5b4+fmphQbUpk9J6oovlwzOCK05ODhw5coV+vbtS1xcnFrG1rVrV5ydnZW/Fy5cyPjx47G2tiYsLIyBAweybt06hgwZovUmWR06dMDPzw/IWeafe2bSjh07SElJYdasWUyePJnz588zevToIs+pGn3u1asXlStXplOnTmzcuFGtsX/58mV8fHwwMzMjPDycqVOnkpKSgre3t8Zrz87OZvDgwRw7dowxY8awYsUKhg0bxuHDhwkKCtLqs4p/V3Z2Ns+fP9f4rySbuq1atQozMzNCQ0Pp0aMHN2/exMXFhbNnzxIQEMD8+fMpV64cAwcO5OjRo2qvnTx5MtWrV2fRokU4Ojoyffp0YmNjleeDgoIICwvD2dmZiIgIHB0dCQwMzNeQ1WTChAmkpqbi6+uLh4cHbm5uWoU0S0xMRFdXt8AQgLVr12bixIlKqKfU1FTc3Ny4d+8es2fPJjg4mOTkZNzd3Xnw4IHaa0ePHo2NjY1SwV62bBnx8fFATrqvUaMG7du3Z/369cpM+YyMDJYvX86MGTMYOXIktWvXJiQkhIiICNzc3Fi+fDnBwcHcuXOHESNGFDsu+KZNm6hWrRr29va0bdtWWb6b286dO5k9ezbu7u6sWLECX19ftm3bxrRp0zSe88aNG7i7u/Ps2TNmzZrFsmXL6N69O7GxsWq/7+uqW7duJCUlKQ0eyAmhde7cOXr06FHoa2/cuIGHhwcPHjxg9uzZjBgxgjlz5qjFhc/KymLw4MEkJCQQEBDAzJkzOX36tFonel7Pnj3D09OTgwcP4u/vz8KFC6lSpQqenp4aOznyysrK0pgn5O4w3b9/P8OHD8fCwoIlS5awaNEiatWqxVdffaW8R1H3SkH3uSaurq6Ympri7+/PoEGDuHPnToH3nCblypUjODiYixcvqoWNyKs4edb8+fPx9vYmKCiI3r17/yvl9vr16zE3N6dp06ZKRyBozivyGjNmDNHR0fTt25eIiAisra3x9/fnu+++AyjVvOV1VJy6n7auXr3KsmXLlLScmprKgAEDiuz0cXBwICkpiQEDBhAfH682uPfJJ5/g5OSk/B0QEMDWrVvx9vZm5cqVfPHFF/z666+MGTNGrVy/cuUKK1asYOTIkSxatIjs7GyGDRumNGB/+uknBg0aRLVq1ViwYAHh4eG0bNmSRYsW5RuQzp0WbGxstMofVAorCwuzefNmmjZtSqNGjejRowdly5ZVa1x36NCB8PBwAIYOHapWlu3cuZPy5cuzePFi3Nzc8p37xo0b9OnTh8uXLzNlyhRmzpzJlStX8PT05PHjxzx58gQPDw/+/PNPgoKCWLFiBf3792fHjh3Mnz+/yGt/kxWVbxTWxslr4sSJ1K5dmyVLluDl5cXGjRtZunRpkdegTV1GZcyYMXTv3p3w8HAqV65MQEAAQ4YMoUOHDoSGhvL2228zfvx4pVwuTj1v/vz5TJgwgdGjR2NhYaHxuwoJCaFz585ERETw4YcfMm3aNOLi4gCIjY3lq6++onPnzixdupQ5c+agp6fH6NGji9w/pqRl5k8//cSdO3eUskSTESNGKPubFSct5G0jaJKZmcnkyZPx8vJi/vz5PHv2jAEDBvD333+rHTd58mR69epFWFgY1apVY8iQIcq+CtrUgYrTht29ezffffcdgYGBzJs3j1u3bjFixIgiJ8m8KbRpK2rzfWZlZeHt7c2TJ08ICQlhyZIlVK1alaFDh3Lp0qVi5Q3w6rVZjIyM8PPzY8OGDUpkhenTp79wZAXVBA5VPU6butmFCxfw8PAgMzOTkJAQAgMDOXXqFN7e3vnO/8knnzBlyhQgJwx4WFhYvmMyMzPx8vJi586d+Pj4sHjxYt555x0+//xzLly48EKfT/zzJk6cqEwsKijfys7O5rPPPiMmJgY3NzfCw8Oxs7Nj8uTJLF68WO3Y3Hn5Z599plbXyn3/FFXPLMjt27dJTEykV69eADg7O3P06FEuXryY79jt27dz5swZZs2axfDhw9m9ezcuLi58//33TJ06FT8/P/bv3692Xdr2KUld8eWRsGZCa+7u7vz9999ERUUphZeRkRH29vb0799fqXDfvXuXZcuW0a9fPyZMmACAvb09JiYmjBo1ioSEhEIruypGRkZKAWxqaqpWqL/zzjssXrxYibl48eJFwsPDefz4MW+99VaB51Q1Yps0aQLkbDC8e/duDh06pIx2nzt3jqdPn+Lt7Y2JiYnyfvv37+fRo0dUrFhR7Zw3btygQoUKTJw4kRYtWgA5YTYuXbrEpk2bivyc4t937NixAmf0LFu2TJl1qq0aNWoQEBCgxMSdNWsW9+/fZ+PGjUo83w4dOtCrVy/mzJmjNgvc0tKS6dOnAzkdUTdv3iQiIgIPDw8uXrzIhg0bCAgIYNCgQUBO2srMzCQ0NBQXF5dCY1///fffVKpUicTERLp06aJ1LOPr169jaGhYaNrKLSwsjLfeeouoqCgqVKgA5CxJd3JyYvXq1WrLifv06aM0PNq0acO+ffs4ePAgn3zyCU2bNkVfXx8jIyO1FT7Z2dn4+PiohS+6efMm/v7+amG1DAwM8PPz47ffftPYIaBJeno6O3fupFevXkpM2o8++oiYmBgmTJhA1apVgZzZirVq1cLDwwMdHR1sbGx46623CpwB8uuvv9K0aVNCQ0OV78TOzo7Dhw9z8uRJZT+f11XHjh3R09Nj79699O3bF4Cvv/6apk2bUrdu3UJfGx0dTWZmJsuWLcPQ0BDIme3q6uqqHJOYmMi5c+dYvnw57dq1A8DW1lbjjFaVbdu28euvv7Jx40bMzc2BnDTl4uLC/PnziYqKKvS6CgoLYWlpyYYNG4Cc+NS9e/fmiy++UJ63srKidevWnDhxAgsLiyLvlYLuc02uXbtGlSpV+Pnnn7l//z779u0rdH8VTdq0aYOrq6vaTOW8oqKitM6zunXrRu/evZW//41yu3nz5lSsWJHMzMwi84rckpOT2bNnD5MmTVLyDltbWy5dusTx48dxdHQstbzldaVt3a84MjMzWbx4sVLuNmzYkJ49e7J582Zl5qomqpmA8fHxHDt2DEAZ2PT09KR+/fpATqfkkydPCAwMVMI/2NjY8PDhQ2bOnMmdO3eUVaCqmYPvvfcekPPbqjov27dvT3JyMvb29oSEhChletu2bTlw4AAnT56ke/fuyvXlTQva5A8qhZWFBVE13MeNGwdA5cqVcXJyYtOmTfj6+qKnp4eRkZEy47hOnTpq6UNPT4/g4GDKlSsHkG/VXnR0NM+fPyc6Olr5vurVq8egQYO4cOEC5cuXp2bNmoSEhChpvU2bNpw9e5aTJ08WeN3/BdrkGwXllXk5Ojoqv7GtrS2HDx/m4MGDjBw5ssDXaFuXUenbty8eHh5Azszw4cOHM2DAAAYOHAiAsbExH3/8MRcuXMDExKRY9Tx3d3c6d+6s8Trv379PbGwsnp6e+Pv7Azl1o+vXr3Py5Enc3d25cuUKgwcPZsiQIcrratasSe/evTl9+nS+1bm5lbTMvHbtGpCzCkAbKSkpWqeFvG2EglZhTp06VVlh1KJFCzp27Eh0dDRjx45VjhkxYoSyEtTOzo4PPviApUuXsmDBAq3qQMVpw2ZmZrJ8+XKlHfzo0SPGjRtHcnKyUj6/ybRpK2rzfd6+fZuUlBS1uomFhQVhYWE8e/aMOnXqaJ03vIptlvT0dDIzM9HR0WHnzp1MmjSJ//3vfwUer8nz58+V/9+/f59Tp04RERGBhYUFZmZmgHZ5bEREBNWqVWP58uXo6+sDULVqVSZNmpSvg7tGjRo0aNAAyKmTaAoxmZiYyA8//EBkZKTy29nY2PDJJ59w/PjxUg9LKUqXkZERgYGB+Pv7ExMTo5RvuSUkJHDixAlCQ0OV+qO9vT3Pnz8nIiKCfv36KW3VvHm5auVonTp11O6FouqZBVFFkVBNpO3RowczZsxgw4YNauUA5LR3Fi5cqESziI+P5+rVq2zcuJFKlSrRvn17jh07puwDm5qaqnWfktQVXx4ZnBFa09HRYdSoUXh5eXHo0CGOHDnC8ePH2b59Ozt27CAwMBB3d3fOnj1Lenp6vtlAXbt2JSAggOPHj2s1OFOY5s2bq22GpUroDx48KLCT59atWxw6dIjhw4dz//59IGdzP2NjY9avX69kjpaWlhgYGODi4kLXrl1xcHCgdevWBXZA1KhRg1WrVpGdnc2VK1e4ePEiKSkpnD59moyMjBf6nOLlsLCwYNKkSRqfq1evXrHP16hRI7XNCk+dOkXLli3VNlosU6YM3bt3JzQ0VG1Zed6VLJ07d2bPnj2kpqZy4sQJsrOzcXR0VKu4duzYkZiYGM6dO0fr1q01XlNISAgxMTH4+flx8eJF4uPj2bNnD46OjoSHh9O5c2dMTU01vlZXV1er8Coqx44dw9bWFgMDA+U6DQ0NsbCw4MiRI2qNdlXjRaVGjRpazUZ///331f5WzbxIS0sjJSWFixcvKjPfi5MOv/vuO+7cucMHH3yg5BNOTk5ERkaydetWpRHcpk0b1q9fj7OzM05OTrRv354PP/ywwE0qHRwccHBwICMjg99//52LFy+SnJxMWloaxsbGWl/fqyp3aDPV4Mzu3bvVOi4LkpSURIsWLZTKLuTkw7k7RU6dOoWBgYEyMAPw1ltv0b59e06fPq3xvEePHsXExARTU1O19OLo6MjSpUtJT09XGmuaTJ06VWOHQ+4y5vPPPwdyOilSU1O5dOmSEuZDdd8V914pyJkzZ/jss88wNzdn1qxZfPnll0ycOJElS5awbds2dHR0lNlVRQkICCAhIYEvv/xSY2jP4uRZedNiQf7JcrswhV2fKvRH7hA7AMuXL1f+X1p5y+tK27pfcdSpU0etk6thw4bUrVtXSTu50yvklEE6Ojro6+sTHBzMiBEjSEhI4OjRoxw/fpz169cTHx/PggULcHJywsDAQNnw+8aNG6SmpvLnn39q/N3efvttpcEM/39fqu43Z2dnnJ2defbsmZLGL1y4QGZmZr7fP++9pk3+oFKSslAVUqJ9+/bK9Xbu3Jldu3Zx8OBBtZVEmtSpU0dpbGuiyptzhzOtV6+e8j0CrFmzhqysLP78808uXrzI77//TkpKSqHv+19QmvmGpnujqBUj2tZlVHK3cVSDF7kH8lSdvKpzFaeeV1ge/MMPP/D8+fN8efDUqVOV/6sm+t2/f1/5LlUDGoV9ly9SZqo6urVdFdKsWTOt00LeNoImZcuWpVOnTsrfhoaGtGjRIt+Ku9x7D5QtWxYHBwclXI42daDitGEbN26sNkFRNYHx8ePHRX09bwRt2orafJ/GxsY0bNiQwMBAvv/+e+zt7XFwcFAbxNfWq9Zmefr0KZ999hl//PEHc+fOJSIigtDQUNq1a0d6ejoHDhzA2dmZt99+u8BzXLp0Kd8gmI6ODq1bt2bq1KnKNWuTxyYlJdGpUye1ur6dnZ0Sci1vuNWiJCUloa+vrzZpU09Pjy1bthTrPOLf06NHD3bu3EloaCidOnXKtweaKgxf3gkFH374IWvXruXs2bNKP6Y2eTkUXc8sSHx8PHZ2dujp6SnHOjg4EB8fz4gRI9Tu64YNG6rlz9WqVcPAwIBKlSopj1WtWlVZ/X7s2DGt+5SkrvjyyOCMKLbKlSvTo0cPZfDlwoULBAQEMGvWLHr27KnMwshb8JYpUwYjIyO1Tp2Syrs6oEyZnAh9hYWg2rZtG8+fP2fevHlqm8lCTtiUGzduYGJiQq1atVi9ejWRkZFs2rSJ2NhYKleuTL9+/Rg5cqTGTHj79u3MmzePa9euUbVqVUxNTSlXrlyJQmKJl69ChQrKrLLSkHdW3r1799QKZRVjY2Oys7N59OiR8piqsZP3XPfv31c2KixoI7ibN29qfPzMmTOsWLGC4OBgXF1dSU9PJzU1lfHjx+Pt7c2SJUto2rRpgYMzNWvW5ODBgzx69EiZQZXXtWvXlI7cu3fvsmPHDnbs2JHvuLzfQ97CvkyZMlo1hvM2Ds6fP89XX33F+fPnKV++PA0bNlQ694uTDlVhZDR1Nq5fv15p6HTv3p2srCzWrFmjhKupWbOmEhokr6ysLObNm0dcXByPHz/mnXfewcLCAgMDgzcmn+jWrRvjxo0jLS2Nhw8fcuHCBY1hAfK6d++extU1ucuQe/fuqQ3eaDomr7t373L9+vUCZzreuXMnX3rLrV69ekXmC6rY4vv27UNHR4e6devSsmVL4P/vu+LeKwX54osvaNKkCcuWLUNPT0+Je71w4ULWrl2LlZWV1oMzFStWZMqUKXz++edERERgZ2en9nxx8ixtV+78k+V2YQrrSFDlqYV9htLKW153RdX9qlSpovW5NH3f1apV4+bNm1y5ckWtUxJgxowZaitSVLP4P/74YyBn5vmYMWMICgqiU6dO6OjocOjQIaZPn05KSgoVKlSgSZMmyiBg7t8t732pquOpyqGnT58SHBys3Iu1atXCysoKPT29fL9/3s+lTf6gUpKycMuWLTx//lzjqoR169YVOThTY6KP8AAAG/RJREFUVNq9e/dukSsfo6KiiIiI4O7duxgbG2NmZkb58uX/Mx22BSnNfKMk94a2dRkVTXW7wjpjilPPK+w+0yYPvnTpEpMmTeLo0aOULVuW+vXrKxMnCvsuX6TMVP1Whe0deuvWLapUqaJMOtA2LWhTZhoaGiplpIqRkVG+wZm85zIyMlLaAtrWgbRtw2q6D0H7AazXnbZtxaK+Tx0dHVauXEl4eDh79+5l69atlC1bFicnJ7766qtilaWvWpslNjaWM2fOsGXLFho1aoSlpSUuLi74+vrSvHlzNm/ejIuLS6GfqUaNGkrbQTUp4913380XuUSbPPbu3bsa90otKdX5iju5SrxagoKC6NmzJ19++WW+MH337t2jWrVq+fJfVVsid9jOkrZ/8tYzNTl//jzJyckkJydjbW2d7/l9+/appV1NZXhh0VSK06ckdcWXRwZnhFauX7+Oi4sLI0aMyBdioWnTpowcORJfX1+uXLmiVCr+/vtvtdHorKws0tLS1DrY8s7G/ycT6JYtW2jVqhXDhw9XezwtLY2RI0eyceNGhg0bBvz/8uL09HSSkpJYv349ERERNG3alC5duqi9/tSpU4wbN05Z/q/qKAoJCeGHH374xz6PeLkKKki1uWcrV67MrVu38j2uKvgMDQ2V/+eNP6p6XbVq1ZTZD6tXr9bYaC5o6btqCauqU01fX5+wsDAltEHNmjULnYFub2/PqlWrOHTokMZC/OrVq3Tq1AlfX1/8/PyoWLEiDg4OfPrpp/mOLWylQkk9fPiQwYMHY2pqyq5du6hfvz5lypQhISFBqw1jVf7++28OHTpE//79883iPHLkCBEREZw8eVKpJPXs2ZOePXvy4MEDvv/+e5YtW8bYsWOxsbHJ1yEcGRlJdHQ0U6ZM4YMPPlB+y6IaKa8TVWiz/fv3k5aWRvPmzbUKCWJoaKi2V42KquKoOiYtLY3s7Gy1RlHuY/KqVKkSDRo0YNasWQW+74saM2YMqampREdHY2Vlhb6+Pk+ePMm3oWJx7hVN7ty5Q2pqKh4eHsqMXg8PD3799VdlA9fCwkFp0r59e3r16kVkZGS+indx8qx/UnHK7ZJQpcO0tDS1gb7k5GSePHlCgwYNSiVveV2VpO6nTRmpabbgrVu3MDc3p3r16vnC6dSqVYuzZ88ydOhQZs+eTdu2bdWeb926NV5eXsyYMYN79+5x//59fH19+eCDD4iMjFRCxMTFxXHo0KFifQfTpk3j22+/JTQ0FFtbW2WAx9bWtsjXaps/lMS5c+dITk5m1KhR+TY437ZtG1u2bOHKlSsvFOe/YsWKpKWl5Xv8+++/p0GDBpw6dYqZM2cSEBCAs7Oz0gk2YsSI/3T8/dKqk5RUcesyJVFa9bzceXDuNuPly5e5du0arVq14vPPP8fAwIBNmzZhamqKnp4ev//+u9pmxHm9aJlpamqKsbExiYmJBa4M9Pf35+rVq+zdu5ddu3aValp48OBBvvrOrVu38tVb7t+/r1Z+5z5GmzqQtGFLl7bfp4mJCUFBQUyePJlffvmFb775hmXLllGtWjWtQ06/im2W06dP8/777yt7kNaqVYuFCxcyaNAgkpOT6dGjR5GDJfr6+kUOgmmbx2oqw7KyskhMTCzRpMxKlSpp3Cfk3Llz6Ovr/yfC+70JTExMGDduHF9++SVr165Ve65y5crcvn2brKwstQEa1X5fpdF21EZ8fDwVK1Zk8eLF+QYDx4wZw7p164o1wS+vkvYpaSJ1xdJTpuhDhMiZnayrq8uaNWs0btiakpJCuXLlqFOnDpaWlujr67Nr1y61Y7755hsyMjKUWYMVK1bMt5xUFWJERVdXt1Su/9y5c/z222/07t2b1q1bq/3r1q0bZmZmbNq0iczMTFatWkXHjh2VkDe2trYEBwcD/x+DOLczZ86QlZWFn5+fUgnLzMzkyJEj/5nZRP8Fqhk7ue+BjIwMrTYWt7a2JikpSe1+z8rK4ptvvsHc3FytIXvw4EG11+7Zs4eaNWtSp04dWrVqBeTM6jA3N1f+Xbt2jYULFxYYAkXVQZ47rqexsTEfffQRkDPTrrCZUPb29jRq1IjQ0FCNneFz5sxBR0dHqSTY2Njwxx9/0KxZM+UamzZtSmRkJImJiYV9VfnknbmiSUpKCnfv3sXT05OGDRsqr1G9l7azVLdu3UpmZiYDBgzIl08MGjSIsmXLsm7dOiBn82ZVp3ClSpXo1q0bPj4+PH/+PN+GrZCTtzVu3JjevXsrFaIbN26QnJz8xuQTFSpUoF27duzZs4c9e/ZoXWls06YNSUlJat/b77//rrbZt62tLenp6ezfv195LD09ncOHDxd4Xmtra/766y+qV6+ull7279/PqlWr1EJslVRSUhJdu3aldevWSjpW3Xeq31Wbe6Wo+7xKlSpUrFiREydOqD0+aNAgypQpg66uLpUrVy729U+YMIEqVarkW5VSnDwrr3+j3C4pVX0k99J7yOmQnzdvXqnlLa+r4tT9IKeczFtPyluvU70ud8zqn3/+mYsXLyrpKHd6NTc3x9DQkPfee4/Hjx8TGxurMc9MTU3FxMSEqlWr8uOPP/Ls2TOGDBmiDMwAysBMcfLcpKQkbG1t6dSpkzIw8+OPP5KWllbkebTJH0oqPj6e8uXL8+mnn+ZLHwMHDiQrK+uFB4FatmzJ6dOn1cr9q1evMnjwYI4fP05SUhKGhoZ4eXkpje1Hjx6RlJT0xpRrJaFtvlFaeWVexanLlFRp1fMsLS0pW7Zsvjw4PDycCRMmKIMsrq6umJubKwMtReXBL1pmlilThgEDBnDw4MF89XLIqaufOHGCnj17UqZMmVJPC0+ePOHUqVPK33///TdJSUn5QhfnHmx++vQpBw8exMbGBtCuDiRt2NKlzfd57tw57OzsOHfuHDo6OpiamjJq1Cjef/99pfzUJm94Fdss7777LqmpqWoTrqytrZUQiaXVsa1tHtuyZUu+//57tRB9p0+fxtvbm9TU1GK/b8uWLXn27Jla2yMzM5OxY8fmW4EhXm0uLi60bduWOXPmqN3TNjY2ZGRk8O2336odv3PnTsqWLVvoPova9FloIz09nV27duHk5ESbNm3ype+ePXty/PjxEt3DKiXtU9JE6oqlR1bOCK3o6uoyadIk/Pz8+Pjjj3F3d6dBgwY8efKEw4cPExcXh7+/v1KAe3l5ERERgZ6eHu3bt+e3335j0aJF2NjYKHsGODo6cuDAAWbOnImjoyOnTp1i69atau+rOt/evXtxcHBQNmorrs2bN6Ovr1/ghpQfffQRU6dOJTExkTZt2hASEoKvry8eHh7o6uqybt06DAwMcHR0zPdaVSYdHBzMRx99xL1794iLi+OXX34hOzubp0+fFhoaQPz7Hj58WOAMMR0dHSwtLalSpQpWVlbExMRQu3ZtqlSpQmxsLE+fPi2yk3fgwIFs27aNAQMG4OfnR4UKFVizZg1//PEHy5YtUzt2586dGBsbY2dnx4EDB9i7dy+zZ88GoEmTJvTs2ZMJEyZw+fJlTE1N+f3335k3bx7NmjUrcJWCk5MTpqamjBs3jtGjR1OrVi2++eYbNmzYQO/evdmxYwfe3t6EhoZqXE6vp6fHzJkz8fLy4uOPP+bTTz+lcePG3L59mw0bNnDs2DEmTZqkpE9fX19cXV0ZOnQorq6u6OnpsXr1ao4cOYKbm1uRv0dulStX5sKFC/k2T86tXr16VKxYkSVLlqCjo0OZMmX49ttvldnX2q7I27JlC5aWlmqdeSpVqlTB0dGRb7/9lrS0NNq0acPEiROZNWsWDg4O3L9/n7CwMOrVq6fMGMvNwsKCJUuWsGzZMiwtLbl48aIS87s4FaBXXbdu3Rg/fjyZmZlERERo9ZoBAwawadMmBg0ahJ+fH8+fP2f+/Plq6crW1hZ7e3smTJjArVu3eOedd4iNjSUtLY3q1atrPG/v3r1ZvXo1AwcOxNvbGxMTEw4ePEhUVBTDhg0rMizBH3/8oXQE5fXOO+9gYmKChYUF27dvx9TUFBMTE06fPk1kZCQ6OjrK76rNvZL3PtcUPsTHx4eQkBCmTJmCk5MTKSkphIeHY2lpyaNHj/j8889ZuHBhgftOaaLaGDXvypTi5Fl5/RvltqayWRumpqZ07tyZGTNm8PjxYxo3bsy+ffs4ceIEK1asKLW85XVV3Lqfai+DyMhILCwsOHDgAMeOHct3XgMDA4YOHcqoUaN4/Pgxc+fOpWHDhoVuGlylShXGjh3LlClT6NevH66urtSuXZsHDx4ooWFUg4zNmjVDT0+P2bNn4+npybNnz4iPj1c6WYuT51pYWPDNN9+wfv166tWrxy+//EJ4eLhaGi/stUXlDyWRnp7O7t27cXR01LhfU6NGjWjWrBmbN29+oZVlqnxg8ODBeHt7o6OjQ1hYGPXr16dz585kZWWxdu1aQkJC6NChA9evX2flypXcunWrVEPJvIquXbtGdHR0vsdVIWK1yTdKK6/Mqzh1mZIqrXqekZERHh4erFixAj09PVq1akVSUhJbtmwhODiYatWqUbNmTWJjY6levToVK1bk0KFDSkdoQXlwaZSZnp6eHD9+nGHDhtGnTx9ln4ljx44RFxdHq1at8PX1BXLSemmmhbJlyzJu3DjGjBmDvr4+CxcupFKlSvlWKs2dO5fnz5/z9ttvs2LFCh4+fIiPjw+gXR1I2rDa06atqM33qQqxGRAQgJ+fH8bGxhw5coSff/5Z2aBcm7zhVWyzDBo0iC1btuDl5YWvry86OjqsWrWKn376iZ49e7J69Wr09fUZO3bsC3Vka1s38/HxoW/fvgwZMgQPDw8eP37MvHnzsLGxoUWLFsXejNzR0RELCwsCAgIYOXIk7777Lhs3buTGjRv5QkWKV19wcDA9e/ZUG+R3cHDA2tqaL7/8kuvXr9OoUSMSEhJYt24dQ4cOLXRQv2LFiujo6HD06FEaNGiApaVlia5r37593Lt3L9/+3SofffQRK1euZMOGDYwbN65E71HSPiVNpK5YemRwRmitU6dObNiwgRUrVhAREcHt27cxMDCgadOmLFiwQG1J7ciRIzE2Nmb16tWsWbMGY2Nj+vTpg5+fn1IYf/zxx1y6dIktW7awZs0abGxsWLhwoVqlvk2bNjg6OjJ37lyOHz+udWdfbs+ePWP37t20a9dObVOs3Hr06MGsWbNYt24dS5cuZenSpSxatAh/f38yMzMxMzNj5cqVGuMptm7dmkmTJhEVFcWuXbswNjamdevWhIWF4evry6lTp7C3ty/2dYuX5/z58/Tp00fjc7q6usqSy5kzZxIcHMzEiROpWLEiLi4utGzZUon5W5Dq1auzdu1a5syZw+TJk8nKysLMzIyoqKh8jcKRI0fy/fffs3r1aurUqcO8efPUCueZM2cSERHB6tWruXHjBsbGxri4uOTrXM1NT0+PlStXEhISwty5c3ny5AlNmjRh8eLFdOrUiQ4dOrB06dJCP4NqlvrKlSuJi4vjxo0bVKpUiSZNmhATE0ObNm2UY5s0aUJcXBwLFixgzJgx6Ojo0KRJEyIjI/PtbVGUIUOGEBgYiJeXFzExMRqPqVSpEkuWLCEkJIThw4dToUIFTE1NWb16NZ999hlJSUlFbhz+ww8/8McffxS6IWevXr349ttvlYZHeno6a9asYc2aNZQrVw5bW1sCAgI0duh7e3tz584dYmJiePDgAe+88w69evVCR0eHyMhIHj58mC+e8uvI0dERXV1drKysChw0ycvQ0JC1a9cybdo0xo0bR4UKFRg8eDC7d+9WOy4sLIw5c+awYMECnj17Rvfu3XF1ddU4qxVyVvLExcUxd+5cZs6cyaNHj6hduzaBgYF4eHgUeV0FbfwKOUuxfXx8lDxhypQpQE6s/a+++ort27crKwY++eSTIu+VvPd53g2gIWfSQ7ly5YiNjWXDhg1Ur14dFxcXhgwZwoMHDxgyZEiJBgu6dOlCly5d1EJBFCfPyuvfKLdLOjgDOZ1boaGhrFy5knv37tGgQQPCw8OVvOpF85bXXXHqft7e3qSlpbF8+XIyMjLo0KED06ZNU9scHHI6sJ2cnJg4cSJPnjzBwcGBiRMnFtkJ6O7uTv369YmNjWXevHncvXuXChUqYGFhQUxMjDJjvG7dusydO5ewsDCGDBlClSpVaN68OatWraJ///6cOnVK647w8ePHk5GRwbx580hPT6dWrVoMHTqU33//nYSEhEJn/WmTP5TE3r17C224Q055NX36dPbv36+2sXtxvPvuu8TFxTF79mwCAgIwMDDAzs6OgIAA3nrrLZydnbly5QqbN29m9erVmJiY0L59e/r160dgYCCpqanKRtlvmj///JMZM2bke/zTTz/FxsZGq3yjNPLKvIpblzEzMyvR+5RmPS8gIAAjIyM2bNhAZGQkdevWZfr06Tg7OwM5efC0adMICAhAX1+fhg0bEh4ezvTp00lKSiowPNmLlpn6+vpERESwbt06tm3bxs6dO0lPT6du3bqMGjUKNzc3ZUVcaacFIyMjRowYwezZs7l9+zbW1taEhobmC0E6depUZsyYwZUrVzAzMyM2NlbJ27SpA0kbVnvatBW1/T5XrFjB3LlzmTZtGvfv3+e9994jODhY2QOpqLzhVW2z1KpVi7i4OObMmcPYsWPR1dXFxsaGDRs20KhRI2rUqMG1a9deeM8Wbdt9ZmZmxMTEMH/+fEaMGEHlypXp2LEjo0ePLtHgkK6uLitWrGDOnDnMmzePp0+f0qxZM6Kionj//fdf6DOJl69mzZqMHj1aiZADOQP7S5cuZcGCBSxfvlzZgzMoKIi+ffsWer633nqLoUOHEh0dTWJiYqHRHQqzefNmDA0NCyxLGzdujKmpKfHx8YwaNapE7wEl61PSROqKpUcn+02PySCEEK8B1SbIISEhWm/qXZryxrYWQrxeJA0LIYQQ2pEyU4iXT9KdEEJoJnvOCCGEkIqyEK85ScNCCCGEdqTMFOLlk3QnhBCayeCMEEIIIYQQQgghhBBCCCHESyRhzYQQQgghhBBCCCGEEEIIIV4iWTkjhBBCCCGEEEIIIYQQQgjxEsngjBBCCCGEEEIIIYQQQgghxEskgzNCCCGEEEIIIYQQQgghhBAvkd6/fQFCCCGEEEII8aLGjx/Pli1b8j1uYGBAtWrVsLW1xd/fH2Nj43/k/fv378/Vq1c5cODAP3J+IYQQQgghxJtFBmeEEEIIIYQQb4wvvvgCQ0ND5e+HDx9y9OhRNm/ezI8//simTZvQ19cv9fcdMmQIT548KfXzCiGEEEIIId5MMjgjhBBCCCGEeGM4OTlRq1Yttcfc3d0JCgpi7dq17Nu3j+7du5f6+7Zt27bUzymEEEIIIYR4c8meM0IIIYQQQog3nrOzMwBnz579l69ECCGEEEIIIWRwRgghhBBCCPEfUL58eQCys7OVx7777jv69u2LpaUl1tbW+Pn5kZqamu+127Zt48MPP8TCwoLu3bvz9ddf4+npSf/+/ZVj+vfvT8eOHdVe9+uvv+Lj40OrVq2wsLDA1dWVffv2qR3Tv39/vLy8SExMpHfv3pibm9OhQwcWLVpEVlZWaX4FQgghhBBCiFeIDM4IIYQQQggh3niHDh0CoGnTpgDEx8czdOhQypcvz9ixY/H09OTMmTO4urqqDdDExcUREBBA1apVCQgIwNramtGjR/PTTz8V+n7nzp2jT58+nDt3joEDB+Lv709GRga+vr7ExcWpHZucnMzIkSNp3bo1EydOpHbt2oSFhbF27dpS/haEEEIIIYQQrwrZc0YIIYQQQgjxxrh//z5paWnK3w8fPuTQoUOEhYXRoEEDevTowcOHD5k2bRrdu3dn3rx5yrGurq706NGDOXPmsHjxYh49esT8+fOxtrYmOjoaXV1dAOrXr8/06dMLvY6pU6eio6PDpk2bqFGjBgBubm64ubkREhJCt27dMDIyAuDmzZuEh4crK28++ugj2rVrx44dO3B3dy/V70cIIYQQQgjxapDBGSGEEEIIIcQbQ7W3TG7ly5enY8eOBAYGUrZsWQ4cOMDDhw9xcnJSG8jR1dWlTZs2JCQk8Pz5c44dO8aDBw/49NNPlYEZyBlkWbhwYYHXcOvWLc6ePYubm5syMANgYGCAl5cX/v7+HDlyhJ49eyrX16FDB7Xj6tWrx61bt17kqxBCCCGEEEK8wmRwRgghhBBCCPHGmD17NsbGxmRkZHDo0CHi4uLo1q0bQUFBGBgYAHDp0iUARo0aVeB50tLSuHjxIgB169ZVe05fX5/atWsX+NqrV68CUK9evXzPNWjQAIC//vpLeaxq1aqUKaMecVpfX1/2nBFCCCGEEOINJoMzQgghhBBCiDdGixYtqFWrFgDt27enbt26TJ06lbt377JkyRJ0dHSUQY/g4GDl2LyqVKnC8+fPgZyBkrxUAz2aZGdnF/ic6r3Lli2rPJZ3YEYIIYQQQgjx5pNWgBBCCCGEEOKN1b9/fzp16sSBAweIiYkBoGbNmgAYGRlhZ2en9k9XVxcdHR309fWVgZs///xT7ZzZ2dnK6htNVOdPSUnJ91xqaiqAWrgzIYQQQgghxH+PDM4IIYQQQggh3mhTpkyhSpUqLFiwgMuXL2NnZ4eBgQHLly8nIyNDOe7GjRv4+PgwZ84cdHR0aNeuHeXLl2fdunVqIca+/vprtb1q8nr77bcxMzNj+/btXL9+XXk8PT2dqKgo9PX1adu27T/zYYUQQgghhBCvBRmcEUIIIYQQQrzRjI2NGTNmDE+ePGHy5MkYGRnh7+/PmTNn6NOnD9HR0Sxfvhw3NzeePXvGuHHjAKhUqRLDhw/n4MGDeHp6EhcXx7Rp0xg3bpxaWDJNJk6cSGZmJi4uLixevJjo6Gj69u3L+fPnCQgIoHLlyi/jowshhBBCCCFeUbLnjBBCCCGEEOKN98knn7B161YOHz7M1q1b8fT0xMTEhKioKObPn0+5cuVo1qwZs2fPpmXLlsrrBg0ahIGBAbGxscyYMYO6desyf/58goODNe5Fo2JlZcXatWtZuHAhK1euJCsriyZNmrB48WKcnJxexkcWQgghhBBCvMJ0sgvbrVIIIYQQQggh/qPS09N5+vSpxlUuLVq0wMnJiZCQkH/hyoQQQgghhBCvOwlrJoQQQgghhBAa3LhxA2trayIjI9UeP3jwII8ePcLCwuJfujIhhBBCCCHE607CmgkhhBBCCCGEBrVr16ZFixYsXryYO3fuUL9+fS5fvsyaNWt47733+Pjjj//tSxRCCCGEEEK8piSsmRBCCCGEEEIU4N69e4SHh7N3715u3ryJkZERHTp0YOTIkRgaGv7blyeEEEIIIYR4TcngjBBCCCGEEEIIIYQQQgghxEske84IIYQQQgghhBBCCCGEEEK8RDI4I4QQQgghhBBCCCGEEEII8RLJ4IwQQgghhBBCCCGEEEIIIcRLJIMzQgghhBBCCCGEEEIIIYQQL5EMzgghhBBCCCGEEEIIIYQQQrxEMjgjhBBCCCGEEEIIIYQQQgjxEv0fndd8oZtALe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26" y="1416204"/>
            <a:ext cx="8763178" cy="546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5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1983" y="218942"/>
            <a:ext cx="10040021" cy="717760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Analyse pré-exploratoire – </a:t>
            </a:r>
            <a:r>
              <a:rPr lang="fr-FR" sz="2800" dirty="0" smtClean="0"/>
              <a:t>les top prioritaires</a:t>
            </a: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25" y="1385455"/>
            <a:ext cx="2860675" cy="3688350"/>
          </a:xfrm>
        </p:spPr>
        <p:txBody>
          <a:bodyPr>
            <a:normAutofit fontScale="92500" lnSpcReduction="10000"/>
          </a:bodyPr>
          <a:lstStyle/>
          <a:p>
            <a:pPr lvl="1" algn="just">
              <a:buFont typeface="Wingdings" panose="05000000000000000000" pitchFamily="2" charset="2"/>
              <a:buChar char="q"/>
            </a:pPr>
            <a:r>
              <a:rPr lang="fr-FR" dirty="0"/>
              <a:t>Une liste de </a:t>
            </a:r>
            <a:r>
              <a:rPr lang="fr-FR" b="1" dirty="0"/>
              <a:t>7 pays </a:t>
            </a:r>
            <a:r>
              <a:rPr lang="fr-FR" dirty="0" smtClean="0"/>
              <a:t>dégage un </a:t>
            </a:r>
            <a:r>
              <a:rPr lang="fr-FR" dirty="0"/>
              <a:t>intérêt flagrant. Ils représentent </a:t>
            </a:r>
            <a:r>
              <a:rPr lang="fr-FR" dirty="0" smtClean="0"/>
              <a:t>aussi bien un </a:t>
            </a:r>
            <a:r>
              <a:rPr lang="fr-FR" dirty="0"/>
              <a:t>important réservoir de population cible </a:t>
            </a:r>
            <a:r>
              <a:rPr lang="fr-FR" dirty="0" smtClean="0"/>
              <a:t>(clients) qu’ils présentent des conditions propices à une implantation.</a:t>
            </a:r>
            <a:endParaRPr lang="fr-FR" dirty="0"/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fr-FR" dirty="0" smtClean="0"/>
              <a:t>Il </a:t>
            </a:r>
            <a:r>
              <a:rPr lang="fr-FR" dirty="0"/>
              <a:t>s’agit de :  </a:t>
            </a:r>
            <a:r>
              <a:rPr lang="fr-FR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Brésil, Allemagne, France, Argentine, Mexique, Arabie Saoudite, Turquie,</a:t>
            </a:r>
          </a:p>
          <a:p>
            <a:pPr marL="457200" lvl="1" indent="0" algn="just">
              <a:buNone/>
            </a:pPr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298825" y="4117464"/>
            <a:ext cx="8601254" cy="266601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697071" y="4374776"/>
            <a:ext cx="219635" cy="1479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8588189" y="4522694"/>
            <a:ext cx="219635" cy="1479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utoShape 2" descr="data:image/png;base64,iVBORw0KGgoAAAANSUhEUgAABmcAAAMzCAYAAABTA8bGAAAABHNCSVQICAgIfAhkiAAAAAlwSFlzAAALEgAACxIB0t1+/AAAADh0RVh0U29mdHdhcmUAbWF0cGxvdGxpYiB2ZXJzaW9uMy4xLjMsIGh0dHA6Ly9tYXRwbG90bGliLm9yZy+AADFEAAAgAElEQVR4nOzde5SdZWEu8GfPNZPJ5E5uIIFwMxckAaKgQAQEQQurCrKqLqhwKoielsYem3KOdnmOnsMC6alHrIoU6GkrKrrEapVKoYrSqqfhHsLVBEiAkAtDksncZ/b5gzIwJoGEzOxvZvbvtxZ/vO/+vplnnGX2nv3s931L5XK5HAAAAAAAACqipugAAAAAAAAA1UQ5AwAAAAAAUEHKGQAAAAAAgApSzgAAAAAAAFSQcgYAAAAAAKCC6ooOMBL09/dnx44dqa+vT6lUKjoOAAAAAAAwipXL5fT09KS5uTk1NTuvk1HOJNmxY0cee+yxomMAAAAAAABjyOGHH56Wlpad5pUzSerr65O89D9SQ0NDwWkAAAAAAIDRrLu7O4899thA//DblDPJwFZmDQ0NaWxsLDgNAAAAAAAwFuzuKJWdNzoDAAAAAABg2ChnAAAAAAAAKkg5AwAAAAAAUEHKGQAAAAAAgApSzgAAAAAAAFSQcgYAAAAAAKCClDMAAAAAAAAVpJwBAAAAAACoIOUMAAAAAABABSlnAAAAAAAAKkg5AwAAAAAAUEHKGQAAAAAAgApSzgAAAAAAAFSQcgYAAAAAAKCClDMAAAAAAAAVpJwBAAAAAACooBFTzjz88MNZuHBhNmzYMGj+rrvuyjnnnJOjjjoqp5xySm644Yad7n3wwQdz/vnnZ8mSJTnhhBPyv//3/05PT0+logMAAAAAAOyxEVHOrFmzJpdcckl6e3sHzd9zzz352Mc+lnnz5uWaa67JWWedlauuuirXX3/9wDVPPfVUPvKRj6SxsTFf/OIXc9FFF+XGG2/MFVdcUekfAwAAAAAA4HXVFfnNe3t78+1vfzt/8Rd/kfr6+p0e/9KXvpQFCxbkC1/4QpLkpJNOSm9vb772ta/l/PPPT0NDQ77+9a+npaUlX/nKV9LQ0JBly5Zl3Lhx+fznP59LLrkkM2fOrPSPBQAAAAAAsFuFrpy5++67c/XVV+eiiy7Kf/kv/2XQY11dXVm5cmVOP/30QfPvfve7s23bttxzzz1Jkn/913/NySefnIaGhoFrzjjjjPT19eWuu+4a/h8CAAAAAABgLxRazhxyyCG5/fbb85//839ObW3toMfWrVuXnp6eHHzwwYPm586dmyRZu3ZtOjo68txzz+10zdSpUzNhwoSsXbt2eH8AAAAAAACAvVTotmbTp0/f7WPbt29PkkyYMGHQfHNzc5Kkra1tt9e8fF1bW9tQRQUAAAAAABgShZYzr6VcLidJSqXSLh+vqal5zWvK5XJqavZuYdCqVav2MiUAAAAAAMDeGbHlTEtLS5LstPrl5XFLS8vAipldrZBpb28f+Bp7atGiRWlsbHwjcQEAAAAAAJIkXV1dr7kgpNAzZ17LgQcemNra2jz99NOD5l8eH3zwwWlubs7MmTPz1FNPDbpmy5YtaWtr2+ksGgAAAAAAgKKN2HKmsbExxx57bG677baB7cuS5Cc/+UlaWlqyaNGiJMk73vGO/PSnP013d/ega2pra/PWt7614rkBAAAAAABey4gtZ5Lk0ksvzT333JPly5fnzjvvzBe/+MVcf/31ueSSS9LU1JQk+YM/+INs2rQpF198cX7605/mxhtvzBVXXJHzzjsvc+bMKfgnAAAAAAAAGGxElzPHH398rrnmmvzmN7/JJz7xifzwhz/Mn/7pn+ajH/3owDWHHHJIbrjhhrS3t+eP/uiPcuONN+bCCy/Mf/tv/63A5AAAAAAAALtWKr96z7Aq9fLBPIsWLUpjY2PRcQAAAAAAgFHs9XqHEb1yBgAAAAAAYKxRzgAAAAAAAFRQXdEBAKhuq1evzqpVq3L44Ydn8eLFRccBAAAAgGGnnAGgMD/+8Y/zta99bWD8wQ9+MB/84AcLTAQAAAAAw085AzCM7rjjjtx2221Fxxg2ra2tSZIpU6a8ofsff/zxQeNvf/vbuffee1MqlfY521A5/fTTc+qppxYdA4ZNf39/brnllvz617/O7Nmz8+EPfzgzZswoOhYAAACMacoZAN6wfS1ngOJ973vfy9/+7d8mSR555JE88cQT+fKXvzyiSlIAAAAYa0rlcrlcdIiidXV1ZdWqVVm0aFEaGxuLjgMwaqxYsSJJcuWVV76h+3/0ox/l2muvHRj/3u/9Xj70oQ8NSTaqm1Vre27t2rXp7OwcNDdv3rzCXxNZtQYAAMBo9nq9g5UzABTmve99bw466KCsWrUqEydOzOLFi4uOBKPCUJYzDQ0Ng8qZUqmUujovEQEAAGA4+csbgELNmzcvf/d3f5fVq1cnSU499dRcdtllBaditDv11FPH9KqLfV219mobNmzIf//v/z3PPPNMGhoacvHFF+f000/f568LAAAA7J5yBoCKeeSRR3LTTTdl69atOfXUU3P22Wfnn//5nweKmeSl7ahOOeWUHHnkkQUmheoxa9as/NVf/VXWrVuXadOmZcKECUVHAgAAgDFPOQNARbS1teWzn/1s2tvbkyR//dd/nYkTJ2bjxo07XburOWD41NTUZO7cuUXHAAAAgKpRU3QAAEae/v7+/Nu//VtuuummQata9sXq1asHipmXrVy5Mm9/+9tTKpUG5pqamnL00UcPyfcEAAAAgJHIyhkAdvL1r389P/7xj5Mk3/rWt3LZZZft8/kdBxxwQEqlUsrl8qC5BQsW5NOf/nRuvfXWjBs3Lu9///uH5JBzAAAAABiplDMADNLe3p6f/OQng+a+//3v73M5M2fOnFxwwQX55je/me7u7ixZsiRnn312kmTp0qVZunTpPn19AAAAABgtlDMADFIqlQZtM5a8dB7FUDjnnHNy5plnpqOjI9OmTRuSrwkAAAAAo40zZwAYpKmpKWedddbAuKamJueee+6Qff3x48crZgAAAACoalbOALCTCy+8MIsXL86TTz6ZxYsX5+CDDy46EgAAAACMGcoZAHZpyZIlWbJkSdExAAAAAGDMsa0ZAAAAAABABSlnAAAAAAAAKkg5AwAAAAAAUEHKGQAAAAAAgApSzgAAAAAAAFSQcgYAAAAAAKCClDMAAAAAAAAVpJwBAAAAAACoIOUMQJXq6+tLZ2dn0TEAAAAAoOrUFR0AgMr7l3/5l9xwww3Zvn17jjvuuCxfvjzjxo0rOhYAAAAAVAUrZwCqTGtra7785S9n27ZtKZfL+eUvf5lbbrml6FgAAAAAUDWUMwBV5sknn0xvb++gud/85jcFpQEAAACA6mNbM4Aqc/jhh6epqSkdHR0Dc0cddVSBiYCh0NXVlR//+Md58skns3jx4px88slFRwIAAAB2QzkDUGWam5vz6U9/Ov/3//7fvPDCC1m2bFne8573FB0L2Ed/+Zd/mX/7t39Lkvz0pz/NCy+8kHPOOafgVAAAAMCuKGcAqtCRRx6Zq6++uugYwBBpa2vLL3/5y0Fzt99+u3IGAAAARihnzgAAjHINDQ0ZN27coLmWlpaC0gAAAACvRzkDADDKNTQ05MMf/nBKpdKgMQAAADAy2dYMAGAMOPvss3PsscfmySefzMKFCzNp0qSiIwHAiNDf358HH3wwbW1tOeaYY3ZabQoAUATlDADAGDFnzpzMmTOn6BgAMGKUy+X8j//xP3LPPfckSaZPn56rrroq06dPLzgZAFDtlDMAAAAwBtxxxx257bbbio4xbFpbW5MkU6ZM2eN7duzYkaeffnpgvHnz5nzqU5/KjBkzhjzfUDj99NNz6qmnFh0DAKgAZ84AAAAAI15ra+tAQbOn+vv7d5rr6+sbqkgAAG+YlTMAAAAwBpx66qljetXFihUrkiRXXnnlHt/T3d2dj3/849m4cWOSpK6uLp/5zGdy2GGHDUtGAIA9pZwBAAAAxqSGhoZ84QtfyK233pq2traccsopOfTQQ4uOBQCgnAEAAADGrilTpuRDH/pQ0TFgxGhra8vtt9+e9vb2vPOd78ycOXOKjgRQlZQzAAAAAFAFenp68qlPfSrPPPNMkuT73/9+rr766hx44IEFJwOoPsoZAAAAANgHd9xxR2677baiY7yu7du3DxQzSdLZ2Zk///M/z8yZM1/zvtbW1iQvrUQbi04//fQxfWYXMDLVFB0AAAAAABh+pVJpj+Z+W2tr60BBA8DQsHIGAAAAAPbBqaeeOipWXvT19eXyyy/PI488kiSZNGlSrrzyysyYMeM171uxYkWS5Morrxz2jADVQjkDAAAAAGNMe3t7fv7zn6ezszMnnnhipk2bltra2vzP//k/8+tf/zrt7e057rjjMnHixKKjAlQl5QwAAAAAjCHd3d351Kc+lXXr1iVJvvOd7+Qv/uIvMmvWrNTX1+eEE04oOCEAzpwBAAAAgDFk5cqVA8VMkmzfvj233357gYkA+G3KGYAq1N/fX3QEAAAAAKhayhmAKvJP//RPOf/883PeeefluuuuU9IAAACMQUuXLs3cuXMHxi0tLTnttNMKTATAb3PmDECVWL9+fb761a+mXC4nSX74wx/m4IMPzrve9a6CkwEAADCU6uvrc9VVV+UXv/hFOjo6cuKJJ2bq1KlFxwLgVZQzAFXiscceGyhmXj2nnAEAABh7mpqacvrppxcdA4DdsK0ZQJWYP39+amoG/7O/cOHCgtIAAAAAQPVSzgBUidmzZ2f58uWZNWtWJk6cmPPOOy8nnXRS0bEAAAAAoOrY1gygiixbtizLli0rOgYAAAAAVDUrZwAAAAAAACpIOQPAsOrp6cn999+fp59+uugoAAAAADAi2NYMgGGzadOmXH755dm4cWOS5Mwzz8yll15acCoAAAAAKJaVMwAMm+9///sDxUyS3HrrrVbQAAAAAFD1lDMADJvW1tY9mgMAAACAaqKcAWDYnHzyyYPGM2fOzMKFCwtKAwAAAAAjgzNnABg2S5cuzWc+85n87Gc/y+TJk/O+970vdXWeegAAAACobt4hA+A1PfLII7nxxhuzadOmnHjiibngggtSW1u7x/cvXbo0S5cuHcaEAAAAADC6KGcAqlR7e3uee+65zJ07d7erWbq6uvK5z30u27dvT5LccsstaWlpybnnnlvJqAAAAAAwpjhzBqAK/eIXv8hHPvKRLF++PB/96Eezdu3aXV63Zs2agWLmZffff38lIgIAAADAmKWcAagyPT09+drXvpbOzs4kyZYtW3LjjTfu8toDDjggDQ0Ng+bmzZs37BkBAAAAYCxTzgBUmY6Ojp1Ww2zYsGGX17a0tOSP/uiPMmnSpCTJsccem/POO2/YMwIAAADAWObMGYAqM3HixCxcuDAPPfTQwNzb3/723V5/0kkn5R3veEe6uroyfvz4SkQEAAAAgDFNOQNQhf7sz/4s3/zmN7N27docffTROeecc17z+traWsUMAAAAAAwR5QxAFZo0aVI+9rGPFR0DAAAAAKqScgYAAAAA2Ct33XVX7r///hx88ME57bTTUl9fX3QkgFFFOQMAAAAA7LFbbrklN95448D40UcfzfLlywtMBDD6KGcAAAAAgAG33357brrppnR2duY973nPTo//0z/906DxnXfemUsuucRZpQB7QTkDAAAAACRJ1q1bl2uuuSblcjlJcvPNN2f//ffPxIkTB65pbm4edE9jY6NtzQD2Uk3RAQAAAACAkeHhhx8eKGZe1t7ePmj8wQ9+MHV1r3zm+/d+7/eUMwB7ycoZgCr17LPPpqamJrNmzSo6CgAAACPEEUccsdNcU1PToPHSpUvz9a9/PQ8++GDmzZuXuXPnVioewJihnAGoMj09PbniiiuycuXKJMmyZcuyfPny1NRYTAkAAFDt5s6dm49//OP5xje+ke7u7px55plZvXr1TtdNnz49J598cgEJAcYG5QxAlfn5z38+UMwkLx3ceOKJJ+atb31rgakAAAAYKc4444ycccYZA+MVK1YUmAZgbFLOAFSZDRs27NEcAADAULn22muzZs2aomNUre7u7nR0dKSpqSkNDQ17ff/Lvzslzeg0b968XHLJJUXHAH6Lcgagyhx00EGDxvX19VbNAAAAw2rNmjV5+KFVmdC098UA+6anrz9dveWBcWNdKfW1e7etdbmnL0mybs1jQ5qN4dfW0V10BGA3lDMAVaRcLufv//7vB80dffTRmTVrVkGJAACAajGhqSHHHjqj6BhV55ePPZ/klXKmnJLfQxVZ+cTGoiMAu+H0Z4Aqsnnz5jzzzDOD5tavX19QGgAAAIZbb1950Livv7ybKwGoJOUMQBWZOnVqpk6dOmhu3rx5BaUBAABguM2ZMn7QePZvjQEohnIGoIrU1tbmk5/8ZGbMeGkJ+4IFC3LRRRcVnAoAAIDhMm9mS46YMymzJjfliDmTcsjMlqIjARBnzgBUnbe85S257rrr0tnZmaampop//7vvvjvf+c530tfXl7POOisnnXRSxTMAAABUi1KplNlTxlsxAzDCKGcAqlCpVCqkmHnmmWfy+c9/Pn19fUmSxx57LPvtt1/mz59f8SwAAAAAUBTlDFCoa6+9NmvWrCk6Bm/Qy7+7FStW7NH1L7zwwkAxkyTlcjlXXXXVwDZrVN68efNyySWXFB0DAAAAoKooZ4BCrVmzJo+vXpVZE+qLjsIb0NT/UtGy/elH9+j6vr7yTnP9bS9ke2frkOZiz2xo6yk6AgAAAEBVUs4AhZs1oT7/acn0omNQAeVyObeuacvK5zpSTnLkfo353cMnpqZUKjpaVbr+3s1FRwAAAACoSsoZACqmVCrlPYe05J0HNqe/nExoqCk6EgAAAABUnHIGgCHX01fOA5s6s62rLwumj8vM5sFPN+PrlTIAAAAAVC/lDABD7hsPvZintr10nsld69tzwaLJmTupoeBUAAAAADAy+OgyAEPqubaegWImSfrLyf97rqPARAAAAAAwsihnABhSNaXSTnO1O08BAAAAQNVSzgAwpGY21+WIqa9sYVZfkxy3//gCEwEAAADAyOLMGQCG3HnzJ+WxF7qzrasvR0xrzKTG2qIjAQAAAMCIoZwBYMjVlEp587TGomMAAAAAwIhkWzMAAAAAAIAKUs4AAAAAAABUkHIGgL22o7s/D2zszPrtPUVHAQAAAIBRx5kzAOyV9dt68rerXkxPfzlJ8rY5TTljXkvBqQAAAABg9LByBoC98ot1OwaKmST5f892pK27r8BEAAAAADC6KGcA2CtdfeVB43KS7t+aAwAAAAB2TzkDwF45ZnbToPG8yfWZ2mSXTAAAAADYU95NA2CvHLnfuIyvq8kjW7oytak2x8xqev2bAAAAAIAByhkA9tohUxpyyJSGomMAAAAAwKhkWzMAAAAAAIAKUs4AAAAAAABUkHIGAAAAAACggpQzAAAAAAAAFaScAQAAAAAAqCDlDAAAAAAAQAUpZwAAAAAAACpIOQMAAAAAAFBByhkA9lm5XM7GHb3Z0dNfdBQAAAAAGPHqig4AwOjW1t2Xv39oa57f0ZuaUnLy3OaccEBz0bEAAAAAYMSycgaAffKLde15fkdvkqS/nPzLkzuytauv4FQAAAAAMHIpZwDYJ62dg4uYcpIXO5UzAAAAALA7yhkA9sn86Y2Dxi0NNTmgpb6gNAAAAOyp3r7+PNvanvVbdqS714fsACrJmTMA7JMlM5vS1588uKkzExtrsuxNzamtKRUdCwAAgNfQ11/OPWu3pL3rpW2qn9rUlmMOmZ5x9bUFJwOoDsoZAPbZsbObcuzspqJjAAAAsIc2b+8cKGaSpKevPxta23PQjJYCUwFUD9uaAQAAAAApFx0AoIooZwAAAACgykxvGZemhle2MKurLWX25PEFJgKoLrY1AwAAAIAqU1tTyjHzpuf5rR3p7y9nxqSmNDpvBqBilDMAAAAAUIXqamuy/9TmomMAVCXbmgEAAAAAAFSQlTMAVW5ze29uf7ItWzr6csS0xpx8YHNqa0p79TU27uhNX7mc2RPqhyklAAAAAIwdo2LlzDe/+c2ceeaZWbx4cc4666z84Ac/GPT4XXfdlXPOOSdHHXVUTjnllNxwww0FJQUYXcrlcm5avTWPvtCdzR19+df17fn5uh17df/ND2/NV+99IV+/rzU3PtCa7r7yMCYGAAAAgNFvxJcz3/72t/PZz34273znO/OVr3wlb3/72/OpT30qt956a5Lknnvuycc+9rHMmzcv11xzTc4666xcddVVuf766wtODjDybenoS2tn36C5x1u79/j+x1u78/CWroHx09t6cv/GjiHLBwAAAABj0Yjf1uyWW27J2972tqxYsSJJ8va3vz2rVq3KTTfdlDPPPDNf+tKXsmDBgnzhC19Ikpx00knp7e3N1772tZx//vlpaGgoMj7AiDaxsTaNtaV0vWq1y4zxe/7UsK2rf4/mAAAAAIBXjPiVM11dXWlubh40N3ny5Lz44ovp6urKypUrc/rppw96/N3vfne2bduWe+65p5JRAUadhtpSzjq0JePqXjpjZvaEupwyt/l17nrFEVMb0lD7yvk0NaVkwfTGPbp3e1df+vptgQYAAABA9RnxK2cuuOCCfOYzn8mtt96aE088MXfddVd+9rOfZfny5Vm3bl16enpy8MEHD7pn7ty5SZK1a9fmuOOOKyI2wKixcL9xOWJaY9p7+jOxsXav7m1prM1HjpycXz7Tnt7+ZOnspsyeUP+a92zt6su3H96a59p601T3Ujk0f/q4ffkRgD3w9NNPZ/369Vm0aFEmTpxYdBwAAACoaiO+nHnve9+bX/3qV/njP/7jgbn3ve99+YM/+IPce++9SZIJEyYMuufllTZtbW2VCwowitXVlPa6mHnZ7An1ef8Rk/b4+juebMtzbb1Jko7ecn7w+PYcOqUx9a9agQMMrW9/+9v5xje+kSRpamrKZz/72cyfP7/gVAAAAFC9Rnw5c+mll+bee+/N5ZdfngULFuT+++/PV77ylUyYMCHvec97kiSl0q7f0Kup2btd21atWrXPeYG9s3379qIjUGEb2/sGjTv7ytne3ZepTSP+KWlM2r59e+6+++6iY7CXXv63c09+d52dnfnWt741MO7o6Mi1116b888/f9jyAcBw2Jvnv9/24IMPZtWqVZk4cWJOOOGETJq05x8uYmj42w+K4+8+GJlG9Dth99xzT+66665cccUVef/7358keetb35qJEyfmz//8z3Puuecm2XmFzMvjlpaWvfp+ixYtSmPjnp2VAAyNm2++Odtbi05BJR02pSHP7+gdGE9rqs2UcW9s1Q77rqWlJcccc0zRMdhLN998c5Ls0e9uy5Yt6esbXIqWSiW/dwBGnb15/nu1O++8M9/73vcGxuvXr89Xv/rV1NZ6DVpJN998c17c9FzRMaAq+bsPitHV1fWaC0L2bmlJhT377LNJkqOPPnrQ/LHHHpskefjhh1NbW5unn3560OMvj3/7LBoAKuehzZ357iNbc8eTbWnv6R+YX3Zgc96+//hMa6rNEVMb8sEFk3a7AhLYd9OmTdvptdRpp51WUBoAqLw777xz0HjDhg157LHHCkoDAPCSEb1y5uVy5d///d9z0EEHDczfd999SZJ58+bl2GOPzW233Zbf//3fH3hz7yc/+UlaWlqyaNGiimcGILnv+Y78w+OvbFvwmxe7c/HiqUleOt/mtIMn5LSDJ+zudmCI/dmf/Vl+9KMfZd26dVm6dGne8Y53FB0JACpm+vTpg8alUilTp04tKA0AwEtGdDmzcOHCvOtd78r/+l//Kzt27Mj8+fOzatWq/NVf/VVOOumkHHXUUbn00ktz4YUXZvny5Xnf+96Xe++9N9dff33+5E/+JE1NTUX/CABV6f6NnYPGz7X1ZuOO3sxoHtFPOzBmjRs3Luecc07RMQCgEOeee27uu+++bNiwIaVSKeeee25mzpxZdCwAoMqN+HfJ/vIv/zJf/vKX8zd/8zfZsmVL9t9//1x00UW5+OKLkyTHH398rrnmmnzpS1/KJz7xicycOTN/+qd/mosuuqjg5ADVq7l+8K6ZpSRN9bYuAwCg8mbMmJGvfvWrefTRRzNt2jTFDOyhHZ09aevqzeTxDWmsd0YTwFAb8eVMQ0NDPvnJT+aTn/zkbq857bTT7J0OMIKc9KbmrN3anfaecpLkhDeNT0uDF/MAABSjtrY2CxYsKDoGjBpPb27Lmudf2qq6VEqOPHBqpk5oLDgVwNgy4ssZAEafGc11+eNjp+epbd2Z3Fib6eM93QAAAIwGff3lPLmxbWBcLidPbtyunAEYYt4tA2BY1NeWcugUL95hpNu2bVvuvvvuTJs2LUceeWRKJVsQAgBUs/5yOf3l8qC53r7+gtIAjF3KGQCAKvXkk0/m8ssvz44dO5Iky5Yty5/8yZ8UnAoAgCLV19Zkv4njsmlb58Dc7CnjC0wEMDbVvP4lAACMRbfccstAMZMkd955Z9avX19gIgAARoL5+0/OobMmZtbkpiw4YHLeNH1C0ZEAxhwrZwAAqlRHR8cezQEAUF1qako5YFpz0TEAxjQrZwAAqtQZZ5yRmppXXg4edthhOfTQQwtMBAAAANXByhkAgCp19NFH54orrshdd92V6dOn593vfndKpVLRsQAAAGDMU84AAFSx+fPnZ/78+UXHAAAAgKpiWzMAAAAAAIAKsnIGAKrUlo7ebFqzJitWrCg6Cr+lq6srmzdvTk9PTyZOnJipU6cOenzNmjVJ4nc3is2bNy+XXHJJ0TEAAAAoiHIGAKpUd1853eWOPLLhiaKj8CrlcjnZ1pv0vzTu6OjI89s3p9T4yoLn/preJPG7G6V6X+wqOgIAAAAFU84AQBWrm9yYKe88oOgYvErvC53Zdudzg+bqJjRk4jtmFZSIodb6s/VFRwAAAKBgzpwBYCcvdPRm9ebObO/uKzoKVJ2a8XVJafBcbbPP0wAAAMBY4i99AAa5e0NH/vGJ7UmS2lJy3vxJOXxqY8GpoHrUjKtL08Kp6Vj9QiYlHf4AACAASURBVNKf1E6sT9MRk4uOBQAAAAwh5QwAA/rL5dzxZNvAuK+c3PFk216VM3395XT1lTO+3uJMeKOaDpuUxgMnpNzVl5qW+pRKpde/CQAAABg1lDMADOgvJ1195UFzHb3lPLqlK2te7M7M5rosnjkuNbt5o3jVps78+Dfb09FbzkGT6vOBN09S0sAbVNNYmzTWFh0DAAAAGAbeMQNgQF1NKW/Zb9yguRnja/Oth7fm/z3XkR8+sT0/fHz7Lu/t7O3PDx7flo7el8qdJ7f25GdP7xj2zAAAAAAw2lg5A8Agv3NoS2ZNqMtzbb05aFJ97lrXPujx+zd25ox5E9JYN7jff6GzLz39g7/W8zt6hzsuMER6X+hMz+bO1E1uTP2MpqLjAAAAwJimnAFgkNqaUt42Z/zA+NfPdgx6vK7mpWt+28zxdZlQX5O2VzU0h0xpGL6gwJDpXLst7fdtGRg3zZ+cpjdPKTARAADA6LRhw4b8n//zf/LII4/kzW9+cy677LLMmjWr6FiMQMoZAF7TsgOb851Htqb/P46iOfFNzanbRTlTW1PKhxZOyj+vbUtrZ18WTB+X2lLyhV9tSn85OX7/8TnpwOYKpwf2ROdjWweNOx7fmnFHTE5pN+dLAQAAo0N3T18eeuihfOADHyg6yrDo6upKb+/I2rWjtrZ24G+phx56KB/96EfT19dXcKqRq66uLo2NjUXHGBaTJk3KpZdeutvHlTNAoVpbW7OprSfX37u56Ci8hhnjSunqS+prksc2d+SxzR2vef2EuuTxLR3Z1FkemPvp0zvywPPtaarzZu9I0d1XTk3nyHoRywhR/o///N8VAAAAhoVyBqCK9PaXU1NKavby0/B1NaX81hEzr6u7f1dz5TR5txdGnHGHTUr7/a9sazbu0Ikp7WKFHAAAMLo01NfmkCPm58orryw6StW4/PLL89BDDw2MFy1alCuuuKLARBSlq6srq1at2u3jyhmgUFOmTEnd9o35T0umFx1lTNvR3Z+bVr+YDR29qatJ3nVQ86BzZYbDum09ueGB1kFzZx8+KYdOGZtLVUejz//iufSP81KAZNy8iamdWJ/eTZ2pndKYhlnD++8DAADAWHXZZZftdOYM7Ip3ZACqwM/X7cizbS9tX9Xbn9y2ti0LpjempaF22L7nmybW54x5E/KLde3pL5dz/P7jFTMwgtVPb0r99KaiYwAAAIxqs2bNslKGPaKcAagCWzoGHzzXX05aO/uGtZxJkrfNGT/sK3QAAAAAYLTZyxMEABiNjpjWMGjc0lCT/SfUF5QGAACA0aSjuzdPPLctjz67Nds6uouOAzAmWDkDUAWOndWU3v5k1abOTGqszTsPbE6tw74BAAB4HT29/blnzZb09PUnSTa82J5j5k3PhHE+8AewL5QzAFWgVCrl+P3H5/j9bTEGAADAntvS1jlQzCRJuZw8v7VDOQOwj2xrBgAAAADsUl3tzm8f1u9iDoC9419SAIbc8zt681xbT9ExAAAA2EfTJjRmSvMr55iOb6zL7Cl2ZQDYV7Y1A2DI9JfLufnhrXn0hZcOiJw7sT4fXjg59bXOtwEAABiNSqVS3jJ3ara296S/XM7k5obUlPyNB7CvrJwBYMg89kL3QDGTJE9t68kDmzoLTAQAAMC+KpVKmdzckKkTGhUzAENEOQPAkNnW1bdHcwAAAABQzZQzAAyZI6Y1pr7mlU9R1ZSSBdPHFZgIAAAAAEYeZ84AMGQmNdbmI2+ZnF89056+crJ0dlNmNnuqgV3p29GTjoda07etO/Uzx6dpwZSUnM8EAAAAVcE7ZgAMqTkT6vP+IyYVHQNGvLZfb0zf1pfOaOrbvjVJOeOPnFZsKAAAAKAibGsGAFBh/R29A8XMy7o3dBSUBgAAAKg0K2cAKNz6bT25e0NH6mpLOW5OU6Y1eXpibCs11KbUUJNyd//AXG1LfYGJAAAAgEqycgaAQm1o68mND7bmvo2dWflcR66/vzXtPf2vfyOMYqXaUpqXTE+p4aWXYrUt9Rm/aGrBqQAAAIBK8dFkAAq1anNX+suvjDt6y3n0ha4smdlUXCiogIY5zamfOT79Xb2pHW/VDAAAAFQTK2cAKNT4up2fiprrPT1RHUq1JcUMAAAAVCHvfgGw17r7ynlgY2dWbepM76uXvbwBR88alxnjawfGh05pyKFTGvY1IgAAAACMWLY1A2CvdPT057r7W9Pa2ZckmTG+Nv/pqKlpqC29oa83rq4mlyyZmqe29qS+ppQDJlpFAAAAAMDYZuUMAHvl/o2dA8VMkmxs78vDmzv36WvWlEo5eHKDYgYAAACAqqCcAWCv7Gobs57+AoIAAAAAwCilnAFgj21q701rZ19evYPZhPqaLJjeWFwoAAAAABhlnDkDwB7Z0tGb6+5rTc9/rJypr0neNnt83jqnKePrdf0AAAAAsKe8mwbAHnlgY+dAMZO8tJXZ1KbatDTWFpgKAAAAAEYf5QwAe6SxduenjMa60i6uBAAAAABei3IGgD2yZOa4TB33yiqZA1rqcsRUZ80AAAAAwN5y5gwAe6SpviaXHj01j7/Qnbqa5JApDakpWTkDAAAAAHtLOQPAHqurKWX+dKtlAAAAAGBf2NYMgD22paM3z27vSblcLjoKAAAAAIxaVs4AsEf+4bFtuW9jZ5JkzoS6nL9ocsbV7b7j7+sv59EXutLW3Z83T2vMxMba3V4LAAAAANVEOQPA63p6a/dAMZMkz7b1ZuVzHTnhTc27veem1S9mzYs9SZI7ntqRi94yJTObPe0AAAAAgG3NAHhdW7v792juZc9s7xkoZpKku6+cXz/bPizZAAAAAGC0Uc4A8LoOndKQcXWlQXOLpjfu9vq+XZxJ0++YGgAAAABIYlszgKrW3VfOYy90paG2lEOnNKSmVNrldU11NbnwyCn51/Xt6errzzGzmjJ3UsNuv+6bWuqzf0tdntnemySpLSVLZzcNy88AAAAAAKONcgagSrV19+ev738hW7te2p7sTRPr85EjJ++2oJnRXJf3HTFxj752qVTKBYum5IGNnWnr7svC/cZlv/GecgAAAAAgUc4AVK27N3QMFDNJsm5bTx5/oTtHTNv9dmV7o6G2lGOtlgEAoCBr167Nfffdl4MOOihLliwpOg4AwCDKGYAq1d238yEwu5oDAIDR5he/+EWuvvrqlP/jLMT3ve99ufDCCwtOBQDwipqiAwBQjMUzx6XuVc8CExtqcvjU3Z8jA4w95d7+lHv6X/9CABhlvvvd7w4UM0nyj//4j+ns7CwwEQDAYFbOAFSp/cbX5eLFU3Pv851pqC3lmFnj0lins4dq0f7gC+lcszUpJ40HtWT8UdNS2s2ZUwAw2vT3D/7wQblc3mkOAKBI3oUDqGL7ja/L6QdPyDsPbE5LQ23RcYAK6dnYkc4ntib9ScpJ19rt6Xm2vehYADBkfvd3f3fQ+PTTT8/48eMLSgMAsDMrZwAAqkzv1u5dzjXs31xAGgAYeqeeempmz56d++67LwcddFCOO+64oiMBAAyinAGoQmtf7M69z3eksa4mx89pytQmTwdQTepnNKXjt+dmNhWSBQCGy4IFC7JgwYKiYwAA7JJ34wCqzLptPfm7VS/m5eNRH97cmT88ZprzZqCK1E1qSPPS/dL52NakXM64Qyelftq4omMBAABA1VDOAFSZBzZ2DhQzSbKjp5wnXuzOwumVeWN2c3tvfvjE9jzb1pODJjXk7MNanHcDBWg8YEIaD5hQdAwAAACoSj4mDVBlJjTs/E//hPrKPR1879FteXpbT3r7kydau/OjJ7ZX7HsDAAAAwEignAGoMktnN2V60ysrVRZOb8zcSQ0V+d49feU8t6N30NzT23oq8r0BAAAAYKSwrRlAlRlfX5NLj56ap7f2pLGulNkT6iv2vetrS5nZXJfnX1XQHNBSue8PAAAAACOBlTMAVaimVMpBkxsqWsy87P2HT8zsCS99NuCgSfV576EtFc8AAAAAAEWycgaAiprRXJeLF09NuVxOqVQqOg4AAAAAVJyVMwAUQjEDAAAAQLVSzgAAAAAAAFSQcgYAAAAAAKCClDMAAAAAAAAVpJwBAAAAAACoIOUMAAAAAABABSlnAAAAAAAAKkg5AwAAAAAAUEHKGQAAAAAAgApSzgAAAAAAAFSQcgYAAAAAAKCClDMAAAAAAAAVpJwBAAAAClEul9Pf3190DACAiqsrOgAAI0dXb3/uXNeeZ7f35MBJ9TnpTc2pqykVHQsAgDHolltuyc0335y+vr78zu/8Ti644IKiIwEAVIxyBoAB//D49jy8pStJ8tS2nuzo6c9Zh04sOBUAAGPNI488khtvvHFg/N3vfjeHHXZYjj/++AJTAQBUjnIGKNyGtp5cf+/momNUvXK5nGfay4Pm7t3QmY3bu3d7T1t3X5JkQkPtsGZjeHT3lb0QAAAqatu2bVmzZk0ef/zxnR775S9/qZwBAKqG92SAQs2bN6/oCLzKxieeSE9Pz8C4obExLQfu/ne0ac2aJMns17iGkWv8mjXpjj3eAYDK+NWvfpWrr7463d3dqa+v3+nxn/3sZ5k2bVp+//d/v4B0AACVpZwBCnXJJZcUHYFXWblyZb7whS+ko6MjLS0t+a//9b9m4cKFu71+xYoVSZIrr7yyUhEZQhdffHGeef7ZtP5sfdFRoKr0vtiV1sbWomMAVNx1112X7u6XVmX39PRk8uTJ2bFjx6APB/3DP/xDzj333DQ3NxcVEwCgIpQzAAw49thj8zd/8zdZv359DjzwwDQ2NhYdCQCAMaBcLqe1dXAx3dXVlQMPPDC/+c1vBub6+vrS29tb6XgAABWnnAFgkKamphx22GFFx6ACpkyZkue7tmTKOw8oOgpUldafrc+UKVOKjgFQUaVSKcuWLcsdd9wxMLds2bIcfvjh+dKXvjQwd8IJJ2TSpElFRAQAqCjlDAAAADDsPv7xj2f27Nl59NFHs2DBgpx99tmpr6/PtGnTsnLlyhx44IE55ZRTio4JAFARyhkAAABg2NXX1+e8887baX7JkiVZsmRJAYkAAIpTU3QAAAAAAACAamLlDAAAAADDqrW1Nds7urPyiY1FR4Gqsr2jO62trUXHAHbByhkAAAAAAIAKsnIGAACAqnDttddmzZo1RcfgDXr5d7dixYqCk/BGtLa2pqWpIcceOqPoKFBVVj6xMVOmTCk6BrALyhkAAACqwpo1a7J69aNpbppadBTegL7el97CeGrtpoKT8Ebs2NGeyc0NRccAgBFDOQMAAEDVaG6amrcc9p6iY0DV+eX9f1d0BAAYUZw5AwAAAAAAUEHKGQAAAAAAgApSzgAAAAAAAFSQcgYAAAAAAKCClDMAAAAAAAAVpJwBAAAAAACoIOUMAAAAAABABSlnAAAAAAAAKkg5AwAAAAAAUEHKGQAAAAAAgApSzgAAAAAAAFSQcgYAAAAAAKCClDMAAAAAAAAVpJwBABihyuVy+nb0pNxfLjoKAAAAMITqig4AAMDOerd2p+3Xz6d/R29K42oz4dj9Ur9fU9GxAAAAgCFg5QwAwAjUfv/m9O/oTZKUO/uy497NBScCAAAAhoqVMwBVYMOGDfniF7+Yhx9+OEcccUQuu+yy7L///kXHAl5D3/aeQeP+Hb0p9/WnVOuzNQAAADDa+eseoApcc801Wb16dcrlch555JF88YtfLDoS8DrqZ44fNK7bb5xiBgAAAMYIK2cAqsCjjz6607hcLqdUKhWUCHg9zUdNS6mulJ7Nnamb3Jjxi6YWHQkAAAAYIsoZgCqwYMGC3HfffQPj+fPnK2ZghCvV16R58fSiYwAAAADDwN4YAFXgD//wD3PUUUelvr4+ixYtyvLly/fovs7OzqxevTptbW3DnBAAACqvs3t7trVtSH9/X9FRAIAqY+UMQBXYb7/98rnPfW6v7lm9enU+//nPp62tLQ0NDVm+fHne8Y53DFNCAACorHXP35dnNj6QJGmoH58FB5+ecY0TC04FAFQLK2cA2KXrr79+YMVMd3d3rrvuuvT39xecCgAA9l13T3ue2fjg4PGmB1/jDgCAoaWcAWCXNm3aNGjc2tqanp6egtIAAMDQ6e7tSFIePNfTXkwYAKAqKWcA2KUTTzxx0Phtb3tbGhsbC0oDAABDp3nc1DQ1Tho0N33yvILSAADVyJkzAOzShRdemMmTJ+eBBx7IoYcemg984ANFRwIAgCFRKpUy/+DT8uymVenqbsu0SQdl+hTlDABQOcoZAHaprq4uH/jAB5QyAACMSQ3143PQnLcWHQMAqFKjYluzf//3f88HP/jBHHXUUTnhhBPyuc99Ljt27Bh4/K677so555yTo446KqecckpuuOGGAtMCAAAAAADs3ogvZ+67775ceOGF2W+//fLVr341n/jEJ/KDH/wgn/70p5Mk99xzTz72sY9l3rx5ueaaa3LWWWflqquuyvXXX19wcgAAAAAAgJ2N+G3Nrr766ixevDj/n707DbOrLNCF/eyaK5XKCAmQABJGIwgaiRARAiGhxYPd6MEjacBLsUXMObY4ECe+RlGZ7HZWmuNEt8IlRhvUBgkgyKC2MhsCMgQJAQIhCamkktS06/vBSbVFIGSo2quG+/633r3XWk8Ratj72e/7fvWrX02pVMqMGTNSLpfz/e9/Pxs2bMjXvva1TJ06NRdffHGS5Mgjj0xnZ2cuueSSnHrqqamrqyv4KwAAAAAAAPhvA3rmzKpVq3LHHXfk5JNPTqlU6hn/+7//+9xwww2pqqrKHXfckTlz5vQ677jjjktLS0vuuuuuSkcGAAAAAADYogFdzjz00EPp7u7O6NGj8+EPfziHHHJIpk2bln/6p3/Kxo0b88QTT6SjoyN77bVXr/P23HPPJMljjz1WRGwAttHSpUvzrW99K1/96lfz8MMPFx0HAAAAAPrVgF7WbNWqVUmST3ziE5k9e3a+/e1v589//nO+8pWvpK2tLf/rf/2vJMnIkSN7ndfU1JQkWbduXWUDA7DNVq9enfnz56e1tTVJcsstt+TLX/5y9thjj4KTAQCwrcrlrixf+UBaN6zKqJG7ZMLYfXuthAEAwAsGdDnT0dGRJHn961+ff/qnf0qSHH744enu7s6FF16Yd77znUnysn/oVVVt28SgRYsW7UBagMHliSeeyLPPPpu99947Y8aM2a5rrF27Nkly5513bneOO+64o6eYSV742X/llVfm6KOP3u5rsnU2/fsBlbd27dod+tkJbB+/+/rfo8tuz8o1f0mSrFzzl7R3rM/uEw+p2P03tq/L8uceSGdXeyaM2yejmiZW7N4AA5W/PWFgGtDlzKYZMEceeWSv8SOOOCIXXHBB/vSnPyXZfIbMpuPm5uZtut+BBx6Y+vr67Y0LMGhcdtll+elPf5okqampyWc+85m8/vWv3+brXHnllUmSadOmbXeWtra2/Od//mevsQMOOGCHrsnWufLKK5PWZ4qOAcNSc3Ozn3NQgCuvvDKrnttYdIwhq6vcmZVrHu81tmL1IxUrZ7rKHbn/0WvT0bkhSfLc80vyminHpblpQkXuDzBQ+dsTitHW1rbFCSEDes+ZV73qVUmS9vb2XuObZtRMnjw51dXVWbp0aa/HNx2/eC8aAJLW1tZcffXVPcednZ09JUsRpk+fnoMPPrjneO+9984xxxxTWB4AALZPVakqNdW1vcZqqxsqdv81a5/qKWZe0J0Vzy+p2P0BALbFgJ45s/fee2fSpEm55pprMnfu3J7xm266KTU1NXnd616XN7zhDVm4cGHe/e539yxvdt1116W5uTkHHnhgUdEBBqzOzs50dXX1GmtraysozQszd84777w8+OCD6ezszNSpU7d5WUoAAIpXKlVlj12mZcmTv0/SnapSdXbfZdtnZ2+vmprNi6DalxgDABgIBnQ5UyqV8rGPfSwf+chH8rGPfSxvf/vbs2jRonz729/OqaeemnHjxuXMM8/Me97znpx11lk58cQTc/fdd+e73/1uPvrRj6axsbHoLwFgwBk9enSOOOKI3HrrrT1jb33rWwtM9IIDDjig6AgAAOygCeP2zeiRu6Z14+o0j9i5ouXIqKaJGTdqj6xqeWE1jYa65kwct3/F7g8AsC0GdDmTJMcff3zq6uryzW9+M2eccUbGjx+fefPm5YwzzkiSHH744fn617+er33ta5k3b14mTpyYs88+O+9973sLTg4wcH34wx/OwQcfnKVLl+YNb3hDDjmkcpu0AgAwtNXXjUx93chC7r3fnjOzbv1z6exqz6iRu6SqZEY2ADAwDfhyJkmOPfbYHHvssS/7+OzZszN79uwKJgIY3GprazNnzpyiYwAAQJ8bOWKnoiMAALwiHyEBAAAAAACoIOUMABW3YcOGLFq0KC0tLUVHAQAAAICKGxTLmgEwdCxatChf+MIX0tramtra2nzoQx/KUUcdVXQsKFR3VzkbH16TzlVtqRnfkIZ9RqdUXSo6FgAAANBPzJwBoKJ+8IMfpLW1NUnS0dGR73znO+nq6io4FRSr9Z6V2fDA8+l4ZkM2LF6d9fetLDoSAAwoG9pa8sgTt2XxkoV5dtXDRccBANhhZs4AUFHPPfdcr+OWlpZ0dHSkurq6oERQvPZl63odtz2xLk2vs5kxACRJudyVB5YsTHvn+iRJS+vyVJWqs9PYKQUnAwDYfmbOAFBRL17C7I1vfGMaGhoKSgMDQ1VD78/LVDX6/AwAbLJ2/YqeYmaTlS2PF5QGAKBveOUPQEWddtppGTNmTO69997ss88+ecc73lF0JCjciNeOz7o/Ppt0dSfVpYw4aFzRkQBgwKiva9p8rHZkAUkAAPqOcgaAiqqurs6JJ56YE088segoMGDU7ToiY/5m93StaU/16LpU1VnmDwA2aahrzuQJB2fZs/cl6U5j/ZjstvOBRccCANghyhkAgAGgqq46VTs3Fh0DAAakyRMPzoRx+6ajc2NGNIxNqVQqOhIAwA5RzgAAAAADXl3tiNTVjig6BgBAn6gqOgAAAAAAAMBwopwBAAAAAACoIOUMAAAAAABABSlnAAAAAAAAKkg5AwAAAAAAUEHKGQAAAAAAgApSzgAAAAAAAFSQcgYAAAAAAKCClDMAAAAAAAAVVFN0AAAAAICXsrF9XZ5ecX86ujZm57H7ZGzzpKIjAQD0CeUMAAAAMOCUy11ZvORXae9YnyRZtebxHPCqYzOmebeCkwEA7DjLmgEAAAADzprW5T3FzCbPPb+koDQwvJXL3Vm3sSPlcnfRUQCGDDNnAAAAgAGnrqZhs7HamsYCksDw9nxrW+5/4vl0dJVTW12V1+w+JmOa6ouOBTDomTkDAAAADDhNjeMzYew+PccNdc3ZdadXF5gIhqeHnm5JR1c5SdLRVc5DT7cUnAhgaDBzBgAAABiQpkyekV12enU6OtsyqmlCSiWfMYVK29DeucVjALaPcgYAAAAYsEY0jC06AgxrOzU3ZEXLxl7HAOw45QwAAAAA8JL232106muqs2ZDe0Y11mavCc1FRwIYEpQzAAAADAurV69O6/qVue/ha4qOAsNOV7kz7R3VRcdgO9RUV2WfXUcVHQNgyLFYKwAAAAAAQAWZOQMAAMCwMHbs2LQ835nX7nt80VFg2Pndvf+eulqfEQaATfxWBAAAAAAAqCDlDAAAwFZatWpVzj777KxataroKDAsdHd3p1zuLDoGAECfU84AAADDyl133ZVvfetbueqqq7Jx48ZtOvfyyy/P/fffnyuuuKKf0sHQ09nVnqdWLMpjT/4+a9Y9vdXnPb/2qdz955/lD/dfngceuz4dndv2/QoAMJDZcwYAABg2fvOb3+Sf//mfe47vvPPOnHfeeVt17qpVq3LDDTeku7s7119/fU4++eSMGzeuv6LCkPHgX27MuvUrkiTPrHoo++0xM+NG77HFc8rlrjzyxK3p7GpLkqxZ93SWLr8re0+e0e95AQAqwcwZAABg2PjVr37V6/jee+/N8uXLt+rcyy+/POVyOUlSLpfNnoGtsH7j6p5iZpNnVj30iue1dazrKWY2ad2wsk+zAQAUSTkDAAAMGyNGjOh1XFVVlfr6+q069+abb05n5wt7X3R2duamm27q83ww1FRV1W42Vl29+diLNdQ1p6629/fr6JG79lkuAICiKWcAAIBh46STTkpDQ0PP8QknnJCxY8du1bkzZ85MTc0LK0PX1NTk6KOP7peMMJQ01I3MhHH79RxXV9Vm0s4HvuJ5pVJV9t/z6DSPmJCa6oZMGLtPJk88pD+jAgBUlD1nAAAKVN7YmZRKqaqvLjoKDAsHHHBALr300txzzz3Zbbfdst9++73ySf/P3Llze5ZFK5fLOfnkk7fp3suXL8+YMWN6lUMwHEyZdFh2HjMlbR3rMnrkbqmt2brvgabG8XnN3n/Tz+kAAIqhnAEAKEB3uTutd65I+7LWJEn9q5oz4pDxKZVKBSeDoW/MmDGZOXNmxe63YsWKfO5zn8vjjz+exsbGfOADHzDrhmGnuWlCmjOh6BhAH1m2sjVLn1uXJNl9p5HZfXxTwYkABh/LmgEAFKD9ydaeYiZJ2v6yNh3PbCgwEfBKLr/88p4CtVQq5Yorrtiq8/793/89jz/+eJJkw4YNueSSS7Jhg+93AAan51vb88jylrR3ltPeWc6jy1vyfGtb0bEABh3lDABAAbrWdmw2Vl63+RgwcNx8883p6upKknR1deWmm27aqvOWLVvW63jDhg1ZuXJln+cDgEpYs759s7HnWzcfA2DLlDMAAAWo22VE74FSUjuxsZgwwFaZOXNmampeWBm6pqZmq5cmmz59eq/jSZMmZdKkSX2eDwAqYVRj7eZjI+oKSAIwuNlzBgCgADXj6jNy+oRsfHRNUiqlYb/RqW72ohYGsrlz5+aGG25IklRVVeXkk0/eqvNOOumklMvlErJ3RgAAIABJREFU/Nd//Vd22223nHbaafaXAmDQGjuyPntNaP6rPWeaMm5kfcGpAAYf5QwAuf/++3PZZZdl1apVOeqoozJ37txUV1cXHQuGvLpJTambZPNUGCzGjRuXY489Ntdee21mz56dcePGbdV51dXVmTt3bubOndvPCQGgMvbceWT23Hlkuru7feAAYDspZwCGufXr1+e8887L+vXrkyQ/+clPMmbMmJxwwgkFJwOAgWfu3LlZunTpVs+aAYChTDEDsP3sOQMwzD388MM9xcwm99xzT0FpAGBgGzduXC666KKtnjUDAADwUpQzAMPcHnvs0bO58SZTpkwpKA0AAAAADH07VM5s2LAhK1euTHd3d1/lAaDCxo4dm3nz5qW5uTmlUinTp0/P29/+9qJjAQAAAMCQ9Yp7zjzyyCP5zne+k2nTpuWkk05Kkvzud7/Lv/zLv+T+++9Pd3d36uvrM2vWrJx11lmZPHlyv4cGoG/NmjUrRx11VNrb2zNixIii4wAAAADAkLbFcubee+/Nu9/97iTJwQcfnCS56aabej5h/bd/+7cZP358nnjiiVx//fW57bbbcsUVV1gOB2AQqqmp2Wx5MwAAAACg723xXbgvfelLmThxYn70ox9lp512SpKcf/752XffffPDH/4wzc3NPc994okncsopp+Tiiy/Ot7/97f5NDQAAAAAAMEhtcc+ZxYsX55RTTukpZtavX5+lS5fm9NNP71XMJMnuu++eU089NXfccUf/pQUAAACGnNUty3Lfw7/IXQ8uyBPP3GNvWwBgyNvizJmGhoa0tLT0HI8YMSIjR45MuVx+yed3dnamVCr1bUIAAABgyGrv2JCHlt6c7u4X3mt48tn7Ul87MhPG7VNwMgCA/rPFmTNHH310fvCDH+TOO+/sGTvppJPyne98J+vWrev13EcffTT/9m//lhkzZvRPUgAAAGDIWbv+2Z5iZpOW1uUFpQEAqIwtzpz5yEc+kjvvvDOnnnpqZs6cmRkzZuSggw7Kr3/968yZMyezZ8/O+PHj88gjj+Smm27KqFGj8rGPfaxS2QEAhpyudR1pe2xtUkrqX9Wc6pG1RUcCgH7V1Dhuq8YAAIaSLZYz48aNy4IFC3LppZfmqquuyq9//euUSqWetV9//OMfJ0nq6uoya9asfPzjH8+kSZP6PzUAwBDUtb4zLTc/le6OFz493PaXtRl97KRUNWzxTzYAGNQa6pqz126HZekzd6WrqyM7jdkrE8ftX3QsAIB+9Yqv9JuamnLWWWflrLPOyrJly/L444+npaUl7e3tGTFiRCZOnJh99903jY2NlcgLADBktS9b11PMJEl3Rznty1rTsM/oAlMBQP+bOH6/TBi3T7q7y6mq8qEEAGDo26a/eCZPnpzJkyf3VxYAgGGtVLv5doAvNQYAQ1GpVJVSye89AGB48FcPAMAAUT95ZKpH/fceM9Wj61I3qanARAAAAEB/MFcYAGCAKNVWZdTRk9LxzPokpdRObEypqlR0LAAAAKCPbbGcOe2007b5gqVSKZdddtl2BwKgWOvWrct//dd/pbGxMdOnT09NjR4fKqlUVUrdrmbLAAAAwFC2xXfc9thjjyxYsCClUikTJkxIdXV1pXIBUIAVK1bkYx/7WFavXp0kefWrX50vfvGLfv4DAAAAQB/aYjnz+c9/PgcffHD+v//v/8uMGTNy/vnnVyoXAAW49tpre4qZJHnggQdyzz33ZNq0aQWmAgAAAIChpeqVnnDSSSdl3rx5ueqqq3LddddVIhMABWlvb9+qMQAAAABg+71iOZMkH/zgB7Pvvvvm4osvTrlc7u9MABRkzpw5qa+v7zneddddzZoBAAAAgD62Vbs8V1VVZcGCBWlra0tV1Vb1OQAMQnvssUe+/OUv5+abb05jY2Nmz56durq6omMBAAAAwJCyVeVMktTV1XmDDmAYmDx5ck455ZSiYwAAAADAkLXV5cwm69aty4YNG1JVVZWmpqY0NDT0Ry4AAAAAAIAh6RXLmc7OzvzHf/xHrrnmmixatCjr1q3r9fioUaNy4IEH5q1vfWtOOOGE1NbW9ltYAAAAAACAwW6L5cyqVaty+umn54EHHshee+2VI488MhMmTOjZLLqtrS3PPvtsFi9enE996lO54oorcumll2bs2LEVCQ8AAAAAADDYbLGcufDCC7Ns2bJ8//vfz+GHH77FC/32t7/NP/7jP+biiy/OF7/4xT4NCQD0j87n27L65mVFx2AblTd2JkmqGrZ5hVoGgM7n25Jdik4BAABAkbb4iv7mm2/O+973vlcsZpJkxowZOf300/Pv//7vfRYOAOg/U6ZMKToC22nJkiVJkim7+DcclHbx/QcAADDcveLHLWtqtv4TmQ0NDdmwYcMOBQIAKuOMM84oOgLbaf78+UlemOUMAAAADD5VW3rw0EMPzWWXXZbHHnvsFS/02GOP5Xvf+14OPfTQPgsHAAAwEHV0dOSWW27JVVddleXLlxcdBwAAGGS2OC3mE5/4RE477bSccMIJmT59el7zmtdk4sSJaWhoSKlUysaNG7NixYosXrw4v/3tbzN69Oh88pOfrFR2AACAQnz+85/P3XffnST54Q9/mPPPPz/77rtvwakAAIDBYovlzOTJk/Ozn/0s3//+93PNNdfkt7/97cs+77TTTsv73ve+jBs3rl+CAgAAA9+NN96YhQsXFh2j36xevTodHR1ZuXJlz1h7e3s++9nPZtKkSQUm6ztz5szJrFmzio4BAABD2ituKDNmzJicddZZOeuss9LS0pJnnnkmra2tKZfLaWpqym677Zbm5uZKZAUAACjU6tWrUy6Xi44BAAAMcq9YzvzpT3/KV77yldx1112pqanJ61//+vzDP/xD3vCGN2z23J///OeZP39+HnjggX4JCwAADGyzZs0a0rMu5s+fnySprq7OokWLkiS1tbX5zGc+kwMOOKDIaAAAwCCyxXLm3nvvzSmnnJIRI0bkTW96U1avXp1bbrklt956a97//vfnwx/+cKVyAgAADBjnnntubr311qxcuTIzZszI5MmTi44EABXV3d2dx1esy3NrN6axriZTJjanse4VPwcOwP+zxZ+YX/nKVzJx4sT8+Mc/zvjx45MkDz74YObPn59//dd/zcqVK3PeeedVJCgAAMBAUVdXN6RnCAHAK3l8xbr8ZcW6JMm6jZ1p3diRQ/fZOaVSqeBkAIND1ZYevOeeezJ37tyeYiZJDjjggFxxxRU59NBDs2DBgpx77rn9nREAAAAAGEBWrm3rdby+vSsb2rsKSgMw+GyxnOnu7k51dfVm4yNGjMill16aQw45JD/+8Y9z4YUX9ltAAAAAAGBgaazv/Z5hdVUpdTVbfKsRgL+yxZ+YU6dOzU9/+tO0t7dv9lhDQ0MuvfTS7L///vnBD36QCy64IF1d2nEAAAAAGOr2mtCcEfUv7JhQXVXKvruOSk21cgZga21xz5kzzzwz73//+/M3f/M3Of744/Pud787O++8c8/jzc3N+d73vpf3vve9ueyyy9Lc3NzvgQEY/BYuXJhf//rXGTt2bN71rndlzz33LDoSAACDWHvH+rS0PpOmxvFprB9VdBwYFhrranLo3jtlQ3tX6mqqFDMA22iLPzXf/OY357LLLsuoUaPyve99Lxs2bNjsOePGjcuPfvSjnHDCCWlpaem3oAAMDbfccku+8Y1vZPHixbn99tvzmc98Jm1tba98IgAAvITVLcty959/lkeeuDX3PnRVlq98sOhIMGyUSqWMqK9RzABshy3OnEmS6dOn56qrrkpLS0tGjhz5ks9pamrKRRddlDPOOCN//OMf+zwkwGB14403ZuHChUXH6DdLlixJksyfP3+rz1m2bFmv4zVr1uQjH/nIy/6OKdqcOXMya9asomMAAPAynnjm7nR3l//7ePk9mThuv5RK3iwGAAauVyxnNhk16pWnBe+9997Ze++9dygQAIPH2LFjt/mcurq6rRoDAICt0dnVe5/crnJHurvLyhkAYEDb6nIGgG03a9Yssy5epKWlJeeee24eeeSRVFdX56STTsrcuXOLjgUAwCA1Yey+WfbsPT3HO43ZK1VV3u4AAAY2f60AUFGjRo3Kv/zLv+SJJ55Ic3NzxowZU3QkAAAGsckTX5v6upFpaX06TQ3jMmHcfkVHAgB4RcoZAAqx++67Fx0BAIAhYuexU7Lz2ClFxwAA2GoWYAUAAAAAAKgg5QwAAAAAAEAFKWcAAACAYamtvTXPrHooa9YtLzoKADDM2HMGAAAAGHZa1i3PA3+5Id3d5STJxHH7Z69Jbyw4FQAwXJg5AwAAAAw7T65Y1FPMJMkzqx5Ke8eGAhMBAMOJcgYAAAComLb2densbCs6RsrdXS8a6U73ZmMAAP3DsmYAAABAv+vq6sifH78pLa3LUypVZbedD8zuEw8pLM8u4/bP2tZneo7HNk9Ofd3IwvIAAMOLcgYAAIBho3XDqtz38DVFxxiWOjrXp6NzfZKku7ucJ5+9LyufX5qqqq17a2LTkmN1tY19lqm+bnS6utpSVarJxvYN/t/oR13lziR1RccAgAFDOQMAAMCwMGXKlKIjDGtPPfVU1qzpPTZ+56aMGjVqq85fsmRJkmTPvXbervt3dXWlq6srdXUKgiIsWbI2SWfRMQBgwFDOAAAAMCycccYZRUcY1n7729/mggsu6DkeMWJELr744owcuXVLic2fPz9JcuGFF27zva+++ur827/9Wzo6OrLvvvvmnHPOyZgxY7b5Omy/+fPn54klDxUdAwAGjKqiAwAAAABD34wZMzJv3rzst99+ecMb3pDPfvazW13M7IiVK1fm+9//fjo6OpIkDz/8cH7605/2+30BALbEzBkAAACgIo477rgcd9xxFb3n008/nXK53GvsySefrGgGAIAXM3MGAAAAGLL233//jB07ttfYG9/4xoLSAAC8wMwZAAAAYMiqra3Neeedlx/96EdZuXJljjzyyIrP3gEAeDHlDAAAADCk7bHHHvnkJz9ZdAwAgB6WNQMAAAAAAKgg5QwAAAAAAEAFKWcAAAAAAAAqSDkDAAAAAABQQcoZAAAAAACACqopOgAAAC/t8ccfzy9/+ct0dXXl+OOPzz777FN0JAAAAKAPKGcAAAaglStX5uyzz86GDRuSJLfccku++tWvZtKkSQUnAwAAAHaUZc0AAAag3/3udz3FTJK0t7fn1ltvLTARAAAA0FeUMwAAA9Do0aM3GxszZkwBSQAAAIC+ppwBABiADjvssBx00EE9x/vtt19mzpxZXCAAAACgz9hzBgBgAKqtrc3nP//5PPjgg+nq6srUqVNTVeVzNQAAADAUKGcAAAaoUqmUV7/61UXHAAAAAPqYj18CAAAAAABUkHKGAeXRRx/Nr371qyxbtqzoKAAAAAAA0C8sa8aAcfXVV+e73/1ukqSqqiof/vCHbXwMAAAAAMCQo5wZBm688cYsXLiw6Bhb1N3dnYceeqjnuFwu5xvf+EauvfbaVzx39erVSZKxY8f2W76izZkzJ7NmzSo6BgAAAAAAfcCyZgwY3d3dvY7L5fJWnbd69eqeggYAAAAAAAY6M2eGgVmzZg2KWRf/9//+3/ziF7/oOT755JNz0kknveJ58+fPT5JceOGF/ZYNAAAAAAD6inKGAeP000/Pvvvum4cffjgHHXRQDjvssKIjAQAAAABAn1POMGBUVVVl5syZmTlzZtFRAAAAAACg39hzBgAAAAAAoIKUMwAAAAAAABWknAEAAAAAAKigQVfO/O///b8ze/bsXmO33XZb3vGOd+Tggw/OMccck+9973sFpQMAAAAAANiyQVXOXH311bn++ut7jd111135wAc+kClTpuTrX/96TjjhhFx00UX57ne/W1BKAAAAAACAl1dTdICt9cwzz+QLX/hCdtlll17jX/va1zJ16tRcfPHFSZIjjzwynZ2dueSSS3Lqqaemrq6uiLgAAAAAAAAvadDMnPnMZz6TN73pTTn88MN7xtra2nLHHXdkzpw5vZ573HHHpaWlJXfddVelYwIAAAAAAGzRoChnfvKTn+T+++/POeec02v8iSeeSEdHR/baa69e43vuuWeS5LHHHqtYRgAAAAAAgK0x4Jc1e/LJJ3P++efn/PPPz7hx43o9tnbt2iTJyJEje403NTUlSdatW1eZkAAAAAAAAFtpQJcz3d3d+dSnPpWjjjoqxx133Es+niSlUuklz6+q2raJQYsWLdr2kBRuU0l35513FpwEACrD7z4oju8/KI7vv8Ft078fUHlr1671sxMGoAFdzvzoRz/Kn//85/ziF79IZ2dnkv8uZDo7O9Pc3Jxk8xkym443Pb61DjzwwNTX1+9obCrsyiuvTJJMmzat4CQAUBl+90FxfP9BcXz/DW5XXnllnl/xdNExYFhqbm72sxMK0NbWtsUJIQO6nLnuuuuyevXqHHHEEZs99prXvCbnnntuqqurs3Tp0l6PbTp+8V40AACDwfr163PXXXdlzJgxOfDAA4uOAwAAAPSxAV3OfPazn01ra2uvsW9+85t54IEH8o1vfCOTJ0/Otddem4ULF+bd7353z/Jm1113XZqbm72ZAQAMOk899VTmz5+fNWvWJEne9KY3Zf78+QWnAgAAAPrSgC5npkyZstnYmDFjUldXl4MOOihJcuaZZ+Y973lPzjrrrJx44om5++67893vfjcf/ehH09jYWOnIAAA75Oc//3lPMZMkt99+ex599NHsvffeBaYCAAAA+lJV0QF21OGHH56vf/3refTRRzNv3rz84he/yNlnn51/+Id/KDoaAMA2e/Gs4eSFZc4AAACAoWNAz5x5KRdccMFmY7Nnz87s2bMLSAMA0LfmzJmTW2+9NeVyOUmy++67Z+rUqQWnAgAAAPrSoCtnAACGsoMOOigXXHBBbr755owZMybHH398qquri44FAAAA9CHlDADAAHPAAQfkgAMOKDoGAAAA0E8G/Z4zAAAAAAAAg4lyBgAAAAAAoIKUMwAAAAAAABWknAEAAAAAAKgg5QwAAAAAAEAFKWcAAAAAAAAqSDkDAAAAAABQQcoZAAAAAACAClLOAAAAAAAAVJByBgAAAAAAoIKUMwAAAAAAABWknAEAAAAAAKgg5QwAAAAAAEAFKWcAAAAAAAAqSDkDAAAAAABQQcoZAAAAAACAClLOAAAAAAAAVJByBgAAAAAAoIKUMwAAAMCAsn79+vzxj3/ME088UXQUAIB+UVN0AAAAAIBNHnvssXzmM5/J2rVrkyTvfOc7c8oppxScCgCgb5k5AwAAAAwYP/7xj3uKmSRZsGBBVq9eXWAiAIC+p5wBAAAABoyWlpZex+VyOevWrSsoDQBA/1DOAAAAAAPGrFmzeh3vt99+2X333QtKAwDQP+w5AwAAAAwYs2bNSmNjY373u99ll112ydve9raiIwEA9DnlDAAAADCgzJgxIzNmzCg6BgBAv7GsGQDbbdWqVTn77LOzatWqoqMAQJ976qmn8sc//jHr168vOgoAADDEKGcA2G6XX3557r///lxxxRV9cr21a9fm+eef75NrAcCO+MlPfpIzzzwz5513Xk4//fQ88sgjRUeCQWPFihVZtmxZ0TEAAAY05QwA22XVqlW54YYb0t3dneuvv36HZ8985zvfyWmnnZZ3v/vd+dKXvpTOzs4+SgoA22bdunW54oor0t3dnSRpbW3N5ZdfXnAqGPi6u7vzjW98I+973/vywQ9+MOecc07a2tqKjgUAMCApZwDYLpdffnnK5XKSpFwu79Dsmfvuuy8///nP09XVle7u7txyyy35zW9+01dRAWCbtLa2bvYhgTVr1hSUBgaPP/3pT1m4cGFPsXnvvffmhhtuKDgVAMDApJwBYLvcfPPNPW9cdXZ25qabbtrua73UshdLly7d7usBwI6YOHFiDjzwwF5js2bNKigNDB7Lly/fqjEAAJKaogMAMDjNnDkzCxcuTGdnZ2pqanL00Udv97UOOeSQ1NTU9PqU8qGHHtoXMQFgu3z605/O1VdfnSeffDLTp0/PUUcdVXQkGPCmTZuW+vr6nqXMSqVSDj/88IJTAQAMTMoZALbL3Llze5apqKqqysknn7zd19ptt93y6U9/OgsWLEhHR0f+x//4H5t9YhkAKqmpqSlz584tOgYMKuPHj895552Xn/3sZ9m4cWOOP/74TJ06tehYAAADknIGgO0ybty4HHvssbn22msze/bsjBs3boeuN23atEybNq2P0gEAUIQDDjggn/rUp4qOAQAw4ClnANhuc+fOzdKlS3do1gwAAAAADDfKGQC227hx43LRRRcVHQMAAAAABpWqogMAAAAAAAAMJ8oZAAAAAACAClLOAAAAAAAAVJByBgAAAAAAoIKUMwAAAAAAABWknAEAAAAAAKgg5QwAAAAAAEAFKWcAAAAAAAAqSDkDAAAAAABQQTVFB4AdVS6Xs2LFipxxxhmZNGlS3vve92by5MlFxwIAAAAAgJeknGHQe+6557Jq1aokydNPP52nnnoq3/72t1MqlQpOBgAAAAAAm7OsGYPeunXreh0/9dRTefrppwtKAwAAAAAAW6acYdCrr6/vdTxy5MiMHz++oDQAAAAAALBlyhkGvQkTJqShoSFJMnr06HzoQx/arLABAAAAAICBwp4zDHq1tbXZa6+98olPfCLNzc2pqfG/NQAAAAAAA5d3sRkyxo4dW3QEAAAAAAB4RZY1AwAAAAAAqCDlDAAAAAAAQAUpZwAAAAAAACrInjN/5YILLsj69euLjsE2WrJkSZJk/vz5BSdhe02ZMiVnnHFG0TEAAAAAACpCOfNXHln6XJ5fs7boGGyjcucLE8AWP/pMwUnYHl0bVxcdAQAAAACgopQzf6Vp9zena3xH0TFgWFm75PqiIwAAAAAAVJQ9ZwAAAAAAACrIzBkAAACgz3V2duYPf/hD2traMn369DQ1NRUdCQBgwFDOAAAAAH2qs7Mzn/zkJ/PnP/85STJ+/Ph86Utfyvjx4wtOBgAwMFjWDAAAAOhTd955Z08xkyQrV67MddddV2AiAICBRTnDgFXuaE3XxtVFxwAAAGAbtbe3b9UYAMBwZVkzBqS2Z+5Kx+qHkyRVDWPTuPvMlKrrCk4FAADA1jj00EMzYcKEPPvss0mShoaGHHvssQWnAgAYOJQzDDhdG1f3FDNJUt64Oh2rH0rdTgcWmAoAAICt1dDQkH/+53/OwoUL09bWlqOPPjqTJk0qOhYAwIChnGHA6e5o3Wys/BJjAAAADFyjR4/OSSedVHQMAIAByZ4zDDjVIyYmVb2XMKtp3qOgNAAAABThL3/5S26//fasXbu26CgAAH3OzBkGnFJ1bRr3PDodKx9Id1d7akdPSc3IXYuOBQAAQIX88Ic/zJVXXpkkaWxszOc+97mCEwEA9C3lDANSdf2YVO92eNExAAAABo0bb7wxCxcuLDrGDuvs7MzDD//3PqQbNmzIueeem87OziTJ/Pnzi4rW7+bMmZNZs2YVHQMAqADlDAAAwBa0trbm7rvvzvjx44uOAsNCuVx+ybGxY8cWkAYAoH8oZwAAAF7GsmXLMn/+/J49L0aPHp3ddtut4FTw0mbNmjVkZl2cc845uffee3uOTz/99MyZM6fARAAAfUs5AwAA8DJ+9rOf9dqMfM2aNWbQQAV88pOfzDXXXJMnn3wyb3zjG3PYYYcVHQkAoE8pZwAAAF5Ga2vrZmMvteQS0LdGjBiR//k//2fRMQAA+k1V0QEAAAD6Wnd3d+6///4sWrRoh8qUOXPmpFQq9RzX19enoaGhT/ItXrw49913X7q6unb4egAAwOBi5gwAADCkdHR05JxzzsnixYuTJPvtt1++8IUvpL6+fpuvNW3atHz+85/PLbfckvHjx+eOO+7oVdZsj87Ozpx77rm57777kiRTpkzJF7/4xYwYMWKHrgsAAAweZs4AAABDyu23395TzCTJQw89lN/85jfbfb2DDjoo8+bNy7ve9a5UV1fvcL4//OEPPcVMkixZsiS//vWvd/i6AADA4KGcAQAAhpQ1a9Zs1VhRXipLS0tLAUkAAICiKGcAAIAhZcaMGWlsbOw5rq+vzxFHHFFgot4OO+ywNDU19RzX1tbmzW9+c4GJAACASrPnDAAAMKTsvPPOueiii/Kf//mfKZfLOf7447Prrrtu9rxHHnkkP/7xj9PS0pLZs2fn2GOPrUi+sWPH5uKLL84vf/nLdHR05C1veUt23333itwbAAAYGJQzAADAkLPnnnvmgx/84Ms+3tramnPOOSetra1JkgceeCBNTU05/PDDK5Jv8uTJ+cAHPlCRewEAAAOPZc0AAIBh509/+lNPMbPJ73//+4LSAAAAw41yBgAAGHZ22223zcZeaukzAACA/qCcAQAAhp099tgj73znO1NdXZ0kmTp1ak444YSCUwEAAMOFPWcAAIBh6ZRTTskJJ5yQ1tbWl5xJAwAA0F+UMwAAwLA1evTojB49OsuWLcsll1ySxx57LK9//etzxhlnZOTIkUXHAwAAhijlDAAAMOxdcMEFWbp0aZLkN7/5TWpqavKP//iPBacCAACGKnvOAAAAw9rzzz/fU8xs8qc//amgNAAAwHCgnAEAAIa1UaNGZcKECb3G9tlnn4LSAAAAw4FyBgAAGNaqqqry0Y9+NLvttluSZOrUqXnf+95XcCoAAGAos+cMAAAw7L361a/OJZdckra2ttTX1xcdBwAAGOKUMwAAAP/PthQzDz/8cH7wgx9kxYoVOeKII/L3f//3qa6u3uI5t956a66++uqUSqW84x3vyGGHHbajkQEAgEFIOQMAALCN2tvb87nPfS5r1qxJkixYsCBNTU15xzve8bLnPPTQQ/nSl76U7u7uJMkFF1yQr3zlK3nVq15VicgAAMAAopwBAID0efYXAAAgAElEQVQK+td//dcsWbKk6Bhsp03/dh/96Ed7iplNfvKTn+QPf/jDy567YsWKnmImScrlcj7/+c9n/Pjx/ROWlzRlypScccYZRccAGHI2dnTl8RXrsrG9MzuNasikcU1FRwIY0JQzAABQQUuWLMmfFy3KTtX+FB+MasvlJEnr449v9lj3+vVZ+cCDL3tue7o3G2t79tmsfHZF3wVki57r6iw6AsCQ1FUu545HV6Sz64Xfdatb25NEQQOwBV4RAgBAhe1UXZO3jxlXdIwhb01XVxqqSqkvVfXL9R9qb8vtG1rT1t2dyTW1mT1iZOqrXv5e3d3d+c2G1vy5vS1JMrWuPkc0NqVUKvVLPjb3s+dXFR0BhrV1G9pzxyPPFh1jyOssd6ezqzulUlJbXUpVH/yeae/oSpLU1b703mobO7rSWe499sjTLXl6VesO35sds25De9ERgJehnAEAAIaUDeVyrmltyYqurlQnOaxxRA6qb+zz++xXV5+9a+vS0d2dhi2UMpuUSqXMHDEyhzWMSJKtOgdgqJgyZUrREYaF1tbWLF26tOe4u1SdvffeO1U7+Dtn07Keu7/Mv+Njjz2Wzo0be42NaGrK7nvssUP3pW/4/oOBSTkDAAAMKXdu3JAVXS98wrcrye82rM+U2vo09UMZUl0qpXobP5GslAGGI3s9VcaXv/zlXuVMZ2dn3vWud2XatGk7dN358+cnSS688MKXfPySSy7JNddc03NcKpXyxS9+MXvttdcO3RdgKPOqAACALF++PM8880zRMaBPrCl39TouJ2l50RgADEVjxozZqrG+Nnfu3Bx88MFJkubm5nz84x9XzAC8AjNnAACGsc7Ozlx00UX5/e9/nyQ58sgjc9ZZZ6W6+qXXE4fB4FW1dXmis6PneESplAnVXvoAMPS97W1vy+9+97ssX748STJr1qzsvffe/X7fUaNG5bzzzktra2saGhr8LQmwFbxCAQAYxm677baeYiZJbrnllhxxxBE57LDDCkwFO2ZqXX06u7vzSEdbRlZV59CGxm1eegwABqPx48fnW9/6VhYtWpTRo0dXfPZKU1NTRe8HMJgpZwAAhrFNn6r8a08//XQBSaDvlEqlHNzQmIMbGouOAgAVV1NTk0MOOaToGAC8AnvOAAAMY2984xtT9Vebk9fU1GT69OkFJgIAAIChz8wZAIBhbK+99so555yTn//856murs7f/d3fZdKkSUXHAgAAgCFNOQMAMMxNmzYt06ZNKzoGAAAADBvKGQAAAACA7dDS0pJnn302HR0dRUcBKqi2tjYTJkzIqFGjtvsayhkAAAAAgG3U0tKSZ555JpMmTUpjY2NKpVLRkYAK6O7uzoYNG/Lkk08myXYXNFWv/BQAAAAAAP7as88+m0mTJmXEiBGKGRhGSqVSRowYkUmTJuXZZ5/d7usoZwAAAAAAtlFHR0caGxuLjgEUpLGxcYeWNLSsGQAAwIus7OrM7Rta83xXV15VW5cZjU2p8YlYAOBFzJiB4WtHv/+VMwAAAH+lu7s7v2pdm7XlcpJkcXtbakulHN7YVHAyAABgqLCsGQAAwF9ZUy73FDObLNuB5QoAAABezMwZAACAvzKyqioNpVI2dnf3jO1U46UTAMBgdOqpp+YPf/hDr7Ha2trstNNOOeaYY/Lxj3+8z/YOOuaYY3LiiSfm//yf/9Mn12No8woDAADgr9SUSjlmxMj8Zn1rWrvL2a2mJm9sGFF0LAAAttNb3vKWfPrTn+45Xr9+fW677bacf/75KZfLOffcc/vkPgsWLEh9fX2fXIuhTzkDAADwInvU1uWUUbXpSHfqSlaDBgAYzBoaGrLzzjv3Gttzzz2zaNGiXHvttX1WzowbN65PrsPw4FUGAADASyiVSooZANiCBx98MJ/4xCfy/ve/Pz/84Q9TftGebTDQ1dfXp7q6OknS3t6eCy+8MEcccURe97rX5Z3vfGduu+22Xs+/7bbb8va3vz2vfe1r89a3vjULFizI/vvvn2XLliV5YVmzr3/96z3Pv/nmm/POd74zr3vd63LEEUfki1/8YjZu3Njz+P77758rr7wy73nPe/La1742s2fPzje/+c0KfOUMBF5pAAAAAADbZOPGjfnc5z6XxYsXZ/ny5bnyyivzy1/+suhYsFU6Oztz88035+qrr84JJ5yQJDn77LNz++2350tf+lL+4z/+I295y1vygQ98IDfffHOS5IEHHsgZZ5yRww47LFdddVXmzZuXiy666GXvcf311+fMM8/MUUcdlZ/97Gf57Gc/m2uvvTYf+chHej3v4osvzt/93d/l6quvzvHHH5+vfe1r+eMf/9hvXzsDh2XNAACAYWFtuSv1parUlUpFRwGAAaWjoyPr16/P6NGjt/qchx9+OOvWres1ds899+Rtb3tbX8eDHfaLX/wi1113Xc/xxo0bs+uuu+Y973lPzjzzzDz++OO59tprs2DBghx00EFJkve85z158MEH893vfjczZ87MD37wg7zmNa/J2WefnSSZMmVKnnvuuXzhC194yXteeumlmT17dubNm5ck2WuvvdLd3Z158+blkUceyT777JMkOfHEE/O3f/u3SZKzzjorV1xxRe66664ceuih/fbfg4FBOQMAAAxpG8vl/Kp1bZZ3daYmyRsbR+Sg+saiYwHAgHDbbbfl29/+dtauXZupU6fmE5/4RMaMGfOK502ePDk1NTXp7OzsGXvVq17Vj0lh+x1zzDH52Mc+lu7u7tx33335whe+kDe/+c2ZN29eqqurs3jx4iTJaaed1uu8jo6OjBo1KkmyePHizJgxo9fjWypQHnroobz1rW/tNTZ9+vSexzaVM1OmTOn1nJEjR6ajo2M7vkoGG+UMAAAwpN3dtiHLu15446gzyW83rM9etXUZWVVdbDAAhowbb7wxCxcuLDrGNuvq6srDDz+c7u7uJC+8+fyhD30ou+66a6/nLVmyJEkyf/78XuM777xznnnmmZTL5TQ1NeW+++7b7DmDwZw5czJr1qyiY9CPmpr+f/buPD6me//j+Gsy2WRBQi21tGqJkA0lKImILZZruaolqKWqtZdeSV27thJVqkittdTSWFLKdS1VW9uLSt3S1lZRpLUnJJHINvP7wzU/I0GkiOX9fDzyeDjf7XzODCNnPuf7/Trz3HPPAdeTiCVKlKBnz54YjUZGjx5t+TewdOlSnJ2drfra2FzfGcRoNN7TvkpmsxnDLTO2b/S3tf3/r+Xt7e1z7StPPu05IyIiIiIiT7TE7GyrYzNwJVsbFouIiGRmZub4Ejg9PT1HOzc3N9zc3HKUFy1alCpVqlClShXKly9v2Vhd5FFXt25devbsydKlS9m5cyeVK1cG4MKFCzz33HOWn5iYGGJiYgCoWrUqP/30k9U4tx7fzMPDg9jYWKuyffv2AVCxYsX7eTnymNLMGREREREReaI9b2fPqaz/XxrC0WCgpK1uhURE5P4JDg5+LGdeZGdn06dPHy5evGgpa9++Pa+++moBRiXycAwePJitW7cyZswY1q9fT1BQEGPGjGH06NFUrlyZjRs3Mnv2bCZOnAhAr169aNeuHZMnT+bvf/87x48fZ9q0aQA5ZsgAvP766wwePJioqChCQkL4/fffmTBhAkFBQUrOCKCZMyIiIiIi8oTztHegrqMTxYxGnrO1o7VzYWxzuYEWERF52hiNRkaNGkWNGjUoVaoU7du3p2PHjgUdlshD4eDgwIQJEzhz5gxTp05l6tSpNGvWjNGjR9OyZUvWrFnD+++/T/v27QGoUqUKM2bMYPv27bRp04Zp06YRGhoKgJ2dXY7xmzdvzpQpU9i4cSNt2rRhzJgxtGrVio8//vihXqc8uvS4mIiIiIiIPNEMBgN+joXwcyxU0KGIiIg8cipUqMC4ceMKOgyRB+bzzz+/bV2dOnU4fPiw5XjEiBGMGDEi17YHDhygVKlSrF+/3lK2bt067O3tcXd3B+Cbb76x6tOyZUtatmx52/MfOXIkR9mtY8iTSzNnRERERERERERERETu4NChQ3Tv3p2tW7fy559/8p///Ifp06fTqlUrbLVkruSD/taIiIiIiIiIiIiIiNxBp06duHDhAh988AHnzp2jWLFitGrVikGDBhV0aPKYUnJGRETyLSEhgYiICMLDwy1TeEVEREREREREnjQGg4EBAwYwYMCAgg5FnhBa1kxE5Cl04cIFjh8/jtls/kvjLFu2jF9++YXly5ffp8hERERERERERESefI98csZkMrF8+XLatGlDjRo1aNKkCRMnTiQlJcXS5uDBg3Tr1o0aNWrQoEEDpkyZQmZmZgFGLSLy6Fq4cCF9+vTh7bffZtCgQVy+fDlf4yQkJPD1119jNpvZsmULCQkJ9zlSERERERERERGRJ9Mjn5yZN28eEyZMoFGjRsycOZOePXuyZs0aBg8eDMDJkyfp0aMHDg4OfPzxx/Tq1YsFCxYwceLEAo5cROTREx8fT0xMDCaTCbj+GbpmzZp8jbVs2TLLODcS6SIiIiIiIiIiInJ3j/SeM2azmXnz5vHKK68wbNgwAOrXr4+bmxtvv/02hw4dYsmSJbi6uhIVFYW9vT2BgYE4Ojry3nvv0bdvX0qWLFnAVyEi8ug4f/58jrILFy7ka6zt27eTlZUFQFZWFtu2baN///5/KT4REREREREREZGnwSM9c+bq1av87W9/o3Xr1lblL7zwAgCnTp3iu+++IygoCHt7e0t9ixYtyM7O5ttvv32o8YqIPOqqV6+Om5ubVdlLL72Ur7EaNWqEre31HL+trS1BQUF/OT4REZFH0W8Z6UQnXWZZUiIH09MKOhwREREREXkCPNIzZ1xcXBg5cmSO8q+//hqAihUrcubMGSpUqGBV7+7ujouLCydOnHgocYqIPC4cHBx4//33WblyJZcvX6Zx48bUr18/X2N16dLF8nlsY2ND586d72eoIiIij4SE7Cy2pqZg/t/xd2mpFLExUt7O/o79RERERERE7uSRTs7k5qeffmLOnDk0adKEwoULA9eTOLdydnYmJSXlYYcn94HZbCbr8nGyUv7ExqEw9sU8MRgdCjoskSdG2bJlefvtt//yOO7u7jRp0oR///vfNG3aFHd39/sQnYiIyKPlz6wsS2Lmhj+yMpWcEREREXkAzGYzBoOhoMMQeSgeq+RMbGwsb775JmXLluW9994jIyMDINd/sGazGRubR3rVNrmNzIQjZFz4CYDsq2fITruI03NNCjgqeZCSk5OJjY0t6DAkH7y8vPjll1+oXr263kORhyg5ORlA/+4eUzfeP3k8FDcacyl7rG6j5Bb63VNERO4XW1tbrl69mmvdmHHvcSnhykOOyFox9yKMG5NzVaK8OHbsGPPnzyc2NpYrV65QtGhRatSoQe/evalSpcp9jvT6Hrnvvfce4eHhPPvsswC0atUKf39/Ro8ene9xu3TpwuHDh5k5cyb16tW75/59+vTBaDQya9asfMcgT7aMjIx8/2752NxVbNiwgfDwcJ5//nnmzZuHm5ub5cMvtxkyqampuLq63tM5rp7eRfIV3SwXuMwr3JxuM6VdIvn4RjDkvDGWx1/2tUSysuypVatWQYci+dSoUaOCDkHkqbNixQoAfXY+plasWMGlgg5C8qyUrR21HQux/1oaJqCavSOVNGvmsebq6qrPTxERuS8OHTqEs7NzrnUJiUmku+dvj9f7JSHx+9vGdyeHDx+mZ8+e1KxZk9GjR+Pu7s7Zs2dZvHgxr732GosXL8bPz+++xnrgwAG+/fZbChUqZInZxsYGW1vbfF0DXL+Ow4cPU6VKFdauXUuTJvf+8Pf48eMxGAz5jkGefPb29vj6+uZal56ezs8//3zbvo9FcmbBggVERkZSp04dZs6caUm6ODs7U7JkSU6ePGnV/tKlS6SkpOTYi0YeFzZAtuXIbCkTEREREXn4ajk64edQCDNgq2U2RERE5Am3aNEiihUrxpw5czDeNIs4ODiYkJAQoqKimDNnTgFGmDcxMTFUqlSJ7t27M3bsWM6fP0+JEiXuaYxKlSo9oOhEHoPkzMqVK4mIiKBly5ZERkZib2/9lNpLL73Etm3bGD58uKVu06ZNGI1G6tSpc0/nci7XkOximfctdsmf7GuJXDu9A3N2OmDAoWQN7N0qF3RY8oAkx23Bzc2toMMQERERuSOjkjIiIiLylLh06RJmsxmTyWSVnHF2dmbEiBGkpaVZtV+zZg2LFi3ixIkTFC5cmFatWjF48GAcHR0B6NatG0ajkYULF1r67Nmzh+7du7N06VJOnTrFu+++C1xPALVv356IiAgAMjMziYiI4KuvviI1NZVatWoxduxYypUrd8dryMzMZN26dbRr147mzZszYcIEVq9ezVtvvWXV7rvvvmPatGkcO3YMW1tbateuzbBhw6hYsWKusSckJDBt2jR27tzJhQsXcHJywt/fn/DwcMqUKXPvL7Y81R7p6QiXLl3i/fffp0yZMoSGhvLrr7/y3//+1/KTkJDA66+/zoULF3jjjTfYtm0bCxYsYOLEiXTq1MmyPqE8XoyObjhVbEOh8kE4VWyjxIyIiIiIiIiIiMhDEhAQQHx8PK+++ipLly7l+PHjlroWLVrQvn17y/Enn3xCeHg4tWvXZsaMGfTs2ZMvvviCN998E7PZnKfzNWrUiIEDBwIwY8YM+vXrZ6lbt24dcXFxREZGMmbMGA4ePMiwYcPuOub27dtJSEigbdu2FC5cmODgYFauXInJZLK0OX36NP369cPLy4tPP/2U9957j7i4OPr27Ztr7Gazmddff53du3fzzjvvMH/+fAYMGMB3333H2LFj83StIjd7pGfO7Nq1i7S0NP744w9CQ0Nz1E+aNIm2bdvy2WefMWnSJAYNGoSbmxs9e/a0/IOWx5PBxojR6d6mGYqIiIiIiIiIiMhfExoayoULF1iwYAHjx48HwN3dnQYNGtCtWzd8fHwAuHz5MnPnzqVLly6MGDECgAYNGlCyZEnefvttduzYkad9at3d3S0zYTw9PSlbtqylrnTp0sycORM7OzsATp48yaeffkpqaipOTk63HXP16tVUq1aNqlWrAtChQwc2bNjArl27CAwMBK7vc3Pt2jX69u1LyZIlLefbunUrV69excXFxWrMc+fO4ezszMiRI6lZsyYA/v7+nDp1ilWrVt31OkVu9UgnZ9q1a0e7du3u2u7FF1+0bIwrIiIiIiIiIiIiIvljMBh4++236d27N7t27eL7779nz549fPXVV6xbt45Ro0YRGhrKTz/9REZGBq1atbLq36JFC4YPH86ePXvylJy5Ez8/P0tiBrAkbpKTk2+bnLl48SK7du1i0KBBJCUlAeDt7U3x4sWJjo62JGd8fX1xcHCgY8eOtGjRgoCAAPz9/S3Jp1uVKlWKzz//HLPZTHx8PCdPniQuLo4ff/yRzExtlSH37pFOzoiIiIiIiORXttlMfFYmdgYDpY22GLRvjIiIiEie3dg/5kby5ddff2X48OFERkbSunVrrly5AsAzzzxj1c/GxgZ3d3dSUlL+cgyFChXKMTZwxyXT1q5dS1ZWFlOmTGHKlClWddu3b+fcuXOULFmSsmXLsmTJEubMmcOqVatYvHgxhQsXpkuXLgwZMiTX3x2/+uorpkyZwpkzZyhatCienp44OjrmeQk3kZs90nvOiIiIiIiI5EeqyUR08mX+fTWZr1KS+PfVZN00i4iIiNzF2bNnadCgAStXrsxRV61aNYYMGUJ6ejrx8fEUKVIEgAsXLli1M5lMJCQk4ObmZinLzs62apOamvoAor/uyy+/5MUXX2Tx4sVWPx9//DHZ2dlW1+bj48OMGTPYs2cPCxcu5KWXXmLWrFls3rw5x7j79u0jLCyMFi1asHPnTksfPz+/B3Yt8mRTckaeGKaMZNIvHCTj0iHMWekFHY6IiIiIFKBf0q+RdNOGr6eyMvkjK6sAIxIRERF59D3zzDMYjUaWLVtGenrO79fi4uJwdHSkfPny+Pr6Ym9vz7/+9S+rNhs3biQzM5NatWoB4OLiwtmzZ63axMbGWh0bjcb7Ev+BAwc4duwYHTp0wN/f3+onJCQELy8vVq1aRXZ2Np9//jmNGzcmIyMDe3t76tWrx4QJEwA4c+ZMjrH379+PyWRi4MCBlj1qsrOz+f777zHd9HunSF5pWTN5IpjSk0j9fQuYr99wZ16Ow6lCcww2+isu8iAlJCQQERFBeHg47u7uBR2OiIiIRXous2TSzbppFhEREbkTo9HI6NGjGThwIH//+98JDQ2lYsWKpKWl8d1337F06VKGDh2Kq6srAL1792bWrFnY2toSGBjIsWPHmD59OnXq1KFhw4YABAUF8c033xAREUFQUBD79u1jzZo1Vue9Md6WLVsICAigYsWK+Yp/9erV2Nvb06xZs1zr27Vrx3vvvcfOnTupW7cukyZNon///nTt2hWj0cgXX3yBg4MDQUFBOfre2ItmwoQJtGvXjitXrrB06VIOHz6M2Wzm2rVrODo65itueTpp5ow8ETKvxFkSMwDmzBSyU3JmuEUkp23btjFmzBimTZuW65Mhd7Js2TJ++eUXli9f/oCiExERyZ8q9g5WNzvOBhvK29lbtTmTlcm/UpL4MvkKRzM081pEREQEIDg4mBUrVlC5cmVmzZpFr169GDp0KIcOHeLjjz+md+/elrZDhgxh5MiR7Ny5k759+7Jw4UJeeeUV5syZY9kf5u9//zt9+vRh3bp19OnTh/379/PJJ59YnbNu3boEBQXx0Ucf8eGHH+Yr7vT0dDZs2EDDhg0tyZ5btWrVCjs7O7744gsqV67M7NmzSUlJYejQoQwYMIDLly/z2Wef8dxzz+Xo6+/vz+jRo9m3bx99+vQhIiKCZ599lhkzZgDXlz0TuRcGsxZeJj09nZ9//pm5646TlJpZ0OFIPqRfOEjmpV+tyhzLNsTW5dkCikjyKjluC9UqliQyMrKgQ3kq7dixg48++shyXLx4cWbPno2dnd1d+yYkJNCrVy/L9N/PPvtMs2dEHpKwsDAAfXY+psLCwrh06DAdiuoz80E7l5XJkYx07A0GvBwccbH5/+UyrppMLE9K5OaFzlo5u1LulgSOPFliLidQzLOqPj9FROS+OHToEJ6enrnWDQ8fycVLiQ85ImvFi7kxKeK9Ao1B5El3p8+BG3kHLy8vHBwcctRrzSd5ItgVrUjWlTjMWdcAsHEshtG5VAFHJfLo+/bbb62OL168yOHDh/H29r5r32XLllnWVDWZTCxfvpz+/fs/kDhFRETyo6StHSVtc3/gID4rk1t3oPk9M0PJGREREbkvlBQRkbvRsmbyRLCxc8KpQggOperg+Gx9Cj0XhMGgv94id1OiRAmrY4PBwDPPPJOnvtu3byfrfxsrZ2VlsW3btvsen4iIyINS1Cbn74pF87kR7bmsTA6kp3Eh69Z0j4iIiIiISO707bU8MQxGe+yKVsC2cDkMhvzdWIs8bTp06EC5cuUAsLGx4eWXX6ZUqbzNOmvUqBG2ttcnYNra2ua6WZ6IiMijqqStHb4OjpYbovK2dnja3/sGrgeupfFlShLfp6WyOuUKv6Rfu7+BioiIiIjIE0nLmomIPMWKFSvG9OnTOX78OG5ubhQvXjzPfbt06cLXX38NXE/sdO7c+UGFKSIi8kDUK+SMn0MhsjDjapO/h3t+TE+zPr6WRnWHe0/yiIiIiIjI00UzZ0REnnI2NjZUrlz5nhIzAO7u7jRp0gSDwUDTpk1xd9fG1iIi8vgpZGOT78QMQLb5lmPMuTcUERERERG5iZIzIiKSb126dKF69eqaNSMiIk8tn1tmydx6LCIiIiIikhstayYiIvnm7u7OpEmTCjoMERGRAlO7kBPFbW05n5VJKVs7nrOzL+iQRERERETkMaDkjIiIiIiIyF9Qwc6eCkrKiIiIiIjIPVBy5iZXT+8i+UpyQYch98iUdX0TVhvbQgUcieRH9rVEoGRBhyEiIiIiIiIiIiLy0Cg5c5NK5YuTmupU0GHIPYqLiwPghRf0Bf/jqSQvvPBCQQchIiIiIiIiIiLyWDCbzRgMhoIOQ/4iJWduEh4ejoODQ0GHIfcoLCwMgMjIyAKORERERERERERE5PHWrVs39u7de9v6Bg0aMH/+/IcY0YOTlJTEBx98wLZt27C3t6dz587069cvz/0vX77M4sWL2bx5M/Hx8Tg7O1O1alV69+5N/fr1H0jMq1ev5tixY4SHh//lscLDw4mNjWXLli13bZuYmEjDhg0xGo3s2rWLwoUL3/P5PDw8GDx48D29xk8yJWdERERERERERERE7qMxI8K4knCxQGMo4l6ccR/k72Fmb29vRo4cmWudq6vrXwnrkTJ69Gj279/PBx98wLFjx5g6dSrly5endevWd+3722+/0adPHwC6d++Oh4cHV69eJSYmhp49ezJy5Ei6det232OeNWsWtWrVuu/j3s26desoUaIEly9fZu3atfm6tujoaEqXLv0Aons8KTkjIiIiIiIiIiIich9dSbhItxcKdtmpz+PynxxycXHBz8/vPkbzaNqxYwddunQhODiY4OBglixZwv79+++anMnMzOTtt9/GwcGBZcuW4e7ubqlr2rQpw4YNIyIigqCgIMqWLfugL+OhiImJITAwkOTkZKKjo/OVnHka/k7dC5uCDkBEREREREREREREHi/x8fF4eHiwdu1aq/Lw8HCaNm1qOW7cuDERERF069aNmjVrMnHiRADOnj3L8OHDadiwIb6+voSGhlotp3Zj/A0bNvD666/j6+tLcHAwixYtsjqfyWRi1qxZNGnSBC8vL1q0aMHKlSvzdA0VKlRgx44dZGRkcPz4cRISEvKUQNixYwdHjx5l6NChVomZG4YMGULnzp1JS0uzlB05coQ+ffpQo0YNatWqxeDBg7CxBYMAACAASURBVDl79qylfs+ePXh4eLB792569OiBr68vL730EpMnTyY7O9vyWp46dYovv/wSDw8P4uPjiYmJwdvbmy+++IL69evTqFEjTp8+TXZ2NrNnz6Z169b4+Pjg5+dH586d2bNnT55em5sdPnyYQ4cOERgYyN/+9jeOHTtGbGxsjnaLFi2iRYsWeHt707BhQ8aOHUtKSoql3sPDg6ioKMvxoUOH6N+/P3Xr1qV69eoEBATw/vvvk56efs8xPo40c0ZERERERERERERELMxmM1lZWbnWGY3Ge96M/vPPP6d79+688cYbFClShPPnz9OxY0ecnZ0ZPnw4zs7OLF26lJ49ezJv3jzq1atn6TtmzBiaNm3K9OnT2blzJx988AEGg4Hu3bsDMHbsWGJiYnjrrbfw9fXlu+++Y9SoUVy7du2usztGjBjBa6+9Rv/+/fn555/p3LlznpY027lzJ0ajkQYNGuRaX65cOatl4U6cOEHnzp2pVKkSH374IRkZGUyfPp3Q0FDWrFljtVTcsGHDCA0N5c0332Tbtm3MnTuX5557jpdffpkZM2bw1ltv4eHhQb9+/ShRogRwfSbPvHnzmDhxIomJiZQrV46JEyeyYsUK3nnnHSpXrsy5c+eYOXMmgwcPZtu2bRQqVOiu13nDqlWrKFasGA0aNMBgMFCiRAmio6Otlldbv349H374IWFhYXh4eBAXF0dkZCTp6emWhNzNzp07R2hoKDVr1iQyMhI7Ozt27tzJggULKFGihGXJuCeZkjMit8jKyuKXX36hcOHCVKhQoaDDEREREREREREReah2795N9erVc62bO3cuAQEB9zReqVKlGD58uCWpExkZSVJSEitXrrTsQdKoUSPatm3L5MmTWb16taWvr68vH3zwAQABAQGcP3+eWbNm0bVrV06ePMmKFSsYPnw4vXr1AqBBgwZkZ2czbdo0OnbseMckxIULF3B1dWXnzp00b96cUaNG5el6zp49i5ubG05OTnlqP2PGDJycnFiwYAHOzs4A1K5dmyZNmrBkyRLeeustS9tXXnmFfv36AVC3bl2+/vprtm/fzssvv0y1atWwt7fH3d3daoaP2WymX79+BAYGWsrOnz/P0KFDCQ0NtZQ5ODgwcOBAjh07ho+PT55iz8jIYP369bRt2xZb2+vphHbt2rFo0SJGjBhB0aJFAdi7dy9ly5ala9euGAwG6tSpg5OTE1euXMl13CNHjlCtWjWmTZtmeU3q16/Pd999xw8//KDkjMjTJjExkXfffZc///wTuP6fwtChQws4KhERERF5WFJM2SSbTJQw2mK8xydCRURERJ4UPj4+jB49Ote6/DzMXLlyZavZNvv27aNWrVpWm8Pb2NjQsmVLpk2bZrUU1q0zWZo1a8amTZs4ceIEe/fuxWw2ExQUZDXTp3HjxixatIgDBw7g7++fa0yTJk1i0aJFDBw4kJMnTxITE8OmTZsICgri008/pVmzZnh6euba12g0WpYay4vdu3dTr149HBwcLHG6ubnh4+PD999/b5WcqVmzplXfUqVKWS2PdjtVqlSxOp46dSoACQkJxMXFcfLkSbZt2wZcn2mTV9u2bSMxMZGmTZuSlJQEQJMmTZgzZw5r1qyhR48ewPVEUnR0NO3bt6dJkyYEBgbSpk2b286yCggIICAggMzMTH777TdOnjzJ0aNHSUhIoHjx4nmO73Gm5IzITdavX29JzABs376d1q1b5/hwExEREZEnz/5raey9looZcDbY0MalMEWNxoIOS0REROShc3Z2xtvb+76NV6xYMavjK1eu8Pzzz+doV7x4ccxmM1evXrWUlSxZMtexkpKSuHz5MgAtWrTI9bznz5/PtXz//v3Mnz+fCRMm0KlTJzIyMjhx4gTh4eH07duXqKgoqlWrdtvkTJkyZdi+fTtXr161zPq41ZkzZyzJp8uXL7Nu3TrWrVuXo92tr4Ojo6PVsY2NDSaTKddz3OzWhMbBgwcZN24cBw8epFChQlSqVIlnn30WuD7TJq9iYmIArGbg3BAdHW1JzrRs2RKTycSyZcuIiopi+vTplClThnfeeYeWLVvm6GsymZgyZQpLly4lNTWV0qVL4+Pjg4ODwz3F9zhTckbkJomJiXkqExEREcmvxMRELmZlEXM5oaBDkZuYMHPxpuOrZhNfJl+mCJo98yS5mJWFjX6/FxERuS9uzIi4NXGQmpp6176FCxfm4sWLOcpvJFPc3Nwsf771u7kb/YoVK2bZq2XJkiU5khoAZcuWzfX8+/fvB6BVq1YA2NvbM2PGDDp27MjUqVMpU6aM1RJht2rQoAGff/45u3btyjUx9McffxAcHEz//v0ZOHAgLi4uBAQEWPbJuZm9vf1tz5NfKSkpvP7663h6evKvf/2LF154ARsbG3bs2MGmTZvyPM6FCxfYtWsX3bp1o2nTplZ133//PbNmzeKHH36gdu3awPVZTq1btyY5OZlvv/2WuXPn8o9//IM6derkSB7NmTOHhQsXMn78eJo2bWp5Lzt27PgXr/7xYVPQAYg8SoKCgqym2t26fqOIiIiIPJlyexbx7s8nioiIiDy9XFxcgOszRG7IzMzkwIEDd+1bu3ZtYmNjOXv2rKXMZDKxceNGvL29rRIW27dvt+q7adMmypQpQ/ny5XnxxReB6zNxvL29LT9nzpzhk08+ue1yYDdmkPzwww+WsuLFi9OuXTvg+neCd5q90aBBAypXrsy0adMss3duNnnyZAwGg2XGSJ06dTh+/DjVq1e3xFitWjXmzJnDzp077/RS5WBjc/ev9OPi4rh8+TI9evSgUqVKlj43zpXXmSlr1qwhOzub1157DX9/f6ufXr16YWdnxxdffAHAsGHDGDBgAACurq6EhITQr18/srKyuHDhQo6xY2Nj8fDwoEOHDpbEzLlz5zh69GieZgo9CTRzRuQm3t7ejBs3jq1bt+Lq6krbtm1xcHAo6LBERETkCeLm5obp7Dk6FHUv6FDkJmazmVXJV7hk+v+1w+sWcqa6Q84nMOXxFXM5ATc3t4IOQ0RE5JGXkpLCf//731zrDAYDvr6+FClShBo1arBo0SLKlStHkSJFWLx4MdeuXcPOzu6O4/fs2ZO1a9fy2muvMXDgQJydnVm2bBnHjx9n7ty5Vm3Xr19P8eLFqV+/Pt988w1btmzhww8/BKBq1aq0bt2aESNGcPr0aTw9Pfntt9+YMmUK1atXtyRhbtWkSRM8PT0JCwtj2LBhlC1blo0bN7JixQo6dOjAunXr6Nu3L9OmTaNIkSI5+tva2hIREUHv3r35+9//Tvfu3fHw8ODSpUusWLGC3bt3M3r0aCpWrAhA//796dSpE2+99RadOnXC1taWJUuW8P3339O5c+e7vh83K1y4ML/++it79+7Fx8cn1zYVKlTAxcWFqKgoDAYDNjY2bN68mVWrVgF5m90E8OWXX+Lr60u5cuVy1BUpUoSgoCA2b95MQkICdevWZeTIkURGRhIQEEBSUhIzZsygQoUKVK5cOUd/Hx8foqKimDt3Lr6+vpw8eZLZs2eTkZGRpz12ngRKzojcws/PT7NlRERERJ4yBoOBVi6F+fFaGkmmbF6ws6eqEjMiIiLylDp48CCvvPJKrnVGo5Fff/0VgIiICCZMmMDIkSNxcXGhY8eO1KpVy7JPye2UKFGC5cuXM3nyZMaMGYPJZMLLy4sFCxbg7+9v1XbIkCF8++23LFmyhPLlyzNlyhTLcmQ3Ypg1axZLlizh3LlzFC9enI4dOzJo0KDbnt/W1pbPPvuMSZMm8dFHH5GWlkbVqlWZOXMmwcHBNGrUiNmzZ9/xGry8vFi1ahWfffYZS5cu5dy5c7i6ulK1alUWLVpE3bp1LW2rVq3K0qVL+fjjj3nnnXcwGAxUrVqVOXPmUL9+/Tue51Zvvvkmo0aNonfv3ixatCjXNq6urkRFRTFp0iQGDRqEs7Mznp6eLFmyhD59+hAbG3vHZdsA/vvf/3L8+HHefffd27Zp27Ytmzdv5ssvv6R3795kZGSwbNkyli1bhqOjI/Xq1WP48OHY2uZMQ/Tt25fExEQWLVpEcnIypUuXpm3bthgMBubMmUNKSopldtaTymB+WnbXuYP09HR+/vlnvLy8NEviMRQWFgZAZGRkAUciIiLycOj/vsdbWFgYlw4d1swZkQIQczmBYp5V9fkpIiL3xaFDh267YfyYEWFcSci5p8rDVMS9OOM+eHz/z4uPjyc4OJhJkybRtm3bh35+s9lstf2BSG7u9Dlwt7yDZs6IiIiIiIiIiIiI3EePc1JErlNiRh60u+8eJCIiIiIiIiIiIiIiIveNZs6IiIiIiIiIiIiIyCOlbNmyHDlypKDDEHlgNHNGRERERESeStdMJuIy0knIziroUERERERE5CmjmTMiIiIiIvLUOZuVyb9Sksj833Ftx0LUcnQq0JhEREREROTpoZkzIiIiIiLy1Nl3Lc2SmAH48Voa6SZTgcUjIiIiIiJPFyVnRERERETkqZNutk7EZAOZmAsmGBEREREReeooOSMiIiIiIk+dqvaOVsdlbe1wsTEWUDQiIiIiIvK00Z4zIiIiIiLy1Knu4IijwcDJzEzcjEa8HBzv3klEREREROQ+UXJGRERE5AGLjY3l0KFDeHp6UqtWrYIOR0T+p6K9AxXtHQo6DBEREREReQopOSMiIiLyAK1YsYIlS5ZYjkNDQ3nllVcKMCIRAUg3mTiUkc41s4nK9g4UM1rfGp3KzOB0VibFbIxUsXfAxmAooEhFRERE5HFlNpsxPEG/Rz5p11PQlJwRERGRJ87WrVvZvHlzQYcBwNGjR62Oly9fzo8//viXxoyLiwMgLCzsL43zKGvWrBnBwcEFHYY8obLNZtakJJFoygbgYPo12rkU4Rnb67dHv6RfY1faVUv7M9lZBDm5FEisIiIi8ngKGxnOxcRLBRpDcbdiRL4Xcc/9unXrxt69e6ldu7bVg2Y369y5Mz/++CMDBgxg4MCBxMfHExwczKRJk2jbtu1tx27cuDH16tXj/fffv22b8PBwYmNj2bJlCwAeHh4MHjyYfv363fO13LBnzx66d+9+xzbR0dH4+fnl+xy3Wr16NceOHSM8PPyubVeuXMmcOXO4dOkSderUYdy4cZQsWfKu/Tw8PChTpgzr16/HycnJqm7fvn2EhoayePFi/P39830dAOfOnWP06NGMGjWKsmXLAnl7L++mQ4cO/PLLL8yfP58GDRrkqD927BhhYWEcPXqUChUqsG7dulzH6datG0ajkYULF+Y7loKg5IyIiIjIQ3Q/njJyc3O7D5GIPL3+zMq0JGYAsoFfM64RaHs9AfNz+jWr9kcz0nmpkBP2BpuHGaaIiIg8xi4mXiL7Rae7N3yQMezLf3LIYDAQGxvLhQsXeOaZZ6zqzp49y/79+63KSpQoQXR0NOXLl8/3OR+G8ePH4+HhkWtd5cqV7+u5Zs2aladlrXfs2MHIkSMZMmQIHh4ejB07lhEjRjB//vw8neePP/7go48+YtSoUX815NvavXs327dvv6/nOHz4ML/88gtVqlQhOjo61+RMVFQU8fHxzJw5k2LFit12rDFjxjyWM3qUnBEREZEnTnBw8CMz62LdunXMnTvXctyjR487PkkmIg+eMZcbN9ubymxvqTYCBh6/mz0RERGR/PLy8uLIkSNs3ryZ0NBQq7qNGzdSuXJljh8/bimzt7e/r7NOHpSKFSs+cnHu3LmTYsWK8dZbbwGwf//+285Yyo2rqytLly4lJCSEF1988UGFed/FxMRQqVIlunfvztixYzl//jwlSpSwanP58mWqVKlCYGDgHceqVKnSgwz1gdGjXyIiIiIPUJs2bZg0aRI9e/YkMjJSiRmRR0Bpoy1lbO0sx44GA172jpbjWo5OVjdKvg6FsHsMn8QTERERyS8XFxcaNGjAxo0bc9Rt2LCBkJAQq7L4+Hg8PDxYu3atpezw4cP07NmTGjVqEBQUxFdffZVjrCtXrvDuu+/i7+9P7dq1+fDDDzGZTHeMLTExkZEjR1KvXj18fHzo3LkzsbGx+bzS3G3atInOnTtTo0YNvLy8CAkJYdmyZVZtFi1aRIsWLfD29qZhw4aMHTuWlJQU4PqSX6dOneLLL7/Ew8OD+Pj4256rQoUKXLp0idjYWLKzs/nxxx+pUaNGnmPt0qUL5cqV45///Cfp6el3bHv27FmGDx9Ow4YN8fX1JTQ0lL1791rqb7yPCxcupHnz5vj7+zNnzhyGDx8OXH8Q8uZl2jIzM4mIiKB+/fr4+fnRu3dvTp8+fdeYMzMzWbduHQEBATRv3hyj0cjq1aut2nh4ePD999/zww8/4OHhQUxMDDExMXh7e/PFF19Qv359GjVqxOnTp+nWrRs9evSw9M3IyODjjz+mcePG+Pr60qZNGzZs2GCpz87OZvbs2bRu3RofHx/8/Pzo3Lkze/bsuWvs95OSMyIiIiIPWNWqVWnfvj2enp4FHYqIcH2ZjlbOroQ4uxLk5MyrrkUpYjRa6p+3s+cV16IEFHKmvUthahcq2CVJRERERApCSEgIsbGxXLr0/8uj/fHHHxw4cIBWrVrdse+5c+fo2rUrycnJfPjhhwwePJjJkydz7tw5SxuTycTrr7/Ojh07GD58OBEREfz4449WX6LfKj09nR49erB9+3aGDh3KJ598QpEiRejRowcHDhy46zWZTCaysrJy/GRn//+St1u3bmXQoEH4+PgQFRXF9OnTKVu2LOPGjbOcY/369Xz44YeEhoYyf/58+vfvz9q1ay37r8yYMYNSpUoRGBhIdHR0jhkhN+vUqROenp4MHTqUXr16kZiYeE/7uDg6OjJhwgROnjzJtGnTbtvu/PnzdOzYkZ9++onhw4czdepUHB0d6dmzJ//5z3+s2k6dOpW+ffsyduxYOnTowMCBAy3XdfPeP+vWrSMuLo7IyEjGjBnDwYMHGTZs2F1j3r59OwkJCbRt25bChQsTHBzMypUrrRJz0dHReHt7U61aNaKjo2nUqBFwPbEzb948Jk6cyJAhQyhXrlyO8d955x0WLlzIq6++yqxZs6hduzZDhw5l27ZtAEyaNIlZs2bRuXNn5s2bx4QJE0hMTGTw4MGkpaXdNf77RcuaiYiIiIjIU8fGYOA5O/vb1hcxGq0SNiIiIiJPm8aNG2Nra8uWLVt49dVXAfj3v/9NtWrVeO655+7Yd+HChWRnZzN37lzLnpkVKlSgU6dOljY7d+7kwIEDzJs3j4YNGwJQr149GjdufNtx165dy5EjR1i5ciXe3t4ABAQE0LFjR6ZOncqCBQvuGFe3bt1yLff19WXFihUAHD9+nA4dOvDuu+9a6mvUqIG/vz979+7Fx8eHvXv3UrZsWbp27YrBYKBOnTo4OTlx5coVAKpVq4a9vT3u7u53XUbtzJkzFClShEOHDpGUlMTXX399x/1VclO3bl06derEwoULadGiBT4+PjnaLFiwgKSkJFauXEnp0qUBaNSoEW3btmXy5MlWM1dCQkLo0KGD5fhGAsTT05OyZctaykuXLs3MmTOxs7s+K/3kyZN8+umnpKam4uR0+wecVq9eTbVq1ahatSoAHTp0YMOGDezatcuyhJmfnx8uLi5kZ2dbvYZms5l+/frddqmzo0ePsmnTJkaPHm1Zkq9evXqcOnWKPXv2EBQUxPnz5xk6dKjVkn0ODg4MHDiQY8eO5fr6PQhKzoiIiIiIyFMv22zmeGYGaSYTL9jb42qjxIyIiIg83W5e2uxGcmbDhg20bNnyrn1jY2OpWbOmJTED1xMgzz77rOV43759ODg4WBIzAE5OTgQGBvLjjz/mOu5//vMfSpYsiaenJ1lZWZbyoKAgZs+eTUZGBvb2t38A57333rMkBG52cyLhjTfeAODq1aucOHGCU6dOcfDgQeD6rA24ngyJjo6mffv2NGnShMDAQNq0aXPPm9Lv37+fPn364O3tTWRkJP/85z8ZOXIkUVFRrF27FoPBkOelsYcPH86OHTv45z//mWOJMLj+eteqVcuSmAGwsbGhZcuWTJs2zbIkG0CVKlXydE4/Pz9LYgawJG6Sk5Nvm5y5ePEiu3btYtCgQSQlJQHg7e1N8eLFiY6Ovuv+MneL78YSd02bNrUqnzdvnuXPU6dOBSAhIYG4uDhOnjxpmVVz4z1+GJScERERERGRp5rZbGZ9ShJnsq/f4O+7lko71yIUM+p2SURERJ5uISEhhIWFkZCQQEpKCr/++iszZsy4a78rV67kOrvmmWeesWpzc/Imtza3unz5MmfPnqV69eq51icmJlKyZMnb9q9QoYJlxs3tJCQkMGbMGL7++msMBgPPPfcctWrVAq7/3gjQsmVLTCYTy5Ytsyx9VqZMGd555508Ja9uePfdd6latSpz587F1taWlJQUJkyYwCeffMLy5cupUaNGnpMzLi4ujB8/njfeeINZs2ZRv359q/orV67w/PPP5+hXvHhxzGYzV69etZTldeZOoUKFrI5tbK7vonLjdcrN2rVrycrKYsqUKUyZMsWqbvv27Zw7d+6O7+GNmG/n8uXLwJ2v4eDBg4wbN46DBw9SqFAhKlWqZEkc3in2+013GyIiIiIi8lQ7m51lScwAZAI/p18j0Mml4IISEREReQTcWNps69atJCQk4OfnZzX75Xbc3Nys9qq54cYX5zfaJCQkYDabrWac3NzmVq6urlSsWJHIyMjbnveveueddzhx4gQLFy6kRo0a2Nvbk5aWxsqVK63atW7dmtatW5OcnMy3337L3Llz+cc//kGdOnXumDy4ITExkRMnTtC1a1dsba9/Td+1a1eOHDlCVFQUAF26dLmn2AMDA2nbti1z5szJkZwoXLgwFy9ezNHn/PnzwPXX7safH6Qvv/ySF198kUGDBlmVJyQkMGTIEFauXMmAAQPyPb6rq6tlvJsTfUePHiUtLY2KFSvy+uuv4+npyb/+9S9eeOEFbGxs2LFjB5s2bcr3efPD5qGeTURERERE5BGT27NxD+95OREREZFHl7OzMw0bNmTTpk1s2rQpz7NC6tatS2xsLBcuXLCU/fbbb5w+fdpyXK9ePTIyMti6daulLCMjg+++++6249auXZs///yTEiVK4O3tbfnZunUrn3/+udUSW/kVGxtLixYt8Pf3tyyRtnPnTgDLhvXDhg2zJBBcXV0JCQmhX79+ZGVlWa75xiyS2ylSpAguLi7s3bvXqrxXr17Y2NhgNBopXLjwPcc/YsQIihQpkmNWSu3atYmNjeXs2bOWMpPJxMaNG/H29r7jcnDG+7QX44EDBzh27BgdOnTA39/f6ickJAQvLy9WrVpFdnZ2vs9xY5bTjWXKbnj//feZMmUKcXFxXL58mR49elCpUiXL+3TjPdbMGRERERERkYektNGWkkZbzv1v9owt4GXvWLBBiYiIiDwiQkJCCA8PJzs7m1mzZuWpz2uvvcaqVavo1asXAwcOJCsri6lTp1olT+rVq0eDBg0YMWIEFy9epHTp0ixevJiEhARKlCiR67gdOnRgyZIl9OzZk759+1KyZEm2b9/OggULGDBgwF33fDl+/LhllsqtSpcuTcmSJfHx8eGrr77C09OTkiVL8uOPPzJnzhwMBgNpaWnA9eTTyJEjiYyMJCAggKSkJGbMmEGFChWoXLkycH2myq+//srevXvx8fHB0dH690sbGxv69evHpEmTGD9+PE2aNCEuLo5PP/0UX19frl69yhtvvMEnn3yCv79/nl53gKJFizJ69OgcM1N69uzJ2rVree211xg4cCDOzs4sW7aM48ePM3fu3DuOeWM2ypYtWwgICKBixYp5judmq1evxt7enmbNmuVa365dO9577z127txJUFBQvs7h6elJs2bNmDhxIqmpqXh4ePD111+zd+9e5s+fT4UKFXBxcSEqKgqDwYCNjQ2bN29m1apVAKSmpubrvPmh5IyIiIiIiDzVDAYDbVwK81tGOmlmMxXt7Cn8F54OPJqRzqnMDIoZbfFycMTuHjeGFRERkcdfcbdiXNyXc1mvhx3D/RAUFITRaKRGjRq3TZrcys3NjeXLl/P+++8TFhaGs7Mzr7/+Ohs2bLBqN2PGDCZPnszHH39Meno6LVu2pFOnTmzfvj3XcZ2dnVm6dCkfffQRERERXL16lXLlyjFq1Ci6du1617hGjx5927rBgwfTr18/IiIimDBhAuPHjwfg+eefZ9y4cXz11VeWzeZffvllMjIyWLZsGcuWLcPR0ZF69eoxfPhwS/LnzTffZNSoUfTu3ZtFixZRs2bNHOfs3bs3jo6OLF68mBUrVlCiRAk6duzIm2++SXJyMm+++Wa+kgXNmzenefPmVst0lShRguXLlzN58mTGjBmDyWTCy8uLBQsW3DX5U7duXYKCgvjoo4/Ys2dPnpN0N0tPT2fDhg00bNjQkuy5VatWrYiMjOSLL77Id3IG4KOPPmLatGl89tlnXLlyhYoVK/Lpp59a9uGJiopi0qRJDBo0CGdnZzw9PVmyZAl9+vQhNjaWwMDAfJ/7XhjMD3OeziMqPT2dn3/+GS8vLxwcHAo6HLlHYWFhALdda1JERETkURIWFsalQ4fpUNS9oEN5qlzKzsJkhmdu86Tk/bL/Whp7rv3/DXQFO3uaO+d+8ykPX8zlBIp5VtW9g4iI3BeHDh3C09OzoMOQJ9it+/HIo+dOnwN3yzto5oyIiIiIiDyxTGYzm64mczIrE7i+hFkrl8LYPqCb3MMZ16yOT2RmcM1kwvEua46LiIiIiNxKiZknm+4QRERERETkiXUyM8OSmAE4k53F0Yz0B3Y+R4P1LZYdPLBEkIiIiIiIPL6UnBERERERkSfWVbMpZ5kpZ9n9UsfRyWp5gtqFnJScERERERGRHLSsmchNkpKS2LBhAwkJCQQGBlK9evWCDklERERE/oLnvbVXSAAAIABJREFU7ezZnZZK1v+ObYAX7O0f2PnK2NnRtbAbZ7KycDcaKWI0PrBziYiIiIjI40vJGZH/yc7OZsSIEZw6dQqAzZs3M3bsWPz8/Ao4MhERERHJLxcbI21dinAgPQ0T4OXgSDHjg70NcrSxocIDTACJiIiIiMjjT8mZp8DWrVvZvHlzQYfxwMTFxQEQFhb2l8ZJTU21JGYATCYTkydPpkyZMn9p3PuhWbNmBAcHF3QYIiIiIo+lZ2xtCbZ1LegwRERERERELJSckceem5vbfRnHxibnFky5lYmIiIiIiIiIiIiI/BVKzjwFgoODNesijz766CN27NgBQJEiRYiIiODZZ58t4KhERERERERERERE5Emi5IzITYYNG0ZISAgJCQnUrFkTJyengg5JRERERAqA2WzGYDAUdBgiIiIiIvKEUnJG5BbVqlUr6BBEREREpICcyMzgu9SrpJpNVLKzJ8DJBVslaURERERE5D5TckZERERERARIN5nYejWZrP8dH83MoHB6Gi865n02dabZzE/paVzMyqKsnR3V7R01A0dEROQpNDosjMQLFws0BrdnijM+MjJffY8cOcKsWbPYu3cvV65coWjRorz44ou8+eabVK1a9Z7GCg8PJzY2li1btuQrln379jFv3jz279/P1atXKV68OPXr1+ett96iXLlyDzWWR8XRo0dp06YNpUqV4ptvvsFoNOZo8/nnnzN79mySkpIYMGAAb7zxRo428fHxBAcHM2nSJNq2bfswQpebKDkjIiIiIiICXMzOtiRmbjiXdWvJnW1NTeb3zEwAfs/KJNVkpk4hLZUrIiLytEm8cJGQLFOBxvDvfCaHDh8+TOfOnalZsyajRo3C3d2ds2fPsnjxYjp16sTixYvx8/O7z9Hm7ttvv+WNN96gRYsWvP/++7i6unLq1CnmzZtHx44dWblyJeXLl38osTxKVq9eTeXKlfntt9/YsWMHjRs3tqpPTU1l4sSJBAYG0qtXr9smsUqUKEF0dPRT+Ro+CmwKOgAREREREZFHQXFbI3a3lJW2zfvzbBlmsyUxc8PRjPT7EJmIiIjIw7No0SKKFSvGnDlzaNGiBXXq1OFvf/sbixYtomjRokRFRT20WObMmUPNmjWZMmUKTZo0wd/fn5dffpnFixeTlpbGggULHlosj4rMzEzWrVtHu3btqFGjBtHR0TnaJCcnk52dTZMmTahduzalSpXKdSx7e3v8/Pxwd3d/0GFLLpScERERERERARwMNjRzdsXNxogdBqrZO+DrUCjP/Y2Awy1LmDnb6JZLREREHi+XLl3CbDZjMlnP/HF2dmbEiBGEhIRYyho3bsw///lPq3YxMTF4eHhw9uxZq/KlS5fSsGFD/Pz86Nu3L7///nueYrk1DoCSJUsyatQoXnrpJUtZamoqH374Ic2aNcPLy4uaNWvSu3dvDh8+nKP/ypUradasGd7e3rRt25Zvv/3Wqn7Pnj306tWL2rVr4+XlRXBwMDNmzLDEEh8fj4eHBwsXLqR58+b4+/uzYcMGADZt2kTnzp2pUaMGXl5ehISEsGzZMquxPTw82L17Nz169MDX15eXXnqJyZMnk52dfdfXZMeOHVy6dInAwED+9re/sXPnTv78809LfUxMDAEBAQCMGDECDw8PALp160ZYWBgDBgygZs2aDBo0yHIda9eutfSPi4ujf//+1K5dmzp16tCvXz9OnTplqT99+jT/+Mc/aNCgAdWrV6d+/fqEh4dz5cqVu8Yu1nSnICIiIiIi8j/l7Ox5pXBRehd1J8DJBeM97BdjNBio5+hkucmyx4C/ljQTERGRx0xAQADx8fG8+uqrLF26lOPHj1vqWrRoQfv27e95zD/++IO5c+cyfPhwIiIiOHHiBK+99hrp6XeeZRwQEEBsbCyvvfYaMTExnD592lL38ssv06RJE8vx8OHDWbNmDX379uWzzz7j3Xff5ciRI7zzzjuYzWZLu/j4eObPn8+QIUOYPn06ZrOZAQMGkJiYCMAvv/xCr169KFasGB9//DGffvoptWrVYvr06WzcuNEqvqlTp9K3b1/Gjh1LnTp12Lp1K4MGDcLHx4eoqCimT59O2bJlGTduHAcOHLDqO2zYMOrUqcPs2bNp3bo1c+fOJSYm5q6v5erVq6lWrRqVK1emVatW2NnZsXLlSkt9o0aN+PTTTwF46623rGbWrF+/nkKFCjFz5kw6d+6cY+xz587xyiuvcPr0acaPH09ERATx8fH06NGD1NRU0tLS6Nq1K7///jtjx45l/vz5dOvWjXXr1jF16tS7xi7WtOeMiIiIiIjIfVLVwZFydvYkZGdR0tYWe4OehxMREZHHS2hoKBcuXGDBggWMHz8eAHd3dxo0aEC3bt3w8fG55zGzs7OZOXMm1atXB6BSpUq0bt2a1atX06VLl9v2e/vtt0lJSSEmJobdu3cDUKpUKQIDA+nRowcvvPACAOnp6aSlpTFq1ChatGgBQJ06dUhJSSEiIoLExETL0l0mk4lZs2bx/PPPA+Dg4ECPHj04cOAAgYGBHD16lAYNGjBp0iQM/3tQ56WXXuKbb77hhx9+oGXLlpb4QkJC6NChg+X4+PHjdOjQgXfffddSVqNGDfz9/dm7d6/Va/fKK6/Qr18/AOrWrcvXX3/N9u3befnll2/7ely6dImdO3cSFhYGQOHChWnSpAmrVq2if//+2Nra4u7uTrVq1QAoX7681f5Atra2TJgwAUdHR+B6oupmCxcuJOv/2Lvv+Jrv/v/jj5NZEpQQSuwRkYEgsZrYV1taDS6tkdq1m1qxEtKq2VJqRdQVI1SMqNFx0VaMKiVouWwxGkWNxArZvz/8cr6ORESEGM/77ZbbzXnP1+cTOefkvPJ+v5OTWbhwofF+lS9fnu7du3Po0CHy5ctHqVKlmDJlCg4ODsbY//jjD3bv3v3AuCVzSs6IiIiIiIjkIhszM2zMrPI6DBEREZEcMRgMDBo0iB49erBt2zZ27NjBrl27WLduHevXrycwMJBOnTo90phlypQxJmbgbnKmbNmyHDhwAIDk5GST9ubm5hgMBqysrBg3bhx+fn5s2bKF3377jV27dhEeHk5ERATTp0+nWbNmWFtbs2DBAuDu6o9Tp05x+vRpNm/eDNw9pyVdsWLFjIkZwJhkuH79OgA+Pj74+PiQkJDAqVOnOHv2LIcOHSIlJcVkHIAqVaqYPP7www8BuHXrlrFv+jXe39fd3d3kcYkSJbh9+3aW9zF9+zFvb29jvC1atOC7774jMjLSZCVRZsqUKWNMzGQmKioKd3d3kzNoypcvb7yPAMuWLSM1NZXTp09z5swZTpw4QXR0dJbzSuaUnBEREREREREREREREwULFqRly5a0bNkSgEOHDuHv78/kyZNp1aoVhQoVyvZYdnZ2mZb9888/xMTE0LRpU5O6iRMnmqxIKVq0KG3btqVt27bA3XNbhg4dSlBQEE2bNsVgMLBt2zYmTJhAdHQ0NjY2VK1alfz5724xe++2ZvnymZ4pmL46Jv08mTt37jBu3DjWrl1LcnIyDg4O1KxZEwsLC5NxMruuq1evMnbsWH766ScMBgNly5alVq1aGWIAMiRJzMzMMj1f515r1qwhOTmZFi1aZKhbvnz5Q5MzmX0f7hUXF0fZsmWzbBMaGkpwcDBxcXEULVoUFxcX8uXLR3x8fJb9JCMlZ0RERERERERERESECxcu0K5dO/z8/DJsr1WtWjU+/vhj+vfvT0xMjDE5c39CIbMP6dNXedzr8uXLuLq6Ym9vz6pVq0zqHBwc+OOPP+jbty+ff/45DRo0MKn39PSkR48eTJw4kWvXrnH9+nX69+9P8+bNCQkJoXTp0gAsXbqUbdu2PdI9GD9+PBs3bmTGjBnUq1fPmOCpV6/eQ/sOHTqUU6dOsXDhQmrWrImVlRW3b982ORMmp/7880+OHTvGoEGDqFmzpknd2rVrWbNmDTExMcaVQDlha2vL1atXM5Rv376dihUrsmfPHiZNmoS/vz8+Pj7GFTZ+fn4cOnQox/O+rLQBsoiIiIiIiIiIiIhQrFgxzM3NWbZsGQkJCRnqo6OjeeWVVyhTpgxw98P88+fPm7SJiorKtN+955scPnyYM2fO4OnpiZWVFa6uriZfhQsXply5csTHx7N48eJMV5ScOnWK4sWL8+qrr3Lw4EESEhLo06ePMTEDGBMzD1uRcn/89erVo2nTpsbEzMGDB7l69epDx4mKiuKNN94wXhfA1q1bHzmGzERERJAvXz4++OADPD09Tb66detGamrqYyeBatWqxd69e4mLizOWnTt3jp49e7Jr1y6ioqIoXLgwPXr0MCZmbt26RVRU1GNf38tIK2dEREREROSlciM1BQNga2ae16GIiIiIPFPMzc0ZM2YMAwcOpG3btnTq1ImKFSty+/Ztfv31V5YuXcrgwYMpUKAAAI0bN2bevHmEhITg5ubGL7/8ws6dOzOMa21tTd++fRk0aBDx8fFMnTqVSpUq8c477zwwlkKFCjFs2DA+/fRTOnbsSPv27SldujQ3btxg06ZNfPvtt0ybNg0AZ2dnLCws+Pzzz+natSsJCQlEREQQGRkJ8NCzXO7l5ubGjz/+SHh4OOXLl+fIkSPMnTsXg8Hw0HHc3NxYt24dTk5OFC9enL179xISEpKtvllJTEzk+++/p3HjxsaE0b0qV66Ms7Mzq1evZsCAATmep1u3bqxdu5aePXvSu3dvDAYDs2bNokKFCrRo0YLU1FS++eYbpkyZQqNGjbhw4QL/+c9/uHz5ssk5NZI9Ss6IiIiIiMhLISUtjZ/jbxKdlAhAFUtrGue3Me4zLiIiIiLQtGlTVqxYwYIFCwgODubKlStYW1tTrVo1pk+fTvPmzY1te/fuzdWrV/n6669JSkqiUaNGjB8/nr59+5qMWa1aNZo1a0ZAQAC3b9/Gy8uLgICALA+nB+jUqRMVKlRg8eLFTJs2jbi4OGxsbHBzc2PRokV4eHgAULZsWaZOncqsWbPo06cPhQoVokaNGixZsgRfX1/27NlDxYoVs3X9I0aMICkpiWnTppGYmIiDgwN9+/blxIkTbNmyJcsVIpMmTWLcuHF8+umnAJQrV45PPvmEdevWZbqiKLs2bdrEtWvXjOf/ZKZ169ZMmDCBn3/+mRo1auRonpIlS7J06VI+//xz/P39sba2pn79+vj7+5M/f358fHyIiYlh9erVhIWFUbx4cby9venYsSOBgYGcOnWK8uXL5/QyXzqGtPtPInoJJSQkcPDgQVxcXLC2ts7rcERERETkBTZ8+HCOHjxIUXP9ndTTdoc07t/tvBBgTfaTM/H//5fx/GamO0QnkMYtIA3IB+R/hDHl6bmckoyjiwuTJ0/O61BEROQFcPjwYZycnDKtGzN8OLGXLj/liEwVLlaUT/WaJ/JEZfU88LC8g34jFBERERF5iipUqJDXIby0Ll26BJdNPySxtrfHzs4u22Nci44GwO6e72NSUhInT54k/e/ebgKFSpWkYMGCjx+05Co79DMoIiJPh5IiIvIwSs6IiIiIiDxFvXv3zusQXlonT55kyJAhxq0oLCwsCAoKwsHBIdtjDB8+HMBk5cXWrVv54osvTNpVrVoVPz+/XIhaREREREReRErOiIiIiIjIS6FixYqMHj2adevWYWZmho+PzyMlZh6kXLlyGcq017aIiIiIiGRFyRkREREREXlp1KlThzp16jxyv5SUFH777TcuXbqEjY2NSV2ZMmXo1q0b33zzDYmJiTRo0IA333wzt0IWEREREZEXkJIzIiIiIiIiDzFnzhw2bdoEwOXLl4mMjKRRo0bGeh8fH9566y2SkpKwtbXNoyhFREREROR5YZbXAYiIiIiIiDzLbt68yc8//2xStnbt2gztrK2tlZgREREREZFsUXJGREREREQkCwaDAYPBYFJmbm6eR9GIiIiIiMiLQMkZERERERGRLNjY2PDWW2+ZlLVt2zaPohERERERkReBzpwRERERERF5iF69elG7dm1mz56NjY0N9erVy+uQRERERETkOabkjIiIiIiISDbUrFkTOzu7vA5DRERE5LmSlpaWYYtYEVFyRkRERERERERERCRXjRoZyJUrsXkag51dYSZMHPfI/Xx9fTE3N2fhwoWPNf/FixcZM2YMgYGBODg4ANCkSRPq1avH+PHjH2vsdLGxsbz++uuYm5uzbds2ChYsmCvjPo4RI0YQFRXFpk2bnsp8K1euJCQkhCtXruDh4cEnn3xC8eLFs93/+++/Z+XKlRw5coQ7d+7g4OBA69at6dSpE/ny5Xvs+Hbt2sUHH3zA0qVLqV27NjNnzmTu3LkcOnTogX0iIiIYOXIkW7ZsoUSJEo8dw7NKyRkREREREZEnYPPmzfz222+UKFGCNm3a8Oqrr+Z1SCIiIvKUXLkSS9lijfI0hjOXIvN0/p07dxIZGUlgYKCxbNasWRQoUCDX5li/fj329vbExcWxdu1afH19c23snOrXrx+3bt16KnNt2bKFgIAAPv74YxwdHQkKCmLUqFEsWLDgoX1TU1MZMmQImzZtom3btnTq1In8+fMTFRXF7NmziYyMZP78+Y+doHF2diY8PJxKlSo91jgvIiVnREREREREctl///tfZs+ebXz8559/Mn369DyMSERERCTvVatWLVfHi4iIwNvbmxs3bhAeHv5MJGfKlCnz1ObaunUrdnZ29O3bF4B9+/YRFhaWrb7z58/n+++/Z+7cuTRp0sRYXr9+fWrUqEHPnj0JDQ2lX79+jxWjra0tNWrUeKwxXlRmeR2AiIiIiIjIiyYyMtLkcXR0NGfPns2bYERERERyWUpKCvPmzaNVq1a4ublRo0YNOnTowK5du4C7SRN/f38AmjZtyogRI4C725qNHj0agJiYGBwdHdm4cSMDBgygZs2aeHh4EBgYyO3btx8aw5EjRzh8+DDe3t688847HD9+nKioKJM2u3btwtHRkd9++42OHTvi5uZGixYt+Omnn4iOjqZLly5Ur16d5s2b891335n0PXr0KL169aJmzZrUqlULPz8/Lly4kGHs8PBwGjVqRMOGDdmzZw8jRoygefPmxnZpaWksXLiQN954Azc3N/71r3+xZMkSk7nCw8Np06YNNWrUwM3NDR8fH/773/8+9B6UL1+eK1euEBUVRUpKCnv37qVmzZoP7ZeUlERoaCiNGzc2Scyke/311+nXrx+lS5c2lv31118MGzaMhg0b4uzsTP369RkxYgTXrl0ztmnSpAmTJk3C19cXd3d3Jk6caLxPe/bsMZnjxx9/pHnz5ri5udG5c2f+/PPPDHH8/vvvvP3227i6utKmTRu2bt1qUh8bG0tAQAD16tXDzc2NDh06ZPg/cPXqVcaOHUvjxo1xcXHBw8ODgQMHcu7cOWMbX19fxowZw7x58/D29sbV1ZX333+fAwcOPPRePg4lZ0RERERERHJZkSJFTB6bm5s/E3ugi4iIiOSGKVOmEBwcTIcOHfj6668ZN24csbGx+Pn5cfv2bRo1asTAgQOBu1uZZbX6IiAggNKlSzNnzhx69OjBypUrmTdv3kNjWLVqFXZ2djRs2JAGDRpgb29PeHh4pm2HDh3KW2+9xdy5cylYsCD+/v706dOHRo0aMWPGDIoVK8aIESO4ePEiAKdOnaJDhw5cu3aNzz//nHHjxnHs2DE6derEjRs3TMb+8ssvGTVqFEOGDMHNzS3TezVlyhRatGhBcHAwb7/9NuPHj2fp0qUALF68mE8++YQWLVowb948vvjiCywsLBgyZIgxngdp3749Tk5ODB48mO7duxMbG5ut83z+97//ERsbS6NGjR7Yxs/Pj7fffhuA27dv07lzZ06fPk1QUBALFizA19eX9evX8+WXX5r0W7JkCS4uLsyYMYOWLVtmOnZKSgpjx46lR48efPnllyQkJNClSxcuXbpk0m7s2LG0bt2aWbNmYWdnR58+fTh8+DAACQkJdO3alcjISAYPHsxXX31FoUKF6Nq1qzHRk5aWRs+ePdm5cydDhw5lwYIFDBgwgF9//ZWgoCCTub7//ns2b95MYGAg06ZN4/Lly/j5+ZGamvrQ+5lT2tZMREREREQkl73//vscPHiQ2NhYDAYD7733ns6cERERkRfGP//8w+DBg+nUqZOxzNramoEDB3L8+HHc3NyMqy6cnJxwcHB44FiNGzdm+PDhANSrV49ff/2VyMhIPv744wf2SUxMZMOGDbRu3RoLi7sfcb/77rssWrSIUaNGZXjf9f7779O5c2cAbt68yUcffUSXLl3o1q0bAEWLFqVt27YcOnSI4sWLM2vWLPLnz09oaCg2NjYA1KlTh2bNmhEWFmbcRgygU6dOtGjRItM4r1+/zuLFi+natSuDBw8G7m4bduHCBXbv3k2nTp2IiYmhZ8+e9OnTx9ivVKlStGnThr179/Lmm28+8D6cP3+eQoUKcfjwYa5fv85PP/2EnZ3dA9vf2w+gZMmSD20Ld1eBlypViilTphi/l3Xr1uWPP/5g9+7dJm1LlCiBv78/BoMBwLia6n6fffaZcYWRu7s7TZo0YeHChQwbNszYxs/Pj65duwJ371vz5s2ZN28e06dPZ+3atRw9epSVK1fi6uoKgJeXF+3atePLL78kNDSUixcvYmNjQ0BAAO7u7gB4enpy9uxZVq1aZRJPSkoKX3/9Nba2tgDcunWL4cOHc+zYMapWrZqt+/SolJwRERERERHJZaVLl2b+/PkcPnyY4sWLU6JEibwOSURERCTXpK+WuHr1KtHR0Zw5c4bNmzcDd7fMehTpH5qnK1GixENXjGzevJnY2FiaN2/O9evXAWjWrBkhISF8++23xg/00927oiU9eXHvOSjpyZz0sXbu3Em9evWwtrYmOTkZgMKFC+Pm5saOHTtMkjNVqlR5YJz79+8nOTnZZJszuJuYSDdq1Cjj3On3Mj2hkdW93LdvH7169cLV1ZXJkyczevRoAgICmDNnDmvXrsVgMNC6detM+6YntLK7KsTZ2Zlly5aRmprK6dOnOXPmDCdOnCA6OjpD28qVKxsTMw9iaWlJ06ZNjY8LFy6Mu7t7hq3N3njjDZM+Xl5ebN++HYDffvuN4sWL4+TkZPwewd1k37x580hMTKREiRIsWbKEtLQ0YmJiOHPmDNHR0ezduzfDvXV0dDQmZgCKFy8OQHx8/MNuT44pOSMiIiIiIvIEWFlZUb169bwOQ0RERCTXHThwgE8++YQDBw6QL18+KlWqZFyFkZaW9khjvfLKKyaPzczMHpo0iIiIADBZuZMuPDw8Q3ImffVLVvPeKy4ujvXr17N+/foMdeXKlTN5nNVKlbi4uIe2OXv2LGPGjOG3337D0tKSChUqGFdqZHUvR44cSdWqVZk/fz4WFhbcvHmTcePG8dVXX/HNN99Qs2bNByZn0r9X9567cr/Lly9TqFAhLC0tAQgNDSU4OJi4uDiKFi2Ki4sL+fLly5C8yM7KncKFC2NmZnriSpEiRTIkZ+4fq0iRIvzzzz/A3Xt74cIFnJ2dM50jNjaW4sWLs27dOqZNm8b58+d59dVXcXJy4pVXXslwbzP7fwjZT2DlhJIzIiIiIiIimYiJieHQoUNUqVIlwy/hIiIiIi+rmzdv0rNnT5ycnPjuu++oUKECZmZmbNmyJVuH2D+uS5cusW3bNnx9fTOsSNmxYwfBwcHs3r2bOnXq5HgOW1tbvLy8+OCDDzLUWVlZZXucAgUKAHdXGJUpU8ZY/tdff3H+/Hlq167Nhx9+iLW1NatWrcLJyQkLCwtOnDjB2rVrHzhubGwsp06donPnzsZVMJ07d+bo0aPMmTMHgI4dOz6wv5OTE0WLFmXr1q2ZJrgABg8ezLlz59i0aRPfffcdkyZNwt/fHx8fH+P5in5+fhw6dCjb9yPdjRs3SEtLM1lhc/nyZQoXLmzS7vr16yYJmnvbFChQgIoVKzJ58uRM5yhcuDB79uxh+PDhxi3s0lfDTJkyhf379z9y3LnN7OFNREREREREnl/x8fHExMQ80l9xRkZGMmDAAGbNmsVHH33Ehg0bnmCEIiIiIs+P6Oho4uLi6Nq1K5UqVTKuMNi6dSvwf6s9zM3Nn8j83377LSkpKXTp0gVPT0+Tr+7du2Npacny5csfaw4PDw9OnjyJs7Mzrq6uuLq6Uq1aNUJCQozXmR3Vq1fH0tLSuOVburlz5zJq1ChjkqV9+/a4uroaEy3338v7FSpUCFtbW37//XeT8u7du2NmZoa5uTkFCxZ8YFxmZmZ06dKFyMhIIiMjM9RHRkby+++/06pVK8zMzIiKiqJw4cL06NHDmJi5desWUVFROVpZcvv2bfbs2WN8fOnSJaKiovD09DRpt23bNuO/79y5Q2RkJB4eHsDdM4D+/vtv7O3tjd8jV1dXfv75Z5YsWYKlpSX79u0jNTWVgQMHGhMzKSkp7Nix44muiMkurZwREREREZEX1qZNmwgJCSEhIYHSpUszduxY7O3tH9ovfU/tdN988w0tW7Z8kqGKiIiIPDPOnz/PwoULM5RXq1YNJycnbG1tmTNnDgaDATMzMzZu3Gg8YD19m6v0VSObNm3Cy8uLihUr5kpsa9asoXr16pQuXTpDXaFChWjcuDEbN27k6tWrOZ6jf//+tG/fnr59+9K+fXssLCwICwtjx44ddOjQIdvjFClShM6dO7NgwQIsLCyoXbs2UVFRrFmzhnHjxmFnZ0epUqVYvHgx9vb22Nrasm3bNhYvXgw8+LwTMzMz+vXrx5QpU/j0009p1qwZ0dHRzJ07l+rVq3Pr1i0+/PBDvvrqqwwJj3Rdu3Zl165dDBgwgPfeew8vLy/g7nk7S5cupXbt2vTv3x+4e2bPN998w5QpU2jUqBEXLlzgP//5D5cvXzYmax6FpaUlw4cPZ+jQoVhZWfHVV19RoEAiVZipAAAgAElEQVSBDCuVpk6dSnJyMsWKFWPBggXcvHmTfv36AdCmTRvCwsLo1q0bvXv3pnjx4kRGRhIaGsqAAQMwGAzGs4bGjRvHu+++y7Vr11i6dClHjhwhLS2NO3fuZLm93ZOm5IyIiIiIiLyQbt26ZTwMFO5uH7F06VIGDRr00L537twxeZyQkPBYf113584dYmNjee2113I8hoiIiMjTcvr0aSZOnJih/IMPPsDDw4M5c+YwZcoUPvroI2xsbHByciIsLIxevXoRFRWFt7c3devWpXHjxkydOpVdu3YRHBz82HHt37+fkydPMnLkyAe2ad26NRs3bmTNmjW4uLjkaJ6qVauydOlSpk+fztChQzEYDFStWpWQkBDq16//SGP5+/tTpEgRVqxYQUhICGXLlmXChAn4+PgAMGfOHMaPH4+/vz9WVlZUqlSJuXPnMmHCBKKioh64PVmPHj145ZVXWLx4MStWrMDe3p527drRp08fbty4QZ8+fbI8zN7Kyorg4GCWL1/O2rVr2bBhA4mJiZQtW5ZBgwbRoUMH4xZuPj4+xMTEsHr1asLCwihevDje3t507NiRwMBATp06Rfny5bN9T4oUKYKfnx+ff/45V65coU6dOsyYMSPDGTOfffYZEydOJCYmBhcXFxYvXmxM8tnY2LB06VKmTp3KpEmTuHXrFqVLlyYwMJDOnTsD4OnpyZgxYwgNDeW7776jaNGieHp6MmvWLPr378+ePXto2LBhtuPObYa0Rz2h6QWUkJDAwYMHcXFxwdraOq/DERERERGRXHD27FkGDBhgUlalShW++OKLh/Zdvnw5y5YtMz5+55136NmzJ8OHDwd44N7Wmdm8eTPBwcHcvn2bsmXLMmbMGIoVK5bt/iIiIvJsOnz4ME5OTpnWjRoZyJUrsU85IlN2doWZMHFcnsYgeef+M13kycjqeeBheQetnBERERERkReSg4MDpUqV4ty5c8ayunXrZqvv+++/T+nSpTl48CBVqlTB29s7RzHEx8czd+5c40qcM2fOEBYWlq3VOyIiIvL8UlJE8poSM88+JWdEREREROSFZGZmxtixYwkLC+P8+fPUrVsXHx8fUlNT2b9/P9euXaNOnTrY2tpm2r9BgwY0aNDgsWK4cuVKhi3SYmJiHmtMERERERF5/ik5IyIiIiIiL6wSJUowdOhQk7Jx48axe/du4O5BtZ9//jklS5Z8IvOXKlWKkiVL8vfffxvLPDw8nshcIiIiIiLy/DDL6wBERERERESelqNHjxoTMwA3btxg3bp1T2w+MzMzxowZQ4MGDShfvjzt2rWjRYsWT2w+ERERERF5Pig5IyIiIiIiL437txiDuwd1PkklS5Zk+PDhuLm58e2339KtWzemT59OSkrKE51XRERERESeXUrOiIiIiIjIS8PFxYWyZcsaH1tYWDyVlSx//PEHa9euJTk5mdTUVH755Re2bdv2xOcVEREREZFnk86cERERERGRl4a5uTkTJ07kv//9L9euXcPb25uKFSs+8XnPnj2brTIREREREXk5KDkjIiIiIiIvFVtbW9q2bftU56xZsyZmZmakpqYay2rVqvVUYxARERERkWeHkjMiIiIiIiJPmIODA6NGjWLVqlUkJSXxzjvv4OzsnNdhiYiIiIhIHlFyRkRERERE5Cnw8PDAw8Mjr8MQEREReSalpaVhMBjyOgyRp8YsrwMQERERERERERERkWeDr68vjo6OD/zq0aNHrs538eJFevfuzblz57LVPjY2FhcXF6pXr87169dzNKejoyNz5szJUd/7nThxgi5dulCzZk3efPNNfvnll2z1GzFiRIZ76+Ligre3NwEBAcTGxuZKfOl27dqFo6Mje/bsMZZNmzYNT09PatSowfr162nSpAmjR4/O1XnlwbRyRkRERERERERERCQXjRo5nKtXruRpDEXs7JgwcXKO+rq6uhIQEJBpXYECBR4nrAx27txJZGQkgYGB2Wq/fv167O3tiYuLY+3atfj6+j7ynOHh4bz22muP3O9+CQkJ9OrVCwcHB2bPns2KFSvw8/Pjhx9+wMHB4aH9S5QowYwZM4yPk5KSOHToENOmTeP48eMsX74811YTOTs7Ex4eTqVKlQA4efIk8+bNo3379rRu3ZoKFSpQsWLFXP/+yoMpOSMiIiIiIiIiIiKSi65euUIVO/M8jeHYYySHbG1tqVGjRi5Gk3siIiLw9vbmxo0bhIeH5yg5k1vXdvz4cf7++2+CgoKoX78+JUqU4IcffuB///tftpIzVlZWGWKpU6cO8fHxTJ8+nT/++CPXYr3/exoXFwdAy5YtqV27NgBFihTJlbkke7StmYiIiIiIiIiIiIg8sqtXrzJ27FgaN26Mi4sLHh4eDBw40GSLsrNnz9KnTx88PT2pXr067733Hlu2bAHuJlr8/f0BaNq0KSNGjMhyviNHjnD48GG8vb155513OH78OFFRURnaLVq0iDfeeANXV1def/11goKCuHnzprH+/m3NDh8+TP/+/albty7Ozs54eXkxfvx4EhISsoynZMmSWFlZ8dNPPwGwe/duLC0tcXZ2fsidy1q1atUA+PvvvwFISUlh3rx5tGrVCjc3N2rUqEGHDh3YtWuXSb/9+/fTrVs33N3dqVevHv7+/lz5/0m6e7c1mzlzJh07dgSgS5cuNGnSBCDDtmY3b95k3LhxNGzYkJo1a9K+fXt27NjxWNcm/0crZ0RERERERERERETEKC0tjeTk5EzrzM3NMRgMpKWl0bNnT27dusXQoUMpWrQoR48eZfr06QQFBTF//nxSU1Pp3bs39vb2TJkyBQsLCxYvXkzfvn358ccfadSoEQMHDmTmzJnMmjULR0fHLONatWoVdnZ2NGzYEIPBgL29PeHh4dSqVcvYZsOGDXz++ecMHz4cR0dHoqOjmTx5MgkJCUycODHDmBcvXqRTp064u7szefJkLC0t2bp1K6Ghodjb29OrV68HxlOkSBEGDhzI1KlTiY+P55dffmHChAnZWjWTldOnTwNQunRpAKZMmcKKFSsYOnQolStX5uLFi8yePRs/Pz82b95Mvnz5OHToEJ07d8bd3Z0pU6aQmJjIF198Qe/evVm1apXJ+P/+97+xt7dnzJgxjBkzhpo1a2aIISUlhR49enD69Gn8/PwoV64c4eHhfPjhh6xYscKYQJKcU3JGRERERERERERERIx27tz5wNUf8+fPx8vLi4sXL2JjY0NAQADu7u4AeHp6cvbsWWMy4MqVK0RHR9OvXz+8vb0BcHNzY9asWSQkJFCmTBljAsLJySnLpEZiYiIbNmygdevWWFjc/Vj73XffZdGiRYwaNYpXX30VgN9//x0HBwc6d+6MwWDAw8OD/Pnzc+3atUzHPXr0KNWqVWPGjBnY2NgAUL9+fX799Vd2796dZXImMTGRlJQUDAYDGzZsYMyYMbzzzjsPbJ+Ze5Ng169fZ8+ePQQHB+Pm5oaLiwsA//zzD4MHD6ZTp07GttbW1gwcOJDjx4/j5uZGcHAwdnZ2fP3111hZWQHw6quvMmbMGM6cOWMyZ4kSJahYsSIAlSpVyjTRsnXrVvbv309ISIjxe+fh4cG///1vdu3apeRMLlByRkRERERERERERESM3NzcGDNmTKZ15cuXB+5+wL9kyRLS0tKIiYnhzJkzREdHs3fvXpKSkgAoWrQolSpVIjAwkO3bt9OwYUO8vLwYOXLkI8e0efNmYmNjad68OdevXwegWbNmhISE8O2339K1a1cA6tatS3h4OD4+PjRr1gxvb2/efvttDAZDpuN6eXnh5eVFUlISJ06c4MyZMxw7doyrV69StGjRB8Zz584devXqxcmTJ5k6dSrBwcHMmDGD119/ncTERH755Rd8fHwoVqzYA8c4e/ZshiSYwWDA09OTzz77zBjzl19+CdzdRi46OpozZ86wefNmAOO9joqKomnTpsbEDNxNMqVvuXbhwoUHxpGZqKgorKys8PLyMpZZWFiwZs2aRxpHHkzJGRERERERERERERExsrGxwdXV9aHt1q1bx7Rp0zh//jyvvvoqTk5OvPLKK6SlpQF3Ew3/+c9/mDt3Lps2beLbb7/F0tKSZs2a8cknn1CoUKFsxxQREQFgsnokXXh4uDE589Zbb5GamsqyZcuYM2cOM2fOpFSpUgwdOpS33norQ9/U1FSmTZvG0qVLiY+P57XXXsPNzQ1ra2vjdWRm8eLF7Nu3jzVr1lC5cmWqV69Ou3bt6N+/PzVq1GD16tW0a9cuy2sqUaIEs2bNAu7eKysrK0qWLImtra1JuwMHDvDJJ59w4MAB8uXLR6VKlShZsiSAMca4uDiKFCmS5XyPIn28ByW15PEpOSMiIiIiIiIiIiIij2TPnj0MHz6cLl260K1bN4oXLw7cPR9l//79xnbFixcnKCiIsWPHcuTIEX788Ufmz5+PnZ0dgYGB2Zrr0qVLbNu2DV9fX5o3b25St2PHDoKDg9m9ezd16tQBoFWrVrRq1YobN26wfft25s+fz7Bhw/Dw8MiwGiYkJISFCxfy6aef0rx5cwoUKADw0MTK3r17qVKlCpUrVwbAwcGBr776iu7du3Ps2DFatmz50GSJlZXVQ5NgN2/epGfPnjg5OfHdd99RoUIFzMzM2LJlC//973+N7Wxtbbl69apJ39TUVLZu3ZqtRNv9ChQoQGxsbIbyP//8EysrK6pWrfrIY4ops7wOQERERERERERERESeL/v27SM1NZWBAwcaEzMpKSns2LGD1NRU4O4H+fXr1+fPP//EYDDg5OTEoEGDqFKlCufPnwfA3Nz8oXN9++23pKSk0KVLFzw9PU2+unfvjqWlJcuXLwdgyJAhDBgwALibYHjzzTfp168fycnJXLp0KcPYUVFRODo60qZNG2Ni5uLFixw7dsx4HZkpWbIkp06d4sqVK8ayOnXqUKNGDQAKFy780OvKjujoaOLi4ujatSuVKlXCzOzuR/pbt24F/m/lTK1atdi+fbtxmzO4m0Dq3bs3p06deuR5a9WqRUJCAr/++quxLCUlhWHDhrF48eLHuST5/7RyRkRERERERERERESMbt68abL65V4Gg4Hq1avj5uYGwLhx43j33Xe5du0aS5cu5ciRI6SlpXHnzh2qVq1K/vz58ff3Z+DAgRQtWpQdO3Zw+PBhunXrBmBMiGzatAkvLy/jQfX3WrNmDdWrV6d06dIZ6goVKkTjxo3ZuHEjV69epW7dugQEBDB58mS8vLy4fv06s2bNonz58sZVLvdyc3Njzpw5zJ8/n+rVq3PmzBnmzZtHYmIit2/ffuA96t69O2vWrKFHjx70798fg8HAkiVL+N///kerVq0ICwvDysqKYcOGGRMqOVG+fHlsbW2ZM2cOBoMBMzMzNm7cyKpVqwCIj48HoF+/frz//vv06dOHzp07Ex8fz7Rp0/Dw8MDd3Z3du3c/0ryNGzfGzc0Nf39/Pv74Y0qWLMnKlSu5ePGicQs5eTxKzoiIiIiIiIiIiIiI0YEDB3jvvfcyrTM3N+fQoUN4enoyZswYQkND+e677yhatCienp7MmjWL/v37s2fPHho2bMiCBQuYOnUq48eP5/r165QrV45x48bRunVrAOrWrUvjxo2ZOnUqu3btIjg42GS+/fv3c/LkSUaOHPnAeFu3bs3GjRuNyZLExESWLVvGsmXLeOWVV6hXrx7+/v5YWGT8OLx3797ExsayaNEibty4wWuvvUbr1q0xGAyEhIRw8+bNDGfAwN1tzJYuXcoXX3zBsGHDMDc3x8PDgxUrVlC5cmVKlCjB+fPnH/vMlgIFCjBnzhymTJnCRx99hI2NDU5OToSFhdGrVy+ioqLw9vbGxcWFRYsW8eWXX+Ln50fBggVp0qQJQ4YMyVFyyNzcnAULFvDFF18wbdo07ty5g7OzM6GhoVSpUuWxrknuMqRldarRSyIhIYGDBw/i4uKCtbV1XocjIiIiIiLPqOHDhwMwefLkPI5ERERE8trhw4dxcnLKtG7UyOFcvWe7q7xQxM6OCRP1niUvpaWlPXZyRp5tWT0PPCzvoJUzIiIiIiLy0rl58yZ///035cqVw8rKKq/DERERkReMkiICKDEjWVJyRkREREREXiq//vor06dPJyEhgUKFChEQEICjo2NehyUiIiIiIi8RJWdERERERCTX/Pzzz2zcuDGvw3igtLQ0jh8/TkpKCgDXrl1jzJgxlCtXLlv9o6Ojgf/b3uxF1KJFC5o2bZrXYYiIiIiIvNCUnBERERERkZdGamqqMTGTLikpKdv9CxcunNshiYiIiIjIS0jJGRERERERyTVNmzZ95lddfPLJJ0RFRRkft2zZkh49euRhRCIiIiIi8rJRckZERERERF4qQ4YMITw8nOjoaKpXr06bNm3yOiQREREREXnJvDDJmQ0bNjB37lz++usvSpUqRe/evXn33XfzOiwREREREXnG2NraaqWMiIiIiIjkKbO8DiA3/PDDDwwdOpQGDRowe/ZsPDw8GD58OD/++GNehyYiIiIiIiIiIiIiImLihVg5M23aNN58801GjRoFwOuvv861a9eYMWMGb7zxRh5HJyIiIiIiIiIiIiIi8n+e+5Uzf/31F2fPnqVFixYm5f/617+Ijo7mr7/+yqPIREREREREREREREREMnrukzPR0dEAlC9f3qS8bNmyAJw6deqpxyQiIiIiIiIiIiIiD5eWlpbXIYjkied+W7MbN24Adw/1vJeNjQ0AN2/efOoxiYiIiIiIiIiIyMsraPQYrl29lqcxFCpSiKDxnz5yP19fX/bu3cuqVatwcnLKUF+tWjX69u3LwIEDHyu+xMREpk2bRrVq1XjnnXcAGDFiBFFRUWzatCnH406aNInQ0FB69+7N4MGDHyvG3BATE0PTpk2ZMmUKrVu3zutw5Bny3Cdn0jOrBoMh03Izs+wvDjp48GDuBSYiIiIiIiIiIiIvLAsLC27dupVpXeyVWLq7tX3KEZn6z5+rHxhfVlJSUkhOTmbEiBEsXrwYC4uMHyEnJibmaOx7Xbx4kdDQUIKCgoxjJScnk5qamuOxk5OTWbt2LZUqVWLVqlV0794dS0vLx4rzcdnY2LBw4UJKly792PdMnj2JiYlERUXlqO9zn5wpUKAAkHGFTPp/9PT67HBxccHa2jr3ghMREREREREREZEX0uHDh42799zPzJD3p0mYGcweGF9WzM3NKVCgAEeOHGHZsmX07ds3QxsrK6scjX2v/PnzA2BtbW0cy8LCAjOznMUN8NNPPxEbG8vMmTPp1KkTO3fu5I033nisOB+XjY0N9erVy9MY5MmxsrKievXqmdYlJCRkuSAk758lHlP6WTNnz541KT9z5oxJvYiIiIiIiIiIiIg8nIuLCy1btmTOnDmcPHkyy7Z37txhxowZ/Otf/8LV1ZW33nqL8PBwkzZNmjRh0qRJ+Pr64u7uzoABA/D29gZg5MiRNGnSxKT9ypUradGiBa6urrRu3Zrt27dnK+6IiAicnZ2pXbs21atXzxAH3N22LSgoiJkzZ9KgQQNq1qzJoEGDuHnzJiEhIbz++uvUqlWLgQMHEhsba+yXmppKcHAwzZo1w8XFhTfeeIOVK1dmGHv48OEMGDAAd3d3PvroI2JiYnB0dGTt2rXGdtHR0fTv3586derg4eFBv379TD7f/uuvvxg2bBgNGzbE2dmZ+vXrM2LECK5dy9ut8iR3PffJmbJly+Lg4MCPP/5oUr5x40bKlStHyZIl8ygyERERERERERERkedTQEAANjY2jBo1itTU1EzbpKWl0atXLxYtWkSHDh2YO3cu9evXZ+zYscyePduk7ZIlS3BxcWHGjBn06tWLuXPnAtC3b19mzZplbBcTE8OCBQv4+OOPmTlzJmlpaQwYMMAkUZKZK1eusHXrVuO5Lj4+Pvz222/GP+K/17p169i3bx+TJ0/mo48+4vvvv6ddu3Zs376dzz77jIEDB/Lzzz+bxBUUFMSsWbPw8fEhODiYxo0bExgYyJIlS0zG3rBhA/ny5WP27Nl06NAhw9wXL17kvffe46+//uLTTz9l0qRJxMTE0LVrV+Lj47l9+zadO3fm9OnTBAUFsWDBAnx9fVm/fj1ffvlllvdAni/P/bZmAP3792fkyJEUKlSIRo0a8csvv/DDDz/oP6uIiIiIiIiIiIhIDhQpUoTAwEAGDx7MokWL6NatW4Y2W7Zs4ffff2fGjBnG7cMaNmxIcnIywcHBdOzYkcKFCwNQokQJ/P39jWeHX7hwAYAyZcpQrVo145jpK1TKlSsH3N32rGvXrvz555/G1TaZWbduHQCtWrUCoGXLlkycOJEVK1YwbNgwk7ZpaWl89dVX2Nra0rBhQyIiIjh37hwrV66kQIECeHt7s3PnTvbt2wfAqVOnWLFiBf7+/nTv3t14nSkpKcyYMYN27dqRL18+4O7WbOPGjeOVV14B7iab7rVw4UKSk5NZuHAhRYoUAe7u/tS9e3cOHTpEvnz5KFWqFFOmTMHBwQGAunXr8scff7B79+4HXr88f577lTMAbdq04ZNPPmH79u3079+f33//ncmTJ/PWW2/ldWgiIiIiIiIiIiIiz6WWLVvSpEkTZsyYkeFYCYDdu3djaWlJixYtTMrffvttEhMT+eOPP4xllStXNiZmslKsWDFjYgYwJiiuX7+eZb+IiAjq16+PhYWFsa2XlxcREREkJiaatK1UqRK2trbGx3Z2dlSoUMHk/PJXX32VGzduALBz507S0tJo3LgxycnJxq8mTZpw48YN/vzzT2O/MmXKGBMzmYmKisLd3d2YmIG7yZnNmzdTu3ZtnJ2dWbZsGSVLluT06dNs2bKFBQsWEB0dTVJSUpb3QJ4vL8TKGYD333+f999/P6/DEBEREREREREREXlhBAUF0apVK0aPHs3ixYtN6q5du4adnR1mZqZrAIoWLQpgTG7A3QRIdqSvQEmXntB50NZqAAcOHODYsWMcO3aMOnXqZKj/6aefTP6Q38bG5qHz3isuLg7AuDrofv/884/x3w+7zri4OMqWLZtlm9DQUIKDg4mLi6No0aK4uLiQL18+4uPjs+wnz5cXJjkjIiIiIiIiIiIiIrmrePHiDB8+nNGjR/PNN9+Y1BUsWJArV66QmppqkqC5dOkSgHFLsyctIiICW1tbZs+enWF1ztChQ1m+fPlj7bKUvqImLCws01Ux6at7ssPW1parV69mKN++fTsVK1Zkz549TJo0CX9/f3x8fIwrbPz8/Dh06FAOr0CeRS/EtmYiIiIiIiIiIiIi8mS0a9eOBg0a8MUXX5isYPHw8CApKYmNGzeatN+wYQOWlpa4ubk9cMz7V9vkVGJiIt999x3NmjWjbt26eHp6mny1atWKXbt2cerUqRzPUbt2beDuSiFXV1fj1/nz5/nqq6+4fft2tseqVasWe/fuNa7GATh37hw9e/Zk165dREVFUbhwYXr06GFMzNy6dYuoqKgsVw/J80fJGRERERERERERERHJ0rhx40hLSyMtLc1Y5uXlRZ06dRg9ejQLFy7k119/ZcKECSxfvpxevXpRsGDBB45na2uLwWDgt99+Mzmb5lH99NNPXLt2jZYtW2Za/+677wKwYsWKHM9RtWpVWrVqxahRowgNDWXnzp2EhYUxYsQI7ty5Q8mSJbM9Vrdu3bC0tKRnz55s2rSJn376if79+1OhQgVatGiBm5sbsbGxTJkyhd9//51169bRqVMnLl++/EhJIHn2aVszERERERERERERkVxUqEghFh5Yk+cx5KZSpUoxZMgQxo0bZywzMzNj3rx5TJ8+na+//ppr165Rrlw5goKCHno+eP78+enbty8LFy5k69at/PrrrzmKa/Xq1RQuXJj69etnWu/o6IiTkxMREREMGjQoR3MATJo0ieDgYMLCwrh48SJFixalXbt2fPTRR480TsmSJVm6dCmff/45/v7+WFtbU79+ffz9/cmfPz8+Pj7ExMSwevVqwsLCKF68ON7e3nTs2JHAwEBOnTpF+fLlc3wd8uwwpN2b6nxJJSQkcPDgQVxcXLC2ts7rcEREREREREREROQZd/jwYZycnPI6DBHJQ1k9Dzws76BtzURERERERERERERERJ4iJWdERERERERERERERESeIiVnREREREREREREREREniIlZ0RERERERERERERERJ4iJWdERERERERERERERESeIiVnRERERERERERERHIgLS0tr0MQkTzyuD//Ss6IiIiIiIiIiIiIPCJLS0tu376d12GISB65ffs2lpaWOe6v5IyIiIiIiIiIiIjII7K3t+fcuXPEx8drBY3ISyQtLY34+HjOnTuHvb19jsexyMWYRERERERERERERF4KBQsWBODvv/8mKSkpj6MRkafJ0tKS4sWLG58HckLJGREREREREREREZEcKFiw4GN9OCsiLy9tayYiIiIiIiIiIiIiIvIUKTkjIiIiIiIiIiIiIiLyFCk5IyIiIiIiIiIiIiIi8hQpOSMiIiIiIiIiIiIiIvIUKTkjIiIiIiIiIiIiIiLyFFnkdQDPgrS0NAASExPzOBIREREREREREREREXnepecb0vMP91NyBkhKSgLg2LFjeRyJiIiIiIiIiIiIiIi8KJKSknjllVcylBvSHpS2eYmkpqZy69YtLC0tMRgMeR2OiIiIiIiIiIiIiIg8x9LS0khKSsLGxgYzs4wnzCg5IyIiIiIiIiIiIiIi8hRlTNeIiIiIiIiIiIiIiIjIE6PkjIiIiIiIiIiIiIiIyFOk5IyIiIiIiIiIiIiIiMhTpOSMiIiIiIiIiIiIiIjIU6TkjIiIiIiIiIiIiIiIyFOk5IyIiIiIiIiIiIiIiMhTpOSMPBfS0tLyOgQRySP6+ZeXwYv2//xFux4RkSdBz5Uikhk9N4g8f/RzKzml5Iw8kkozFTkAACAASURBVKNHjzJo0CAaNGiAi4sLDRs25OOPP+bIkSNPZL6LFy/Su3dvzp07Zyxr0qQJo0ePfqxx27Rpg6OjI9u3b89Rf19fX7p27fpYMcizwdfXF0dHxwd+9ejRI69DzDXXr19nxIgReHp68vrrrzNnzpxH6h8XF8dXX31Fq1atqFGjBg0aNKBHjx7s2LHjCUUMq1evZvLkybky1ogRI2jevHm22sbGxuLi4kL16tW5fv16juZzdHR85Hv8vEn/+encufMD23To0AFHR0dmzpwJQExMDI6OjqxduzbLsbPzXH//9zQ37vmuXbuyfE5wdHRk//79jzXH/R7l//nKlStp3rw57u7u9OnTh4sXL2arn6OjI02aNCE+Pj5D3Z49e3B0dGTXrl2PFHdm8up1+/jx47Rp0wYXFxfefvvtB46j1+9Hl5vv/R7leTgze/bsoU+fPnh6euLi4kKjRo0YNWoUf/3111OP5Vlx7NgxHB0d8fb2JiUlJdM2S5YsoWHDhri5uRESEpJpm+w+N7/scus55Ek9V94rN97L5Lan/XOX09fMdN9//z3dunWjXr161KxZk7fffpuvv/6a27dv50p86e859uzZA8DMmTOpVq1aln0iIiJwdHTkwoULuRKDZO1p/66Y2XNDVp6131lOnDhBly5dqFmzJm+++Sa//PJLtvqNGDEiw711cXHB29ubgIAAYmNjcyW+dPf/7AFMmzYNT09PatSowfr163P9OVmePl9fX5ydnTl8+HCm9dWqVTP+jvo4EhMTmTRpEuvXrzeW5cbr3aRJk3B0dGTatGmPG2Ku0HvFJ8cirwOQ58eRI0fo0KED7u7uBAYGUqRIES5cuMDixYtp3749ixcvpkaNGrk6586dO4mMjCQwMDDXxjxy5Aj/+9//qFKlCuHh4TRs2PCRxxg7diwGgyHXYpK85erqSkBAQKZ1BQoUeMrRPDljxoxh3759TJgwgePHj/Pll19SpkwZWrVq9dC+J06coFevXgB88MEHODo6cuvWLSIiIujWrRsBAQH4+vrmeszBwcHUqlUr18d9mPXr12Nvb09cXBxr167N0bWFh4fz2muvPYHoni0Gg4GoqCguXbpEsWLFTOouXLjAvn37TMrs7e0JDw+nTJkyTzPMR/bpp5/i6OiYaV3lypVzda7s/j/fsmULAQEBfPzxxzg6OhIUFMSoUaNYsGBBtuY5d+4cU6dOzdXX1Pvl1ev2nDlziImJYfbs2djZ2T1wLL1+P5q8eO/3INu3b+fDDz/kjTfeYPz48RQoUICzZ8/y9ddf065dO1auXPnMP688CatXr6Zy5cqcOHGCLVu20KRJE5P6+Ph4Jk6ciLe3N927d6d06dKZjvO8PDe/KDJ7rpw1a1auvu/Mjfcyua1fv37cunXrqcz1OK+ZqampDBkyhE2bNtG2bVs6depE/vz5iYqKYvbs2URGRjJ//nzy5cv3WDE6OzsTHh5OpUqVHmscebKe5u+Kj/o+6ln6nSUhIYFevXrh4ODA7NmzWbFiBX5+fvzwww84ODg8tH+JEiWYMWOG8XFSUhKHDh1i2rRpHD9+nOXLl+fae7j7f/ZOnjzJvHnzaN++Pa1bt6ZChQpUrFjxhfos4GWVnJzMqFGjWLlyJRYWT+Yj8KtXrxIaGsrEiRNzbczk5GTWrVtHlSpVWL16NQMHDsTS0jLXxs8JvVd8cpSckWxbtGgRdnZ2hISEYG5ubixv2rQpb775JnPmzHngX+M9SyIiIqhUqRIffPABQUFB/PPPP9jb2z/SGHoD/WKxtbV9ah8u5aUtW7bQsWNHmjZtStOmTQkLC2Pfvn0PTc4kJSUxaNAgrK2tWbZsGUWKFDHWNW/enCFDhjBp0iQaN26crTfez4OIiAi8vb25ceMG4eHhOfpF52X4PwXg4uLC0aNH2bhxI506dTKp+/HHH6lcuTInT540lllZWT0X96ZixYrPXJxbt27Fzs6Ovn37ArBv3z7CwsKy3b9AgQIsXbqUN998k9q1az+pMHNddl634+LiqFKlCt7e3lmOpdfvR/MsvfcLCQnB3d3d5K8HPT098fLyonnz5oSGhjJ27NinEsuzIikpifXr19O9e3d+/vlnwsPDMyRnbty4QUpKCs2aNaNOnToPHOt5eW5+kT1sxcSjyo33MrntaX6g8zivmfPnz+f777/n/7V373E53v8Dx18pxRxLk81pTiM6CEVJRHPe17IWKRPZouQQYiaaHHOMKDl0IGc528xhypzFsNnWtprTHEbOp1L9/uhxX7/uuqu7NMPez8fD46H7vu7rvu77vj7nz+f9CQ8PV0tTdnZ2NG/enMGDBxMVFYWPj88LXeN/pQ3yunuVf6dXqc3y22+/8ddffxEUFISdnR01atTg66+/5qefftKqjaipHLK2tubx48csWLCAs2fPltq15v1N7969C0CPHj2UOnLuNq94fVWqVIkLFy6wbNkypTx4HRw8eJC0tDQWLlyIu7s7+/fvp2vXrv/qNUld8Z8jYc2E1m7fvk12djZZWVlqj1eoUIEJEybQrVs3tce3bt2Ks7MzzZs3x8HBgVmzZvH06VPleU1hAXIvL42PjycgIADI6QQYP368clxGRgYzZ85UKsheXl5ahbRQNWIdHBzo0qULurq6bN68Od9xhw8fxtXVFSsrK6ytrfHx8VHrXMx77WlpaUyePBlHR0fMzMywsbHBz89P6+XI4tVX0BLOvMtVO3bsyMyZM+nfvz8tWrRQZk9cv36dgIAA2rVrh6WlJe7u7pw4cSLf+Xfv3s3gwYOxtLSkU6dOxMTEqL1fVlYWERERODk5YWZmRteuXdm4caNWn6FevXokJCSQnp7OH3/8QVpamlaFa0JCAsnJyfj7+2uspI4cORI3Nze1EA+//vorn332GVZWVrRs2ZIRI0aohV9QpfVjx47h6emJpaUlbdu2Zc6cOUpYlo4dO3Lp0iW2bNlC48aNuXLlCvHx8Zibm7Nu3Trs7Ozo0KEDly9fJjMzk6VLl9KzZ08sLCxo3rw5bm5uJQrT9Msvv/Dzzz/Tvn17/ve///Hbb7+RlJSU77iYmBi6du2Kubk57dq1IygoiIcPHyrP5w0R8PPPP+Pr60ubNm1o1qwZDg4OTJs2jWfPnhX7Gl8lFStWxN7enm+++Sbfc7t3785XNmhKS7/88gsDBw7EysoKR0dHtm/fnu9c9+7d44svvqB169ZYW1sze/bsfOVRXnfu3GHixInY2tpiYWGBm5ubxt/yRezZswc3NzesrKwwMzOjW7durFmzRu2Ywu4VTfd5QerVq8ft27dJSkoiMzOT06dPY2VlpfW19uvXj9q1a/Pll18Wed9pm2dFR0fTpUsXWrduTWRk5L9Sbjdu3JgjR45w8uRJGjduTHx8fIF5Rd7yOz09nQULFtCxY0csLS358MMP2b17t/J8aeYtr6Pi1P00hf8oKPxOXFwc7dq1o3nz5nh7e/Pnn39qdS2a0ryJiQmBgYG0bdtWeezx48fMnj2bzp07Y2ZmRosWLfDy8tIYim3jxo107twZc3NzevXqlS903vHjxxk0aBDW1taYmZnRqVMnwsLClGvRlBZU91BR+YM2ZWFhEhISuH37tlJeJSYm8tdffynPx8fH4+DgAMCECROU1YD9+/dn3LhxDBs2jBYtWjB8+HCNeXNKSgq+vr5YW1tjY2ODj48Ply5dUp6/fPkyY8eOxd7enmbNmmFnZ8f48eO5d+9ekdf+Jisq3yiojZM7Dal+j2+//ZZhw4ZhZWWFjY0NgYGBWoXU0qYuo7r/jh49Sr9+/bCwsKBz587s27ePlJQUBgwYgKWlJR988AG7du1Se6229bz169fToUMH7O3tOXXqVL56c3Z2NtHR0XTt2hULCwu6dOnCqlWr1N5r/fr19O7dm+bNm2NhYYGzszN79uwp8jsoaZmZkZFBVFQUjo6O+QY7Adq1a4ePj4/aKjRt0oKmNoKm0EqQM7nlgw8+wMLCAg8PD86dO5fvOk6cOMGHH36Iubk5vXv3JjExUe15bepA2rRh+/fvz6RJk1i6dCnt27fH3Nycvn37cv78+SK/y/8abb7PS5cuKeE5LS0t6dOnDwkJCUDBeUNBXrU2y7vvvou+vj779u0D4OTJk5QtW5ZmzZoV8c0VTjVwrSrftK2b/fDDDwwcOJAWLVpga2tLQEAAt2/fBtT7nRYtWkS/fv0AGDBggJLu89ZrHj58SHBwMPb29lhZWeHq6vqPhvcWpcPMzIwePXqwZMkStT49TZ4+fUpoaChdunTB3Nyc7t27s379erVj8ublw4YNUyaHffHFF/nKjaLqmQWJj4+nWbNmtGrVCktLy3zXATn5c1BQEIsWLaJt27ZYWVkxatQoHj58SGRkJO3ataNly5b4+fmphQbUpk9J6oovlwzOCK05ODhw5coV+vbtS1xcnFrG1rVrV5ydnZW/Fy5cyPjx47G2tiYsLIyBAweybt06hgwZovUmWR06dMDPzw/IWeafe2bSjh07SElJYdasWUyePJnz588zevToIs+pGn3u1asXlStXplOnTmzcuFGtsX/58mV8fHwwMzMjPDycqVOnkpKSgre3t8Zrz87OZvDgwRw7dowxY8awYsUKhg0bxuHDhwkKCtLqs4p/V3Z2Ns+fP9f4rySbuq1atQozMzNCQ0Pp0aMHN2/exMXFhbNnzxIQEMD8+fMpV64cAwcO5OjRo2qvnTx5MtWrV2fRokU4Ojoyffp0YmNjleeDgoIICwvD2dmZiIgIHB0dCQwMzNeQ1WTChAmkpqbi6+uLh4cHbm5uWoU0S0xMRFdXt8AQgLVr12bixIlKqKfU1FTc3Ny4d+8es2fPJjg4mOTkZNzd3Xnw4IHaa0ePHo2NjY1SwV62bBnx8fFATrqvUaMG7du3Z/369cpM+YyMDJYvX86MGTMYOXIktWvXJiQkhIiICNzc3Fi+fDnBwcHcuXOHESNGFDsu+KZNm6hWrRr29va0bdtWWb6b286dO5k9ezbu7u6sWLECX19ftm3bxrRp0zSe88aNG7i7u/Ps2TNmzZrFsmXL6N69O7GxsWq/7+uqW7duJCUlKQ0eyAmhde7cOXr06FHoa2/cuIGHhwcPHjxg9uzZjBgxgjlz5qjFhc/KymLw4MEkJCQQEBDAzJkzOX36tFonel7Pnj3D09OTgwcP4u/vz8KFC6lSpQqenp4aOznyysrK0pgn5O4w3b9/P8OHD8fCwoIlS5awaNEiatWqxVdffaW8R1H3SkH3uSaurq6Ympri7+/PoEGDuHPnToH3nCblypUjODiYixcvqoWNyKs4edb8+fPx9vYmKCiI3r17/yvl9vr16zE3N6dp06ZKRyBozivyGjNmDNHR0fTt25eIiAisra3x9/fnu+++AyjVvOV1VJy6n7auXr3KsmXLlLScmprKgAEDiuz0cXBwICkpiQEDBhAfH682uPfJJ5/g5OSk/B0QEMDWrVvx9vZm5cqVfPHFF/z666+MGTNGrVy/cuUKK1asYOTIkSxatIjs7GyGDRumNGB/+uknBg0aRLVq1ViwYAHh4eG0bNmSRYsW5RuQzp0WbGxstMofVAorCwuzefNmmjZtSqNGjejRowdly5ZVa1x36NCB8PBwAIYOHapWlu3cuZPy5cuzePFi3Nzc8p37xo0b9OnTh8uXLzNlyhRmzpzJlStX8PT05PHjxzx58gQPDw/+/PNPgoKCWLFiBf3792fHjh3Mnz+/yGt/kxWVbxTWxslr4sSJ1K5dmyVLluDl5cXGjRtZunRpkdegTV1GZcyYMXTv3p3w8HAqV65MQEAAQ4YMoUOHDoSGhvL2228zfvx4pVwuTj1v/vz5TJgwgdGjR2NhYaHxuwoJCaFz585ERETw4YcfMm3aNOLi4gCIjY3lq6++onPnzixdupQ5c+agp6fH6NGji9w/pqRl5k8//cSdO3eUskSTESNGKPubFSct5G0jaJKZmcnkyZPx8vJi/vz5PHv2jAEDBvD333+rHTd58mR69epFWFgY1apVY8iQIcq+CtrUgYrTht29ezffffcdgYGBzJs3j1u3bjFixIgiJ8m8KbRpK2rzfWZlZeHt7c2TJ08ICQlhyZIlVK1alaFDh3Lp0qVi5Q3w6rVZjIyM8PPzY8OGDUpkhenTp79wZAXVBA5VPU6butmFCxfw8PAgMzOTkJAQAgMDOXXqFN7e3vnO/8knnzBlyhQgJwx4WFhYvmMyMzPx8vJi586d+Pj4sHjxYt555x0+//xzLly48EKfT/zzJk6cqEwsKijfys7O5rPPPiMmJgY3NzfCw8Oxs7Nj8uTJLF68WO3Y3Hn5Z599plbXyn3/FFXPLMjt27dJTEykV69eADg7O3P06FEuXryY79jt27dz5swZZs2axfDhw9m9ezcuLi58//33TJ06FT8/P/bv3692Xdr2KUld8eWRsGZCa+7u7vz9999ERUUphZeRkRH29vb0799fqXDfvXuXZcuW0a9fPyZMmACAvb09JiYmjBo1ioSEhEIruypGRkZKAWxqaqpWqL/zzjssXrxYibl48eJFwsPDefz4MW+99VaB51Q1Yps0aQLkbDC8e/duDh06pIx2nzt3jqdPn+Lt7Y2JiYnyfvv37+fRo0dUrFhR7Zw3btygQoUKTJw4kRYtWgA5YTYuXbrEpk2bivyc4t937NixAmf0LFu2TJl1qq0aNWoQEBCgxMSdNWsW9+/fZ+PGjUo83w4dOtCrVy/mzJmjNgvc0tKS6dOnAzkdUTdv3iQiIgIPDw8uXrzIhg0bCAgIYNCgQUBO2srMzCQ0NBQXF5dCY1///fffVKpUicTERLp06aJ1LOPr169jaGhYaNrKLSwsjLfeeouoqCgqVKgA5CxJd3JyYvXq1WrLifv06aM0PNq0acO+ffs4ePAgn3zyCU2bNkVfXx8jIyO1FT7Z2dn4+PiohS+6efMm/v7+amG1DAwM8PPz47ffftPYIaBJeno6O3fupFevXkpM2o8++oiYmBgmTJhA1apVgZzZirVq1cLDwwMdHR1sbGx46623CpwB8uuvv9K0aVNCQ0OV78TOzo7Dhw9z8uRJZT+f11XHjh3R09Nj79699O3bF4Cvv/6apk2bUrdu3UJfGx0dTWZmJsuWLcPQ0BDIme3q6uqqHJOYmMi5c+dYvnw57dq1A8DW1lbjjFaVbdu28euvv7Jx40bMzc2BnDTl4uLC/PnziYqKKvS6CgoLYWlpyYYNG4Cc+NS9e/fmiy++UJ63srKidevWnDhxAgsLiyLvlYLuc02uXbtGlSpV+Pnnn7l//z779u0rdH8VTdq0aYOrq6vaTOW8oqKitM6zunXrRu/evZW//41yu3nz5lSsWJHMzMwi84rckpOT2bNnD5MmTVLyDltbWy5dusTx48dxdHQstbzldaVt3a84MjMzWbx4sVLuNmzYkJ49e7J582Zl5qomqpmA8fHxHDt2DEAZ2PT09KR+/fpATqfkkydPCAwMVMI/2NjY8PDhQ2bOnMmdO3eUVaCqmYPvvfcekPPbqjov27dvT3JyMvb29oSEhChletu2bTlw4AAnT56ke/fuyvXlTQva5A8qhZWFBVE13MeNGwdA5cqVcXJyYtOmTfj6+qKnp4eRkZEy47hOnTpq6UNPT4/g4GDKlSsHkG/VXnR0NM+fPyc6Olr5vurVq8egQYO4cOEC5cuXp2bNmoSEhChpvU2bNpw9e5aTJ08WeN3/BdrkGwXllXk5Ojoqv7GtrS2HDx/m4MGDjBw5ssDXaFuXUenbty8eHh5Azszw4cOHM2DAAAYOHAiAsbExH3/8MRcuXMDExKRY9Tx3d3c6d+6s8Trv379PbGwsnp6e+Pv7Azl1o+vXr3Py5Enc3d25cuUKgwcPZsiQIcrratasSe/evTl9+nS+1bm5lbTMvHbtGpCzCkAbKSkpWqeFvG2EglZhTp06VVlh1KJFCzp27Eh0dDRjx45VjhkxYoSyEtTOzo4PPviApUuXsmDBAq3qQMVpw2ZmZrJ8+XKlHfzo0SPGjRtHcnKyUj6/ybRpK2rzfd6+fZuUlBS1uomFhQVhYWE8e/aMOnXqaJ03vIptlvT0dDIzM9HR0WHnzp1MmjSJ//3vfwUer8nz58+V/9+/f59Tp04RERGBhYUFZmZmgHZ5bEREBNWqVWP58uXo6+sDULVqVSZNmpSvg7tGjRo0aNAAyKmTaAoxmZiYyA8//EBkZKTy29nY2PDJJ59w/PjxUg9LKUqXkZERgYGB+Pv7ExMTo5RvuSUkJHDixAlCQ0OV+qO9vT3Pnz8nIiKCfv36KW3VvHm5auVonTp11O6FouqZBVFFkVBNpO3RowczZsxgw4YNauUA5LR3Fi5cqESziI+P5+rVq2zcuJFKlSrRvn17jh07puwDm5qaqnWfktQVXx4ZnBFa09HRYdSoUXh5eXHo0CGOHDnC8ePH2b59Ozt27CAwMBB3d3fOnj1Lenp6vtlAXbt2JSAggOPHj2s1OFOY5s2bq22GpUroDx48KLCT59atWxw6dIjhw4dz//59IGdzP2NjY9avX69kjpaWlhgYGODi4kLXrl1xcHCgdevWBXZA1KhRg1WrVpGdnc2VK1e4ePEiKSkpnD59moyMjBf6nOLlsLCwYNKkSRqfq1evXrHP16hRI7XNCk+dOkXLli3VNlosU6YM3bt3JzQ0VG1Zed6VLJ07d2bPnj2kpqZy4sQJsrOzcXR0VKu4duzYkZiYGM6dO0fr1q01XlNISAgxMTH4+flx8eJF4uPj2bNnD46OjoSHh9O5c2dMTU01vlZXV1er8Coqx44dw9bWFgMDA+U6DQ0NsbCw4MiRI2qNdlXjRaVGjRpazUZ///331f5WzbxIS0sjJSWFixcvKjPfi5MOv/vuO+7cucMHH3yg5BNOTk5ERkaydetWpRHcpk0b1q9fj7OzM05OTrRv354PP/ywwE0qHRwccHBwICMjg99//52LFy+SnJxMWloaxsbGWl/fqyp3aDPV4Mzu3bvVOi4LkpSURIsWLZTKLuTkw7k7RU6dOoWBgYEyMAPw1ltv0b59e06fPq3xvEePHsXExARTU1O19OLo6MjSpUtJT09XGmuaTJ06VWOHQ+4y5vPPPwdyOilSU1O5dOmSEuZDdd8V914pyJkzZ/jss88wNzdn1qxZfPnll0ycOJElS5awbds2dHR0lNlVRQkICCAhIYEvv/xSY2jP4uRZedNiQf7JcrswhV2fKvRH7hA7AMuXL1f+X1p5y+tK27pfcdSpU0etk6thw4bUrVtXSTu50yvklEE6Ojro6+sTHBzMiBEjSEhI4OjRoxw/fpz169cTHx/PggULcHJywsDAQNnw+8aNG6SmpvLnn39q/N3efvttpcEM/39fqu43Z2dnnJ2defbsmZLGL1y4QGZmZr7fP++9pk3+oFKSslAVUqJ9+/bK9Xbu3Jldu3Zx8OBBtZVEmtSpU0dpbGuiyptzhzOtV6+e8j0CrFmzhqysLP78808uXrzI77//TkpKSqHv+19QmvmGpnujqBUj2tZlVHK3cVSDF7kH8lSdvKpzFaeeV1ge/MMPP/D8+fN8efDUqVOV/6sm+t2/f1/5LlUDGoV9ly9SZqo6urVdFdKsWTOt00LeNoImZcuWpVOnTsrfhoaGtGjRIt+Ku9x7D5QtWxYHBwclXI42daDitGEbN26sNkFRNYHx8ePHRX09bwRt2orafJ/GxsY0bNiQwMBAvv/+e+zt7XFwcFAbxNfWq9Zmefr0KZ999hl//PEHc+fOJSIigtDQUNq1a0d6ejoHDhzA2dmZt99+u8BzXLp0Kd8gmI6ODq1bt2bq1KnKNWuTxyYlJdGpUye1ur6dnZ0Sci1vuNWiJCUloa+vrzZpU09Pjy1bthTrPOLf06NHD3bu3EloaCidOnXKtweaKgxf3gkFH374IWvXruXs2bNKP6Y2eTkUXc8sSHx8PHZ2dujp6SnHOjg4EB8fz4gRI9Tu64YNG6rlz9WqVcPAwIBKlSopj1WtWlVZ/X7s2DGt+5SkrvjyyOCMKLbKlSvTo0cPZfDlwoULBAQEMGvWLHr27KnMwshb8JYpUwYjIyO1Tp2Syrs6oEyZnAh9hYWg2rZtG8+fP2fevHlqm8lCTtiUGzduYGJiQq1atVi9ejWRkZFs2rSJ2NhYKleuTL9+/Rg5cqTGTHj79u3MmzePa9euUbVqVUxNTSlXrlyJQmKJl69ChQrKrLLSkHdW3r1799QKZRVjY2Oys7N59OiR8piqsZP3XPfv31c2KixoI7ibN29qfPzMmTOsWLGC4OBgXF1dSU9PJzU1lfHjx+Pt7c2SJUto2rRpgYMzNWvW5ODBgzx69EiZQZXXtWvXlI7cu3fvsmPHDnbs2JHvuLzfQ97CvkyZMlo1hvM2Ds6fP89XX33F+fPnKV++PA0bNlQ694uTDlVhZDR1Nq5fv15p6HTv3p2srCzWrFmjhKupWbOmEhokr6ysLObNm0dcXByPHz/mnXfewcLCAgMDgzcmn+jWrRvjxo0jLS2Nhw8fcuHCBY1hAfK6d++extU1ucuQe/fuqQ3eaDomr7t373L9+vUCZzreuXMnX3rLrV69ekXmC6rY4vv27UNHR4e6devSsmVL4P/vu+LeKwX54osvaNKkCcuWLUNPT0+Je71w4ULWrl2LlZWV1oMzFStWZMqUKXz++edERERgZ2en9nxx8ixtV+78k+V2YQrrSFDlqYV9htLKW153RdX9qlSpovW5NH3f1apV4+bNm1y5ckWtUxJgxowZaitSVLP4P/74YyBn5vmYMWMICgqiU6dO6OjocOjQIaZPn05KSgoVKlSgSZMmyiBg7t8t732pquOpyqGnT58SHBys3Iu1atXCysoKPT29fL9/3s+lTf6gUpKycMuWLTx//lzjqoR169YVOThTY6KP8AAAG/RJREFUVNq9e/dukSsfo6KiiIiI4O7duxgbG2NmZkb58uX/Mx22BSnNfKMk94a2dRkVTXW7wjpjilPPK+w+0yYPvnTpEpMmTeLo0aOULVuW+vXrKxMnCvsuX6TMVP1Whe0deuvWLapUqaJMOtA2LWhTZhoaGiplpIqRkVG+wZm85zIyMlLaAtrWgbRtw2q6D0H7AazXnbZtxaK+Tx0dHVauXEl4eDh79+5l69atlC1bFicnJ7766qtilaWvWpslNjaWM2fOsGXLFho1aoSlpSUuLi74+vrSvHlzNm/ejIuLS6GfqUaNGkrbQTUp4913380XuUSbPPbu3bsa90otKdX5iju5SrxagoKC6NmzJ19++WW+MH337t2jWrVq+fJfVVsid9jOkrZ/8tYzNTl//jzJyckkJydjbW2d7/l9+/appV1NZXhh0VSK06ckdcWXRwZnhFauX7+Oi4sLI0aMyBdioWnTpowcORJfX1+uXLmiVCr+/vtvtdHorKws0tLS1DrY8s7G/ycT6JYtW2jVqhXDhw9XezwtLY2RI0eyceNGhg0bBvz/8uL09HSSkpJYv349ERERNG3alC5duqi9/tSpU4wbN05Z/q/qKAoJCeGHH374xz6PeLkKKki1uWcrV67MrVu38j2uKvgMDQ2V/+eNP6p6XbVq1ZTZD6tXr9bYaC5o6btqCauqU01fX5+wsDAltEHNmjULnYFub2/PqlWrOHTokMZC/OrVq3Tq1AlfX1/8/PyoWLEiDg4OfPrpp/mOLWylQkk9fPiQwYMHY2pqyq5du6hfvz5lypQhISFBqw1jVf7++28OHTpE//79883iPHLkCBEREZw8eVKpJPXs2ZOePXvy4MEDvv/+e5YtW8bYsWOxsbHJ1yEcGRlJdHQ0U6ZM4YMPPlB+y6IaKa8TVWiz/fv3k5aWRvPmzbUKCWJoaKi2V42KquKoOiYtLY3s7Gy1RlHuY/KqVKkSDRo0YNasWQW+74saM2YMqampREdHY2Vlhb6+Pk+ePMm3oWJx7hVN7ty5Q2pqKh4eHsqMXg8PD3799VdlA9fCwkFp0r59e3r16kVkZGS+indx8qx/UnHK7ZJQpcO0tDS1gb7k5GSePHlCgwYNSiVveV2VpO6nTRmpabbgrVu3MDc3p3r16vnC6dSqVYuzZ88ydOhQZs+eTdu2bdWeb926NV5eXsyYMYN79+5x//59fH19+eCDD4iMjFRCxMTFxXHo0KFifQfTpk3j22+/JTQ0FFtbW2WAx9bWtsjXaps/lMS5c+dITk5m1KhR+TY437ZtG1u2bOHKlSsvFOe/YsWKpKWl5Xv8+++/p0GDBpw6dYqZM2cSEBCAs7Oz0gk2YsSI/3T8/dKqk5RUcesyJVFa9bzceXDuNuPly5e5du0arVq14vPPP8fAwIBNmzZhamqKnp4ev//+u9pmxHm9aJlpamqKsbExiYmJBa4M9Pf35+rVq+zdu5ddu3aValp48OBBvvrOrVu38tVb7t+/r1Z+5z5GmzqQtGFLl7bfp4mJCUFBQUyePJlffvmFb775hmXLllGtWjWtQ06/im2W06dP8/777yt7kNaqVYuFCxcyaNAgkpOT6dGjR5GDJfr6+kUOgmmbx2oqw7KyskhMTCzRpMxKlSpp3Cfk3Llz6Ovr/yfC+70JTExMGDduHF9++SVr165Ve65y5crcvn2brKwstQEa1X5fpdF21EZ8fDwVK1Zk8eLF+QYDx4wZw7p164o1wS+vkvYpaSJ1xdJTpuhDhMiZnayrq8uaNWs0btiakpJCuXLlqFOnDpaWlujr67Nr1y61Y7755hsyMjKUWYMVK1bMt5xUFWJERVdXt1Su/9y5c/z222/07t2b1q1bq/3r1q0bZmZmbNq0iczMTFatWkXHjh2VkDe2trYEBwcD/x+DOLczZ86QlZWFn5+fUgnLzMzkyJEj/5nZRP8Fqhk7ue+BjIwMrTYWt7a2JikpSe1+z8rK4ptvvsHc3FytIXvw4EG11+7Zs4eaNWtSp04dWrVqBeTM6jA3N1f+Xbt2jYULFxYYAkXVQZ47rqexsTEfffQRkDPTrrCZUPb29jRq1IjQ0FCNneFz5sxBR0dHqSTY2Njwxx9/0KxZM+UamzZtSmRkJImJiYV9VfnknbmiSUpKCnfv3sXT05OGDRsqr1G9l7azVLdu3UpmZiYDBgzIl08MGjSIsmXLsm7dOiBn82ZVp3ClSpXo1q0bPj4+PH/+PN+GrZCTtzVu3JjevXsrFaIbN26QnJz8xuQTFSpUoF27duzZs4c9e/ZoXWls06YNSUlJat/b77//rrbZt62tLenp6ezfv195LD09ncOHDxd4Xmtra/766y+qV6+ull7279/PqlWr1EJslVRSUhJdu3aldevWSjpW3Xeq31Wbe6Wo+7xKlSpUrFiREydOqD0+aNAgypQpg66uLpUrVy729U+YMIEqVarkW5VSnDwrr3+j3C4pVX0k99J7yOmQnzdvXqnlLa+r4tT9IKeczFtPyluvU70ud8zqn3/+mYsXLyrpKHd6NTc3x9DQkPfee4/Hjx8TGxurMc9MTU3FxMSEqlWr8uOPP/Ls2TOGDBmiDMwAysBMcfLcpKQkbG1t6dSpkzIw8+OPP5KWllbkebTJH0oqPj6e8uXL8+mnn+ZLHwMHDiQrK+uFB4FatmzJ6dOn1cr9q1evMnjwYI4fP05SUhKGhoZ4eXkpje1Hjx6RlJT0xpRrJaFtvlFaeWVexanLlFRp1fMsLS0pW7Zsvjw4PDycCRMmKIMsrq6umJubKwMtReXBL1pmlilThgEDBnDw4MF89XLIqaufOHGCnj17UqZMmVJPC0+ePOHUqVPK33///TdJSUn5QhfnHmx++vQpBw8exMbGBtCuDiRt2NKlzfd57tw57OzsOHfuHDo6OpiamjJq1Cjef/99pfzUJm94Fdss7777LqmpqWoTrqytrZUQiaXVsa1tHtuyZUu+//57tRB9p0+fxtvbm9TU1GK/b8uWLXn27Jla2yMzM5OxY8fmW4EhXm0uLi60bduWOXPmqN3TNjY2ZGRk8O2336odv3PnTsqWLVvoPova9FloIz09nV27duHk5ESbNm3ype+ePXty/PjxEt3DKiXtU9JE6oqlR1bOCK3o6uoyadIk/Pz8+Pjjj3F3d6dBgwY8efKEw4cPExcXh7+/v1KAe3l5ERERgZ6eHu3bt+e3335j0aJF2NjYKHsGODo6cuDAAWbOnImjoyOnTp1i69atau+rOt/evXtxcHBQNmorrs2bN6Ovr1/ghpQfffQRU6dOJTExkTZt2hASEoKvry8eHh7o6uqybt06DAwMcHR0zPdaVSYdHBzMRx99xL1794iLi+OXX34hOzubp0+fFhoaQPz7Hj58WOAMMR0dHSwtLalSpQpWVlbExMRQu3ZtqlSpQmxsLE+fPi2yk3fgwIFs27aNAQMG4OfnR4UKFVizZg1//PEHy5YtUzt2586dGBsbY2dnx4EDB9i7dy+zZ88GoEmTJvTs2ZMJEyZw+fJlTE1N+f3335k3bx7NmjUrcJWCk5MTpqamjBs3jtGjR1OrVi2++eYbNmzYQO/evdmxYwfe3t6EhoZqXE6vp6fHzJkz8fLy4uOPP+bTTz+lcePG3L59mw0bNnDs2DEmTZqkpE9fX19cXV0ZOnQorq6u6OnpsXr1ao4cOYKbm1uRv0dulStX5sKFC/k2T86tXr16VKxYkSVLlqCjo0OZMmX49ttvldnX2q7I27JlC5aWlmqdeSpVqlTB0dGRb7/9lrS0NNq0acPEiROZNWsWDg4O3L9/n7CwMOrVq6fMGMvNwsKCJUuWsGzZMiwtLbl48aIS87s4FaBXXbdu3Rg/fjyZmZlERERo9ZoBAwawadMmBg0ahJ+fH8+fP2f+/Plq6crW1hZ7e3smTJjArVu3eOedd4iNjSUtLY3q1atrPG/v3r1ZvXo1AwcOxNvbGxMTEw4ePEhUVBTDhg0rMizBH3/8oXQE5fXOO+9gYmKChYUF27dvx9TUFBMTE06fPk1kZCQ6OjrK76rNvZL3PtcUPsTHx4eQkBCmTJmCk5MTKSkphIeHY2lpyaNHj/j8889ZuHBhgftOaaLaGDXvypTi5Fl5/RvltqayWRumpqZ07tyZGTNm8PjxYxo3bsy+ffs4ceIEK1asKLW85XVV3Lqfai+DyMhILCwsOHDgAMeOHct3XgMDA4YOHcqoUaN4/Pgxc+fOpWHDhoVuGlylShXGjh3LlClT6NevH66urtSuXZsHDx4ooWFUg4zNmjVDT0+P2bNn4+npybNnz4iPj1c6WYuT51pYWPDNN9+wfv166tWrxy+//EJ4eLhaGi/stUXlDyWRnp7O7t27cXR01LhfU6NGjWjWrBmbN29+oZVlqnxg8ODBeHt7o6OjQ1hYGPXr16dz585kZWWxdu1aQkJC6NChA9evX2flypXcunWrVEPJvIquXbtGdHR0vsdVIWK1yTdKK6/Mqzh1mZIqrXqekZERHh4erFixAj09PVq1akVSUhJbtmwhODiYatWqUbNmTWJjY6levToVK1bk0KFDSkdoQXlwaZSZnp6eHD9+nGHDhtGnTx9ln4ljx44RFxdHq1at8PX1BXLSemmmhbJlyzJu3DjGjBmDvr4+CxcupFKlSvlWKs2dO5fnz5/z9ttvs2LFCh4+fIiPjw+gXR1I2rDa06atqM33qQqxGRAQgJ+fH8bGxhw5coSff/5Z2aBcm7zhVWyzDBo0iC1btuDl5YWvry86OjqsWrWKn376iZ49e7J69Wr09fUZO3bsC3Vka1s38/HxoW/fvgwZMgQPDw8eP37MvHnzsLGxoUWLFsXejNzR0RELCwsCAgIYOXIk7777Lhs3buTGjRv5QkWKV19wcDA9e/ZUG+R3cHDA2tqaL7/8kuvXr9OoUSMSEhJYt24dQ4cOLXRQv2LFiujo6HD06FEaNGiApaVlia5r37593Lt3L9/+3SofffQRK1euZMOGDYwbN65E71HSPiVNpK5YemRwRmitU6dObNiwgRUrVhAREcHt27cxMDCgadOmLFiwQG1J7ciRIzE2Nmb16tWsWbMGY2Nj+vTpg5+fn1IYf/zxx1y6dIktW7awZs0abGxsWLhwoVqlvk2bNjg6OjJ37lyOHz+udWdfbs+ePWP37t20a9dObVOs3Hr06MGsWbNYt24dS5cuZenSpSxatAh/f38yMzMxMzNj5cqVGuMptm7dmkmTJhEVFcWuXbswNjamdevWhIWF4evry6lTp7C3ty/2dYuX5/z58/Tp00fjc7q6usqSy5kzZxIcHMzEiROpWLEiLi4utGzZUon5W5Dq1auzdu1a5syZw+TJk8nKysLMzIyoqKh8jcKRI0fy/fffs3r1aurUqcO8efPUCueZM2cSERHB6tWruXHjBsbGxri4uOTrXM1NT0+PlStXEhISwty5c3ny5AlNmjRh8eLFdOrUiQ4dOrB06dJCP4NqlvrKlSuJi4vjxo0bVKpUiSZNmhATE0ObNm2UY5s0aUJcXBwLFixgzJgx6Ojo0KRJEyIjI/PtbVGUIUOGEBgYiJeXFzExMRqPqVSpEkuWLCEkJIThw4dToUIFTE1NWb16NZ999hlJSUlFbhz+ww8/8McffxS6IWevXr349ttvlYZHeno6a9asYc2aNZQrVw5bW1sCAgI0duh7e3tz584dYmJiePDgAe+88w69evVCR0eHyMhIHj58mC+e8uvI0dERXV1drKysChw0ycvQ0JC1a9cybdo0xo0bR4UKFRg8eDC7d+9WOy4sLIw5c+awYMECnj17Rvfu3XF1ddU4qxVyVvLExcUxd+5cZs6cyaNHj6hduzaBgYF4eHgUeV0FbfwKOUuxfXx8lDxhypQpQE6s/a+++ort27crKwY++eSTIu+VvPd53g2gIWfSQ7ly5YiNjWXDhg1Ur14dFxcXhgwZwoMHDxgyZEiJBgu6dOlCly5d1EJBFCfPyuvfKLdLOjgDOZ1boaGhrFy5knv37tGgQQPCw8OVvOpF85bXXXHqft7e3qSlpbF8+XIyMjLo0KED06ZNU9scHHI6sJ2cnJg4cSJPnjzBwcGBiRMnFtkJ6O7uTv369YmNjWXevHncvXuXChUqYGFhQUxMjDJjvG7dusydO5ewsDCGDBlClSpVaN68OatWraJ///6cOnVK647w8ePHk5GRwbx580hPT6dWrVoMHTqU33//nYSEhEJn/WmTP5TE3r17C224Q055NX36dPbv36+2sXtxvPvuu8TFxTF79mwCAgIwMDDAzs6OgIAA3nrrLZydnbly5QqbN29m9erVmJiY0L59e/r160dgYCCpqanKRtlvmj///JMZM2bke/zTTz/FxsZGq3yjNPLKvIpblzEzMyvR+5RmPS8gIAAjIyM2bNhAZGQkdevWZfr06Tg7OwM5efC0adMICAhAX1+fhg0bEh4ezvTp00lKSiowPNmLlpn6+vpERESwbt06tm3bxs6dO0lPT6du3bqMGjUKNzc3ZUVcaacFIyMjRowYwezZs7l9+zbW1taEhobmC0E6depUZsyYwZUrVzAzMyM2NlbJ27SpA0kbVnvatBW1/T5XrFjB3LlzmTZtGvfv3+e9994jODhY2QOpqLzhVW2z1KpVi7i4OObMmcPYsWPR1dXFxsaGDRs20KhRI2rUqMG1a9deeM8Wbdt9ZmZmxMTEMH/+fEaMGEHlypXp2LEjo0ePLtHgkK6uLitWrGDOnDnMmzePp0+f0qxZM6Kionj//fdf6DOJl69mzZqMHj1aiZADOQP7S5cuZcGCBSxfvlzZgzMoKIi+ffsWer633nqLoUOHEh0dTWJiYqHRHQqzefNmDA0NCyxLGzdujKmpKfHx8YwaNapE7wEl61PSROqKpUcn+02PySCEEK8B1SbIISEhWm/qXZryxrYWQrxeJA0LIYQQ2pEyU4iXT9KdEEJoJnvOCCGEkIqyEK85ScNCCCGEdqTMFOLlk3QnhBCayeCMEEIIIYQQQgghhBBCCCHESyRhzYQQQgghhBBCCCGEEEIIIV4iWTkjhBBCCCGEEEIIIYQQQgjxEsngjBBCCCGEEEIIIYQQQgghxEskgzNCCCGEEEIIIYQQQgghhBAvkd6/fQFCCCGEEEII8aLGjx/Pli1b8j1uYGBAtWrVsLW1xd/fH2Nj43/k/fv378/Vq1c5cODAP3J+IYQQQgghxJtFBmeEEEIIIYQQb4wvvvgCQ0ND5e+HDx9y9OhRNm/ezI8//simTZvQ19cv9fcdMmQIT548KfXzCiGEEEIIId5MMjgjhBBCCCGEeGM4OTlRq1Yttcfc3d0JCgpi7dq17Nu3j+7du5f6+7Zt27bUzymEEEIIIYR4c8meM0IIIYQQQog3nrOzMwBnz579l69ECCGEEEIIIWRwRgghhBBCCPEfUL58eQCys7OVx7777jv69u2LpaUl1tbW+Pn5kZqamu+127Zt48MPP8TCwoLu3bvz9ddf4+npSf/+/ZVj+vfvT8eOHdVe9+uvv+Lj40OrVq2wsLDA1dWVffv2qR3Tv39/vLy8SExMpHfv3pibm9OhQwcWLVpEVlZWaX4FQgghhBBCiFeIDM4IIYQQQggh3niHDh0CoGnTpgDEx8czdOhQypcvz9ixY/H09OTMmTO4urqqDdDExcUREBBA1apVCQgIwNramtGjR/PTTz8V+n7nzp2jT58+nDt3joEDB+Lv709GRga+vr7ExcWpHZucnMzIkSNp3bo1EydOpHbt2oSFhbF27dpS/haEEEIIIYQQrwrZc0YIIYQQQgjxxrh//z5paWnK3w8fPuTQoUOEhYXRoEEDevTowcOHD5k2bRrdu3dn3rx5yrGurq706NGDOXPmsHjxYh49esT8+fOxtrYmOjoaXV1dAOrXr8/06dMLvY6pU6eio6PDpk2bqFGjBgBubm64ubkREhJCt27dMDIyAuDmzZuEh4crK28++ugj2rVrx44dO3B3dy/V70cIIYQQQgjxapDBGSGEEEIIIcQbQ7W3TG7ly5enY8eOBAYGUrZsWQ4cOMDDhw9xcnJSG8jR1dWlTZs2JCQk8Pz5c44dO8aDBw/49NNPlYEZyBlkWbhwYYHXcOvWLc6ePYubm5syMANgYGCAl5cX/v7+HDlyhJ49eyrX16FDB7Xj6tWrx61bt17kqxBCCCGEEEK8wmRwRgghhBBCCPHGmD17NsbGxmRkZHDo0CHi4uLo1q0bQUFBGBgYAHDp0iUARo0aVeB50tLSuHjxIgB169ZVe05fX5/atWsX+NqrV68CUK9evXzPNWjQAIC//vpLeaxq1aqUKaMecVpfX1/2nBFCCCGEEOINJoMzQgghhBBCiDdGixYtqFWrFgDt27enbt26TJ06lbt377JkyRJ0dHSUQY/g4GDl2LyqVKnC8+fPgZyBkrxUAz2aZGdnF/ic6r3Lli2rPJZ3YEYIIYQQQgjx5pNWgBBCCCGEEOKN1b9/fzp16sSBAweIiYkBoGbNmgAYGRlhZ2en9k9XVxcdHR309fWVgZs///xT7ZzZ2dnK6htNVOdPSUnJ91xqaiqAWrgzIYQQQgghxH+PDM4IIYQQQggh3mhTpkyhSpUqLFiwgMuXL2NnZ4eBgQHLly8nIyNDOe7GjRv4+PgwZ84cdHR0aNeuHeXLl2fdunVqIca+/vprtb1q8nr77bcxMzNj+/btXL9+XXk8PT2dqKgo9PX1adu27T/zYYUQQgghhBCvBRmcEUIIIYQQQrzRjI2NGTNmDE+ePGHy5MkYGRnh7+/PmTNn6NOnD9HR0Sxfvhw3NzeePXvGuHHjAKhUqRLDhw/n4MGDeHp6EhcXx7Rp0xg3bpxaWDJNJk6cSGZmJi4uLixevJjo6Gj69u3L+fPnCQgIoHLlyi/jowshhBBCCCFeUbLnjBBCCCGEEOKN98knn7B161YOHz7M1q1b8fT0xMTEhKioKObPn0+5cuVo1qwZs2fPpmXLlsrrBg0ahIGBAbGxscyYMYO6desyf/58goODNe5Fo2JlZcXatWtZuHAhK1euJCsriyZNmrB48WKcnJxexkcWQgghhBBCvMJ0sgvbrVIIIYQQQggh/qPS09N5+vSpxlUuLVq0wMnJiZCQkH/hyoQQQgghhBCvOwlrJoQQQgghhBAa3LhxA2trayIjI9UeP3jwII8ePcLCwuJfujIhhBBCCCHE607CmgkhhBBCCCGEBrVr16ZFixYsXryYO3fuUL9+fS5fvsyaNWt47733+Pjjj//tSxRCCCGEEEK8piSsmRBCCCGEEEIU4N69e4SHh7N3715u3ryJkZERHTp0YOTIkRgaGv7blyeEEEIIIYR4TcngjBBCCCGEEEIIIYQQQgghxEske84IIYQQQgghhBBCCCGEEEK8RDI4I4QQQgghhBBCCCGEEEII8RLJ4IwQQgghhBBCCCGEEEIIIcRLJIMzQgghhBBCCCGEEEIIIYQQL5EMzgghhBBCCCGEEEIIIYQQQrxEMjgjhBBCCCGEEEIIIYQQQgjxEv0fndd8oZtALe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25" y="952457"/>
            <a:ext cx="8601254" cy="309104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27" y="4081509"/>
            <a:ext cx="4462422" cy="270196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249" y="4117464"/>
            <a:ext cx="4138830" cy="266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7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1983" y="218942"/>
            <a:ext cx="10040021" cy="717760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Analyse pré-exploratoire – </a:t>
            </a:r>
            <a:r>
              <a:rPr lang="fr-FR" sz="2800" dirty="0" smtClean="0"/>
              <a:t>top priorité - vague 2</a:t>
            </a: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25" y="1579565"/>
            <a:ext cx="2860675" cy="3494240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fr-FR" dirty="0"/>
          </a:p>
          <a:p>
            <a:pPr marL="457200" lvl="1" indent="0" algn="just">
              <a:buNone/>
            </a:pPr>
            <a:r>
              <a:rPr lang="fr-FR" dirty="0" smtClean="0"/>
              <a:t>Les </a:t>
            </a:r>
            <a:r>
              <a:rPr lang="fr-FR" dirty="0" smtClean="0"/>
              <a:t>pays de cette deuxième vague de pays présentent également des conditions </a:t>
            </a:r>
            <a:r>
              <a:rPr lang="fr-FR" dirty="0" smtClean="0"/>
              <a:t>favorables à une </a:t>
            </a:r>
            <a:r>
              <a:rPr lang="fr-FR" dirty="0" smtClean="0"/>
              <a:t>implantation.</a:t>
            </a:r>
            <a:endParaRPr lang="fr-FR" dirty="0" smtClean="0"/>
          </a:p>
        </p:txBody>
      </p:sp>
      <p:sp>
        <p:nvSpPr>
          <p:cNvPr id="7" name="Rectangle 6"/>
          <p:cNvSpPr/>
          <p:nvPr/>
        </p:nvSpPr>
        <p:spPr>
          <a:xfrm>
            <a:off x="3298825" y="4117464"/>
            <a:ext cx="8601254" cy="266601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697071" y="4374776"/>
            <a:ext cx="219635" cy="1479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8588189" y="4522694"/>
            <a:ext cx="219635" cy="1479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utoShape 2" descr="data:image/png;base64,iVBORw0KGgoAAAANSUhEUgAABmcAAAMzCAYAAABTA8bGAAAABHNCSVQICAgIfAhkiAAAAAlwSFlzAAALEgAACxIB0t1+/AAAADh0RVh0U29mdHdhcmUAbWF0cGxvdGxpYiB2ZXJzaW9uMy4xLjMsIGh0dHA6Ly9tYXRwbG90bGliLm9yZy+AADFEAAAgAElEQVR4nOzde5SdZWEu8GfPNZPJ5E5uIIFwMxckAaKgQAQEQQurCrKqLqhwKoielsYem3KOdnmOnsMC6alHrIoU6GkrKrrEapVKoYrSqqfhHsLVBEiAkAtDksncZ/b5gzIwJoGEzOxvZvbvtxZ/vO/+vplnnGX2nv3s931L5XK5HAAAAAAAACqipugAAAAAAAAA1UQ5AwAAAAAAUEHKGQAAAAAAgApSzgAAAAAAAFSQcgYAAAAAAKCC6ooOMBL09/dnx44dqa+vT6lUKjoOAAAAAAAwipXL5fT09KS5uTk1NTuvk1HOJNmxY0cee+yxomMAAAAAAABjyOGHH56Wlpad5pUzSerr65O89D9SQ0NDwWkAAAAAAIDRrLu7O4899thA//DblDPJwFZmDQ0NaWxsLDgNAAAAAAAwFuzuKJWdNzoDAAAAAABg2ChnAAAAAAAAKkg5AwAAAAAAUEHKGQAAAAAAgApSzgAAAAAAAFSQcgYAAAAAAKCClDMAAAAAAAAVpJwBAAAAAACoIOUMAAAAAABABSlnAAAAAAAAKkg5AwAAAAAAUEHKGQAAAAAAgApSzgAAAAAAAFSQcgYAAAAAAKCClDMAAAAAAAAVpJwBAAAAAACooBFTzjz88MNZuHBhNmzYMGj+rrvuyjnnnJOjjjoqp5xySm644Yad7n3wwQdz/vnnZ8mSJTnhhBPyv//3/05PT0+logMAAAAAAOyxEVHOrFmzJpdcckl6e3sHzd9zzz352Mc+lnnz5uWaa67JWWedlauuuirXX3/9wDVPPfVUPvKRj6SxsTFf/OIXc9FFF+XGG2/MFVdcUekfAwAAAAAA4HXVFfnNe3t78+1vfzt/8Rd/kfr6+p0e/9KXvpQFCxbkC1/4QpLkpJNOSm9vb772ta/l/PPPT0NDQ77+9a+npaUlX/nKV9LQ0JBly5Zl3Lhx+fznP59LLrkkM2fOrPSPBQAAAAAAsFuFrpy5++67c/XVV+eiiy7Kf/kv/2XQY11dXVm5cmVOP/30QfPvfve7s23bttxzzz1Jkn/913/NySefnIaGhoFrzjjjjPT19eWuu+4a/h8CAAAAAABgLxRazhxyyCG5/fbb85//839ObW3toMfWrVuXnp6eHHzwwYPm586dmyRZu3ZtOjo68txzz+10zdSpUzNhwoSsXbt2eH8AAAAAAACAvVTotmbTp0/f7WPbt29PkkyYMGHQfHNzc5Kkra1tt9e8fF1bW9tQRQUAAAAAABgShZYzr6VcLidJSqXSLh+vqal5zWvK5XJqavZuYdCqVav2MiUAAAAAAMDeGbHlTEtLS5LstPrl5XFLS8vAipldrZBpb28f+Bp7atGiRWlsbHwjcQEAAAAAAJIkXV1dr7kgpNAzZ17LgQcemNra2jz99NOD5l8eH3zwwWlubs7MmTPz1FNPDbpmy5YtaWtr2+ksGgAAAAAAgKKN2HKmsbExxx57bG677baB7cuS5Cc/+UlaWlqyaNGiJMk73vGO/PSnP013d/ega2pra/PWt7614rkBAAAAAABey4gtZ5Lk0ksvzT333JPly5fnzjvvzBe/+MVcf/31ueSSS9LU1JQk+YM/+INs2rQpF198cX7605/mxhtvzBVXXJHzzjsvc+bMKfgnAAAAAAAAGGxElzPHH398rrnmmvzmN7/JJz7xifzwhz/Mn/7pn+ajH/3owDWHHHJIbrjhhrS3t+eP/uiPcuONN+bCCy/Mf/tv/63A5AAAAAAAALtWKr96z7Aq9fLBPIsWLUpjY2PRcQAAAAAAgFHs9XqHEb1yBgAAAAAAYKxRzgAAAAAAAFRQXdEBAKhuq1evzqpVq3L44Ydn8eLFRccBAAAAgGGnnAGgMD/+8Y/zta99bWD8wQ9+MB/84AcLTAQAAAAAw085AzCM7rjjjtx2221Fxxg2ra2tSZIpU6a8ofsff/zxQeNvf/vbuffee1MqlfY521A5/fTTc+qppxYdA4ZNf39/brnllvz617/O7Nmz8+EPfzgzZswoOhYAAACMacoZAN6wfS1ngOJ973vfy9/+7d8mSR555JE88cQT+fKXvzyiSlIAAAAYa0rlcrlcdIiidXV1ZdWqVVm0aFEaGxuLjgMwaqxYsSJJcuWVV76h+3/0ox/l2muvHRj/3u/9Xj70oQ8NSTaqm1Vre27t2rXp7OwcNDdv3rzCXxNZtQYAAMBo9nq9g5UzABTmve99bw466KCsWrUqEydOzOLFi4uOBKPCUJYzDQ0Ng8qZUqmUujovEQEAAGA4+csbgELNmzcvf/d3f5fVq1cnSU499dRcdtllBaditDv11FPH9KqLfV219mobNmzIf//v/z3PPPNMGhoacvHFF+f000/f568LAAAA7J5yBoCKeeSRR3LTTTdl69atOfXUU3P22Wfnn//5nweKmeSl7ahOOeWUHHnkkQUmheoxa9as/NVf/VXWrVuXadOmZcKECUVHAgAAgDFPOQNARbS1teWzn/1s2tvbkyR//dd/nYkTJ2bjxo07XburOWD41NTUZO7cuUXHAAAAgKpRU3QAAEae/v7+/Nu//VtuuummQata9sXq1asHipmXrVy5Mm9/+9tTKpUG5pqamnL00UcPyfcEAAAAgJHIyhkAdvL1r389P/7xj5Mk3/rWt3LZZZft8/kdBxxwQEqlUsrl8qC5BQsW5NOf/nRuvfXWjBs3Lu9///uH5JBzAAAAABiplDMADNLe3p6f/OQng+a+//3v73M5M2fOnFxwwQX55je/me7u7ixZsiRnn312kmTp0qVZunTpPn19AAAAABgtlDMADFIqlQZtM5a8dB7FUDjnnHNy5plnpqOjI9OmTRuSrwkAAAAAo40zZwAYpKmpKWedddbAuKamJueee+6Qff3x48crZgAAAACoalbOALCTCy+8MIsXL86TTz6ZxYsX5+CDDy46EgAAAACMGcoZAHZpyZIlWbJkSdExAAAAAGDMsa0ZAAAAAABABSlnAAAAAAAAKkg5AwAAAAAAUEHKGQAAAAAAgApSzgAAAAAAAFSQcgYAAAAAAKCClDMAAAAAAAAVpJwBAAAAAACoIOUMQJXq6+tLZ2dn0TEAAAAAoOrUFR0AgMr7l3/5l9xwww3Zvn17jjvuuCxfvjzjxo0rOhYAAAAAVAUrZwCqTGtra7785S9n27ZtKZfL+eUvf5lbbrml6FgAAAAAUDWUMwBV5sknn0xvb++gud/85jcFpQEAAACA6mNbM4Aqc/jhh6epqSkdHR0Dc0cddVSBiYCh0NXVlR//+Md58skns3jx4px88slFRwIAAAB2QzkDUGWam5vz6U9/Ov/3//7fvPDCC1m2bFne8573FB0L2Ed/+Zd/mX/7t39Lkvz0pz/NCy+8kHPOOafgVAAAAMCuKGcAqtCRRx6Zq6++uugYwBBpa2vLL3/5y0Fzt99+u3IGAAAARihnzgAAjHINDQ0ZN27coLmWlpaC0gAAAACvRzkDADDKNTQ05MMf/nBKpdKgMQAAADAy2dYMAGAMOPvss3PsscfmySefzMKFCzNp0qSiIwHAiNDf358HH3wwbW1tOeaYY3ZabQoAUATlDADAGDFnzpzMmTOn6BgAMGKUy+X8j//xP3LPPfckSaZPn56rrroq06dPLzgZAFDtlDMAAAAwBtxxxx257bbbio4xbFpbW5MkU6ZM2eN7duzYkaeffnpgvHnz5nzqU5/KjBkzhjzfUDj99NNz6qmnFh0DAKgAZ84AAAAAI15ra+tAQbOn+vv7d5rr6+sbqkgAAG+YlTMAAAAwBpx66qljetXFihUrkiRXXnnlHt/T3d2dj3/849m4cWOSpK6uLp/5zGdy2GGHDUtGAIA9pZwBAAAAxqSGhoZ84QtfyK233pq2traccsopOfTQQ4uOBQCgnAEAAADGrilTpuRDH/pQ0TFgxGhra8vtt9+e9vb2vPOd78ycOXOKjgRQlZQzAAAAAFAFenp68qlPfSrPPPNMkuT73/9+rr766hx44IEFJwOoPsoZAAAAANgHd9xxR2677baiY7yu7du3DxQzSdLZ2Zk///M/z8yZM1/zvtbW1iQvrUQbi04//fQxfWYXMDLVFB0AAAAAABh+pVJpj+Z+W2tr60BBA8DQsHIGAAAAAPbBqaeeOipWXvT19eXyyy/PI488kiSZNGlSrrzyysyYMeM171uxYkWS5Morrxz2jADVQjkDAAAAAGNMe3t7fv7zn6ezszMnnnhipk2bltra2vzP//k/8+tf/zrt7e057rjjMnHixKKjAlQl5QwAAAAAjCHd3d351Kc+lXXr1iVJvvOd7+Qv/uIvMmvWrNTX1+eEE04oOCEAzpwBAAAAgDFk5cqVA8VMkmzfvj233357gYkA+G3KGYAq1N/fX3QEAAAAAKhayhmAKvJP//RPOf/883PeeefluuuuU9IAAACMQUuXLs3cuXMHxi0tLTnttNMKTATAb3PmDECVWL9+fb761a+mXC4nSX74wx/m4IMPzrve9a6CkwEAADCU6uvrc9VVV+UXv/hFOjo6cuKJJ2bq1KlFxwLgVZQzAFXiscceGyhmXj2nnAEAABh7mpqacvrppxcdA4DdsK0ZQJWYP39+amoG/7O/cOHCgtIAAAAAQPVSzgBUidmzZ2f58uWZNWtWJk6cmPPOOy8nnXRS0bEAAAAAoOrY1gygiixbtizLli0rOgYAAAAAVDUrZwAAAAAAACpIOQPAsOrp6cn999+fp59+uugoAAAAADAi2NYMgGGzadOmXH755dm4cWOS5Mwzz8yll15acCoAAAAAKJaVMwAMm+9///sDxUyS3HrrrVbQAAAAAFD1lDMADJvW1tY9mgMAAACAaqKcAWDYnHzyyYPGM2fOzMKFCwtKAwAAAAAjgzNnABg2S5cuzWc+85n87Gc/y+TJk/O+970vdXWeegAAAACobt4hA+A1PfLII7nxxhuzadOmnHjiibngggtSW1u7x/cvXbo0S5cuHcaEAAAAADC6KGcAqlR7e3uee+65zJ07d7erWbq6uvK5z30u27dvT5LccsstaWlpybnnnlvJqAAAAAAwpjhzBqAK/eIXv8hHPvKRLF++PB/96Eezdu3aXV63Zs2agWLmZffff38lIgIAAADAmKWcAagyPT09+drXvpbOzs4kyZYtW3LjjTfu8toDDjggDQ0Ng+bmzZs37BkBAAAAYCxTzgBUmY6Ojp1Ww2zYsGGX17a0tOSP/uiPMmnSpCTJsccem/POO2/YMwIAAADAWObMGYAqM3HixCxcuDAPPfTQwNzb3/723V5/0kkn5R3veEe6uroyfvz4SkQEAAAAgDFNOQNQhf7sz/4s3/zmN7N27docffTROeecc17z+traWsUMAAAAAAwR5QxAFZo0aVI+9rGPFR0DAAAAAKqScgYAAAAA2Ct33XVX7r///hx88ME57bTTUl9fX3QkgFFFOQMAAAAA7LFbbrklN95448D40UcfzfLlywtMBDD6KGcAAAAAgAG33357brrppnR2duY973nPTo//0z/906DxnXfemUsuucRZpQB7QTkDAAAAACRJ1q1bl2uuuSblcjlJcvPNN2f//ffPxIkTB65pbm4edE9jY6NtzQD2Uk3RAQAAAACAkeHhhx8eKGZe1t7ePmj8wQ9+MHV1r3zm+/d+7/eUMwB7ycoZgCr17LPPpqamJrNmzSo6CgAAACPEEUccsdNcU1PToPHSpUvz9a9/PQ8++GDmzZuXuXPnVioewJihnAGoMj09PbniiiuycuXKJMmyZcuyfPny1NRYTAkAAFDt5s6dm49//OP5xje+ke7u7px55plZvXr1TtdNnz49J598cgEJAcYG5QxAlfn5z38+UMwkLx3ceOKJJ+atb31rgakAAAAYKc4444ycccYZA+MVK1YUmAZgbFLOAFSZDRs27NEcAADAULn22muzZs2aomNUre7u7nR0dKSpqSkNDQ17ff/Lvzslzeg0b968XHLJJUXHAH6Lcgagyhx00EGDxvX19VbNAAAAw2rNmjV5+KFVmdC098UA+6anrz9dveWBcWNdKfW1e7etdbmnL0mybs1jQ5qN4dfW0V10BGA3lDMAVaRcLufv//7vB80dffTRmTVrVkGJAACAajGhqSHHHjqj6BhV55ePPZ/klXKmnJLfQxVZ+cTGoiMAu+H0Z4Aqsnnz5jzzzDOD5tavX19QGgAAAIZbb1950Livv7ybKwGoJOUMQBWZOnVqpk6dOmhu3rx5BaUBAABguM2ZMn7QePZvjQEohnIGoIrU1tbmk5/8ZGbMeGkJ+4IFC3LRRRcVnAoAAIDhMm9mS46YMymzJjfliDmTcsjMlqIjARBnzgBUnbe85S257rrr0tnZmaampop//7vvvjvf+c530tfXl7POOisnnXRSxTMAAABUi1KplNlTxlsxAzDCKGcAqlCpVCqkmHnmmWfy+c9/Pn19fUmSxx57LPvtt1/mz59f8SwAAAAAUBTlDFCoa6+9NmvWrCk6Bm/Qy7+7FStW7NH1L7zwwkAxkyTlcjlXXXXVwDZrVN68efNyySWXFB0DAAAAoKooZ4BCrVmzJo+vXpVZE+qLjsIb0NT/UtGy/elH9+j6vr7yTnP9bS9ke2frkOZiz2xo6yk6AgAAAEBVUs4AhZs1oT7/acn0omNQAeVyObeuacvK5zpSTnLkfo353cMnpqZUKjpaVbr+3s1FRwAAAACoSsoZACqmVCrlPYe05J0HNqe/nExoqCk6EgAAAABUnHIGgCHX01fOA5s6s62rLwumj8vM5sFPN+PrlTIAAAAAVC/lDABD7hsPvZintr10nsld69tzwaLJmTupoeBUAAAAADAy+OgyAEPqubaegWImSfrLyf97rqPARAAAAAAwsihnABhSNaXSTnO1O08BAAAAQNVSzgAwpGY21+WIqa9sYVZfkxy3//gCEwEAAADAyOLMGQCG3HnzJ+WxF7qzrasvR0xrzKTG2qIjAQAAAMCIoZwBYMjVlEp587TGomMAAAAAwIhkWzMAAAAAAIAKUs4AAAAAAABUkHIGgL22o7s/D2zszPrtPUVHAQAAAIBRx5kzAOyV9dt68rerXkxPfzlJ8rY5TTljXkvBqQAAAABg9LByBoC98ot1OwaKmST5f892pK27r8BEAAAAADC6KGcA2CtdfeVB43KS7t+aAwAAAAB2TzkDwF45ZnbToPG8yfWZ2mSXTAAAAADYU95NA2CvHLnfuIyvq8kjW7oytak2x8xqev2bAAAAAIAByhkA9tohUxpyyJSGomMAAAAAwKhkWzMAAAAAAIAKUs4AAAAAAABUkHIGAAAAAACggpQzAAAAAAAAFaScAQAAAAAAqCDlDAAAAAAAQAUpZwAAAAAAACpIOQMAAAAAAFBByhkA9lm5XM7GHb3Z0dNfdBQAAAAAGPHqig4AwOjW1t2Xv39oa57f0ZuaUnLy3OaccEBz0bEAAAAAYMSycgaAffKLde15fkdvkqS/nPzLkzuytauv4FQAAAAAMHIpZwDYJ62dg4uYcpIXO5UzAAAAALA7yhkA9sn86Y2Dxi0NNTmgpb6gNAAAAOyp3r7+PNvanvVbdqS714fsACrJmTMA7JMlM5vS1588uKkzExtrsuxNzamtKRUdCwAAgNfQ11/OPWu3pL3rpW2qn9rUlmMOmZ5x9bUFJwOoDsoZAPbZsbObcuzspqJjAAAAsIc2b+8cKGaSpKevPxta23PQjJYCUwFUD9uaAQAAAAApFx0AoIooZwAAAACgykxvGZemhle2MKurLWX25PEFJgKoLrY1AwAAAIAqU1tTyjHzpuf5rR3p7y9nxqSmNDpvBqBilDMAAAAAUIXqamuy/9TmomMAVCXbmgEAAAAAAFSQlTMAVW5ze29uf7ItWzr6csS0xpx8YHNqa0p79TU27uhNX7mc2RPqhyklAAAAAIwdo2LlzDe/+c2ceeaZWbx4cc4666z84Ac/GPT4XXfdlXPOOSdHHXVUTjnllNxwww0FJQUYXcrlcm5avTWPvtCdzR19+df17fn5uh17df/ND2/NV+99IV+/rzU3PtCa7r7yMCYGAAAAgNFvxJcz3/72t/PZz34273znO/OVr3wlb3/72/OpT30qt956a5Lknnvuycc+9rHMmzcv11xzTc4666xcddVVuf766wtODjDybenoS2tn36C5x1u79/j+x1u78/CWroHx09t6cv/GjiHLBwAAAABj0Yjf1uyWW27J2972tqxYsSJJ8va3vz2rVq3KTTfdlDPPPDNf+tKXsmDBgnzhC19Ikpx00knp7e3N1772tZx//vlpaGgoMj7AiDaxsTaNtaV0vWq1y4zxe/7UsK2rf4/mAAAAAIBXjPiVM11dXWlubh40N3ny5Lz44ovp6urKypUrc/rppw96/N3vfne2bduWe+65p5JRAUadhtpSzjq0JePqXjpjZvaEupwyt/l17nrFEVMb0lD7yvk0NaVkwfTGPbp3e1df+vptgQYAAABA9RnxK2cuuOCCfOYzn8mtt96aE088MXfddVd+9rOfZfny5Vm3bl16enpy8MEHD7pn7ty5SZK1a9fmuOOOKyI2wKixcL9xOWJaY9p7+jOxsXav7m1prM1HjpycXz7Tnt7+ZOnspsyeUP+a92zt6su3H96a59p601T3Ujk0f/q4ffkRgD3w9NNPZ/369Vm0aFEmTpxYdBwAAACoaiO+nHnve9+bX/3qV/njP/7jgbn3ve99+YM/+IPce++9SZIJEyYMuufllTZtbW2VCwowitXVlPa6mHnZ7An1ef8Rk/b4+juebMtzbb1Jko7ecn7w+PYcOqUx9a9agQMMrW9/+9v5xje+kSRpamrKZz/72cyfP7/gVAAAAFC9Rnw5c+mll+bee+/N5ZdfngULFuT+++/PV77ylUyYMCHvec97kiSl0q7f0Kup2btd21atWrXPeYG9s3379qIjUGEb2/sGjTv7ytne3ZepTSP+KWlM2r59e+6+++6iY7CXXv63c09+d52dnfnWt741MO7o6Mi1116b888/f9jyAcBw2Jvnv9/24IMPZtWqVZk4cWJOOOGETJq05x8uYmj42w+K4+8+GJlG9Dth99xzT+66665cccUVef/7358keetb35qJEyfmz//8z3Puuecm2XmFzMvjlpaWvfp+ixYtSmPjnp2VAAyNm2++Odtbi05BJR02pSHP7+gdGE9rqs2UcW9s1Q77rqWlJcccc0zRMdhLN998c5Ls0e9uy5Yt6esbXIqWSiW/dwBGnb15/nu1O++8M9/73vcGxuvXr89Xv/rV1NZ6DVpJN998c17c9FzRMaAq+bsPitHV1fWaC0L2bmlJhT377LNJkqOPPnrQ/LHHHpskefjhh1NbW5unn3560OMvj3/7LBoAKuehzZ357iNbc8eTbWnv6R+YX3Zgc96+//hMa6rNEVMb8sEFk3a7AhLYd9OmTdvptdRpp51WUBoAqLw777xz0HjDhg157LHHCkoDAPCSEb1y5uVy5d///d9z0EEHDczfd999SZJ58+bl2GOPzW233Zbf//3fH3hz7yc/+UlaWlqyaNGiimcGILnv+Y78w+OvbFvwmxe7c/HiqUleOt/mtIMn5LSDJ+zudmCI/dmf/Vl+9KMfZd26dVm6dGne8Y53FB0JACpm+vTpg8alUilTp04tKA0AwEtGdDmzcOHCvOtd78r/+l//Kzt27Mj8+fOzatWq/NVf/VVOOumkHHXUUbn00ktz4YUXZvny5Xnf+96Xe++9N9dff33+5E/+JE1NTUX/CABV6f6NnYPGz7X1ZuOO3sxoHtFPOzBmjRs3Luecc07RMQCgEOeee27uu+++bNiwIaVSKeeee25mzpxZdCwAoMqN+HfJ/vIv/zJf/vKX8zd/8zfZsmVL9t9//1x00UW5+OKLkyTHH398rrnmmnzpS1/KJz7xicycOTN/+qd/mosuuqjg5ADVq7l+8K6ZpSRN9bYuAwCg8mbMmJGvfvWrefTRRzNt2jTFDOyhHZ09aevqzeTxDWmsd0YTwFAb8eVMQ0NDPvnJT+aTn/zkbq857bTT7J0OMIKc9KbmrN3anfaecpLkhDeNT0uDF/MAABSjtrY2CxYsKDoGjBpPb27Lmudf2qq6VEqOPHBqpk5oLDgVwNgy4ssZAEafGc11+eNjp+epbd2Z3Fib6eM93QAAAIwGff3lPLmxbWBcLidPbtyunAEYYt4tA2BY1NeWcugUL95hpNu2bVvuvvvuTJs2LUceeWRKJVsQAgBUs/5yOf3l8qC53r7+gtIAjF3KGQCAKvXkk0/m8ssvz44dO5Iky5Yty5/8yZ8UnAoAgCLV19Zkv4njsmlb58Dc7CnjC0wEMDbVvP4lAACMRbfccstAMZMkd955Z9avX19gIgAARoL5+0/OobMmZtbkpiw4YHLeNH1C0ZEAxhwrZwAAqlRHR8cezQEAUF1qako5YFpz0TEAxjQrZwAAqtQZZ5yRmppXXg4edthhOfTQQwtMBAAAANXByhkAgCp19NFH54orrshdd92V6dOn593vfndKpVLRsQAAAGDMU84AAFSx+fPnZ/78+UXHAAAAgKpiWzMAAAAAAIAKsnIGAKrUlo7ebFqzJitWrCg6Cr+lq6srmzdvTk9PTyZOnJipU6cOenzNmjVJ4nc3is2bNy+XXHJJ0TEAAAAoiHIGAKpUd1853eWOPLLhiaKj8CrlcjnZ1pv0vzTu6OjI89s3p9T4yoLn/preJPG7G6V6X+wqOgIAAAAFU84AQBWrm9yYKe88oOgYvErvC53Zdudzg+bqJjRk4jtmFZSIodb6s/VFRwAAAKBgzpwBYCcvdPRm9ebObO/uKzoKVJ2a8XVJafBcbbPP0wAAAMBY4i99AAa5e0NH/vGJ7UmS2lJy3vxJOXxqY8GpoHrUjKtL08Kp6Vj9QiYlHf4AACAASURBVNKf1E6sT9MRk4uOBQAAAAwh5QwAA/rL5dzxZNvAuK+c3PFk216VM3395XT1lTO+3uJMeKOaDpuUxgMnpNzVl5qW+pRKpde/CQAAABg1lDMADOgvJ1195UFzHb3lPLqlK2te7M7M5rosnjkuNbt5o3jVps78+Dfb09FbzkGT6vOBN09S0sAbVNNYmzTWFh0DAAAAGAbeMQNgQF1NKW/Zb9yguRnja/Oth7fm/z3XkR8+sT0/fHz7Lu/t7O3PDx7flo7el8qdJ7f25GdP7xj2zAAAAAAw2lg5A8Agv3NoS2ZNqMtzbb05aFJ97lrXPujx+zd25ox5E9JYN7jff6GzLz39g7/W8zt6hzsuMER6X+hMz+bO1E1uTP2MpqLjAAAAwJimnAFgkNqaUt42Z/zA+NfPdgx6vK7mpWt+28zxdZlQX5O2VzU0h0xpGL6gwJDpXLst7fdtGRg3zZ+cpjdPKTARAADA6LRhw4b8n//zf/LII4/kzW9+cy677LLMmjWr6FiMQMoZAF7TsgOb851Htqb/P46iOfFNzanbRTlTW1PKhxZOyj+vbUtrZ18WTB+X2lLyhV9tSn85OX7/8TnpwOYKpwf2ROdjWweNOx7fmnFHTE5pN+dLAQAAo0N3T18eeuihfOADHyg6yrDo6upKb+/I2rWjtrZ24G+phx56KB/96EfT19dXcKqRq66uLo2NjUXHGBaTJk3KpZdeutvHlTNAoVpbW7OprSfX37u56Ci8hhnjSunqS+prksc2d+SxzR2vef2EuuTxLR3Z1FkemPvp0zvywPPtaarzZu9I0d1XTk3nyHoRywhR/o///N8VAAAAhoVyBqCK9PaXU1NKavby0/B1NaX81hEzr6u7f1dz5TR5txdGnHGHTUr7/a9sazbu0Ikp7WKFHAAAMLo01NfmkCPm58orryw6StW4/PLL89BDDw2MFy1alCuuuKLARBSlq6srq1at2u3jyhmgUFOmTEnd9o35T0umFx1lTNvR3Z+bVr+YDR29qatJ3nVQ86BzZYbDum09ueGB1kFzZx8+KYdOGZtLVUejz//iufSP81KAZNy8iamdWJ/eTZ2pndKYhlnD++8DAADAWHXZZZftdOYM7Ip3ZACqwM/X7cizbS9tX9Xbn9y2ti0LpjempaF22L7nmybW54x5E/KLde3pL5dz/P7jFTMwgtVPb0r99KaiYwAAAIxqs2bNslKGPaKcAagCWzoGHzzXX05aO/uGtZxJkrfNGT/sK3QAAAAAYLTZyxMEABiNjpjWMGjc0lCT/SfUF5QGAACA0aSjuzdPPLctjz67Nds6uouOAzAmWDkDUAWOndWU3v5k1abOTGqszTsPbE6tw74BAAB4HT29/blnzZb09PUnSTa82J5j5k3PhHE+8AewL5QzAFWgVCrl+P3H5/j9bTEGAADAntvS1jlQzCRJuZw8v7VDOQOwj2xrBgAAAADsUl3tzm8f1u9iDoC9419SAIbc8zt681xbT9ExAAAA2EfTJjRmSvMr55iOb6zL7Cl2ZQDYV7Y1A2DI9JfLufnhrXn0hZcOiJw7sT4fXjg59bXOtwEAABiNSqVS3jJ3ara296S/XM7k5obUlPyNB7CvrJwBYMg89kL3QDGTJE9t68kDmzoLTAQAAMC+KpVKmdzckKkTGhUzAENEOQPAkNnW1bdHcwAAAABQzZQzAAyZI6Y1pr7mlU9R1ZSSBdPHFZgIAAAAAEYeZ84AMGQmNdbmI2+ZnF89056+crJ0dlNmNnuqgV3p29GTjoda07etO/Uzx6dpwZSUnM8EAAAAVcE7ZgAMqTkT6vP+IyYVHQNGvLZfb0zf1pfOaOrbvjVJOeOPnFZsKAAAAKAibGsGAFBh/R29A8XMy7o3dBSUBgAAAKg0K2cAKNz6bT25e0NH6mpLOW5OU6Y1eXpibCs11KbUUJNyd//AXG1LfYGJAAAAgEqycgaAQm1o68mND7bmvo2dWflcR66/vzXtPf2vfyOMYqXaUpqXTE+p4aWXYrUt9Rm/aGrBqQAAAIBK8dFkAAq1anNX+suvjDt6y3n0ha4smdlUXCiogIY5zamfOT79Xb2pHW/VDAAAAFQTK2cAKNT4up2fiprrPT1RHUq1JcUMAAAAVCHvfgGw17r7ynlgY2dWbepM76uXvbwBR88alxnjawfGh05pyKFTGvY1IgAAAACMWLY1A2CvdPT057r7W9Pa2ZckmTG+Nv/pqKlpqC29oa83rq4mlyyZmqe29qS+ppQDJlpFAAAAAMDYZuUMAHvl/o2dA8VMkmxs78vDmzv36WvWlEo5eHKDYgYAAACAqqCcAWCv7Gobs57+AoIAAAAAwCilnAFgj21q701rZ19evYPZhPqaLJjeWFwoAAAAABhlnDkDwB7Z0tGb6+5rTc9/rJypr0neNnt83jqnKePrdf0AAAAAsKe8mwbAHnlgY+dAMZO8tJXZ1KbatDTWFpgKAAAAAEYf5QwAe6SxduenjMa60i6uBAAAAABei3IGgD2yZOa4TB33yiqZA1rqcsRUZ80AAAAAwN5y5gwAe6SpviaXHj01j7/Qnbqa5JApDakpWTkDAAAAAHtLOQPAHqurKWX+dKtlAAAAAGBf2NYMgD22paM3z27vSblcLjoKAAAAAIxaVs4AsEf+4bFtuW9jZ5JkzoS6nL9ocsbV7b7j7+sv59EXutLW3Z83T2vMxMba3V4LAAAAANVEOQPA63p6a/dAMZMkz7b1ZuVzHTnhTc27veem1S9mzYs9SZI7ntqRi94yJTObPe0AAAAAgG3NAHhdW7v792juZc9s7xkoZpKku6+cXz/bPizZAAAAAGC0Uc4A8LoOndKQcXWlQXOLpjfu9vq+XZxJ0++YGgAAAABIYlszgKrW3VfOYy90paG2lEOnNKSmVNrldU11NbnwyCn51/Xt6errzzGzmjJ3UsNuv+6bWuqzf0tdntnemySpLSVLZzcNy88AAAAAAKONcgagSrV19+ev738hW7te2p7sTRPr85EjJ++2oJnRXJf3HTFxj752qVTKBYum5IGNnWnr7svC/cZlv/GecgAAAAAgUc4AVK27N3QMFDNJsm5bTx5/oTtHTNv9dmV7o6G2lGOtlgEAoCBr167Nfffdl4MOOihLliwpOg4AwCDKGYAq1d238yEwu5oDAIDR5he/+EWuvvrqlP/jLMT3ve99ufDCCwtOBQDwipqiAwBQjMUzx6XuVc8CExtqcvjU3Z8jA4w95d7+lHv6X/9CABhlvvvd7w4UM0nyj//4j+ns7CwwEQDAYFbOAFSp/cbX5eLFU3Pv851pqC3lmFnj0lins4dq0f7gC+lcszUpJ40HtWT8UdNS2s2ZUwAw2vT3D/7wQblc3mkOAKBI3oUDqGL7ja/L6QdPyDsPbE5LQ23RcYAK6dnYkc4ntib9ScpJ19rt6Xm2vehYADBkfvd3f3fQ+PTTT8/48eMLSgMAsDMrZwAAqkzv1u5dzjXs31xAGgAYeqeeempmz56d++67LwcddFCOO+64oiMBAAyinAGoQmtf7M69z3eksa4mx89pytQmTwdQTepnNKXjt+dmNhWSBQCGy4IFC7JgwYKiYwAA7JJ34wCqzLptPfm7VS/m5eNRH97cmT88ZprzZqCK1E1qSPPS/dL52NakXM64Qyelftq4omMBAABA1VDOAFSZBzZ2DhQzSbKjp5wnXuzOwumVeWN2c3tvfvjE9jzb1pODJjXk7MNanHcDBWg8YEIaD5hQdAwAAACoSj4mDVBlJjTs/E//hPrKPR1879FteXpbT3r7kydau/OjJ7ZX7HsDAAAAwEignAGoMktnN2V60ysrVRZOb8zcSQ0V+d49feU8t6N30NzT23oq8r0BAAAAYKSwrRlAlRlfX5NLj56ap7f2pLGulNkT6iv2vetrS5nZXJfnX1XQHNBSue8PAAAAACOBlTMAVaimVMpBkxsqWsy87P2HT8zsCS99NuCgSfV576EtFc8AAAAAAEWycgaAiprRXJeLF09NuVxOqVQqOg4AAAAAVJyVMwAUQjEDAAAAQLVSzgAAAAAAAFSQcgYAAAAAAKCClDMAAAAAAAAVpJwBAAAAAACoIOUMAAAAAABABSlnAAAAAAAAKkg5AwAAAAAAUEHKGQAAAAAAgApSzgAAAAAAAFSQcgYAAAAAAKCClDMAAAAAAAAVpJwBAAAAClEul9Pf3190DACAiqsrOgAAI0dXb3/uXNeeZ7f35MBJ9TnpTc2pqykVHQsAgDHolltuyc0335y+vr78zu/8Ti644IKiIwEAVIxyBoAB//D49jy8pStJ8tS2nuzo6c9Zh04sOBUAAGPNI488khtvvHFg/N3vfjeHHXZYjj/++AJTAQBUjnIGKNyGtp5cf+/momNUvXK5nGfay4Pm7t3QmY3bu3d7T1t3X5JkQkPtsGZjeHT3lb0QAAAqatu2bVmzZk0ef/zxnR775S9/qZwBAKqG92SAQs2bN6/oCLzKxieeSE9Pz8C4obExLQfu/ne0ac2aJMns17iGkWv8mjXpjj3eAYDK+NWvfpWrr7463d3dqa+v3+nxn/3sZ5k2bVp+//d/v4B0AACVpZwBCnXJJZcUHYFXWblyZb7whS+ko6MjLS0t+a//9b9m4cKFu71+xYoVSZIrr7yyUhEZQhdffHGeef7ZtP5sfdFRoKr0vtiV1sbWomMAVNx1112X7u6XVmX39PRk8uTJ2bFjx6APB/3DP/xDzj333DQ3NxcVEwCgIpQzAAw49thj8zd/8zdZv359DjzwwDQ2NhYdCQCAMaBcLqe1dXAx3dXVlQMPPDC/+c1vBub6+vrS29tb6XgAABWnnAFgkKamphx22GFFx6ACpkyZkue7tmTKOw8oOgpUldafrc+UKVOKjgFQUaVSKcuWLcsdd9wxMLds2bIcfvjh+dKXvjQwd8IJJ2TSpElFRAQAqCjlDAAAADDsPv7xj2f27Nl59NFHs2DBgpx99tmpr6/PtGnTsnLlyhx44IE55ZRTio4JAFARyhkAAABg2NXX1+e8887baX7JkiVZsmRJAYkAAIpTU3QAAAAAAACAamLlDAAAAADDqrW1Nds7urPyiY1FR4Gqsr2jO62trUXHAHbByhkAAAAAAIAKsnIGAACAqnDttddmzZo1RcfgDXr5d7dixYqCk/BGtLa2pqWpIcceOqPoKFBVVj6xMVOmTCk6BrALyhkAAACqwpo1a7J69aNpbppadBTegL7el97CeGrtpoKT8Ebs2NGeyc0NRccAgBFDOQMAAEDVaG6amrcc9p6iY0DV+eX9f1d0BAAYUZw5AwAAAAAAUEHKGQAAAAAAgApSzgAAAAAAAFSQcgYAAAAAAKCClDMAAAAAAAAVpJwBAAAAAACoIOUMAAAAAABABSlnAAAAAAAAKkg5AwAAAAAAUEHKGQAAAAAAgApSzgAAAAAAAFSQcgYAAAAAAKCClDMAAAAAAAAVpJwBABihyuVy+nb0pNxfLjoKAAAAMITqig4AAMDOerd2p+3Xz6d/R29K42oz4dj9Ur9fU9GxAAAAgCFg5QwAwAjUfv/m9O/oTZKUO/uy497NBScCAAAAhoqVMwBVYMOGDfniF7+Yhx9+OEcccUQuu+yy7L///kXHAl5D3/aeQeP+Hb0p9/WnVOuzNQAAADDa+eseoApcc801Wb16dcrlch555JF88YtfLDoS8DrqZ44fNK7bb5xiBgAAAMYIK2cAqsCjjz6607hcLqdUKhWUCHg9zUdNS6mulJ7Nnamb3Jjxi6YWHQkAAAAYIsoZgCqwYMGC3HfffQPj+fPnK2ZghCvV16R58fSiYwAAAADDwN4YAFXgD//wD3PUUUelvr4+ixYtyvLly/fovs7OzqxevTptbW3DnBAAACqvs3t7trVtSH9/X9FRAIAqY+UMQBXYb7/98rnPfW6v7lm9enU+//nPp62tLQ0NDVm+fHne8Y53DFNCAACorHXP35dnNj6QJGmoH58FB5+ecY0TC04FAFQLK2cA2KXrr79+YMVMd3d3rrvuuvT39xecCgAA9l13T3ue2fjg4PGmB1/jDgCAoaWcAWCXNm3aNGjc2tqanp6egtIAAMDQ6e7tSFIePNfTXkwYAKAqKWcA2KUTTzxx0Phtb3tbGhsbC0oDAABDp3nc1DQ1Tho0N33yvILSAADVyJkzAOzShRdemMmTJ+eBBx7IoYcemg984ANFRwIAgCFRKpUy/+DT8uymVenqbsu0SQdl+hTlDABQOcoZAHaprq4uH/jAB5QyAACMSQ3143PQnLcWHQMAqFKjYluzf//3f88HP/jBHHXUUTnhhBPyuc99Ljt27Bh4/K677so555yTo446KqecckpuuOGGAtMCAAAAAADs3ogvZ+67775ceOGF2W+//fLVr341n/jEJ/KDH/wgn/70p5Mk99xzTz72sY9l3rx5ueaaa3LWWWflqquuyvXXX19wcgAAAAAAgJ2N+G3Nrr766ixevDj/n707DbOrLNCF/eyaK5XKCAmQABJGIwgaiRARAiGhxYPd6MEjacBLsUXMObY4ECe+RlGZ7HZWmuNEt8IlRhvUBgkgyKC2MhsCMgQJAQIhCamkktS06/vBSbVFIGSo2quG+/633r3XWk8Ratj72e/7fvWrX02pVMqMGTNSLpfz/e9/Pxs2bMjXvva1TJ06NRdffHGS5Mgjj0xnZ2cuueSSnHrqqamrqyv4KwAAAAAAAPhvA3rmzKpVq3LHHXfk5JNPTqlU6hn/+7//+9xwww2pqqrKHXfckTlz5vQ677jjjktLS0vuuuuuSkcGAAAAAADYogFdzjz00EPp7u7O6NGj8+EPfziHHHJIpk2bln/6p3/Kxo0b88QTT6SjoyN77bVXr/P23HPPJMljjz1WRGwAttHSpUvzrW99K1/96lfz8MMPFx0HAAAAAPrVgF7WbNWqVUmST3ziE5k9e3a+/e1v589//nO+8pWvpK2tLf/rf/2vJMnIkSN7ndfU1JQkWbduXWUDA7DNVq9enfnz56e1tTVJcsstt+TLX/5y9thjj4KTAQCwrcrlrixf+UBaN6zKqJG7ZMLYfXuthAEAwAsGdDnT0dGRJHn961+ff/qnf0qSHH744enu7s6FF16Yd77znUnysn/oVVVt28SgRYsW7UBagMHliSeeyLPPPpu99947Y8aM2a5rrF27Nkly5513bneOO+64o6eYSV742X/llVfm6KOP3u5rsnU2/fsBlbd27dod+tkJbB+/+/rfo8tuz8o1f0mSrFzzl7R3rM/uEw+p2P03tq/L8uceSGdXeyaM2yejmiZW7N4AA5W/PWFgGtDlzKYZMEceeWSv8SOOOCIXXHBB/vSnPyXZfIbMpuPm5uZtut+BBx6Y+vr67Y0LMGhcdtll+elPf5okqampyWc+85m8/vWv3+brXHnllUmSadOmbXeWtra2/Od//mevsQMOOGCHrsnWufLKK5PWZ4qOAcNSc3Ozn3NQgCuvvDKrnttYdIwhq6vcmZVrHu81tmL1IxUrZ7rKHbn/0WvT0bkhSfLc80vyminHpblpQkXuDzBQ+dsTitHW1rbFCSEDes+ZV73qVUmS9vb2XuObZtRMnjw51dXVWbp0aa/HNx2/eC8aAJLW1tZcffXVPcednZ09JUsRpk+fnoMPPrjneO+9984xxxxTWB4AALZPVakqNdW1vcZqqxsqdv81a5/qKWZe0J0Vzy+p2P0BALbFgJ45s/fee2fSpEm55pprMnfu3J7xm266KTU1NXnd616XN7zhDVm4cGHe/e539yxvdt1116W5uTkHHnhgUdEBBqzOzs50dXX1GmtraysozQszd84777w8+OCD6ezszNSpU7d5WUoAAIpXKlVlj12mZcmTv0/SnapSdXbfZdtnZ2+vmprNi6DalxgDABgIBnQ5UyqV8rGPfSwf+chH8rGPfSxvf/vbs2jRonz729/OqaeemnHjxuXMM8/Me97znpx11lk58cQTc/fdd+e73/1uPvrRj6axsbHoLwFgwBk9enSOOOKI3HrrrT1jb33rWwtM9IIDDjig6AgAAOygCeP2zeiRu6Z14+o0j9i5ouXIqKaJGTdqj6xqeWE1jYa65kwct3/F7g8AsC0GdDmTJMcff3zq6uryzW9+M2eccUbGjx+fefPm5YwzzkiSHH744fn617+er33ta5k3b14mTpyYs88+O+9973sLTg4wcH34wx/OwQcfnKVLl+YNb3hDDjmkcpu0AgAwtNXXjUx93chC7r3fnjOzbv1z6exqz6iRu6SqZEY2ADAwDfhyJkmOPfbYHHvssS/7+OzZszN79uwKJgIY3GprazNnzpyiYwAAQJ8bOWKnoiMAALwiHyEBAAAAAACoIOUMABW3YcOGLFq0KC0tLUVHAQAAAICKGxTLmgEwdCxatChf+MIX0tramtra2nzoQx/KUUcdVXQsKFR3VzkbH16TzlVtqRnfkIZ9RqdUXSo6FgAAANBPzJwBoKJ+8IMfpLW1NUnS0dGR73znO+nq6io4FRSr9Z6V2fDA8+l4ZkM2LF6d9fetLDoSAAwoG9pa8sgTt2XxkoV5dtXDRccBANhhZs4AUFHPPfdcr+OWlpZ0dHSkurq6oERQvPZl63odtz2xLk2vs5kxACRJudyVB5YsTHvn+iRJS+vyVJWqs9PYKQUnAwDYfmbOAFBRL17C7I1vfGMaGhoKSgMDQ1VD78/LVDX6/AwAbLJ2/YqeYmaTlS2PF5QGAKBveOUPQEWddtppGTNmTO69997ss88+ecc73lF0JCjciNeOz7o/Ppt0dSfVpYw4aFzRkQBgwKiva9p8rHZkAUkAAPqOcgaAiqqurs6JJ56YE088segoMGDU7ToiY/5m93StaU/16LpU1VnmDwA2aahrzuQJB2fZs/cl6U5j/ZjstvOBRccCANghyhkAgAGgqq46VTs3Fh0DAAakyRMPzoRx+6ajc2NGNIxNqVQqOhIAwA5RzgAAAAADXl3tiNTVjig6BgBAn6gqOgAAAAAAAMBwopwBAAAAAACoIOUMAAAAAABABSlnAAAAAAAAKkg5AwAAAAAAUEHKGQAAAAAAgApSzgAAAAAAAFSQcgYAAAAAAKCClDMAAAAAAAAVVFN0AAAAAICXsrF9XZ5ecX86ujZm57H7ZGzzpKIjAQD0CeUMAAAAMOCUy11ZvORXae9YnyRZtebxHPCqYzOmebeCkwEA7DjLmgEAAAADzprW5T3FzCbPPb+koDQwvJXL3Vm3sSPlcnfRUQCGDDNnAAAAgAGnrqZhs7HamsYCksDw9nxrW+5/4vl0dJVTW12V1+w+JmOa6ouOBTDomTkDAAAADDhNjeMzYew+PccNdc3ZdadXF5gIhqeHnm5JR1c5SdLRVc5DT7cUnAhgaDBzBgAAABiQpkyekV12enU6OtsyqmlCSiWfMYVK29DeucVjALaPcgYAAAAYsEY0jC06AgxrOzU3ZEXLxl7HAOw45QwAAAAA8JL232106muqs2ZDe0Y11mavCc1FRwIYEpQzAAAADAurV69O6/qVue/ha4qOAsNOV7kz7R3VRcdgO9RUV2WfXUcVHQNgyLFYKwAAAAAAQAWZOQMAAMCwMHbs2LQ835nX7nt80VFg2Pndvf+eulqfEQaATfxWBAAAAAAAqCDlDAAAwFZatWpVzj777KxataroKDAsdHd3p1zuLDoGAECfU84AAADDyl133ZVvfetbueqqq7Jx48ZtOvfyyy/P/fffnyuuuKKf0sHQ09nVnqdWLMpjT/4+a9Y9vdXnPb/2qdz955/lD/dfngceuz4dndv2/QoAMJDZcwYAABg2fvOb3+Sf//mfe47vvPPOnHfeeVt17qpVq3LDDTeku7s7119/fU4++eSMGzeuv6LCkPHgX27MuvUrkiTPrHoo++0xM+NG77HFc8rlrjzyxK3p7GpLkqxZ93SWLr8re0+e0e95AQAqwcwZAABg2PjVr37V6/jee+/N8uXLt+rcyy+/POVyOUlSLpfNnoGtsH7j6p5iZpNnVj30iue1dazrKWY2ad2wsk+zAQAUSTkDAAAMGyNGjOh1XFVVlfr6+q069+abb05n5wt7X3R2duamm27q83ww1FRV1W42Vl29+diLNdQ1p6629/fr6JG79lkuAICiKWcAAIBh46STTkpDQ0PP8QknnJCxY8du1bkzZ85MTc0LK0PX1NTk6KOP7peMMJQ01I3MhHH79RxXV9Vm0s4HvuJ5pVJV9t/z6DSPmJCa6oZMGLtPJk88pD+jAgBUlD1nAAAKVN7YmZRKqaqvLjoKDAsHHHBALr300txzzz3Zbbfdst9++73ySf/P3Llze5ZFK5fLOfnkk7fp3suXL8+YMWN6lUMwHEyZdFh2HjMlbR3rMnrkbqmt2brvgabG8XnN3n/Tz+kAAIqhnAEAKEB3uTutd65I+7LWJEn9q5oz4pDxKZVKBSeDoW/MmDGZOXNmxe63YsWKfO5zn8vjjz+exsbGfOADHzDrhmGnuWlCmjOh6BhAH1m2sjVLn1uXJNl9p5HZfXxTwYkABh/LmgEAFKD9ydaeYiZJ2v6yNh3PbCgwEfBKLr/88p4CtVQq5Yorrtiq8/793/89jz/+eJJkw4YNueSSS7Jhg+93AAan51vb88jylrR3ltPeWc6jy1vyfGtb0bEABh3lDABAAbrWdmw2Vl63+RgwcNx8883p6upKknR1deWmm27aqvOWLVvW63jDhg1ZuXJln+cDgEpYs759s7HnWzcfA2DLlDMAAAWo22VE74FSUjuxsZgwwFaZOXNmampeWBm6pqZmq5cmmz59eq/jSZMmZdKkSX2eDwAqYVRj7eZjI+oKSAIwuNlzBgCgADXj6jNy+oRsfHRNUiqlYb/RqW72ohYGsrlz5+aGG25IklRVVeXkk0/eqvNOOumklMvlErJ3RgAAIABJREFU/Nd//Vd22223nHbaafaXAmDQGjuyPntNaP6rPWeaMm5kfcGpAAYf5QwAuf/++3PZZZdl1apVOeqoozJ37txUV1cXHQuGvLpJTambZPNUGCzGjRuXY489Ntdee21mz56dcePGbdV51dXVmTt3bubOndvPCQGgMvbceWT23Hlkuru7feAAYDspZwCGufXr1+e8887L+vXrkyQ/+clPMmbMmJxwwgkFJwOAgWfu3LlZunTpVs+aAYChTDEDsP3sOQMwzD388MM9xcwm99xzT0FpAGBgGzduXC666KKtnjUDAADwUpQzAMPcHnvs0bO58SZTpkwpKA0AAAAADH07VM5s2LAhK1euTHd3d1/lAaDCxo4dm3nz5qW5uTmlUinTp0/P29/+9qJjAQAAAMCQ9Yp7zjzyyCP5zne+k2nTpuWkk05Kkvzud7/Lv/zLv+T+++9Pd3d36uvrM2vWrJx11lmZPHlyv4cGoG/NmjUrRx11VNrb2zNixIii4wAAAADAkLbFcubee+/Nu9/97iTJwQcfnCS56aabej5h/bd/+7cZP358nnjiiVx//fW57bbbcsUVV1gOB2AQqqmp2Wx5MwAAAACg723xXbgvfelLmThxYn70ox9lp512SpKcf/752XffffPDH/4wzc3NPc994okncsopp+Tiiy/Ot7/97f5NDQAAAAAAMEhtcc+ZxYsX55RTTukpZtavX5+lS5fm9NNP71XMJMnuu++eU089NXfccUf/pQUAAACGnNUty3Lfw7/IXQ8uyBPP3GNvWwBgyNvizJmGhoa0tLT0HI8YMSIjR45MuVx+yed3dnamVCr1bUIAAABgyGrv2JCHlt6c7u4X3mt48tn7Ul87MhPG7VNwMgCA/rPFmTNHH310fvCDH+TOO+/sGTvppJPyne98J+vWrev13EcffTT/9m//lhkzZvRPUgAAAGDIWbv+2Z5iZpOW1uUFpQEAqIwtzpz5yEc+kjvvvDOnnnpqZs6cmRkzZuSggw7Kr3/968yZMyezZ8/O+PHj88gjj+Smm27KqFGj8rGPfaxS2QEAhpyudR1pe2xtUkrqX9Wc6pG1RUcCgH7V1Dhuq8YAAIaSLZYz48aNy4IFC3LppZfmqquuyq9//euUSqWetV9//OMfJ0nq6uoya9asfPzjH8+kSZP6PzUAwBDUtb4zLTc/le6OFz493PaXtRl97KRUNWzxTzYAGNQa6pqz126HZekzd6WrqyM7jdkrE8ftX3QsAIB+9Yqv9JuamnLWWWflrLPOyrJly/L444+npaUl7e3tGTFiRCZOnJh99903jY2NlcgLADBktS9b11PMJEl3Rznty1rTsM/oAlMBQP+bOH6/TBi3T7q7y6mq8qEEAGDo26a/eCZPnpzJkyf3VxYAgGGtVLv5doAvNQYAQ1GpVJVSye89AGB48FcPAMAAUT95ZKpH/fceM9Wj61I3qanARAAAAEB/MFcYAGCAKNVWZdTRk9LxzPokpdRObEypqlR0LAAAAKCPbbGcOe2007b5gqVSKZdddtl2BwKgWOvWrct//dd/pbGxMdOnT09NjR4fKqlUVUrdrmbLAAAAwFC2xXfc9thjjyxYsCClUikTJkxIdXV1pXIBUIAVK1bkYx/7WFavXp0kefWrX50vfvGLfv4DAAAAQB/aYjnz+c9/PgcffHD+v//v/8uMGTNy/vnnVyoXAAW49tpre4qZJHnggQdyzz33ZNq0aQWmAgAAAIChpeqVnnDSSSdl3rx5ueqqq3LddddVIhMABWlvb9+qMQAAAABg+71iOZMkH/zgB7Pvvvvm4osvTrlc7u9MABRkzpw5qa+v7zneddddzZoBAAAAgD62Vbs8V1VVZcGCBWlra0tV1Vb1OQAMQnvssUe+/OUv5+abb05jY2Nmz56durq6omMBAAAAwJCyVeVMktTV1XmDDmAYmDx5ck455ZSiYwAAAADAkLXV5cwm69aty4YNG1JVVZWmpqY0NDT0Ry4AAAAAAIAh6RXLmc7OzvzHf/xHrrnmmixatCjr1q3r9fioUaNy4IEH5q1vfWtOOOGE1NbW9ltYAAAAAACAwW6L5cyqVaty+umn54EHHshee+2VI488MhMmTOjZLLqtrS3PPvtsFi9enE996lO54oorcumll2bs2LEVCQ8AAAAAADDYbLGcufDCC7Ns2bJ8//vfz+GHH77FC/32t7/NP/7jP+biiy/OF7/4xT4NCQD0j87n27L65mVFx2AblTd2JkmqGrZ5hVoGgM7n25Jdik4BAABAkbb4iv7mm2/O+973vlcsZpJkxowZOf300/Pv//7vfRYOAOg/U6ZMKToC22nJkiVJkim7+DcclHbx/QcAADDcveLHLWtqtv4TmQ0NDdmwYcMOBQIAKuOMM84oOgLbaf78+UlemOUMAAAADD5VW3rw0EMPzWWXXZbHHnvsFS/02GOP5Xvf+14OPfTQPgsHAAAwEHV0dOSWW27JVVddleXLlxcdBwAAGGS2OC3mE5/4RE477bSccMIJmT59el7zmtdk4sSJaWhoSKlUysaNG7NixYosXrw4v/3tbzN69Oh88pOfrFR2AACAQnz+85/P3XffnST54Q9/mPPPPz/77rtvwakAAIDBYovlzOTJk/Ozn/0s3//+93PNNdfkt7/97cs+77TTTsv73ve+jBs3rl+CAgAAA9+NN96YhQsXFh2j36xevTodHR1ZuXJlz1h7e3s++9nPZtKkSQUm6ztz5szJrFmzio4BAABD2ituKDNmzJicddZZOeuss9LS0pJnnnkmra2tKZfLaWpqym677Zbm5uZKZAUAACjU6tWrUy6Xi44BAAAMcq9YzvzpT3/KV77yldx1112pqanJ61//+vzDP/xD3vCGN2z23J///OeZP39+HnjggX4JCwAADGyzZs0a0rMu5s+fnySprq7OokWLkiS1tbX5zGc+kwMOOKDIaAAAwCCyxXLm3nvvzSmnnJIRI0bkTW96U1avXp1bbrklt956a97//vfnwx/+cKVyAgAADBjnnntubr311qxcuTIzZszI5MmTi44EABXV3d2dx1esy3NrN6axriZTJjanse4VPwcOwP+zxZ+YX/nKVzJx4sT8+Mc/zvjx45MkDz74YObPn59//dd/zcqVK3PeeedVJCgAAMBAUVdXN6RnCAHAK3l8xbr8ZcW6JMm6jZ1p3diRQ/fZOaVSqeBkAIND1ZYevOeeezJ37tyeYiZJDjjggFxxxRU59NBDs2DBgpx77rn9nREAAAAAGEBWrm3rdby+vSsb2rsKSgMw+GyxnOnu7k51dfVm4yNGjMill16aQw45JD/+8Y9z4YUX9ltAAAAAAGBgaazv/Z5hdVUpdTVbfKsRgL+yxZ+YU6dOzU9/+tO0t7dv9lhDQ0MuvfTS7L///vnBD36QCy64IF1d2nEAAAAAGOr2mtCcEfUv7JhQXVXKvruOSk21cgZga21xz5kzzzwz73//+/M3f/M3Of744/Pud787O++8c8/jzc3N+d73vpf3vve9ueyyy9Lc3NzvgQEY/BYuXJhf//rXGTt2bN71rndlzz33LDoSAACDWHvH+rS0PpOmxvFprB9VdBwYFhrranLo3jtlQ3tX6mqqFDMA22iLPzXf/OY357LLLsuoUaPyve99Lxs2bNjsOePGjcuPfvSjnHDCCWlpaem3oAAMDbfccku+8Y1vZPHixbn99tvzmc98Jm1tba98IgAAvITVLcty959/lkeeuDX3PnRVlq98sOhIMGyUSqWMqK9RzABshy3OnEmS6dOn56qrrkpLS0tGjhz5ks9pamrKRRddlDPOOCN//OMf+zwkwGB14403ZuHChUXH6DdLlixJksyfP3+rz1m2bFmv4zVr1uQjH/nIy/6OKdqcOXMya9asomMAAPAynnjm7nR3l//7ePk9mThuv5RK3iwGAAauVyxnNhk16pWnBe+9997Ze++9dygQAIPH2LFjt/mcurq6rRoDAICt0dnVe5/crnJHurvLyhkAYEDb6nIGgG03a9Yssy5epKWlJeeee24eeeSRVFdX56STTsrcuXOLjgUAwCA1Yey+WfbsPT3HO43ZK1VV3u4AAAY2f60AUFGjRo3Kv/zLv+SJJ55Ic3NzxowZU3QkAAAGsckTX5v6upFpaX06TQ3jMmHcfkVHAgB4RcoZAAqx++67Fx0BAIAhYuexU7Lz2ClFxwAA2GoWYAUAAAAAAKgg5QwAAAAAAEAFKWcAAACAYamtvTXPrHooa9YtLzoKADDM2HMGAAAAGHZa1i3PA3+5Id3d5STJxHH7Z69Jbyw4FQAwXJg5AwAAAAw7T65Y1FPMJMkzqx5Ke8eGAhMBAMOJcgYAAAComLb2densbCs6RsrdXS8a6U73ZmMAAP3DsmYAAABAv+vq6sifH78pLa3LUypVZbedD8zuEw8pLM8u4/bP2tZneo7HNk9Ofd3IwvIAAMOLcgYAAIBho3XDqtz38DVFxxiWOjrXp6NzfZKku7ucJ5+9LyufX5qqqq17a2LTkmN1tY19lqm+bnS6utpSVarJxvYN/t/oR13lziR1RccAgAFDOQMAAMCwMGXKlKIjDGtPPfVU1qzpPTZ+56aMGjVqq85fsmRJkmTPvXbervt3dXWlq6srdXUKgiIsWbI2SWfRMQBgwFDOAAAAMCycccYZRUcY1n7729/mggsu6DkeMWJELr744owcuXVLic2fPz9JcuGFF27zva+++ur827/9Wzo6OrLvvvvmnHPOyZgxY7b5Omy/+fPn54klDxUdAwAGjKqiAwAAAABD34wZMzJv3rzst99+ecMb3pDPfvazW13M7IiVK1fm+9//fjo6OpIkDz/8cH7605/2+30BALbEzBkAAACgIo477rgcd9xxFb3n008/nXK53GvsySefrGgGAIAXM3MGAAAAGLL233//jB07ttfYG9/4xoLSAAC8wMwZAAAAYMiqra3Neeedlx/96EdZuXJljjzyyIrP3gEAeDHlDAAAADCk7bHHHvnkJz9ZdAwAgB6WNQMAAAAAAKgg5QwAAAAAAEAFKWcAAAAAAAAqSDkDAAAAAABQQcoZAAAAAACACqopOgAAAC/t8ccfzy9/+ct0dXXl+OOPzz777FN0JAAAAKAPKGcAAAaglStX5uyzz86GDRuSJLfccku++tWvZtKkSQUnAwAAAHaUZc0AAAag3/3udz3FTJK0t7fn1ltvLTARAAAA0FeUMwAAA9Do0aM3GxszZkwBSQAAAIC+ppwBABiADjvssBx00EE9x/vtt19mzpxZXCAAAACgz9hzBgBgAKqtrc3nP//5PPjgg+nq6srUqVNTVeVzNQAAADAUKGcAAAaoUqmUV7/61UXHAAAAAPqYj18CAAAAAABUkHKGAeXRRx/Nr371qyxbtqzoKAAAAAAA0C8sa8aAcfXVV+e73/1ukqSqqiof/vCHbXwMAAAAAMCQo5wZBm688cYsXLiw6Bhb1N3dnYceeqjnuFwu5xvf+EauvfbaVzx39erVSZKxY8f2W76izZkzJ7NmzSo6BgAAAAAAfcCyZgwY3d3dvY7L5fJWnbd69eqeggYAAAAAAAY6M2eGgVmzZg2KWRf/9//+3/ziF7/oOT755JNz0kknveJ58+fPT5JceOGF/ZYNAAAAAAD6inKGAeP000/Pvvvum4cffjgHHXRQDjvssKIjAQAAAABAn1POMGBUVVVl5syZmTlzZtFRAAAAAACg39hzBgAAAAAAoIKUMwAAAAAAABWknAEAAAAAAKigQVfO/O///b8ze/bsXmO33XZb3vGOd+Tggw/OMccck+9973sFpQMAAAAAANiyQVXOXH311bn++ut7jd111135wAc+kClTpuTrX/96TjjhhFx00UX57ne/W1BKAAAAAACAl1dTdICt9cwzz+QLX/hCdtlll17jX/va1zJ16tRcfPHFSZIjjzwynZ2dueSSS3Lqqaemrq6uiLgAAAAAAAAvadDMnPnMZz6TN73pTTn88MN7xtra2nLHHXdkzpw5vZ573HHHpaWlJXfddVelYwIAAAAAAGzRoChnfvKTn+T+++/POeec02v8iSeeSEdHR/baa69e43vuuWeS5LHHHqtYRgAAAAAAgK0x4Jc1e/LJJ3P++efn/PPPz7hx43o9tnbt2iTJyJEje403NTUlSdatW1eZkAAAAAAAAFtpQJcz3d3d+dSnPpWjjjoqxx133Es+niSlUuklz6+q2raJQYsWLdr2kBRuU0l35513FpwEACrD7z4oju8/KI7vv8Ft078fUHlr1671sxMGoAFdzvzoRz/Kn//85/ziF79IZ2dnkv8uZDo7O9Pc3Jxk8xkym443Pb61DjzwwNTX1+9obCrsyiuvTJJMmzat4CQAUBl+90FxfP9BcXz/DW5XXnllnl/xdNExYFhqbm72sxMK0NbWtsUJIQO6nLnuuuuyevXqHHHEEZs99prXvCbnnntuqqurs3Tp0l6PbTp+8V40AACDwfr163PXXXdlzJgxOfDAA4uOAwAAAPSxAV3OfPazn01ra2uvsW9+85t54IEH8o1vfCOTJ0/Otddem4ULF+bd7353z/Jm1113XZqbm72ZAQAMOk899VTmz5+fNWvWJEne9KY3Zf78+QWnAgAAAPrSgC5npkyZstnYmDFjUldXl4MOOihJcuaZZ+Y973lPzjrrrJx44om5++67893vfjcf/ehH09jYWOnIAAA75Oc//3lPMZMkt99+ex599NHsvffeBaYCAAAA+lJV0QF21OGHH56vf/3refTRRzNv3rz84he/yNlnn51/+Id/KDoaAMA2e/Gs4eSFZc4AAACAoWNAz5x5KRdccMFmY7Nnz87s2bMLSAMA0LfmzJmTW2+9NeVyOUmy++67Z+rUqQWnAgAAAPrSoCtnAACGsoMOOigXXHBBbr755owZMybHH398qquri44FAAAA9CHlDADAAHPAAQfkgAMOKDoGAAAA0E8G/Z4zAAAAAAAAg4lyBgAAAAAAoIKUMwAAAAAAABWknAEAAAAAAKgg5QwAAAAAAEAFKWcAAAAAAAAqSDkDAAAAAABQQcoZAAAAAACAClLOAAAAAAAAVJByBgAAAAAAoIKUMwAAAAAAABWknAEAAAAAAKgg5QwAAAAAAEAFKWcAAAAAAAAqSDkDAAAAAABQQcoZAAAAAACAClLOAAAAAAAAVJByBgAAAAAAoIKUMwAAAMCAsn79+vzxj3/ME088UXQUAIB+UVN0AAAAAIBNHnvssXzmM5/J2rVrkyTvfOc7c8oppxScCgCgb5k5AwAAAAwYP/7xj3uKmSRZsGBBVq9eXWAiAIC+p5wBAAAABoyWlpZex+VyOevWrSsoDQBA/1DOAAAAAAPGrFmzeh3vt99+2X333QtKAwDQP+w5AwAAAAwYs2bNSmNjY373u99ll112ydve9raiIwEA9DnlDAAAADCgzJgxIzNmzCg6BgBAv7GsGQDbbdWqVTn77LOzatWqoqMAQJ976qmn8sc//jHr168vOgoAADDEKGcA2G6XX3557r///lxxxRV9cr21a9fm+eef75NrAcCO+MlPfpIzzzwz5513Xk4//fQ88sgjRUeCQWPFihVZtmxZ0TEAAAY05QwA22XVqlW54YYb0t3dneuvv36HZ8985zvfyWmnnZZ3v/vd+dKXvpTOzs4+SgoA22bdunW54oor0t3dnSRpbW3N5ZdfXnAqGPi6u7vzjW98I+973/vywQ9+MOecc07a2tqKjgUAMCApZwDYLpdffnnK5XKSpFwu79Dsmfvuuy8///nP09XVle7u7txyyy35zW9+01dRAWCbtLa2bvYhgTVr1hSUBgaPP/3pT1m4cGFPsXnvvffmhhtuKDgVAMDApJwBYLvcfPPNPW9cdXZ25qabbtrua73UshdLly7d7usBwI6YOHFiDjzwwF5js2bNKigNDB7Lly/fqjEAAJKaogMAMDjNnDkzCxcuTGdnZ2pqanL00Udv97UOOeSQ1NTU9PqU8qGHHtoXMQFgu3z605/O1VdfnSeffDLTp0/PUUcdVXQkGPCmTZuW+vr6nqXMSqVSDj/88IJTAQAMTMoZALbL3Llze5apqKqqysknn7zd19ptt93y6U9/OgsWLEhHR0f+x//4H5t9YhkAKqmpqSlz584tOgYMKuPHj895552Xn/3sZ9m4cWOOP/74TJ06tehYAAADknIGgO0ybty4HHvssbn22msze/bsjBs3boeuN23atEybNq2P0gEAUIQDDjggn/rUp4qOAQAw4ClnANhuc+fOzdKlS3do1gwAAAAADDfKGQC227hx43LRRRcVHQMAAAAABpWqogMAAAAAAAAMJ8oZAAAAAACAClLOAAAAAAAAVJByBgAAAAAAoIKUMwAAAAAAABWknAEAAAAAAKgg5QwAAAAAAEAFKWcAAAAAAAAqSDkDAAAAAABQQTVFB4AdVS6Xs2LFipxxxhmZNGlS3vve92by5MlFxwIAAAAAgJeknGHQe+6557Jq1aokydNPP52nnnoq3/72t1MqlQpOBgAAAAAAm7OsGYPeunXreh0/9dRTefrppwtKAwAAAAAAW6acYdCrr6/vdTxy5MiMHz++oDQAAAAAALBlyhkGvQkTJqShoSFJMnr06HzoQx/arLABAAAAAICBwp4zDHq1tbXZa6+98olPfCLNzc2pqfG/NQAAAAAAA5d3sRkyxo4dW3QEAAAAAAB4RZY1AwAAAAAAqCDlDAAAAAAAQAUpZwAAAAAAACrInjN/5YILLsj69euLjsE2WrJkSZJk/vz5BSdhe02ZMiVnnHFG0TEAAAAAACpCOfNXHln6XJ5fs7boGGyjcucLE8AWP/pMwUnYHl0bVxcdAQAAAACgopQzf6Vp9zena3xH0TFgWFm75PqiIwAAAAAAVJQ9ZwAAAAAAACrIzBkAAACgz3V2duYPf/hD2traMn369DQ1NRUdCQBgwFDOAAAAAH2qs7Mzn/zkJ/PnP/85STJ+/Ph86Utfyvjx4wtOBgAwMFjWDAAAAOhTd955Z08xkyQrV67MddddV2AiAICBRTnDgFXuaE3XxtVFxwAAAGAbtbe3b9UYAMBwZVkzBqS2Z+5Kx+qHkyRVDWPTuPvMlKrrCk4FAADA1jj00EMzYcKEPPvss0mShoaGHHvssQWnAgAYOJQzDDhdG1f3FDNJUt64Oh2rH0rdTgcWmAoAAICt1dDQkH/+53/OwoUL09bWlqOPPjqTJk0qOhYAwIChnGHA6e5o3Wys/BJjAAAADFyjR4/OSSedVHQMAIAByZ4zDDjVIyYmVb2XMKtp3qOgNAAAABThL3/5S26//fasXbu26CgAAH3OzBkGnFJ1bRr3PDodKx9Id1d7akdPSc3IXYuOBQAAQIX88Ic/zJVXXpkkaWxszOc+97mCEwEA9C3lDANSdf2YVO92eNExAAAABo0bb7wxCxcuLDrGDuvs7MzDD//3PqQbNmzIueeem87OziTJ/Pnzi4rW7+bMmZNZs2YVHQMAqADlDAAAwBa0trbm7rvvzvjx44uOAsNCuVx+ybGxY8cWkAYAoH8oZwAAAF7GsmXLMn/+/J49L0aPHp3ddtut4FTw0mbNmjVkZl2cc845uffee3uOTz/99MyZM6fARAAAfUs5AwAA8DJ+9rOf9dqMfM2aNWbQQAV88pOfzDXXXJMnn3wyb3zjG3PYYYcVHQkAoE8pZwAAAF5Ga2vrZmMvteQS0LdGjBiR//k//2fRMQAA+k1V0QEAAAD6Wnd3d+6///4sWrRoh8qUOXPmpFQq9RzX19enoaGhT/ItXrw49913X7q6unb4egAAwOBi5gwAADCkdHR05JxzzsnixYuTJPvtt1++8IUvpL6+fpuvNW3atHz+85/PLbfckvHjx+eOO+7oVdZsj87Ozpx77rm57777kiRTpkzJF7/4xYwYMWKHrgsAAAweZs4AAABDyu23395TzCTJQw89lN/85jfbfb2DDjoo8+bNy7ve9a5UV1fvcL4//OEPPcVMkixZsiS//vWvd/i6AADA4KGcAQAAhpQ1a9Zs1VhRXipLS0tLAUkAAICiKGcAAIAhZcaMGWlsbOw5rq+vzxFHHFFgot4OO+ywNDU19RzX1tbmzW9+c4GJAACASrPnDAAAMKTsvPPOueiii/Kf//mfKZfLOf7447Prrrtu9rxHHnkkP/7xj9PS0pLZs2fn2GOPrUi+sWPH5uKLL84vf/nLdHR05C1veUt23333itwbAAAYGJQzAADAkLPnnnvmgx/84Ms+3tramnPOOSetra1JkgceeCBNTU05/PDDK5Jv8uTJ+cAHPlCRewEAAAOPZc0AAIBh509/+lNPMbPJ73//+4LSAAAAw41yBgAAGHZ22223zcZeaukzAACA/qCcAQAAhp099tgj73znO1NdXZ0kmTp1ak444YSCUwEAAMOFPWcAAIBh6ZRTTskJJ5yQ1tbWl5xJAwAA0F+UMwAAwLA1evTojB49OsuWLcsll1ySxx57LK9//etzxhlnZOTIkUXHAwAAhijlDAAAMOxdcMEFWbp0aZLkN7/5TWpqavKP//iPBacCAACGKnvOAAAAw9rzzz/fU8xs8qc//amgNAAAwHCgnAEAAIa1UaNGZcKECb3G9tlnn4LSAAAAw4FyBgAAGNaqqqry0Y9+NLvttluSZOrUqXnf+95XcCoAAGAos+cMAAAw7L361a/OJZdckra2ttTX1xcdBwAAGOKUMwAAAP/PthQzDz/8cH7wgx9kxYoVOeKII/L3f//3qa6u3uI5t956a66++uqUSqW84x3vyGGHHbajkQEAgEFIOQMAALCN2tvb87nPfS5r1qxJkixYsCBNTU15xzve8bLnPPTQQ/nSl76U7u7uJMkFF1yQr3zlK3nVq15VicgAAMAAopwBAID0efYXAAAgAElEQVQK+td//dcsWbKk6Bhsp03/dh/96Ed7iplNfvKTn+QPf/jDy567YsWKnmImScrlcj7/+c9n/Pjx/ROWlzRlypScccYZRccAGHI2dnTl8RXrsrG9MzuNasikcU1FRwIY0JQzAABQQUuWLMmfFy3KTtX+FB+MasvlJEnr449v9lj3+vVZ+cCDL3tue7o3G2t79tmsfHZF3wVki57r6iw6AsCQ1FUu545HV6Sz64Xfdatb25NEQQOwBV4RAgBAhe1UXZO3jxlXdIwhb01XVxqqSqkvVfXL9R9qb8vtG1rT1t2dyTW1mT1iZOqrXv5e3d3d+c2G1vy5vS1JMrWuPkc0NqVUKvVLPjb3s+dXFR0BhrV1G9pzxyPPFh1jyOssd6ezqzulUlJbXUpVH/yeae/oSpLU1b703mobO7rSWe499sjTLXl6VesO35sds25De9ERgJehnAEAAIaUDeVyrmltyYqurlQnOaxxRA6qb+zz++xXV5+9a+vS0d2dhi2UMpuUSqXMHDEyhzWMSJKtOgdgqJgyZUrREYaF1tbWLF26tOe4u1SdvffeO1U7+Dtn07Keu7/Mv+Njjz2Wzo0be42NaGrK7nvssUP3pW/4/oOBSTkDAAAMKXdu3JAVXS98wrcrye82rM+U2vo09UMZUl0qpXobP5GslAGGI3s9VcaXv/zlXuVMZ2dn3vWud2XatGk7dN358+cnSS688MKXfPySSy7JNddc03NcKpXyxS9+MXvttdcO3RdgKPOqAACALF++PM8880zRMaBPrCl39TouJ2l50RgADEVjxozZqrG+Nnfu3Bx88MFJkubm5nz84x9XzAC8AjNnAACGsc7Ozlx00UX5/e9/nyQ58sgjc9ZZZ6W6+qXXE4fB4FW1dXmis6PneESplAnVXvoAMPS97W1vy+9+97ssX748STJr1qzsvffe/X7fUaNG5bzzzktra2saGhr8LQmwFbxCAQAYxm677baeYiZJbrnllhxxxBE57LDDCkwFO2ZqXX06u7vzSEdbRlZV59CGxm1eegwABqPx48fnW9/6VhYtWpTRo0dXfPZKU1NTRe8HMJgpZwAAhrFNn6r8a08//XQBSaDvlEqlHNzQmIMbGouOAgAVV1NTk0MOOaToGAC8AnvOAAAMY2984xtT9Vebk9fU1GT69OkFJgIAAIChz8wZAIBhbK+99so555yTn//856murs7f/d3fZdKkSUXHAgAAgCFNOQMAMMxNmzYt06ZNKzoGAAAADBvKGQAAAACA7dDS0pJnn302HR0dRUcBKqi2tjYTJkzIqFGjtvsayhkAAAAAgG3U0tKSZ555JpMmTUpjY2NKpVLRkYAK6O7uzoYNG/Lkk08myXYXNFWv/BQAAAAAAP7as88+m0mTJmXEiBGKGRhGSqVSRowYkUmTJuXZZ5/d7usoZwAAAAAAtlFHR0caGxuLjgEUpLGxcYeWNLSsGQAAwIus7OrM7Rta83xXV15VW5cZjU2p8YlYAOBFzJiB4WtHv/+VMwAAAH+lu7s7v2pdm7XlcpJkcXtbakulHN7YVHAyAABgqLCsGQAAwF9ZUy73FDObLNuB5QoAAABezMwZAACAvzKyqioNpVI2dnf3jO1U46UTAMBgdOqpp+YPf/hDr7Ha2trstNNOOeaYY/Lxj3+8z/YOOuaYY3LiiSfm//yf/9Mn12No8woDAADgr9SUSjlmxMj8Zn1rWrvL2a2mJm9sGFF0LAAAttNb3vKWfPrTn+45Xr9+fW677bacf/75KZfLOffcc/vkPgsWLEh9fX2fXIuhTzkDAADwInvU1uWUUbXpSHfqSlaDBgAYzBoaGrLzzjv3Gttzzz2zaNGiXHvttX1WzowbN65PrsPw4FUGAADASyiVSooZANiCBx98MJ/4xCfy/ve/Pz/84Q9TftGebTDQ1dfXp7q6OknS3t6eCy+8MEcccURe97rX5Z3vfGduu+22Xs+/7bbb8va3vz2vfe1r89a3vjULFizI/vvvn2XLliV5YVmzr3/96z3Pv/nmm/POd74zr3vd63LEEUfki1/8YjZu3Njz+P77758rr7wy73nPe/La1742s2fPzje/+c0KfOUMBF5pAAAAAADbZOPGjfnc5z6XxYsXZ/ny5bnyyivzy1/+suhYsFU6Oztz88035+qrr84JJ5yQJDn77LNz++2350tf+lL+4z/+I295y1vygQ98IDfffHOS5IEHHsgZZ5yRww47LFdddVXmzZuXiy666GXvcf311+fMM8/MUUcdlZ/97Gf57Gc/m2uvvTYf+chHej3v4osvzt/93d/l6quvzvHHH5+vfe1r+eMf/9hvXzsDh2XNAACAYWFtuSv1parUlUpFRwGAAaWjoyPr16/P6NGjt/qchx9+OOvWres1ds899+Rtb3tbX8eDHfaLX/wi1113Xc/xxo0bs+uuu+Y973lPzjzzzDz++OO59tprs2DBghx00EFJkve85z158MEH893vfjczZ87MD37wg7zmNa/J2WefnSSZMmVKnnvuuXzhC194yXteeumlmT17dubNm5ck2WuvvdLd3Z158+blkUceyT777JMkOfHEE/O3f/u3SZKzzjorV1xxRe66664ceuih/fbfg4FBOQMAAAxpG8vl/Kp1bZZ3daYmyRsbR+Sg+saiYwHAgHDbbbfl29/+dtauXZupU6fmE5/4RMaMGfOK502ePDk1NTXp7OzsGXvVq17Vj0lh+x1zzDH52Mc+lu7u7tx33335whe+kDe/+c2ZN29eqqurs3jx4iTJaaed1uu8jo6OjBo1KkmyePHizJgxo9fjWypQHnroobz1rW/tNTZ9+vSexzaVM1OmTOn1nJEjR6ajo2M7vkoGG+UMAAAwpN3dtiHLu15446gzyW83rM9etXUZWVVdbDAAhowbb7wxCxcuLDrGNuvq6srDDz+c7u7uJC+8+fyhD30ou+66a6/nLVmyJEkyf/78XuM777xznnnmmZTL5TQ1NeW+++7b7DmDwZw5czJr1qyiY9CPmpr+f/buPD6me//j+Gsy2WRBQi21tGqJkA0lKImILZZruaolqKWqtZdeSV27thJVqkittdTSWFLKdS1VW9uLSt3S1lZRpLUnJJHINvP7wzU/I0GkiOX9fDzyeDjf7XzODCNnPuf7/Trz3HPPAdeTiCVKlKBnz54YjUZGjx5t+TewdOlSnJ2drfra2FzfGcRoNN7TvkpmsxnDLTO2b/S3tf3/r+Xt7e1z7StPPu05IyIiIiIiT7TE7GyrYzNwJVsbFouIiGRmZub4Ejg9PT1HOzc3N9zc3HKUFy1alCpVqlClShXKly9v2Vhd5FFXt25devbsydKlS9m5cyeVK1cG4MKFCzz33HOWn5iYGGJiYgCoWrUqP/30k9U4tx7fzMPDg9jYWKuyffv2AVCxYsX7eTnymNLMGREREREReaI9b2fPqaz/XxrC0WCgpK1uhURE5P4JDg5+LGdeZGdn06dPHy5evGgpa9++Pa+++moBRiXycAwePJitW7cyZswY1q9fT1BQEGPGjGH06NFUrlyZjRs3Mnv2bCZOnAhAr169aNeuHZMnT+bvf/87x48fZ9q0aQA5ZsgAvP766wwePJioqChCQkL4/fffmTBhAkFBQUrOCKCZMyIiIiIi8oTztHegrqMTxYxGnrO1o7VzYWxzuYEWERF52hiNRkaNGkWNGjUoVaoU7du3p2PHjgUdlshD4eDgwIQJEzhz5gxTp05l6tSpNGvWjNGjR9OyZUvWrFnD+++/T/v27QGoUqUKM2bMYPv27bRp04Zp06YRGhoKgJ2dXY7xmzdvzpQpU9i4cSNt2rRhzJgxtGrVio8//vihXqc8uvS4mIiIiIiIPNEMBgN+joXwcyxU0KGIiIg8cipUqMC4ceMKOgyRB+bzzz+/bV2dOnU4fPiw5XjEiBGMGDEi17YHDhygVKlSrF+/3lK2bt067O3tcXd3B+Cbb76x6tOyZUtatmx52/MfOXIkR9mtY8iTSzNnRERERERERERERETu4NChQ3Tv3p2tW7fy559/8p///Ifp06fTqlUrbLVkruSD/taIiIiIiIiIiIiIiNxBp06duHDhAh988AHnzp2jWLFitGrVikGDBhV0aPKYUnJGRETyLSEhgYiICMLDwy1TeEVEREREREREnjQGg4EBAwYwYMCAgg5FnhBa1kxE5Cl04cIFjh8/jtls/kvjLFu2jF9++YXly5ffp8hERERERERERESefI98csZkMrF8+XLatGlDjRo1aNKkCRMnTiQlJcXS5uDBg3Tr1o0aNWrQoEEDpkyZQmZmZgFGLSLy6Fq4cCF9+vTh7bffZtCgQVy+fDlf4yQkJPD1119jNpvZsmULCQkJ9zlSERERERERERGRJ9Mjn5yZN28eEyZMoFGjRsycOZOePXuyZs0aBg8eDMDJkyfp0aMHDg4OfPzxx/Tq1YsFCxYwceLEAo5cROTREx8fT0xMDCaTCbj+GbpmzZp8jbVs2TLLODcS6SIiIiIiIiIiInJ3j/SeM2azmXnz5vHKK68wbNgwAOrXr4+bmxtvv/02hw4dYsmSJbi6uhIVFYW9vT2BgYE4Ojry3nvv0bdvX0qWLFnAVyEi8ug4f/58jrILFy7ka6zt27eTlZUFQFZWFtu2baN///5/KT4REREREREREZGnwSM9c+bq1av87W9/o3Xr1lblL7zwAgCnTp3iu+++IygoCHt7e0t9ixYtyM7O5ttvv32o8YqIPOqqV6+Om5ubVdlLL72Ur7EaNWqEre31HL+trS1BQUF/OT4REZFH0W8Z6UQnXWZZUiIH09MKOhwREREREXkCPNIzZ1xcXBg5cmSO8q+//hqAihUrcubMGSpUqGBV7+7ujouLCydOnHgocYqIPC4cHBx4//33WblyJZcvX6Zx48bUr18/X2N16dLF8nlsY2ND586d72eoIiIij4SE7Cy2pqZg/t/xd2mpFLExUt7O/o79RERERERE7uSRTs7k5qeffmLOnDk0adKEwoULA9eTOLdydnYmJSXlYYcn94HZbCbr8nGyUv7ExqEw9sU8MRgdCjoskSdG2bJlefvtt//yOO7u7jRp0oR///vfNG3aFHd39/sQnYiIyKPlz6wsS2Lmhj+yMpWcEREREXkAzGYzBoOhoMMQeSgeq+RMbGwsb775JmXLluW9994jIyMDINd/sGazGRubR3rVNrmNzIQjZFz4CYDsq2fITruI03NNCjgqeZCSk5OJjY0t6DAkH7y8vPjll1+oXr263kORhyg5ORlA/+4eUzfeP3k8FDcacyl7rG6j5Bb63VNERO4XW1tbrl69mmvdmHHvcSnhykOOyFox9yKMG5NzVaK8OHbsGPPnzyc2NpYrV65QtGhRatSoQe/evalSpcp9jvT6Hrnvvfce4eHhPPvsswC0atUKf39/Ro8ene9xu3TpwuHDh5k5cyb16tW75/59+vTBaDQya9asfMcgT7aMjIx8/2752NxVbNiwgfDwcJ5//nnmzZuHm5ub5cMvtxkyqampuLq63tM5rp7eRfIV3SwXuMwr3JxuM6VdIvn4RjDkvDGWx1/2tUSysuypVatWQYci+dSoUaOCDkHkqbNixQoAfXY+plasWMGlgg5C8qyUrR21HQux/1oaJqCavSOVNGvmsebq6qrPTxERuS8OHTqEs7NzrnUJiUmku+dvj9f7JSHx+9vGdyeHDx+mZ8+e1KxZk9GjR+Pu7s7Zs2dZvHgxr732GosXL8bPz+++xnrgwAG+/fZbChUqZInZxsYGW1vbfF0DXL+Ow4cPU6VKFdauXUuTJvf+8Pf48eMxGAz5jkGefPb29vj6+uZal56ezs8//3zbvo9FcmbBggVERkZSp04dZs6caUm6ODs7U7JkSU6ePGnV/tKlS6SkpOTYi0YeFzZAtuXIbCkTEREREXn4ajk64edQCDNgq2U2RERE5Am3aNEiihUrxpw5czDeNIs4ODiYkJAQoqKimDNnTgFGmDcxMTFUqlSJ7t27M3bsWM6fP0+JEiXuaYxKlSo9oOhEHoPkzMqVK4mIiKBly5ZERkZib2/9lNpLL73Etm3bGD58uKVu06ZNGI1G6tSpc0/nci7XkOximfctdsmf7GuJXDu9A3N2OmDAoWQN7N0qF3RY8oAkx23Bzc2toMMQERERuSOjkjIiIiLylLh06RJmsxmTyWSVnHF2dmbEiBGkpaVZtV+zZg2LFi3ixIkTFC5cmFatWjF48GAcHR0B6NatG0ajkYULF1r67Nmzh+7du7N06VJOnTrFu+++C1xPALVv356IiAgAMjMziYiI4KuvviI1NZVatWoxduxYypUrd8dryMzMZN26dbRr147mzZszYcIEVq9ezVtvvWXV7rvvvmPatGkcO3YMW1tbateuzbBhw6hYsWKusSckJDBt2jR27tzJhQsXcHJywt/fn/DwcMqUKXPvL7Y81R7p6QiXLl3i/fffp0yZMoSGhvLrr7/y3//+1/KTkJDA66+/zoULF3jjjTfYtm0bCxYsYOLEiXTq1MmyPqE8XoyObjhVbEOh8kE4VWyjxIyIiIiIiIiIiMhDEhAQQHx8PK+++ipLly7l+PHjlroWLVrQvn17y/Enn3xCeHg4tWvXZsaMGfTs2ZMvvviCN998E7PZnKfzNWrUiIEDBwIwY8YM+vXrZ6lbt24dcXFxREZGMmbMGA4ePMiwYcPuOub27dtJSEigbdu2FC5cmODgYFauXInJZLK0OX36NP369cPLy4tPP/2U9957j7i4OPr27Ztr7Gazmddff53du3fzzjvvMH/+fAYMGMB3333H2LFj83StIjd7pGfO7Nq1i7S0NP744w9CQ0Nz1E+aNIm2bdvy2WefMWnSJAYNGoSbmxs9e/a0/IOWx5PBxojR6d6mGYqIiIiIiIiIiMhfExoayoULF1iwYAHjx48HwN3dnQYNGtCtWzd8fHwAuHz5MnPnzqVLly6MGDECgAYNGlCyZEnefvttduzYkad9at3d3S0zYTw9PSlbtqylrnTp0sycORM7OzsATp48yaeffkpqaipOTk63HXP16tVUq1aNqlWrAtChQwc2bNjArl27CAwMBK7vc3Pt2jX69u1LyZIlLefbunUrV69excXFxWrMc+fO4ezszMiRI6lZsyYA/v7+nDp1ilWrVt31OkVu9UgnZ9q1a0e7du3u2u7FF1+0bIwrIiIiIiIiIiIiIvljMBh4++236d27N7t27eL7779nz549fPXVV6xbt45Ro0YRGhrKTz/9REZGBq1atbLq36JFC4YPH86ePXvylJy5Ez8/P0tiBrAkbpKTk2+bnLl48SK7du1i0KBBJCUlAeDt7U3x4sWJjo62JGd8fX1xcHCgY8eOtGjRgoCAAPz9/S3Jp1uVKlWKzz//HLPZTHx8PCdPniQuLo4ff/yRzExtlSH37pFOzoiIiIiIiORXttlMfFYmdgYDpY22GLRvjIiIiEie3dg/5kby5ddff2X48OFERkbSunVrrly5AsAzzzxj1c/GxgZ3d3dSUlL+cgyFChXKMTZwxyXT1q5dS1ZWFlOmTGHKlClWddu3b+fcuXOULFmSsmXLsmTJEubMmcOqVatYvHgxhQsXpkuXLgwZMiTX3x2/+uorpkyZwpkzZyhatCienp44OjrmeQk3kZs90nvOiIiIiIiI5EeqyUR08mX+fTWZr1KS+PfVZN00i4iIiNzF2bNnadCgAStXrsxRV61aNYYMGUJ6ejrx8fEUKVIEgAsXLli1M5lMJCQk4ObmZinLzs62apOamvoAor/uyy+/5MUXX2Tx4sVWPx9//DHZ2dlW1+bj48OMGTPYs2cPCxcu5KWXXmLWrFls3rw5x7j79u0jLCyMFi1asHPnTksfPz+/B3Yt8mRTckaeGKaMZNIvHCTj0iHMWekFHY6IiIiIFKBf0q+RdNOGr6eyMvkjK6sAIxIRERF59D3zzDMYjUaWLVtGenrO79fi4uJwdHSkfPny+Pr6Ym9vz7/+9S+rNhs3biQzM5NatWoB4OLiwtmzZ63axMbGWh0bjcb7Ev+BAwc4duwYHTp0wN/f3+onJCQELy8vVq1aRXZ2Np9//jmNGzcmIyMDe3t76tWrx4QJEwA4c+ZMjrH379+PyWRi4MCBlj1qsrOz+f777zHd9HunSF5pWTN5IpjSk0j9fQuYr99wZ16Ow6lCcww2+isu8iAlJCQQERFBeHg47u7uBR2OiIiIRXous2TSzbppFhEREbkTo9HI6NGjGThwIH//+98JDQ2lYsWKpKWl8d1337F06VKGDh2Kq6srAL1792bWrFnY2toSGBjIsWPHmD59OnXq1KFhw4YABAUF8c033xAREUFQUBD79u1jzZo1Vue9Md6WLVsICAigYsWK+Yp/9erV2Nvb06xZs1zr27Vrx3vvvcfOnTupW7cukyZNon///nTt2hWj0cgXX3yBg4MDQUFBOfre2ItmwoQJtGvXjitXrrB06VIOHz6M2Wzm2rVrODo65itueTpp5ow8ETKvxFkSMwDmzBSyU3JmuEUkp23btjFmzBimTZuW65Mhd7Js2TJ++eUXli9f/oCiExERyZ8q9g5WNzvOBhvK29lbtTmTlcm/UpL4MvkKRzM081pEREQEIDg4mBUrVlC5cmVmzZpFr169GDp0KIcOHeLjjz+md+/elrZDhgxh5MiR7Ny5k759+7Jw4UJeeeUV5syZY9kf5u9//zt9+vRh3bp19OnTh/379/PJJ59YnbNu3boEBQXx0Ucf8eGHH+Yr7vT0dDZs2EDDhg0tyZ5btWrVCjs7O7744gsqV67M7NmzSUlJYejQoQwYMIDLly/z2Wef8dxzz+Xo6+/vz+jRo9m3bx99+vQhIiKCZ599lhkzZgDXlz0TuRcGsxZeJj09nZ9//pm5646TlJpZ0OFIPqRfOEjmpV+tyhzLNsTW5dkCikjyKjluC9UqliQyMrKgQ3kq7dixg48++shyXLx4cWbPno2dnd1d+yYkJNCrVy/L9N/PPvtMs2dEHpKwsDAAfXY+psLCwrh06DAdiuoz80E7l5XJkYx07A0GvBwccbH5/+UyrppMLE9K5OaFzlo5u1LulgSOPFliLidQzLOqPj9FROS+OHToEJ6enrnWDQ8fycVLiQ85ImvFi7kxKeK9Ao1B5El3p8+BG3kHLy8vHBwcctRrzSd5ItgVrUjWlTjMWdcAsHEshtG5VAFHJfLo+/bbb62OL168yOHDh/H29r5r32XLllnWVDWZTCxfvpz+/fs/kDhFRETyo6StHSVtc3/gID4rk1t3oPk9M0PJGREREbkvlBQRkbvRsmbyRLCxc8KpQggOperg+Gx9Cj0XhMGgv94id1OiRAmrY4PBwDPPPJOnvtu3byfrfxsrZ2VlsW3btvsen4iIyINS1Cbn74pF87kR7bmsTA6kp3Eh69Z0j4iIiIiISO707bU8MQxGe+yKVsC2cDkMhvzdWIs8bTp06EC5cuUAsLGx4eWXX6ZUqbzNOmvUqBG2ttcnYNra2ua6WZ6IiMijqqStHb4OjpYbovK2dnja3/sGrgeupfFlShLfp6WyOuUKv6Rfu7+BioiIiIjIE0nLmomIPMWKFSvG9OnTOX78OG5ubhQvXjzPfbt06cLXX38NXE/sdO7c+UGFKSIi8kDUK+SMn0MhsjDjapO/h3t+TE+zPr6WRnWHe0/yiIiIiIjI00UzZ0REnnI2NjZUrlz5nhIzAO7u7jRp0gSDwUDTpk1xd9fG1iIi8vgpZGOT78QMQLb5lmPMuTcUERERERG5iZIzIiKSb126dKF69eqaNSMiIk8tn1tmydx6LCIiIiIikhstayYiIvnm7u7OpEmTCjoMERGRAlO7kBPFbW05n5VJKVs7nrOzL+iQRERERETkMaDkjIiIiIiIyF9Qwc6eCkrKiIiIiIjIPVBy5iZXT+8i+UpyQYch98iUdX0TVhvbQgUcieRH9rVEoGRBhyEiIiIiIiIiIiLy0Cg5c5NK5YuTmupU0GHIPYqLiwPghRf0Bf/jqSQvvPBCQQchIiIiIiIiIiLyWDCbzRgMhoIOQ/4iJWduEh4ejoODQ0GHIfcoLCwMgMjIyAKORERERERERERE5PHWrVs39u7de9v6Bg0aMH/+/IcY0YOTlJTEBx98wLZt27C3t6dz587069cvz/0vX77M4sWL2bx5M/Hx8Tg7O1O1alV69+5N/fr1H0jMq1ev5tixY4SHh//lscLDw4mNjWXLli13bZuYmEjDhg0xGo3s2rWLwoUL3/P5PDw8GDx48D29xk8yJWdERERERERERERE7qMxI8K4knCxQGMo4l6ccR/k72Fmb29vRo4cmWudq6vrXwnrkTJ69Gj279/PBx98wLFjx5g6dSrly5endevWd+3722+/0adPHwC6d++Oh4cHV69eJSYmhp49ezJy5Ei6det232OeNWsWtWrVuu/j3s26desoUaIEly9fZu3atfm6tujoaEqXLv0Aons8KTkjIiIiIiIiIiIich9dSbhItxcKdtmpz+PynxxycXHBz8/vPkbzaNqxYwddunQhODiY4OBglixZwv79+++anMnMzOTtt9/GwcGBZcuW4e7ubqlr2rQpw4YNIyIigqCgIMqWLfugL+OhiImJITAwkOTkZKKjo/OVnHka/k7dC5uCDkBEREREREREREREHi/x8fF4eHiwdu1aq/Lw8HCaNm1qOW7cuDERERF069aNmjVrMnHiRADOnj3L8OHDadiwIb6+voSGhlotp3Zj/A0bNvD666/j6+tLcHAwixYtsjqfyWRi1qxZNGnSBC8vL1q0aMHKlSvzdA0VKlRgx44dZGRkcPz4cRISEvKUQNixYwdHjx5l6NChVomZG4YMGULnzp1JS0uzlB05coQ+ffpQo0YNatWqxeDBg7CxBYMAACAASURBVDl79qylfs+ePXh4eLB792569OiBr68vL730EpMnTyY7O9vyWp46dYovv/wSDw8P4uPjiYmJwdvbmy+++IL69evTqFEjTp8+TXZ2NrNnz6Z169b4+Pjg5+dH586d2bNnT55em5sdPnyYQ4cOERgYyN/+9jeOHTtGbGxsjnaLFi2iRYsWeHt707BhQ8aOHUtKSoql3sPDg6ioKMvxoUOH6N+/P3Xr1qV69eoEBATw/vvvk56efs8xPo40c0ZERERERERERERELMxmM1lZWbnWGY3Ge96M/vPPP6d79+688cYbFClShPPnz9OxY0ecnZ0ZPnw4zs7OLF26lJ49ezJv3jzq1atn6TtmzBiaNm3K9OnT2blzJx988AEGg4Hu3bsDMHbsWGJiYnjrrbfw9fXlu+++Y9SoUVy7du2usztGjBjBa6+9Rv/+/fn555/p3LlznpY027lzJ0ajkQYNGuRaX65cOatl4U6cOEHnzp2pVKkSH374IRkZGUyfPp3Q0FDWrFljtVTcsGHDCA0N5c0332Tbtm3MnTuX5557jpdffpkZM2bw1ltv4eHhQb9+/ShRogRwfSbPvHnzmDhxIomJiZQrV46JEyeyYsUK3nnnHSpXrsy5c+eYOXMmgwcPZtu2bRQqVOiu13nDqlWrKFasGA0aNMBgMFCiRAmio6Otlldbv349H374IWFhYXh4eBAXF0dkZCTp6emWhNzNzp07R2hoKDVr1iQyMhI7Ozt27tzJggULKFGihGXJuCeZkjMit8jKyuKXX36hcOHCVKhQoaDDEREREREREREReah2795N9erVc62bO3cuAQEB9zReqVKlGD58uCWpExkZSVJSEitXrrTsQdKoUSPatm3L5MmTWb16taWvr68vH3zwAQABAQGcP3+eWbNm0bVrV06ePMmKFSsYPnw4vXr1AqBBgwZkZ2czbdo0OnbseMckxIULF3B1dWXnzp00b96cUaNG5el6zp49i5ubG05OTnlqP2PGDJycnFiwYAHOzs4A1K5dmyZNmrBkyRLeeustS9tXXnmFfv36AVC3bl2+/vprtm/fzssvv0y1atWwt7fH3d3daoaP2WymX79+BAYGWsrOnz/P0KFDCQ0NtZQ5ODgwcOBAjh07ho+PT55iz8jIYP369bRt2xZb2+vphHbt2rFo0SJGjBhB0aJFAdi7dy9ly5ala9euGAwG6tSpg5OTE1euXMl13CNHjlCtWjWmTZtmeU3q16/Pd999xw8//KDkjMjTJjExkXfffZc///wTuP6fwtChQws4KhERERF5WFJM2SSbTJQw2mK8xydCRURERJ4UPj4+jB49Ote6/DzMXLlyZavZNvv27aNWrVpWm8Pb2NjQsmVLpk2bZrUU1q0zWZo1a8amTZs4ceIEe/fuxWw2ExQUZDXTp3HjxixatIgDBw7g7++fa0yTJk1i0aJFDBw4kJMnTxITE8OmTZsICgri008/pVmzZnh6euba12g0WpYay4vdu3dTr149HBwcLHG6ubnh4+PD999/b5WcqVmzplXfUqVKWS2PdjtVqlSxOp46dSoACQkJxMXFcfLkSbZt2wZcn2mTV9u2bSMxMZGmTZuSlJQEQJMmTZgzZw5r1qyhR48ewPVEUnR0NO3bt6dJkyYEBgbSpk2b286yCggIICAggMzMTH777TdOnjzJ0aNHSUhIoHjx4nmO73Gm5IzITdavX29JzABs376d1q1b5/hwExEREZEnz/5raey9looZcDbY0MalMEWNxoIOS0REROShc3Z2xtvb+76NV6xYMavjK1eu8Pzzz+doV7x4ccxmM1evXrWUlSxZMtexkpKSuHz5MgAtWrTI9bznz5/PtXz//v3Mnz+fCRMm0KlTJzIyMjhx4gTh4eH07duXqKgoqlWrdtvkTJkyZdi+fTtXr161zPq41ZkzZyzJp8uXL7Nu3TrWrVuXo92tr4Ojo6PVsY2NDSaTKddz3OzWhMbBgwcZN24cBw8epFChQlSqVIlnn30WuD7TJq9iYmIArGbg3BAdHW1JzrRs2RKTycSyZcuIiopi+vTplClThnfeeYeWLVvm6GsymZgyZQpLly4lNTWV0qVL4+Pjg4ODwz3F9zhTckbkJomJiXkqExEREcmvxMRELmZlEXM5oaBDkZuYMHPxpuOrZhNfJl+mCJo98yS5mJWFjX6/FxERuS9uzIi4NXGQmpp6176FCxfm4sWLOcpvJFPc3Nwsf771u7kb/YoVK2bZq2XJkiU5khoAZcuWzfX8+/fvB6BVq1YA2NvbM2PGDDp27MjUqVMpU6aM1RJht2rQoAGff/45u3btyjUx9McffxAcHEz//v0ZOHAgLi4uBAQEWPbJuZm9vf1tz5NfKSkpvP7663h6evKvf/2LF154ARsbG3bs2MGmTZvyPM6FCxfYtWsX3bp1o2nTplZ133//PbNmzeKHH36gdu3awPVZTq1btyY5OZlvv/2WuXPn8o9//IM6derkSB7NmTOHhQsXMn78eJo2bWp5Lzt27PgXr/7xYVPQAYg8SoKCgqym2t26fqOIiIiIPJlyexbx7s8nioiIiDy9XFxcgOszRG7IzMzkwIEDd+1bu3ZtYmNjOXv2rKXMZDKxceNGvL29rRIW27dvt+q7adMmypQpQ/ny5XnxxReB6zNxvL29LT9nzpzhk08+ue1yYDdmkPzwww+WsuLFi9OuXTvg+neCd5q90aBBAypXrsy0adMss3duNnnyZAwGg2XGSJ06dTh+/DjVq1e3xFitWjXmzJnDzp077/RS5WBjc/ev9OPi4rh8+TI9evSgUqVKlj43zpXXmSlr1qwhOzub1157DX9/f6ufXr16YWdnxxdffAHAsGHDGDBgAACurq6EhITQr18/srKyuHDhQo6xY2Nj8fDwoEOHDpbEzLlz5zh69GieZgo9CTRzRuQm3t7ejBs3jq1bt+Lq6krbtm1xcHAo6LBERETkCeLm5obp7Dk6FHUv6FDkJmazmVXJV7hk+v+1w+sWcqa6Q84nMOXxFXM5ATc3t4IOQ0RE5JGXkpLCf//731zrDAYDvr6+FClShBo1arBo0SLKlStHkSJFWLx4MdeuXcPOzu6O4/fs2ZO1a9fy2muvMXDgQJydnVm2bBnHjx9n7ty5Vm3Xr19P8eLFqV+/Pt988w1btmzhww8/BKBq1aq0bt2aESNGcPr0aTw9Pfntt9+YMmUK1atXtyRhbtWkSRM8PT0JCwtj2LBhlC1blo0bN7JixQo6dOjAunXr6Nu3L9OmTaNIkSI5+tva2hIREUHv3r35+9//Tvfu3fHw8ODSpUusWLGC3bt3M3r0aCpWrAhA//796dSpE2+99RadOnXC1taWJUuW8P3339O5c+e7vh83K1y4ML/++it79+7Fx8cn1zYVKlTAxcWFqKgoDAYDNjY2bN68mVWrVgF5m90E8OWXX+Lr60u5cuVy1BUpUoSgoCA2b95MQkICdevWZeTIkURGRhIQEEBSUhIzZsygQoUKVK5cOUd/Hx8foqKimDt3Lr6+vpw8eZLZs2eTkZGRpz12ngRKzojcws/PT7NlRERERJ4yBoOBVi6F+fFaGkmmbF6ws6eqEjMiIiLylDp48CCvvPJKrnVGo5Fff/0VgIiICCZMmMDIkSNxcXGhY8eO1KpVy7JPye2UKFGC5cuXM3nyZMaMGYPJZMLLy4sFCxbg7+9v1XbIkCF8++23LFmyhPLlyzNlyhTLcmQ3Ypg1axZLlizh3LlzFC9enI4dOzJo0KDbnt/W1pbPPvuMSZMm8dFHH5GWlkbVqlWZOXMmwcHBNGrUiNmzZ9/xGry8vFi1ahWfffYZS5cu5dy5c7i6ulK1alUWLVpE3bp1LW2rVq3K0qVL+fjjj3nnnXcwGAxUrVqVOXPmUL9+/Tue51Zvvvkmo0aNonfv3ixatCjXNq6urkRFRTFp0iQGDRqEs7Mznp6eLFmyhD59+hAbG3vHZdsA/vvf/3L8+HHefffd27Zp27Ytmzdv5ssvv6R3795kZGSwbNkyli1bhqOjI/Xq1WP48OHY2uZMQ/Tt25fExEQWLVpEcnIypUuXpm3bthgMBubMmUNKSopldtaTymB+WnbXuYP09HR+/vlnvLy8NEviMRQWFgZAZGRkAUciIiLycOj/vsdbWFgYlw4d1swZkQIQczmBYp5V9fkpIiL3xaFDh267YfyYEWFcSci5p8rDVMS9OOM+eHz/z4uPjyc4OJhJkybRtm3bh35+s9lstf2BSG7u9Dlwt7yDZs6IiIiIiIiIiIiI3EePc1JErlNiRh60u+8eJCIiIiIiIiIiIiIiIveNZs6IiIiIiIiIiIiIyCOlbNmyHDlypKDDEHlgNHNGRERERESeStdMJuIy0knIziroUERERERE5CmjmTMiIiIiIvLUOZuVyb9Sksj833Ftx0LUcnQq0JhEREREROTpoZkzIiIiIiLy1Nl3Lc2SmAH48Voa6SZTgcUjIiIiIiJPFyVnRERERETkqZNutk7EZAOZmAsmGBEREREReeooOSMiIiIiIk+dqvaOVsdlbe1wsTEWUDQiIiIiIvK00Z4zIiIiIiLy1Knu4IijwcDJzEzcjEa8HBzv3klEREREROQ+UXJGRERE5AGLjY3l0KFDeHp6UqtWrYIOR0T+p6K9AxXtHQo6DBEREREReQopOSMiIiLyAK1YsYIlS5ZYjkNDQ3nllVcKMCIRAUg3mTiUkc41s4nK9g4UM1rfGp3KzOB0VibFbIxUsXfAxmAooEhFRERE5HFlNpsxPEG/Rz5p11PQlJwRERGRJ87WrVvZvHlzQYcBwNGjR62Oly9fzo8//viXxoyLiwMgLCzsL43zKGvWrBnBwcEFHYY8obLNZtakJJFoygbgYPo12rkU4Rnb67dHv6RfY1faVUv7M9lZBDm5FEisIiIi8ngKGxnOxcRLBRpDcbdiRL4Xcc/9unXrxt69e6ldu7bVg2Y369y5Mz/++CMDBgxg4MCBxMfHExwczKRJk2jbtu1tx27cuDH16tXj/fffv22b8PBwYmNj2bJlCwAeHh4MHjyYfv363fO13LBnzx66d+9+xzbR0dH4+fnl+xy3Wr16NceOHSM8PPyubVeuXMmcOXO4dOkSderUYdy4cZQsWfKu/Tw8PChTpgzr16/HycnJqm7fvn2EhoayePFi/P39830dAOfOnWP06NGMGjWKsmXLAnl7L++mQ4cO/PLLL8yfP58GDRrkqD927BhhYWEcPXqUChUqsG7dulzH6datG0ajkYULF+Y7loKg5IyIiIjIQ3Q/njJyc3O7D5GIPL3+zMq0JGYAsoFfM64RaHs9AfNz+jWr9kcz0nmpkBP2BpuHGaaIiIg8xi4mXiL7Rae7N3yQMezLf3LIYDAQGxvLhQsXeOaZZ6zqzp49y/79+63KSpQoQXR0NOXLl8/3OR+G8ePH4+HhkWtd5cqV7+u5Zs2aladlrXfs2MHIkSMZMmQIHh4ejB07lhEjRjB//vw8neePP/7go48+YtSoUX815NvavXs327dvv6/nOHz4ML/88gtVqlQhOjo61+RMVFQU8fHxzJw5k2LFit12rDFjxjyWM3qUnBEREZEnTnBw8CMz62LdunXMnTvXctyjR487PkkmIg+eMZcbN9ubymxvqTYCBh6/mz0RERGR/PLy8uLIkSNs3ryZ0NBQq7qNGzdSuXJljh8/bimzt7e/r7NOHpSKFSs+cnHu3LmTYsWK8dZbbwGwf//+285Yyo2rqytLly4lJCSEF1988UGFed/FxMRQqVIlunfvztixYzl//jwlSpSwanP58mWqVKlCYGDgHceqVKnSgwz1gdGjXyIiIiIPUJs2bZg0aRI9e/YkMjJSiRmRR0Bpoy1lbO0sx44GA172jpbjWo5OVjdKvg6FsHsMn8QTERERyS8XFxcaNGjAxo0bc9Rt2LCBkJAQq7L4+Hg8PDxYu3atpezw4cP07NmTGjVqEBQUxFdffZVjrCtXrvDuu+/i7+9P7dq1+fDDDzGZTHeMLTExkZEjR1KvXj18fHzo3LkzsbGx+bzS3G3atInOnTtTo0YNvLy8CAkJYdmyZVZtFi1aRIsWLfD29qZhw4aMHTuWlJQU4PqSX6dOneLLL7/Ew8OD+Pj4256rQoUKXLp0idjYWLKzs/nxxx+pUaNGnmPt0qUL5cqV45///Cfp6el3bHv27FmGDx9Ow4YN8fX1JTQ0lL1791rqb7yPCxcupHnz5vj7+zNnzhyGDx8OXH8Q8uZl2jIzM4mIiKB+/fr4+fnRu3dvTp8+fdeYMzMzWbduHQEBATRv3hyj0cjq1aut2nh4ePD999/zww8/4OHhQUxMDDExMXh7e/PFF19Qv359GjVqxOnTp+nWrRs9evSw9M3IyODjjz+mcePG+Pr60qZNGzZs2GCpz87OZvbs2bRu3RofHx/8/Pzo3Lkze/bsuWvs95OSMyIiIiIPWNWqVWnfvj2enp4FHYqIcH2ZjlbOroQ4uxLk5MyrrkUpYjRa6p+3s+cV16IEFHKmvUthahcq2CVJRERERApCSEgIsbGxXLr0/8uj/fHHHxw4cIBWrVrdse+5c+fo2rUrycnJfPjhhwwePJjJkydz7tw5SxuTycTrr7/Ojh07GD58OBEREfz4449WX6LfKj09nR49erB9+3aGDh3KJ598QpEiRejRowcHDhy46zWZTCaysrJy/GRn//+St1u3bmXQoEH4+PgQFRXF9OnTKVu2LOPGjbOcY/369Xz44YeEhoYyf/58+vfvz9q1ay37r8yYMYNSpUoRGBhIdHR0jhkhN+vUqROenp4MHTqUXr16kZiYeE/7uDg6OjJhwgROnjzJtGnTbtvu/PnzdOzYkZ9++onhw4czdepUHB0d6dmzJ//5z3+s2k6dOpW+ffsyduxYOnTowMCBAy3XdfPeP+vWrSMuLo7IyEjGjBnDwYMHGTZs2F1j3r59OwkJCbRt25bChQsTHBzMypUrrRJz0dHReHt7U61aNaKjo2nUqBFwPbEzb948Jk6cyJAhQyhXrlyO8d955x0WLlzIq6++yqxZs6hduzZDhw5l27ZtAEyaNIlZs2bRuXNn5s2bx4QJE0hMTGTw4MGkpaXdNf77RcuaiYiIiIjIU8fGYOA5O/vb1hcxGq0SNiIiIiJPm8aNG2Nra8uWLVt49dVXAfj3v/9NtWrVeO655+7Yd+HChWRnZzN37lzLnpkVKlSgU6dOljY7d+7kwIEDzJs3j4YNGwJQr149GjdufNtx165dy5EjR1i5ciXe3t4ABAQE0LFjR6ZOncqCBQvuGFe3bt1yLff19WXFihUAHD9+nA4dOvDuu+9a6mvUqIG/vz979+7Fx8eHvXv3UrZsWbp27YrBYKBOnTo4OTlx5coVAKpVq4a9vT3u7u53XUbtzJkzFClShEOHDpGUlMTXX399x/1VclO3bl06derEwoULadGiBT4+PjnaLFiwgKSkJFauXEnp0qUBaNSoEW3btmXy5MlWM1dCQkLo0KGD5fhGAsTT05OyZctaykuXLs3MmTOxs7s+K/3kyZN8+umnpKam4uR0+wecVq9eTbVq1ahatSoAHTp0YMOGDezatcuyhJmfnx8uLi5kZ2dbvYZms5l+/frddqmzo0ePsmnTJkaPHm1Zkq9evXqcOnWKPXv2EBQUxPnz5xk6dKjVkn0ODg4MHDiQY8eO5fr6PQhKzoiIiIiIyFMv22zmeGYGaSYTL9jb42qjxIyIiIg83W5e2uxGcmbDhg20bNnyrn1jY2OpWbOmJTED1xMgzz77rOV43759ODg4WBIzAE5OTgQGBvLjjz/mOu5//vMfSpYsiaenJ1lZWZbyoKAgZs+eTUZGBvb2t38A57333rMkBG52cyLhjTfeAODq1aucOHGCU6dOcfDgQeD6rA24ngyJjo6mffv2NGnShMDAQNq0aXPPm9Lv37+fPn364O3tTWRkJP/85z8ZOXIkUVFRrF27FoPBkOelsYcPH86OHTv45z//mWOJMLj+eteqVcuSmAGwsbGhZcuWTJs2zbIkG0CVKlXydE4/Pz9LYgawJG6Sk5Nvm5y5ePEiu3btYtCgQSQlJQHg7e1N8eLFiY6Ovuv+MneL78YSd02bNrUqnzdvnuXPU6dOBSAhIYG4uDhOnjxpmVVz4z1+GJScERERERGRp5rZbGZ9ShJnsq/f4O+7lko71yIUM+p2SURERJ5uISEhhIWFkZCQQEpKCr/++iszZsy4a78rV67kOrvmmWeesWpzc/Imtza3unz5MmfPnqV69eq51icmJlKyZMnb9q9QoYJlxs3tJCQkMGbMGL7++msMBgPPPfcctWrVAq7/3gjQsmVLTCYTy5Ytsyx9VqZMGd555508Ja9uePfdd6latSpz587F1taWlJQUJkyYwCeffMLy5cupUaNGnpMzLi4ujB8/njfeeINZs2ZRv359q/orV67w/PPP5+hXvHhxzGYzV69etZTldeZOoUKFrI5tbK7vonLjdcrN2rVrycrKYsqUKUyZMsWqbvv27Zw7d+6O7+GNmG/n8uXLwJ2v4eDBg4wbN46DBw9SqFAhKlWqZEkc3in2+013GyIiIiIi8lQ7m51lScwAZAI/p18j0Mml4IISEREReQTcWNps69atJCQk4OfnZzX75Xbc3Nys9qq54cYX5zfaJCQkYDabrWac3NzmVq6urlSsWJHIyMjbnveveueddzhx4gQLFy6kRo0a2Nvbk5aWxsqVK63atW7dmtatW5OcnMy3337L3Llz+cc//kGdOnXumDy4ITExkRMnTtC1a1dsba9/Td+1a1eOHDlCVFQUAF26dLmn2AMDA2nbti1z5szJkZwoXLgwFy9ezNHn/PnzwPXX7safH6Qvv/ySF198kUGDBlmVJyQkMGTIEFauXMmAAQPyPb6rq6tlvJsTfUePHiUtLY2KFSvy+uuv4+npyb/+9S9eeOEFbGxs2LFjB5s2bcr3efPD5qGeTURERERE5BGT27NxD+95OREREZFHl7OzMw0bNmTTpk1s2rQpz7NC6tatS2xsLBcuXLCU/fbbb5w+fdpyXK9ePTIyMti6daulLCMjg+++++6249auXZs///yTEiVK4O3tbfnZunUrn3/+udUSW/kVGxtLixYt8Pf3tyyRtnPnTgDLhvXDhg2zJBBcXV0JCQmhX79+ZGVlWa75xiyS2ylSpAguLi7s3bvXqrxXr17Y2NhgNBopXLjwPcc/YsQIihQpkmNWSu3atYmNjeXs2bOWMpPJxMaNG/H29r7jcnDG+7QX44EDBzh27BgdOnTA39/f6ickJAQvLy9WrVpFdnZ2vs9xY5bTjWXKbnj//feZMmUKcXFxXL58mR49elCpUiXL+3TjPdbMGRERERERkYektNGWkkZbzv1v9owt4GXvWLBBiYiIiDwiQkJCCA8PJzs7m1mzZuWpz2uvvcaqVavo1asXAwcOJCsri6lTp1olT+rVq0eDBg0YMWIEFy9epHTp0ixevJiEhARKlCiR67gdOnRgyZIl9OzZk759+1KyZEm2b9/OggULGDBgwF33fDl+/LhllsqtSpcuTcmSJfHx8eGrr77C09OTkiVL8uOPPzJnzhwMBgNpaWnA9eTTyJEjiYyMJCAggKSkJGbMmEGFChWoXLkycH2myq+//srevXvx8fHB0dH690sbGxv69evHpEmTGD9+PE2aNCEuLo5PP/0UX19frl69yhtvvMEnn3yCv79/nl53gKJFizJ69OgcM1N69uzJ2rVree211xg4cCDOzs4sW7aM48ePM3fu3DuOeWM2ypYtWwgICKBixYp5judmq1evxt7enmbNmuVa365dO9577z127txJUFBQvs7h6elJs2bNmDhxIqmpqXh4ePD111+zd+9e5s+fT4UKFXBxcSEqKgqDwYCNjQ2bN29m1apVAKSmpubrvPmh5IyIiIiIiDzVDAYDbVwK81tGOmlmMxXt7Cn8F54OPJqRzqnMDIoZbfFycMTuHjeGFRERkcdfcbdiXNyXc1mvhx3D/RAUFITRaKRGjRq3TZrcys3NjeXLl/P+++8TFhaGs7Mzr7/+Ohs2bLBqN2PGDCZPnszHH39Meno6LVu2pFOnTmzfvj3XcZ2dnVm6dCkfffQRERERXL16lXLlyjFq1Ci6du1617hGjx5927rBgwfTr18/IiIimDBhAuPHjwfg+eefZ9y4cXz11VeWzeZffvllMjIyWLZsGcuWLcPR0ZF69eoxfPhwS/LnzTffZNSoUfTu3ZtFixZRs2bNHOfs3bs3jo6OLF68mBUrVlCiRAk6duzIm2++SXJyMm+++Wa+kgXNmzenefPmVst0lShRguXLlzN58mTGjBmDyWTCy8uLBQsW3DX5U7duXYKCgvjoo4/Ys2dPnpN0N0tPT2fDhg00bNjQkuy5VatWrYiMjOSLL77Id3IG4KOPPmLatGl89tlnXLlyhYoVK/Lpp59a9uGJiopi0qRJDBo0CGdnZzw9PVmyZAl9+vQhNjaWwMDAfJ/7XhjMD3OeziMqPT2dn3/+GS8vLxwcHAo6HLlHYWFhALdda1JERETkURIWFsalQ4fpUNS9oEN5qlzKzsJkhmdu86Tk/bL/Whp7rv3/DXQFO3uaO+d+8ykPX8zlBIp5VtW9g4iI3BeHDh3C09OzoMOQJ9it+/HIo+dOnwN3yzto5oyIiIiIiDyxTGYzm64mczIrE7i+hFkrl8LYPqCb3MMZ16yOT2RmcM1kwvEua46LiIiIiNxKiZknm+4QRERERETkiXUyM8OSmAE4k53F0Yz0B3Y+R4P1LZYdPLBEkIiIiIiIPL6UnBERERERkSfWVbMpZ5kpZ9n9UsfRyWp5gtqFnJScERERERGRHLSsmchNkpKS2LBhAwkJCQQGBlK9evWCDklERERE/oLnvbVXSAAAIABJREFU7ezZnZZK1v+ObYAX7O0f2PnK2NnRtbAbZ7KycDcaKWI0PrBziYiIiIjI40vJGZH/yc7OZsSIEZw6dQqAzZs3M3bsWPz8/Ao4MhERERHJLxcbI21dinAgPQ0T4OXgSDHjg70NcrSxocIDTACJiIiIiMjjT8mZp8DWrVvZvHlzQYfxwMTFxQEQFhb2l8ZJTU21JGYATCYTkydPpkyZMn9p3PuhWbNmBAcHF3QYIiIiIo+lZ2xtCbZ1LegwRERERERELJSckceem5vbfRnHxibnFky5lYmIiIiIiIiIiIiI/BVKzjwFgoODNesijz766CN27NgBQJEiRYiIiODZZ58t4KhERERERERERERE5Emi5IzITYYNG0ZISAgJCQnUrFkTJyengg5JRERERAqA2WzGYDAUdBgiIiIiIvKEUnJG5BbVqlUr6BBEREREpICcyMzgu9SrpJpNVLKzJ8DJBVslaURERERE5D5TckZERERERARIN5nYejWZrP8dH83MoHB6Gi865n02dabZzE/paVzMyqKsnR3V7R01A0dEROQpNDosjMQLFws0BrdnijM+MjJffY8cOcKsWbPYu3cvV65coWjRorz44ou8+eabVK1a9Z7GCg8PJzY2li1btuQrln379jFv3jz279/P1atXKV68OPXr1+ett96iXLlyDzWWR8XRo0dp06YNpUqV4ptvvsFoNOZo8/nnnzN79mySkpIYMGAAb7zxRo428fHxBAcHM2nSJNq2bfswQpebKDkjIiIiIiICXMzOtiRmbjiXdWvJnW1NTeb3zEwAfs/KJNVkpk4hLZUrIiLytEm8cJGQLFOBxvDvfCaHDh8+TOfOnalZsyajRo3C3d2ds2fPsnjxYjp16sTixYvx8/O7z9Hm7ttvv+WNN96gRYsWvP/++7i6unLq1CnmzZtHx44dWblyJeXLl38osTxKVq9eTeXKlfntt9/YsWMHjRs3tqpPTU1l4sSJBAYG0qtXr9smsUqUKEF0dPRT+Ro+CmwKOgAREREREZFHQXFbI3a3lJW2zfvzbBlmsyUxc8PRjPT7EJmIiIjIw7No0SKKFSvGnDlzaNGiBXXq1OFvf/sbixYtomjRokRFRT20WObMmUPNmjWZMmUKTZo0wd/fn5dffpnFixeTlpbGggULHlosj4rMzEzWrVtHu3btqFGjBtHR0TnaJCcnk52dTZMmTahduzalSpXKdSx7e3v8/Pxwd3d/0GFLLpScERERERERARwMNjRzdsXNxogdBqrZO+DrUCjP/Y2Awy1LmDnb6JZLREREHi+XLl3CbDZjMlnP/HF2dmbEiBGEhIRYyho3bsw///lPq3YxMTF4eHhw9uxZq/KlS5fSsGFD/Pz86Nu3L7///nueYrk1DoCSJUsyatQoXnrpJUtZamoqH374Ic2aNcPLy4uaNWvSu3dvDh8+nKP/ypUradasGd7e3rRt25Zvv/3Wqn7Pnj306tWL2rVr4+XlRXBwMDNmzLDEEh8fj4eHBwsXLqR58+b4+/uzYcMGADZt2kTnzp2pUaMGXl5ehISEsGzZMquxPTw82L17Nz169MDX15eXXnqJyZMnk52dfdfXZMeOHVy6dInAwED+9re/sXPnTv78809LfUxMDAEBAQCMGDECDw8PALp160ZYWBgDBgygZs2aDBo0yHIda9eutfSPi4ujf//+1K5dmzp16tCvXz9OnTplqT99+jT/+Mc/aNCgAdWrV6d+/fqEh4dz5cqVu8Yu1nSnICIiIiIi8j/l7Ox5pXBRehd1J8DJBeM97BdjNBio5+hkucmyx4C/ljQTERGRx0xAQADx8fG8+uqrLF26lOPHj1vqWrRoQfv27e95zD/++IO5c+cyfPhwIiIiOHHiBK+99hrp6XeeZRwQEEBsbCyvvfYaMTExnD592lL38ssv06RJE8vx8OHDWbNmDX379uWzzz7j3Xff5ciRI7zzzjuYzWZLu/j4eObPn8+QIUOYPn06ZrOZAQMGkJiYCMAvv/xCr169KFasGB9//DGffvoptWrVYvr06WzcuNEqvqlTp9K3b1/Gjh1LnTp12Lp1K4MGDcLHx4eoqCimT59O2bJlGTduHAcOHLDqO2zYMOrUqcPs2bNp3bo1c+fOJSYm5q6v5erVq6lWrRqVK1emVatW2NnZsXLlSkt9o0aN+PTTTwF46623rGbWrF+/nkKFCjFz5kw6d+6cY+xz587xyiuvcPr0acaPH09ERATx8fH06NGD1NRU0tLS6Nq1K7///jtjx45l/vz5dOvWjXXr1jF16tS7xi7WtOeMiIiIiIjIfVLVwZFydvYkZGdR0tYWe4OehxMREZHHS2hoKBcuXGDBggWMHz8eAHd3dxo0aEC3bt3w8fG55zGzs7OZOXMm1atXB6BSpUq0bt2a1atX06VLl9v2e/vtt0lJSSEmJobdu3cDUKpUKQIDA+nRowcvvPACAOnp6aSlpTFq1ChatGgBQJ06dUhJSSEiIoLExETL0l0mk4lZs2bx/PPPA+Dg4ECPHj04cOAAgYGBHD16lAYNGjBp0iQM/3tQ56WXXuKbb77hhx9+oGXLlpb4QkJC6NChg+X4+PHjdOjQgXfffddSVqNGDfz9/dm7d6/Va/fKK6/Qr18/AOrWrcvXX3/N9u3befnll2/7ely6dImdO3cSFhYGQOHChWnSpAmrVq2if//+2Nra4u7uTrVq1QAoX7681f5Atra2TJgwAUdHR+B6oupmCxcuJOv/2Lvv+Jrv/v/jj5NZEpQQSuwRkYEgsZrYV1taDS6tkdq1m1qxEtKq2VJqRdQVI1SMqNFx0VaMKiVouWwxGkWNxArZvz/8cr6ORESEGM/77ZbbzXnP1+cTOefkvPJ+v5OTWbhwofF+lS9fnu7du3Po0CHy5ctHqVKlmDJlCg4ODsbY//jjD3bv3v3AuCVzSs6IiIiIiIjkIhszM2zMrPI6DBEREZEcMRgMDBo0iB49erBt2zZ27NjBrl27WLduHevXrycwMJBOnTo90phlypQxJmbgbnKmbNmyHDhwAIDk5GST9ubm5hgMBqysrBg3bhx+fn5s2bKF3377jV27dhEeHk5ERATTp0+nWbNmWFtbs2DBAuDu6o9Tp05x+vRpNm/eDNw9pyVdsWLFjIkZwJhkuH79OgA+Pj74+PiQkJDAqVOnOHv2LIcOHSIlJcVkHIAqVaqYPP7www8BuHXrlrFv+jXe39fd3d3kcYkSJbh9+3aW9zF9+zFvb29jvC1atOC7774jMjLSZCVRZsqUKWNMzGQmKioKd3d3kzNoypcvb7yPAMuWLSM1NZXTp09z5swZTpw4QXR0dJbzSuaUnBEREREREREREREREwULFqRly5a0bNkSgEOHDuHv78/kyZNp1aoVhQoVyvZYdnZ2mZb9888/xMTE0LRpU5O6iRMnmqxIKVq0KG3btqVt27bA3XNbhg4dSlBQEE2bNsVgMLBt2zYmTJhAdHQ0NjY2VK1alfz5724xe++2ZvnymZ4pmL46Jv08mTt37jBu3DjWrl1LcnIyDg4O1KxZEwsLC5NxMruuq1evMnbsWH766ScMBgNly5alVq1aGWIAMiRJzMzMMj1f515r1qwhOTmZFi1aZKhbvnz5Q5MzmX0f7hUXF0fZsmWzbBMaGkpwcDBxcXEULVoUFxcX8uXLR3x8fJb9JCMlZ0RERERERERERESECxcu0K5dO/z8/DJsr1WtWjU+/vhj+vfvT0xMjDE5c39CIbMP6dNXedzr8uXLuLq6Ym9vz6pVq0zqHBwc+OOPP+jbty+ff/45DRo0MKn39PSkR48eTJw4kWvXrnH9+nX69+9P8+bNCQkJoXTp0gAsXbqUbdu2PdI9GD9+PBs3bmTGjBnUq1fPmOCpV6/eQ/sOHTqUU6dOsXDhQmrWrImVlRW3b982ORMmp/7880+OHTvGoEGDqFmzpknd2rVrWbNmDTExMcaVQDlha2vL1atXM5Rv376dihUrsmfPHiZNmoS/vz8+Pj7GFTZ+fn4cOnQox/O+rLQBsoiIiIiIiIiIiIhQrFgxzM3NWbZsGQkJCRnqo6OjeeWVVyhTpgxw98P88+fPm7SJiorKtN+955scPnyYM2fO4OnpiZWVFa6uriZfhQsXply5csTHx7N48eJMV5ScOnWK4sWL8+qrr3Lw4EESEhLo06ePMTEDGBMzD1uRcn/89erVo2nTpsbEzMGDB7l69epDx4mKiuKNN94wXhfA1q1bHzmGzERERJAvXz4++OADPD09Tb66detGamrqYyeBatWqxd69e4mLizOWnTt3jp49e7Jr1y6ioqIoXLgwPXr0MCZmbt26RVRU1GNf38tIK2dEREREROSlciM1BQNga2ae16GIiIiIPFPMzc0ZM2YMAwcOpG3btnTq1ImKFSty+/Ztfv31V5YuXcrgwYMpUKAAAI0bN2bevHmEhITg5ubGL7/8ws6dOzOMa21tTd++fRk0aBDx8fFMnTqVSpUq8c477zwwlkKFCjFs2DA+/fRTOnbsSPv27SldujQ3btxg06ZNfPvtt0ybNg0AZ2dnLCws+Pzzz+natSsJCQlEREQQGRkJ8NCzXO7l5ubGjz/+SHh4OOXLl+fIkSPMnTsXg8Hw0HHc3NxYt24dTk5OFC9enL179xISEpKtvllJTEzk+++/p3HjxsaE0b0qV66Ms7Mzq1evZsCAATmep1u3bqxdu5aePXvSu3dvDAYDs2bNokKFCrRo0YLU1FS++eYbpkyZQqNGjbhw4QL/+c9/uHz5ssk5NZI9Ss6IiIiIiMhLISUtjZ/jbxKdlAhAFUtrGue3Me4zLiIiIiLQtGlTVqxYwYIFCwgODubKlStYW1tTrVo1pk+fTvPmzY1te/fuzdWrV/n6669JSkqiUaNGjB8/nr59+5qMWa1aNZo1a0ZAQAC3b9/Gy8uLgICALA+nB+jUqRMVKlRg8eLFTJs2jbi4OGxsbHBzc2PRokV4eHgAULZsWaZOncqsWbPo06cPhQoVokaNGixZsgRfX1/27NlDxYoVs3X9I0aMICkpiWnTppGYmIiDgwN9+/blxIkTbNmyJcsVIpMmTWLcuHF8+umnAJQrV45PPvmEdevWZbqiKLs2bdrEtWvXjOf/ZKZ169ZMmDCBn3/+mRo1auRonpIlS7J06VI+//xz/P39sba2pn79+vj7+5M/f358fHyIiYlh9erVhIWFUbx4cby9venYsSOBgYGcOnWK8uXL5/QyXzqGtPtPInoJJSQkcPDgQVxcXLC2ts7rcERERETkBTZ8+HCOHjxIUXP9ndTTdoc07t/tvBBgTfaTM/H//5fx/GamO0QnkMYtIA3IB+R/hDHl6bmckoyjiwuTJ0/O61BEROQFcPjwYZycnDKtGzN8OLGXLj/liEwVLlaUT/WaJ/JEZfU88LC8g34jFBERERF5iipUqJDXIby0Ll26BJdNPySxtrfHzs4u22Nci44GwO6e72NSUhInT54k/e/ebgKFSpWkYMGCjx+05Co79DMoIiJPh5IiIvIwSs6IiIiIiDxFvXv3zusQXlonT55kyJAhxq0oLCwsCAoKwsHBIdtjDB8+HMBk5cXWrVv54osvTNpVrVoVPz+/XIhaREREREReRErOiIiIiIjIS6FixYqMHj2adevWYWZmho+PzyMlZh6kXLlyGcq017aIiIiIiGRFyRkREREREXlp1KlThzp16jxyv5SUFH777TcuXbqEjY2NSV2ZMmXo1q0b33zzDYmJiTRo0IA333wzt0IWEREREZEXkJIzIiIiIiIiDzFnzhw2bdoEwOXLl4mMjKRRo0bGeh8fH9566y2SkpKwtbXNoyhFREREROR5YZbXAYiIiIiIiDzLbt68yc8//2xStnbt2gztrK2tlZgREREREZFsUXJGREREREQkCwaDAYPBYFJmbm6eR9GIiIiIiMiLQMkZERERERGRLNjY2PDWW2+ZlLVt2zaPohERERERkReBzpwRERERERF5iF69elG7dm1mz56NjY0N9erVy+uQRERERETkOabkjIiIiIiISDbUrFkTOzu7vA5DRERE5LmSlpaWYYtYEVFyRkRERERERERERCRXjRoZyJUrsXkag51dYSZMHPfI/Xx9fTE3N2fhwoWPNf/FixcZM2YMgYGBODg4ANCkSRPq1avH+PHjH2vsdLGxsbz++uuYm5uzbds2ChYsmCvjPo4RI0YQFRXFpk2bnsp8K1euJCQkhCtXruDh4cEnn3xC8eLFs93/+++/Z+XKlRw5coQ7d+7g4OBA69at6dSpE/ny5Xvs+Hbt2sUHH3zA0qVLqV27NjNnzmTu3LkcOnTogX0iIiIYOXIkW7ZsoUSJEo8dw7NKyRkREREREZEnYPPmzfz222+UKFGCNm3a8Oqrr+Z1SCIiIvKUXLkSS9lijfI0hjOXIvN0/p07dxIZGUlgYKCxbNasWRQoUCDX5li/fj329vbExcWxdu1afH19c23snOrXrx+3bt16KnNt2bKFgIAAPv74YxwdHQkKCmLUqFEsWLDgoX1TU1MZMmQImzZtom3btnTq1In8+fMTFRXF7NmziYyMZP78+Y+doHF2diY8PJxKlSo91jgvIiVnREREREREctl///tfZs+ebXz8559/Mn369DyMSERERCTvVatWLVfHi4iIwNvbmxs3bhAeHv5MJGfKlCnz1ObaunUrdnZ29O3bF4B9+/YRFhaWrb7z58/n+++/Z+7cuTRp0sRYXr9+fWrUqEHPnj0JDQ2lX79+jxWjra0tNWrUeKwxXlRmeR2AiIiIiIjIiyYyMtLkcXR0NGfPns2bYERERERyWUpKCvPmzaNVq1a4ublRo0YNOnTowK5du4C7SRN/f38AmjZtyogRI4C725qNHj0agJiYGBwdHdm4cSMDBgygZs2aeHh4EBgYyO3btx8aw5EjRzh8+DDe3t688847HD9+nKioKJM2u3btwtHRkd9++42OHTvi5uZGixYt+Omnn4iOjqZLly5Ur16d5s2b891335n0PXr0KL169aJmzZrUqlULPz8/Lly4kGHs8PBwGjVqRMOGDdmzZw8jRoygefPmxnZpaWksXLiQN954Azc3N/71r3+xZMkSk7nCw8Np06YNNWrUwM3NDR8fH/773/8+9B6UL1+eK1euEBUVRUpKCnv37qVmzZoP7ZeUlERoaCiNGzc2Scyke/311+nXrx+lS5c2lv31118MGzaMhg0b4uzsTP369RkxYgTXrl0ztmnSpAmTJk3C19cXd3d3Jk6caLxPe/bsMZnjxx9/pHnz5ri5udG5c2f+/PPPDHH8/vvvvP3227i6utKmTRu2bt1qUh8bG0tAQAD16tXDzc2NDh06ZPg/cPXqVcaOHUvjxo1xcXHBw8ODgQMHcu7cOWMbX19fxowZw7x58/D29sbV1ZX333+fAwcOPPRePg4lZ0RERERERHJZkSJFTB6bm5s/E3ugi4iIiOSGKVOmEBwcTIcOHfj6668ZN24csbGx+Pn5cfv2bRo1asTAgQOBu1uZZbX6IiAggNKlSzNnzhx69OjBypUrmTdv3kNjWLVqFXZ2djRs2JAGDRpgb29PeHh4pm2HDh3KW2+9xdy5cylYsCD+/v706dOHRo0aMWPGDIoVK8aIESO4ePEiAKdOnaJDhw5cu3aNzz//nHHjxnHs2DE6derEjRs3TMb+8ssvGTVqFEOGDMHNzS3TezVlyhRatGhBcHAwb7/9NuPHj2fp0qUALF68mE8++YQWLVowb948vvjiCywsLBgyZIgxngdp3749Tk5ODB48mO7duxMbG5ut83z+97//ERsbS6NGjR7Yxs/Pj7fffhuA27dv07lzZ06fPk1QUBALFizA19eX9evX8+WXX5r0W7JkCS4uLsyYMYOWLVtmOnZKSgpjx46lR48efPnllyQkJNClSxcuXbpk0m7s2LG0bt2aWbNmYWdnR58+fTh8+DAACQkJdO3alcjISAYPHsxXX31FoUKF6Nq1qzHRk5aWRs+ePdm5cydDhw5lwYIFDBgwgF9//ZWgoCCTub7//ns2b95MYGAg06ZN4/Lly/j5+ZGamvrQ+5lT2tZMREREREQkl73//vscPHiQ2NhYDAYD7733ns6cERERkRfGP//8w+DBg+nUqZOxzNramoEDB3L8+HHc3NyMqy6cnJxwcHB44FiNGzdm+PDhANSrV49ff/2VyMhIPv744wf2SUxMZMOGDbRu3RoLi7sfcb/77rssWrSIUaNGZXjf9f7779O5c2cAbt68yUcffUSXLl3o1q0bAEWLFqVt27YcOnSI4sWLM2vWLPLnz09oaCg2NjYA1KlTh2bNmhEWFmbcRgygU6dOtGjRItM4r1+/zuLFi+natSuDBw8G7m4bduHCBXbv3k2nTp2IiYmhZ8+e9OnTx9ivVKlStGnThr179/Lmm28+8D6cP3+eQoUKcfjwYa5fv85PP/2EnZ3dA9vf2w+gZMmSD20Ld1eBlypViilTphi/l3Xr1uWPP/5g9+7dJm1LlCiBv78/BoMBwLia6n6fffaZcYWRu7s7TZo0YeHChQwbNszYxs/Pj65duwJ371vz5s2ZN28e06dPZ+3atRw9epSVK1fi6uoKgJeXF+3atePLL78kNDSUixcvYmNjQ0BAAO7u7gB4enpy9uxZVq1aZRJPSkoKX3/9Nba2tgDcunWL4cOHc+zYMapWrZqt+/SolJwRERERERHJZaVLl2b+/PkcPnyY4sWLU6JEibwOSURERCTXpK+WuHr1KtHR0Zw5c4bNmzcDd7fMehTpH5qnK1GixENXjGzevJnY2FiaN2/O9evXAWjWrBkhISF8++23xg/00927oiU9eXHvOSjpyZz0sXbu3Em9evWwtrYmOTkZgMKFC+Pm5saOHTtMkjNVqlR5YJz79+8nOTnZZJszuJuYSDdq1Cjj3On3Mj2hkdW93LdvH7169cLV1ZXJkyczevRoAgICmDNnDmvXrsVgMNC6detM+6YntLK7KsTZ2Zlly5aRmprK6dOnOXPmDCdOnCA6OjpD28qVKxsTMw9iaWlJ06ZNjY8LFy6Mu7t7hq3N3njjDZM+Xl5ebN++HYDffvuN4sWL4+TkZPwewd1k37x580hMTKREiRIsWbKEtLQ0YmJiOHPmDNHR0ezduzfDvXV0dDQmZgCKFy8OQHx8/MNuT44pOSMiIiIiIvIEWFlZUb169bwOQ0RERCTXHThwgE8++YQDBw6QL18+KlWqZFyFkZaW9khjvfLKKyaPzczMHpo0iIiIADBZuZMuPDw8Q3ImffVLVvPeKy4ujvXr17N+/foMdeXKlTN5nNVKlbi4uIe2OXv2LGPGjOG3337D0tKSChUqGFdqZHUvR44cSdWqVZk/fz4WFhbcvHmTcePG8dVXX/HNN99Qs2bNByZn0r9X9567cr/Lly9TqFAhLC0tAQgNDSU4OJi4uDiKFi2Ki4sL+fLly5C8yM7KncKFC2NmZnriSpEiRTIkZ+4fq0iRIvzzzz/A3Xt74cIFnJ2dM50jNjaW4sWLs27dOqZNm8b58+d59dVXcXJy4pVXXslwbzP7fwjZT2DlhJIzIiIiIiIimYiJieHQoUNUqVIlwy/hIiIiIi+rmzdv0rNnT5ycnPjuu++oUKECZmZmbNmyJVuH2D+uS5cusW3bNnx9fTOsSNmxYwfBwcHs3r2bOnXq5HgOW1tbvLy8+OCDDzLUWVlZZXucAgUKAHdXGJUpU8ZY/tdff3H+/Hlq167Nhx9+iLW1NatWrcLJyQkLCwtOnDjB2rVrHzhubGwsp06donPnzsZVMJ07d+bo0aPMmTMHgI4dOz6wv5OTE0WLFmXr1q2ZJrgABg8ezLlz59i0aRPfffcdkyZNwt/fHx8fH+P5in5+fhw6dCjb9yPdjRs3SEtLM1lhc/nyZQoXLmzS7vr16yYJmnvbFChQgIoVKzJ58uRM5yhcuDB79uxh+PDhxi3s0lfDTJkyhf379z9y3LnN7OFNREREREREnl/x8fHExMQ80l9xRkZGMmDAAGbNmsVHH33Ehg0bnmCEIiIiIs+P6Oho4uLi6Nq1K5UqVTKuMNi6dSvwf6s9zM3Nn8j83377LSkpKXTp0gVPT0+Tr+7du2Npacny5csfaw4PDw9OnjyJs7Mzrq6uuLq6Uq1aNUJCQozXmR3Vq1fH0tLSuOVburlz5zJq1ChjkqV9+/a4uroaEy3338v7FSpUCFtbW37//XeT8u7du2NmZoa5uTkFCxZ8YFxmZmZ06dKFyMhIIiMjM9RHRkby+++/06pVK8zMzIiKiqJw4cL06NHDmJi5desWUVFROVpZcvv2bfbs2WN8fOnSJaKiovD09DRpt23bNuO/79y5Q2RkJB4eHsDdM4D+/vtv7O3tjd8jV1dXfv75Z5YsWYKlpSX79u0jNTWVgQMHGhMzKSkp7Nix44muiMkurZwREREREZEX1qZNmwgJCSEhIYHSpUszduxY7O3tH9ovfU/tdN988w0tW7Z8kqGKiIiIPDPOnz/PwoULM5RXq1YNJycnbG1tmTNnDgaDATMzMzZu3Gg8YD19m6v0VSObNm3Cy8uLihUr5kpsa9asoXr16pQuXTpDXaFChWjcuDEbN27k6tWrOZ6jf//+tG/fnr59+9K+fXssLCwICwtjx44ddOjQIdvjFClShM6dO7NgwQIsLCyoXbs2UVFRrFmzhnHjxmFnZ0epUqVYvHgx9vb22Nrasm3bNhYvXgw8+LwTMzMz+vXrx5QpU/j0009p1qwZ0dHRzJ07l+rVq3Pr1i0+/PBDvvrqqwwJj3Rdu3Zl165dDBgwgPfeew8vLy/g7nk7S5cupXbt2vTv3x+4e2bPN998w5QpU2jUqBEXLlzgP//5D5cvXzYmax6FpaUlw4cPZ+jQoVhZWfHVV19RoEAiVZipAAAgAElEQVSBDCuVpk6dSnJyMsWKFWPBggXcvHmTfv36AdCmTRvCwsLo1q0bvXv3pnjx4kRGRhIaGsqAAQMwGAzGs4bGjRvHu+++y7Vr11i6dClHjhwhLS2NO3fuZLm93ZOm5IyIiIiIiLyQbt26ZTwMFO5uH7F06VIGDRr00L537twxeZyQkPBYf113584dYmNjee2113I8hoiIiMjTcvr0aSZOnJih/IMPPsDDw4M5c+YwZcoUPvroI2xsbHByciIsLIxevXoRFRWFt7c3devWpXHjxkydOpVdu3YRHBz82HHt37+fkydPMnLkyAe2ad26NRs3bmTNmjW4uLjkaJ6qVauydOlSpk+fztChQzEYDFStWpWQkBDq16//SGP5+/tTpEgRVqxYQUhICGXLlmXChAn4+PgAMGfOHMaPH4+/vz9WVlZUqlSJuXPnMmHCBKKioh64PVmPHj145ZVXWLx4MStWrMDe3p527drRp08fbty4QZ8+fbI8zN7Kyorg4GCWL1/O2rVr2bBhA4mJiZQtW5ZBgwbRoUMH4xZuPj4+xMTEsHr1asLCwihevDje3t507NiRwMBATp06Rfny5bN9T4oUKYKfnx+ff/45V65coU6dOsyYMSPDGTOfffYZEydOJCYmBhcXFxYvXmxM8tnY2LB06VKmTp3KpEmTuHXrFqVLlyYwMJDOnTsD4OnpyZgxYwgNDeW7776jaNGieHp6MmvWLPr378+ePXto2LBhtuPObYa0Rz2h6QWUkJDAwYMHcXFxwdraOq/DERERERGRXHD27FkGDBhgUlalShW++OKLh/Zdvnw5y5YtMz5+55136NmzJ8OHDwd44N7Wmdm8eTPBwcHcvn2bsmXLMmbMGIoVK5bt/iIiIvJsOnz4ME5OTpnWjRoZyJUrsU85IlN2doWZMHFcnsYgeef+M13kycjqeeBheQetnBERERERkReSg4MDpUqV4ty5c8ayunXrZqvv+++/T+nSpTl48CBVqlTB29s7RzHEx8czd+5c40qcM2fOEBYWlq3VOyIiIvL8UlJE8poSM88+JWdEREREROSFZGZmxtixYwkLC+P8+fPUrVsXHx8fUlNT2b9/P9euXaNOnTrY2tpm2r9BgwY0aNDgsWK4cuVKhi3SYmJiHmtMERERERF5/ik5IyIiIiIiL6wSJUowdOhQk7Jx48axe/du4O5BtZ9//jklS5Z8IvOXKlWKkiVL8vfffxvLPDw8nshcIiIiIiLy/DDL6wBERERERESelqNHjxoTMwA3btxg3bp1T2w+MzMzxowZQ4MGDShfvjzt2rWjRYsWT2w+ERERERF5Pig5IyIiIiIiL437txiDuwd1PkklS5Zk+PDhuLm58e2339KtWzemT59OSkrKE51XRERERESeXUrOiIiIiIjIS8PFxYWyZcsaH1tYWDyVlSx//PEHa9euJTk5mdTUVH755Re2bdv2xOcVEREREZFnk86cERERERGRl4a5uTkTJ07kv//9L9euXcPb25uKFSs+8XnPnj2brTIREREREXk5KDkjIiIiIiIvFVtbW9q2bftU56xZsyZmZmakpqYay2rVqvVUYxARERERkWeHkjMiIiIiIiJPmIODA6NGjWLVqlUkJSXxzjvv4OzsnNdhiYiIiIhIHlFyRkRERERE5Cnw8PDAw8Mjr8MQEREReSalpaVhMBjyOgyRp8YsrwMQERERERERERERkWeDr68vjo6OD/zq0aNHrs538eJFevfuzblz57LVPjY2FhcXF6pXr87169dzNKejoyNz5szJUd/7nThxgi5dulCzZk3efPNNfvnll2z1GzFiRIZ76+Ligre3NwEBAcTGxuZKfOl27dqFo6Mje/bsMZZNmzYNT09PatSowfr162nSpAmjR4/O1XnlwbRyRkRERERERERERCQXjRo5nKtXruRpDEXs7JgwcXKO+rq6uhIQEJBpXYECBR4nrAx27txJZGQkgYGB2Wq/fv167O3tiYuLY+3atfj6+j7ynOHh4bz22muP3O9+CQkJ9OrVCwcHB2bPns2KFSvw8/Pjhx9+wMHB4aH9S5QowYwZM4yPk5KSOHToENOmTeP48eMsX74811YTOTs7Ex4eTqVKlQA4efIk8+bNo3379rRu3ZoKFSpQsWLFXP/+yoMpOSMiIiIiIiIiIiKSi65euUIVO/M8jeHYYySHbG1tqVGjRi5Gk3siIiLw9vbmxo0bhIeH5yg5k1vXdvz4cf7++2+CgoKoX78+JUqU4IcffuB///tftpIzVlZWGWKpU6cO8fHxTJ8+nT/++CPXYr3/exoXFwdAy5YtqV27NgBFihTJlbkke7StmYiIiIiIiIiIiIg8sqtXrzJ27FgaN26Mi4sLHh4eDBw40GSLsrNnz9KnTx88PT2pXr067733Hlu2bAHuJlr8/f0BaNq0KSNGjMhyviNHjnD48GG8vb155513OH78OFFRURnaLVq0iDfeeANXV1def/11goKCuHnzprH+/m3NDh8+TP/+/albty7Ozs54eXkxfvx4EhISsoynZMmSWFlZ8dNPPwGwe/duLC0tcXZ2fsidy1q1atUA+PvvvwFISUlh3rx5tGrVCjc3N2rUqEGHDh3YtWuXSb/9+/fTrVs33N3dqVevHv7+/lz5/0m6e7c1mzlzJh07dgSgS5cuNGnSBCDDtmY3b95k3LhxNGzYkJo1a9K+fXt27NjxWNcm/0crZ0RERERERERERETEKC0tjeTk5EzrzM3NMRgMpKWl0bNnT27dusXQoUMpWrQoR48eZfr06QQFBTF//nxSU1Pp3bs39vb2TJkyBQsLCxYvXkzfvn358ccfadSoEQMHDmTmzJnMmjULR0fHLONatWoVdnZ2NGzYEIPBgL29PeHh4dSqVcvYZsOGDXz++ecMHz4cR0dHoqOjmTx5MgkJCUycODHDmBcvXqRTp064u7szefJkLC0t2bp1K6Ghodjb29OrV68HxlOkSBEGDhzI1KlTiY+P55dffmHChAnZWjWTldOnTwNQunRpAKZMmcKKFSsYOnQolStX5uLFi8yePRs/Pz82b95Mvnz5OHToEJ07d8bd3Z0pU6aQmJjIF198Qe/evVm1apXJ+P/+97+xt7dnzJgxjBkzhpo1a2aIISUlhR49enD69Gn8/PwoV64c4eHhfPjhh6xYscKYQJKcU3JGRERERERERERERIx27tz5wNUf8+fPx8vLi4sXL2JjY0NAQADu7u4AeHp6cvbsWWMy4MqVK0RHR9OvXz+8vb0BcHNzY9asWSQkJFCmTBljAsLJySnLpEZiYiIbNmygdevWWFjc/Vj73XffZdGiRYwaNYpXX30VgN9//x0HBwc6d+6MwWDAw8OD/Pnzc+3atUzHPXr0KNWqVWPGjBnY2NgAUL9+fX799Vd2796dZXImMTGRlJQUDAYDGzZsYMyYMbzzzjsPbJ+Ze5Ng169fZ8+ePQQHB+Pm5oaLiwsA//zzD4MHD6ZTp07GttbW1gwcOJDjx4/j5uZGcHAwdnZ2fP3111hZWQHw6quvMmbMGM6cOWMyZ4kSJahYsSIAlSpVyjTRsnXrVvbv309ISIjxe+fh4cG///1vdu3apeRMLlByRkRERERERERERESM3NzcGDNmTKZ15cuXB+5+wL9kyRLS0tKIiYnhzJkzREdHs3fvXpKSkgAoWrQolSpVIjAwkO3bt9OwYUO8vLwYOXLkI8e0efNmYmNjad68OdevXwegWbNmhISE8O2339K1a1cA6tatS3h4OD4+PjRr1gxvb2/efvttDAZDpuN6eXnh5eVFUlISJ06c4MyZMxw7doyrV69StGjRB8Zz584devXqxcmTJ5k6dSrBwcHMmDGD119/ncTERH755Rd8fHwoVqzYA8c4e/ZshiSYwWDA09OTzz77zBjzl19+CdzdRi46OpozZ86wefNmAOO9joqKomnTpsbEDNxNMqVvuXbhwoUHxpGZqKgorKys8PLyMpZZWFiwZs2aRxpHHkzJGRERERERERERERExsrGxwdXV9aHt1q1bx7Rp0zh//jyvvvoqTk5OvPLKK6SlpQF3Ew3/+c9/mDt3Lps2beLbb7/F0tKSZs2a8cknn1CoUKFsxxQREQFgsnokXXh4uDE589Zbb5GamsqyZcuYM2cOM2fOpFSpUgwdOpS33norQ9/U1FSmTZvG0qVLiY+P57XXXsPNzQ1ra2vjdWRm8eLF7Nu3jzVr1lC5cmWqV69Ou3bt6N+/PzVq1GD16tW0a9cuy2sqUaIEs2bNAu7eKysrK0qWLImtra1JuwMHDvDJJ59w4MAB8uXLR6VKlShZsiSAMca4uDiKFCmS5XyPIn28ByW15PEpOSMiIiIiIiIiIiIij2TPnj0MHz6cLl260K1bN4oXLw7cPR9l//79xnbFixcnKCiIsWPHcuTIEX788Ufmz5+PnZ0dgYGB2Zrr0qVLbNu2DV9fX5o3b25St2PHDoKDg9m9ezd16tQBoFWrVrRq1YobN26wfft25s+fz7Bhw/Dw8MiwGiYkJISFCxfy6aef0rx5cwoUKADw0MTK3r17qVKlCpUrVwbAwcGBr776iu7du3Ps2DFatmz50GSJlZXVQ5NgN2/epGfPnjg5OfHdd99RoUIFzMzM2LJlC//973+N7Wxtbbl69apJ39TUVLZu3ZqtRNv9ChQoQGxsbIbyP//8EysrK6pWrfrIY4ops7wOQERERERERERERESeL/v27SM1NZWBAwcaEzMpKSns2LGD1NRU4O4H+fXr1+fPP//EYDDg5OTEoEGDqFKlCufPnwfA3Nz8oXN9++23pKSk0KVLFzw9PU2+unfvjqWlJcuXLwdgyJAhDBgwALibYHjzzTfp168fycnJXLp0KcPYUVFRODo60qZNG2Ni5uLFixw7dsx4HZkpWbIkp06d4sqVK8ayOnXqUKNGDQAKFy780OvKjujoaOLi4ujatSuVKlXCzOzuR/pbt24F/m/lTK1atdi+fbtxmzO4m0Dq3bs3p06deuR5a9WqRUJCAr/++quxLCUlhWHDhrF48eLHuST5/7RyRkRERERERERERESMbt68abL65V4Gg4Hq1avj5uYGwLhx43j33Xe5du0aS5cu5ciRI6SlpXHnzh2qVq1K/vz58ff3Z+DAgRQtWpQdO3Zw+PBhunXrBmBMiGzatAkvLy/jQfX3WrNmDdWrV6d06dIZ6goVKkTjxo3ZuHEjV69epW7dugQEBDB58mS8vLy4fv06s2bNonz58sZVLvdyc3Njzpw5zJ8/n+rVq3PmzBnmzZtHYmIit2/ffuA96t69O2vWrKFHjx70798fg8HAkiVL+N///kerVq0ICwvDysqKYcOGGRMqOVG+fHlsbW2ZM2cOBoMBMzMzNm7cyKpVqwCIj48HoF+/frz//vv06dOHzp07Ex8fz7Rp0/Dw8MDd3Z3du3c/0ryNGzfGzc0Nf39/Pv74Y0qWLMnKlSu5ePGicQs5eTxKzoiIiIiIiIiIiIiI0YEDB3jvvfcyrTM3N+fQoUN4enoyZswYQkND+e677yhatCienp7MmjWL/v37s2fPHho2bMiCBQuYOnUq48eP5/r165QrV45x48bRunVrAOrWrUvjxo2ZOnUqu3btIjg42GS+/fv3c/LkSUaOHPnAeFu3bs3GjRuNyZLExESWLVvGsmXLeOWVV6hXrx7+/v5YWGT8OLx3797ExsayaNEibty4wWuvvUbr1q0xGAyEhIRw8+bNDGfAwN1tzJYuXcoXX3zBsGHDMDc3x8PDgxUrVlC5cmVKlCjB+fPnH/vMlgIFCjBnzhymTJnCRx99hI2NDU5OToSFhdGrVy+ioqLw9vbGxcWFRYsW8eWXX+Ln50fBggVp0qQJQ4YMyVFyyNzcnAULFvDFF18wbdo07ty5g7OzM6GhoVSpUuWxrknuMqRldarRSyIhIYGDBw/i4uKCtbV1XocjIiIiIiLPqOHDhwMwefLkPI5ERERE8trhw4dxcnLKtG7UyOFcvWe7q7xQxM6OCRP1niUvpaWlPXZyRp5tWT0PPCzvoJUzIiIiIiLy0rl58yZ///035cqVw8rKKq/DERERkReMkiICKDEjWVJyRkREREREXiq//vor06dPJyEhgUKFChEQEICjo2NehyUiIiIiIi8RJWdERERERCTX/Pzzz2zcuDGvw3igtLQ0jh8/TkpKCgDXrl1jzJgxlCtXLlv9o6Ojgf/b3uxF1KJFC5o2bZrXYYiIiIiIvNCUnBERERERkZdGamqqMTGTLikpKdv9CxcunNshiYiIiIjIS0jJGRERERERyTVNmzZ95lddfPLJJ0RFRRkft2zZkh49euRhRCIiIiIi8rJRckZERERERF4qQ4YMITw8nOjoaKpXr06bNm3yOiQREREREXnJvDDJmQ0bNjB37lz++usvSpUqRe/evXn33XfzOiwREREREXnG2NraaqWMiIiIiIjkKbO8DiA3/PDDDwwdOpQGDRowe/ZsPDw8GD58OD/++GNehyYiIiIiIiIiIiIiImLihVg5M23aNN58801GjRoFwOuvv861a9eYMWMGb7zxRh5HJyIiIiIiIiIiIiIi8n+e+5Uzf/31F2fPnqVFixYm5f/617+Ijo7mr7/+yqPIREREREREREREREREMnrukzPR0dEAlC9f3qS8bNmyAJw6deqpxyQiIiIiIiIiIiIiD5eWlpbXIYjkied+W7MbN24Adw/1vJeNjQ0AN2/efOoxiYiIiIiIiIiIyMsraPQYrl29lqcxFCpSiKDxnz5yP19fX/bu3cuqVatwcnLKUF+tWjX69u3LwIEDHyu+xMREpk2bRrVq1XjnnXcAGDFiBFFRUWzatCnH406aNInQ0FB69+7N4MGDHyvG3BATE0PTpk2ZMmUKrVu3zutw5Bny3Cdn0jOrBoMh03Izs+wvDjp48GDuBSYiIiIiIiIiIiIvLAsLC27dupVpXeyVWLq7tX3KEZn6z5+rHxhfVlJSUkhOTmbEiBEsXrwYC4uMHyEnJibmaOx7Xbx4kdDQUIKCgoxjJScnk5qamuOxk5OTWbt2LZUqVWLVqlV0794dS0vLx4rzcdnY2LBw4UJKly792PdMnj2JiYlERUXlqO9zn5wpUKAAkHGFTPp/9PT67HBxccHa2jr3ghMREREREREREZEX0uHDh42799zPzJD3p0mYGcweGF9WzM3NKVCgAEeOHGHZsmX07ds3QxsrK6scjX2v/PnzA2BtbW0cy8LCAjOznMUN8NNPPxEbG8vMmTPp1KkTO3fu5I033nisOB+XjY0N9erVy9MY5MmxsrKievXqmdYlJCRkuSAk758lHlP6WTNnz541KT9z5oxJvYiIiIiIiIiIiIg8nIuLCy1btmTOnDmcPHkyy7Z37txhxowZ/Otf/8LV1ZW33nqL8PBwkzZNmjRh0qRJ+Pr64u7uzoABA/D29gZg5MiRNGnSxKT9ypUradGiBa6urrRu3Zrt27dnK+6IiAicnZ2pXbs21atXzxAH3N22LSgoiJkzZ9KgQQNq1qzJoEGDuHnzJiEhIbz++uvUqlWLgQMHEhsba+yXmppKcHAwzZo1w8XFhTfeeIOVK1dmGHv48OEMGDAAd3d3PvroI2JiYnB0dGTt2rXGdtHR0fTv3586derg4eFBv379TD7f/uuvvxg2bBgNGzbE2dmZ+vXrM2LECK5dy9ut8iR3PffJmbJly+Lg4MCPP/5oUr5x40bKlStHyZIl8ygyERERERERERERkedTQEAANjY2jBo1itTU1EzbpKWl0atXLxYtWkSHDh2YO3cu9evXZ+zYscyePduk7ZIlS3BxcWHGjBn06tWLuXPnAtC3b19mzZplbBcTE8OCBQv4+OOPmTlzJmlpaQwYMMAkUZKZK1eusHXrVuO5Lj4+Pvz222/GP+K/17p169i3bx+TJ0/mo48+4vvvv6ddu3Zs376dzz77jIEDB/Lzzz+bxBUUFMSsWbPw8fEhODiYxo0bExgYyJIlS0zG3rBhA/ny5WP27Nl06NAhw9wXL17kvffe46+//uLTTz9l0qRJxMTE0LVrV+Lj47l9+zadO3fm9OnTBAUFsWDBAnx9fVm/fj1ffvlllvdAni/P/bZmAP3792fkyJEUKlSIRo0a8csvv/DDDz/oP6uIiIiIiIiIiIhIDhQpUoTAwEAGDx7MokWL6NatW4Y2W7Zs4ffff2fGjBnG7cMaNmxIcnIywcHBdOzYkcKFCwNQokQJ/P39jWeHX7hwAYAyZcpQrVo145jpK1TKlSsH3N32rGvXrvz555/G1TaZWbduHQCtWrUCoGXLlkycOJEVK1YwbNgwk7ZpaWl89dVX2Nra0rBhQyIiIjh37hwrV66kQIECeHt7s3PnTvbt2wfAqVOnWLFiBf7+/nTv3t14nSkpKcyYMYN27dqRL18+4O7WbOPGjeOVV14B7iab7rVw4UKSk5NZuHAhRYoUAe7u/tS9e3cOHTpEvnz5KFWqFFOmTMHBwQGAunXr8scff7B79+4HXr88f577lTMAbdq04ZNPPmH79u3079+f33//ncmTJ/PWW2/ldWgiIiIiIiIiIiIiz6WWLVvSpEkTZsyYkeFYCYDdu3djaWlJixYtTMrffvttEhMT+eOPP4xllStXNiZmslKsWDFjYgYwJiiuX7+eZb+IiAjq16+PhYWFsa2XlxcREREkJiaatK1UqRK2trbGx3Z2dlSoUMHk/PJXX32VGzduALBz507S0tJo3LgxycnJxq8mTZpw48YN/vzzT2O/MmXKGBMzmYmKisLd3d2YmIG7yZnNmzdTu3ZtnJ2dWbZsGSVLluT06dNs2bKFBQsWEB0dTVJSUpb3QJ4vL8TKGYD333+f999/P6/DEBEREREREREREXlhBAUF0apVK0aPHs3ixYtN6q5du4adnR1mZqZrAIoWLQpgTG7A3QRIdqSvQEmXntB50NZqAAcOHODYsWMcO3aMOnXqZKj/6aefTP6Q38bG5qHz3isuLg7AuDrofv/884/x3w+7zri4OMqWLZtlm9DQUIKDg4mLi6No0aK4uLiQL18+4uPjs+wnz5cXJjkjIiIiIiIiIiIiIrmrePHiDB8+nNGjR/PNN9+Y1BUsWJArV66QmppqkqC5dOkSgHFLsyctIiICW1tbZs+enWF1ztChQ1m+fPlj7bKUvqImLCws01Ux6at7ssPW1parV69mKN++fTsVK1Zkz549TJo0CX9/f3x8fIwrbPz8/Dh06FAOr0CeRS/EtmYiIiIiIiIiIiIi8mS0a9eOBg0a8MUXX5isYPHw8CApKYmNGzeatN+wYQOWlpa4ubk9cMz7V9vkVGJiIt999x3NmjWjbt26eHp6mny1atWKXbt2cerUqRzPUbt2beDuSiFXV1fj1/nz5/nqq6+4fft2tseqVasWe/fuNa7GATh37hw9e/Zk165dREVFUbhwYXr06GFMzNy6dYuoqKgsVw/J80fJGRERERERERERERHJ0rhx40hLSyMtLc1Y5uXlRZ06dRg9ejQLFy7k119/ZcKECSxfvpxevXpRsGDBB45na2uLwWDgt99+Mzmb5lH99NNPXLt2jZYtW2Za/+677wKwYsWKHM9RtWpVWrVqxahRowgNDWXnzp2EhYUxYsQI7ty5Q8mSJbM9Vrdu3bC0tKRnz55s2rSJn376if79+1OhQgVatGiBm5sbsbGxTJkyhd9//51169bRqVMnLl++/EhJIHn2aVszERERERERERERkVxUqEghFh5Yk+cx5KZSpUoxZMgQxo0bZywzMzNj3rx5TJ8+na+//ppr165Rrlw5goKCHno+eP78+enbty8LFy5k69at/PrrrzmKa/Xq1RQuXJj69etnWu/o6IiTkxMREREMGjQoR3MATJo0ieDgYMLCwrh48SJFixalXbt2fPTRR480TsmSJVm6dCmff/45/v7+WFtbU79+ffz9/cmfPz8+Pj7ExMSwevVqwsLCKF68ON7e3nTs2JHAwEBOnTpF+fLlc3wd8uwwpN2b6nxJJSQkcPDgQVxcXLC2ts7rcEREREREREREROQZd/jwYZycnPI6DBHJQ1k9Dzws76BtzURERERERERERERERJ4iJWdERERERERERERERESeIiVnREREREREREREREREniIlZ0RERERERERERERERJ4iJWdERERERERERERERESeIiVnRERERERERERERHIgLS0tr0MQkTzyuD//Ss6IiIiIiIiIiIiIPCJLS0tu376d12GISB65ffs2lpaWOe6v5IyIiIiIiIiIiIjII7K3t+fcuXPEx8drBY3ISyQtLY34+HjOnTuHvb19jsexyMWYRERERERERERERF4KBQsWBODvv/8mKSkpj6MRkafJ0tKS4sWLG58HckLJGREREREREREREZEcKFiw4GN9OCsiLy9tayYiIiIiIiIiIiIiIvIUKTkjIiIiIiIiIiIiIiLyFCk5IyIiIiIiIiIiIiIi8hQpOSMiIiIiIiIiIiIiIvIUKTkjIiIiIiIiIiIiIiLyFFnkdQDPgrS0NAASExPzOBIREREREREREREREXnepecb0vMP91NyBkhKSgLg2LFjeRyJiIiIiIiIiIiIiIi8KJKSknjllVcylBvSHpS2eYmkpqZy69YtLC0tMRgMeR2OiIiIiIiIiIiIiIg8x9LS0khKSsLGxgYzs4wnzCg5IyIiIiIiIiIiIiIi8hRlTNeIiIiIiIiIiIiIiIjIE6PkjIiIiIiIiIiIiIiIyFOk5IyIiIiIiIiIiIiIiMhTpOSMiIiIiIiIiIiIiIjIU6TkjIiIiIiIiIiIiIiIyFOk5IyIiIiIiIiIiIiIiMhTpOSMPBfS0tLyOgQRySP6+ZeXwYv2//xFux4RkSdBz5Uikhk9N4g8f/RzKzml5Iw8kkozFTkAACAASURBVKNHjzJo0CAaNGiAi4sLDRs25OOPP+bIkSNPZL6LFy/Su3dvzp07Zyxr0qQJo0ePfqxx27Rpg6OjI9u3b89Rf19fX7p27fpYMcizwdfXF0dHxwd+9ejRI69DzDXXr19nxIgReHp68vrrrzNnzpxH6h8XF8dXX31Fq1atqFGjBg0aNKBHjx7s2LHjCUUMq1evZvLkybky1ogRI2jevHm22sbGxuLi4kL16tW5fv16juZzdHR85Hv8vEn/+encufMD23To0AFHR0dmzpwJQExMDI6OjqxduzbLsbPzXH//9zQ37vmuXbuyfE5wdHRk//79jzXH/R7l//nKlStp3rw57u7u9OnTh4sXL2arn6OjI02aNCE+Pj5D3Z49e3B0dGTXrl2PFHdm8up1+/jx47Rp0wYXFxfefvvtB46j1+9Hl5vv/R7leTgze/bsoU+fPnh6euLi4kKjRo0YNWoUf/3111OP5Vlx7NgxHB0d8fb2JiUlJdM2S5YsoWHDhri5uRESEpJpm+w+N7/scus55Ek9V94rN97L5Lan/XOX09fMdN9//z3dunWjXr161KxZk7fffpuvv/6a27dv50p86e859uzZA8DMmTOpVq1aln0iIiJwdHTkwoULuRKDZO1p/66Y2XNDVp6131lOnDhBly5dqFmzJm+++Sa//PJLtvqNGDEiw711cXHB29ubgIAAYmNjcyW+dPf/7AFMmzYNT09PatSowfr163P9OVmePl9fX5ydnTl8+HCm9dWqVTP+jvo4EhMTmTRpEuvXrzeW5cbr3aRJk3B0dGTatGmPG2Ku0HvFJ8cirwOQ58eRI0fo0KED7u7uBAYGUqRIES5cuMDixYtp3749ixcvpkaNGrk6586dO4mMjCQwMDDXxjxy5Aj/+9//qFKlCuHh4TRs2PCRxxg7diwGgyHXYpK85erqSkBAQKZ1BQoUeMrRPDljxoxh3759TJgwgePHj/Pll19SpkwZWrVq9dC+J06coFevXgB88MEHODo6cuvWLSIiIujWrRsBAQH4+vrmeszBwcHUqlUr18d9mPXr12Nvb09cXBxr167N0bWFh4fz2muvPYHoni0Gg4GoqCguXbpEsWLFTOouXLjAvn37TMrs7e0JDw+nTJkyTzPMR/bpp5/i6OiYaV3lypVzda7s/j/fsmULAQEBfPzxxzg6OhIUFMSoUaNYsGBBtuY5d+4cU6dOzdXX1Pvl1ev2nDlziImJYfbs2djZ2T1wLL1+P5q8eO/3INu3b+fDDz/kjTfeYPz48RQoUICzZ8/y9ddf065dO1auXPnMP688CatXr6Zy5cqcOHGCLVu20KRJE5P6+Ph4Jk6ciLe3N927d6d06dKZjvO8PDe/KDJ7rpw1a1auvu/Mjfcyua1fv37cunXrqcz1OK+ZqampDBkyhE2bNtG2bVs6depE/vz5iYqKYvbs2URGRjJ//nzy5cv3WDE6OzsTHh5OpUqVHmscebKe5u+Kj/o+6ln6nSUhIYFevXrh4ODA7NmzWbFiBX5+fvzwww84ODg8tH+JEiWYMWOG8XFSUhKHDh1i2rRpHD9+nOXLl+fae7j7f/ZOnjzJvHnzaN++Pa1bt6ZChQpUrFjxhfos4GWVnJzMqFGjWLlyJRYWT+Yj8KtXrxIaGsrEiRNzbczk5GTWrVtHlSpVWL16NQMHDsTS0jLXxs8JvVd8cpSckWxbtGgRdnZ2hISEYG5ubixv2rQpb775JnPmzHngX+M9SyIiIqhUqRIffPABQUFB/PPPP9jb2z/SGHoD/WKxtbV9ah8u5aUtW7bQsWNHmjZtStOmTQkLC2Pfvn0PTc4kJSUxaNAgrK2tWbZsGUWKFDHWNW/enCFDhjBp0iQaN26crTfez4OIiAi8vb25ceMG4eHhOfpF52X4PwXg4uLC0aNH2bhxI506dTKp+/HHH6lcuTInT540lllZWT0X96ZixYrPXJxbt27Fzs6Ovn37ArBv3z7CwsKy3b9AgQIsXbqUN998k9q1az+pMHNddl634+LiqFKlCt7e3lmOpdfvR/MsvfcLCQnB3d3d5K8HPT098fLyonnz5oSGhjJ27NinEsuzIikpifXr19O9e3d+/vlnwsPDMyRnbty4QUpKCs2aNaNOnToPHOt5eW5+kT1sxcSjyo33MrntaX6g8zivmfPnz+f777/n/7V373E53v8Dx18pxRxLk81pTiM6CEVJRHPe17IWKRPZouQQYiaaHHOMKDl0IGc528xhypzFsNnWtprTHEbOp1L9/uhxX7/uuqu7NMPez8fD46H7vu7rvu77vj7nz+f9CQ8PV0tTdnZ2NG/enMGDBxMVFYWPj88LXeN/pQ3yunuVf6dXqc3y22+/8ddffxEUFISdnR01atTg66+/5qefftKqjaipHLK2tubx48csWLCAs2fPltq15v1N7969C0CPHj2UOnLuNq94fVWqVIkLFy6wbNkypTx4HRw8eJC0tDQWLlyIu7s7+/fvp2vXrv/qNUld8Z8jYc2E1m7fvk12djZZWVlqj1eoUIEJEybQrVs3tce3bt2Ks7MzzZs3x8HBgVmzZvH06VPleU1hAXIvL42PjycgIADI6QQYP368clxGRgYzZ85UKsheXl5ahbRQNWIdHBzo0qULurq6bN68Od9xhw8fxtXVFSsrK6ytrfHx8VHrXMx77WlpaUyePBlHR0fMzMywsbHBz89P6+XI4tVX0BLOvMtVO3bsyMyZM+nfvz8tWrRQZk9cv36dgIAA2rVrh6WlJe7u7pw4cSLf+Xfv3s3gwYOxtLSkU6dOxMTEqL1fVlYWERERODk5YWZmRteuXdm4caNWn6FevXokJCSQnp7OH3/8QVpamlaFa0JCAsnJyfj7+2uspI4cORI3Nze1EA+//vorn332GVZWVrRs2ZIRI0aohV9QpfVjx47h6emJpaUlbdu2Zc6cOUpYlo4dO3Lp0iW2bNlC48aNuXLlCvHx8Zibm7Nu3Trs7Ozo0KEDly9fJjMzk6VLl9KzZ08sLCxo3rw5bm5uJQrT9Msvv/Dzzz/Tvn17/ve///Hbb7+RlJSU77iYmBi6du2Kubk57dq1IygoiIcPHyrP5w0R8PPPP+Pr60ubNm1o1qwZDg4OTJs2jWfPnhX7Gl8lFStWxN7enm+++Sbfc7t3785XNmhKS7/88gsDBw7EysoKR0dHtm/fnu9c9+7d44svvqB169ZYW1sze/bsfOVRXnfu3GHixInY2tpiYWGBm5ubxt/yRezZswc3NzesrKwwMzOjW7durFmzRu2Ywu4VTfd5QerVq8ft27dJSkoiMzOT06dPY2VlpfW19uvXj9q1a/Pll18Wed9pm2dFR0fTpUsXWrduTWRk5L9Sbjdu3JgjR45w8uRJGjduTHx8fIF5Rd7yOz09nQULFtCxY0csLS358MMP2b17t/J8aeYtr6Pi1P00hf8oKPxOXFwc7dq1o3nz5nh7e/Pnn39qdS2a0ryJiQmBgYG0bdtWeezx48fMnj2bzp07Y2ZmRosWLfDy8tIYim3jxo107twZc3NzevXqlS903vHjxxk0aBDW1taYmZnRqVMnwsLClGvRlBZU91BR+YM2ZWFhEhISuH37tlJeJSYm8tdffynPx8fH4+DgAMCECROU1YD9+/dn3LhxDBs2jBYtWjB8+HCNeXNKSgq+vr5YW1tjY2ODj48Ply5dUp6/fPkyY8eOxd7enmbNmmFnZ8f48eO5d+9ekdf+Jisq3yiojZM7Dal+j2+//ZZhw4ZhZWWFjY0NgYGBWoXU0qYuo7r/jh49Sr9+/bCwsKBz587s27ePlJQUBgwYgKWlJR988AG7du1Se6229bz169fToUMH7O3tOXXqVL56c3Z2NtHR0XTt2hULCwu6dOnCqlWr1N5r/fr19O7dm+bNm2NhYYGzszN79uwp8jsoaZmZkZFBVFQUjo6O+QY7Adq1a4ePj4/aKjRt0oKmNoKm0EqQM7nlgw8+wMLCAg8PD86dO5fvOk6cOMGHH36Iubk5vXv3JjExUe15bepA2rRh+/fvz6RJk1i6dCnt27fH3Nycvn37cv78+SK/y/8abb7PS5cuKeE5LS0t6dOnDwkJCUDBeUNBXrU2y7vvvou+vj779u0D4OTJk5QtW5ZmzZoV8c0VTjVwrSrftK2b/fDDDwwcOJAWLVpga2tLQEAAt2/fBtT7nRYtWkS/fv0AGDBggJLu89ZrHj58SHBwMPb29lhZWeHq6vqPhvcWpcPMzIwePXqwZMkStT49TZ4+fUpoaChdunTB3Nyc7t27s379erVj8ublw4YNUyaHffHFF/nKjaLqmQWJj4+nWbNmtGrVCktLy3zXATn5c1BQEIsWLaJt27ZYWVkxatQoHj58SGRkJO3ataNly5b4+fmphQbUpk9J6oovlwzOCK05ODhw5coV+vbtS1xcnFrG1rVrV5ydnZW/Fy5cyPjx47G2tiYsLIyBAweybt06hgwZovUmWR06dMDPzw/IWeafe2bSjh07SElJYdasWUyePJnz588zevToIs+pGn3u1asXlStXplOnTmzcuFGtsX/58mV8fHwwMzMjPDycqVOnkpKSgre3t8Zrz87OZvDgwRw7dowxY8awYsUKhg0bxuHDhwkKCtLqs4p/V3Z2Ns+fP9f4rySbuq1atQozMzNCQ0Pp0aMHN2/exMXFhbNnzxIQEMD8+fMpV64cAwcO5OjRo2qvnTx5MtWrV2fRokU4Ojoyffp0YmNjleeDgoIICwvD2dmZiIgIHB0dCQwMzNeQ1WTChAmkpqbi6+uLh4cHbm5uWoU0S0xMRFdXt8AQgLVr12bixIlKqKfU1FTc3Ny4d+8es2fPJjg4mOTkZNzd3Xnw4IHaa0ePHo2NjY1SwV62bBnx8fFATrqvUaMG7du3Z/369cpM+YyMDJYvX86MGTMYOXIktWvXJiQkhIiICNzc3Fi+fDnBwcHcuXOHESNGFDsu+KZNm6hWrRr29va0bdtWWb6b286dO5k9ezbu7u6sWLECX19ftm3bxrRp0zSe88aNG7i7u/Ps2TNmzZrFsmXL6N69O7GxsWq/7+uqW7duJCUlKQ0eyAmhde7cOXr06FHoa2/cuIGHhwcPHjxg9uzZjBgxgjlz5qjFhc/KymLw4MEkJCQQEBDAzJkzOX36tFonel7Pnj3D09OTgwcP4u/vz8KFC6lSpQqenp4aOznyysrK0pgn5O4w3b9/P8OHD8fCwoIlS5awaNEiatWqxVdffaW8R1H3SkH3uSaurq6Ympri7+/PoEGDuHPnToH3nCblypUjODiYixcvqoWNyKs4edb8+fPx9vYmKCiI3r17/yvl9vr16zE3N6dp06ZKRyBozivyGjNmDNHR0fTt25eIiAisra3x9/fnu+++AyjVvOV1VJy6n7auXr3KsmXLlLScmprKgAEDiuz0cXBwICkpiQEDBhAfH682uPfJJ5/g5OSk/B0QEMDWrVvx9vZm5cqVfPHFF/z666+MGTNGrVy/cuUKK1asYOTIkSxatIjs7GyGDRumNGB/+uknBg0aRLVq1ViwYAHh4eG0bNmSRYsW5RuQzp0WbGxstMofVAorCwuzefNmmjZtSqNGjejRowdly5ZVa1x36NCB8PBwAIYOHapWlu3cuZPy5cuzePFi3Nzc8p37xo0b9OnTh8uXLzNlyhRmzpzJlStX8PT05PHjxzx58gQPDw/+/PNPgoKCWLFiBf3792fHjh3Mnz+/yGt/kxWVbxTWxslr4sSJ1K5dmyVLluDl5cXGjRtZunRpkdegTV1GZcyYMXTv3p3w8HAqV65MQEAAQ4YMoUOHDoSGhvL2228zfvx4pVwuTj1v/vz5TJgwgdGjR2NhYaHxuwoJCaFz585ERETw4YcfMm3aNOLi4gCIjY3lq6++onPnzixdupQ5c+agp6fH6NGji9w/pqRl5k8//cSdO3eUskSTESNGKPubFSct5G0jaJKZmcnkyZPx8vJi/vz5PHv2jAEDBvD333+rHTd58mR69epFWFgY1apVY8iQIcq+CtrUgYrTht29ezffffcdgYGBzJs3j1u3bjFixIgiJ8m8KbRpK2rzfWZlZeHt7c2TJ08ICQlhyZIlVK1alaFDh3Lp0qVi5Q3w6rVZjIyM8PPzY8OGDUpkhenTp79wZAXVBA5VPU6butmFCxfw8PAgMzOTkJAQAgMDOXXqFN7e3vnO/8knnzBlyhQgJwx4WFhYvmMyMzPx8vJi586d+Pj4sHjxYt555x0+//xzLly48EKfT/zzJk6cqEwsKijfys7O5rPPPiMmJgY3NzfCw8Oxs7Nj8uTJLF68WO3Y3Hn5Z599plbXyn3/FFXPLMjt27dJTEykV69eADg7O3P06FEuXryY79jt27dz5swZZs2axfDhw9m9ezcuLi58//33TJ06FT8/P/bv3692Xdr2KUld8eWRsGZCa+7u7vz9999ERUUphZeRkRH29vb0799fqXDfvXuXZcuW0a9fPyZMmACAvb09JiYmjBo1ioSEhEIruypGRkZKAWxqaqpWqL/zzjssXrxYibl48eJFwsPDefz4MW+99VaB51Q1Yps0aQLkbDC8e/duDh06pIx2nzt3jqdPn+Lt7Y2JiYnyfvv37+fRo0dUrFhR7Zw3btygQoUKTJw4kRYtWgA5YTYuXbrEpk2bivyc4t937NixAmf0LFu2TJl1qq0aNWoQEBCgxMSdNWsW9+/fZ+PGjUo83w4dOtCrVy/mzJmjNgvc0tKS6dOnAzkdUTdv3iQiIgIPDw8uXrzIhg0bCAgIYNCgQUBO2srMzCQ0NBQXF5dCY1///fffVKpUicTERLp06aJ1LOPr169jaGhYaNrKLSwsjLfeeouoqCgqVKgA5CxJd3JyYvXq1WrLifv06aM0PNq0acO+ffs4ePAgn3zyCU2bNkVfXx8jIyO1FT7Z2dn4+PiohS+6efMm/v7+amG1DAwM8PPz47ffftPYIaBJeno6O3fupFevXkpM2o8++oiYmBgmTJhA1apVgZzZirVq1cLDwwMdHR1sbGx46623CpwB8uuvv9K0aVNCQ0OV78TOzo7Dhw9z8uRJZT+f11XHjh3R09Nj79699O3bF4Cvv/6apk2bUrdu3UJfGx0dTWZmJsuWLcPQ0BDIme3q6uqqHJOYmMi5c+dYvnw57dq1A8DW1lbjjFaVbdu28euvv7Jx40bMzc2BnDTl4uLC/PnziYqKKvS6CgoLYWlpyYYNG4Cc+NS9e/fmiy++UJ63srKidevWnDhxAgsLiyLvlYLuc02uXbtGlSpV+Pnnn7l//z779u0rdH8VTdq0aYOrq6vaTOW8oqKitM6zunXrRu/evZW//41yu3nz5lSsWJHMzMwi84rckpOT2bNnD5MmTVLyDltbWy5dusTx48dxdHQstbzldaVt3a84MjMzWbx4sVLuNmzYkJ49e7J582Zl5qomqpmA8fHxHDt2DEAZ2PT09KR+/fpATqfkkydPCAwMVMI/2NjY8PDhQ2bOnMmdO3eUVaCqmYPvvfcekPPbqjov27dvT3JyMvb29oSEhChletu2bTlw4AAnT56ke/fuyvXlTQva5A8qhZWFBVE13MeNGwdA5cqVcXJyYtOmTfj6+qKnp4eRkZEy47hOnTpq6UNPT4/g4GDKlSsHkG/VXnR0NM+fPyc6Olr5vurVq8egQYO4cOEC5cuXp2bNmoSEhChpvU2bNpw9e5aTJ08WeN3/BdrkGwXllXk5Ojoqv7GtrS2HDx/m4MGDjBw5ssDXaFuXUenbty8eHh5Azszw4cOHM2DAAAYOHAiAsbExH3/8MRcuXMDExKRY9Tx3d3c6d+6s8Trv379PbGwsnp6e+Pv7Azl1o+vXr3Py5Enc3d25cuUKgwcPZsiQIcrratasSe/evTl9+nS+1bm5lbTMvHbtGpCzCkAbKSkpWqeFvG2EglZhTp06VVlh1KJFCzp27Eh0dDRjx45VjhkxYoSyEtTOzo4PPviApUuXsmDBAq3qQMVpw2ZmZrJ8+XKlHfzo0SPGjRtHcnKyUj6/ybRpK2rzfd6+fZuUlBS1uomFhQVhYWE8e/aMOnXqaJ03vIptlvT0dDIzM9HR0WHnzp1MmjSJ//3vfwUer8nz58+V/9+/f59Tp04RERGBhYUFZmZmgHZ5bEREBNWqVWP58uXo6+sDULVqVSZNmpSvg7tGjRo0aNAAyKmTaAoxmZiYyA8//EBkZKTy29nY2PDJJ59w/PjxUg9LKUqXkZERgYGB+Pv7ExMTo5RvuSUkJHDixAlCQ0OV+qO9vT3Pnz8nIiKCfv36KW3VvHm5auVonTp11O6FouqZBVFFkVBNpO3RowczZsxgw4YNauUA5LR3Fi5cqESziI+P5+rVq2zcuJFKlSrRvn17jh07puwDm5qaqnWfktQVXx4ZnBFa09HRYdSoUXh5eXHo0CGOHDnC8ePH2b59Ozt27CAwMBB3d3fOnj1Lenp6vtlAXbt2JSAggOPHj2s1OFOY5s2bq22GpUroDx48KLCT59atWxw6dIjhw4dz//59IGdzP2NjY9avX69kjpaWlhgYGODi4kLXrl1xcHCgdevWBXZA1KhRg1WrVpGdnc2VK1e4ePEiKSkpnD59moyMjBf6nOLlsLCwYNKkSRqfq1evXrHP16hRI7XNCk+dOkXLli3VNlosU6YM3bt3JzQ0VG1Zed6VLJ07d2bPnj2kpqZy4sQJsrOzcXR0VKu4duzYkZiYGM6dO0fr1q01XlNISAgxMTH4+flx8eJF4uPj2bNnD46OjoSHh9O5c2dMTU01vlZXV1er8Coqx44dw9bWFgMDA+U6DQ0NsbCw4MiRI2qNdlXjRaVGjRpazUZ///331f5WzbxIS0sjJSWFixcvKjPfi5MOv/vuO+7cucMHH3yg5BNOTk5ERkaydetWpRHcpk0b1q9fj7OzM05OTrRv354PP/ywwE0qHRwccHBwICMjg99//52LFy+SnJxMWloaxsbGWl/fqyp3aDPV4Mzu3bvVOi4LkpSURIsWLZTKLuTkw7k7RU6dOoWBgYEyMAPw1ltv0b59e06fPq3xvEePHsXExARTU1O19OLo6MjSpUtJT09XGmuaTJ06VWOHQ+4y5vPPPwdyOilSU1O5dOmSEuZDdd8V914pyJkzZ/jss88wNzdn1qxZfPnll0ycOJElS5awbds2dHR0lNlVRQkICCAhIYEvv/xSY2jP4uRZedNiQf7JcrswhV2fKvRH7hA7AMuXL1f+X1p5y+tK27pfcdSpU0etk6thw4bUrVtXSTu50yvklEE6Ojro6+sTHBzMiBEjSEhI4OjRoxw/fpz169cTHx/PggULcHJywsDAQNnw+8aNG6SmpvLnn39q/N3efvttpcEM/39fqu43Z2dnnJ2defbsmZLGL1y4QGZmZr7fP++9pk3+oFKSslAVUqJ9+/bK9Xbu3Jldu3Zx8OBBtZVEmtSpU0dpbGuiyptzhzOtV6+e8j0CrFmzhqysLP78808uXrzI77//TkpKSqHv+19QmvmGpnujqBUj2tZlVHK3cVSDF7kH8lSdvKpzFaeeV1ge/MMPP/D8+fN8efDUqVOV/6sm+t2/f1/5LlUDGoV9ly9SZqo6urVdFdKsWTOt00LeNoImZcuWpVOnTsrfhoaGtGjRIt+Ku9x7D5QtWxYHBwclXI42daDitGEbN26sNkFRNYHx8ePHRX09bwRt2orafJ/GxsY0bNiQwMBAvv/+e+zt7XFwcFAbxNfWq9Zmefr0KZ999hl//PEHc+fOJSIigtDQUNq1a0d6ejoHDhzA2dmZt99+u8BzXLp0Kd8gmI6ODq1bt2bq1KnKNWuTxyYlJdGpUye1ur6dnZ0Sci1vuNWiJCUloa+vrzZpU09Pjy1bthTrPOLf06NHD3bu3EloaCidOnXKtweaKgxf3gkFH374IWvXruXs2bNKP6Y2eTkUXc8sSHx8PHZ2dujp6SnHOjg4EB8fz4gRI9Tu64YNG6rlz9WqVcPAwIBKlSopj1WtWlVZ/X7s2DGt+5SkrvjyyOCMKLbKlSvTo0cPZfDlwoULBAQEMGvWLHr27KnMwshb8JYpUwYjIyO1Tp2Syrs6oEyZnAh9hYWg2rZtG8+fP2fevHlqm8lCTtiUGzduYGJiQq1atVi9ejWRkZFs2rSJ2NhYKleuTL9+/Rg5cqTGTHj79u3MmzePa9euUbVqVUxNTSlXrlyJQmKJl69ChQrKrLLSkHdW3r1799QKZRVjY2Oys7N59OiR8piqsZP3XPfv31c2KixoI7ibN29qfPzMmTOsWLGC4OBgXF1dSU9PJzU1lfHjx+Pt7c2SJUto2rRpgYMzNWvW5ODBgzx69EiZQZXXtWvXlI7cu3fvsmPHDnbs2JHvuLzfQ97CvkyZMlo1hvM2Ds6fP89XX33F+fPnKV++PA0bNlQ694uTDlVhZDR1Nq5fv15p6HTv3p2srCzWrFmjhKupWbOmEhokr6ysLObNm0dcXByPHz/mnXfewcLCAgMDgzcmn+jWrRvjxo0jLS2Nhw8fcuHCBY1hAfK6d++extU1ucuQe/fuqQ3eaDomr7t373L9+vUCZzreuXMnX3rLrV69ekXmC6rY4vv27UNHR4e6devSsmVL4P/vu+LeKwX54osvaNKkCcuWLUNPT0+Je71w4ULWrl2LlZWV1oMzFStWZMqUKXz++edERERgZ2en9nxx8ixtV+78k+V2YQrrSFDlqYV9htLKW153RdX9qlSpovW5NH3f1apV4+bNm1y5ckWtUxJgxowZaitSVLP4P/74YyBn5vmYMWMICgqiU6dO6OjocOjQIaZPn05KSgoVKlSgSZMmyiBg7t8t732pquOpyqGnT58SHBys3Iu1atXCysoKPT29fL9/3s+lTf6gUpKycMuWLTx//lzjqoR169YVOThTY6KP8AAAG/RJREFUVNq9e/dukSsfo6KiiIiI4O7duxgbG2NmZkb58uX/Mx22BSnNfKMk94a2dRkVTXW7wjpjilPPK+w+0yYPvnTpEpMmTeLo0aOULVuW+vXrKxMnCvsuX6TMVP1Whe0deuvWLapUqaJMOtA2LWhTZhoaGiplpIqRkVG+wZm85zIyMlLaAtrWgbRtw2q6D0H7AazXnbZtxaK+Tx0dHVauXEl4eDh79+5l69atlC1bFicnJ7766qtilaWvWpslNjaWM2fOsGXLFho1aoSlpSUuLi74+vrSvHlzNm/ejIuLS6GfqUaNGkrbQTUp4913380XuUSbPPbu3bsa90otKdX5iju5SrxagoKC6NmzJ19++WW+MH337t2jWrVq+fJfVVsid9jOkrZ/8tYzNTl//jzJyckkJydjbW2d7/l9+/appV1NZXhh0VSK06ckdcWXRwZnhFauX7+Oi4sLI0aMyBdioWnTpowcORJfX1+uXLmiVCr+/vtvtdHorKws0tLS1DrY8s7G/ycT6JYtW2jVqhXDhw9XezwtLY2RI0eyceNGhg0bBvz/8uL09HSSkpJYv349ERERNG3alC5duqi9/tSpU4wbN05Z/q/qKAoJCeGHH374xz6PeLkKKki1uWcrV67MrVu38j2uKvgMDQ2V/+eNP6p6XbVq1ZTZD6tXr9bYaC5o6btqCauqU01fX5+wsDAltEHNmjULnYFub2/PqlWrOHTokMZC/OrVq3Tq1AlfX1/8/PyoWLEiDg4OfPrpp/mOLWylQkk9fPiQwYMHY2pqyq5du6hfvz5lypQhISFBqw1jVf7++28OHTpE//79883iPHLkCBEREZw8eVKpJPXs2ZOePXvy4MEDvv/+e5YtW8bYsWOxsbHJ1yEcGRlJdHQ0U6ZM4YMPPlB+y6IaKa8TVWiz/fv3k5aWRvPmzbUKCWJoaKi2V42KquKoOiYtLY3s7Gy1RlHuY/KqVKkSDRo0YNasWQW+74saM2YMqampREdHY2Vlhb6+Pk+ePMm3oWJx7hVN7ty5Q2pqKh4eHsqMXg8PD3799VdlA9fCwkFp0r59e3r16kVkZGS+indx8qx/UnHK7ZJQpcO0tDS1gb7k5GSePHlCgwYNSiVveV2VpO6nTRmpabbgrVu3MDc3p3r16vnC6dSqVYuzZ88ydOhQZs+eTdu2bdWeb926NV5eXsyYMYN79+5x//59fH19+eCDD4iMjFRCxMTFxXHo0KFifQfTpk3j22+/JTQ0FFtbW2WAx9bWtsjXaps/lMS5c+dITk5m1KhR+TY437ZtG1u2bOHKlSsvFOe/YsWKpKWl5Xv8+++/p0GDBpw6dYqZM2cSEBCAs7Oz0gk2YsSI/3T8/dKqk5RUcesyJVFa9bzceXDuNuPly5e5du0arVq14vPPP8fAwIBNmzZhamqKnp4ev//+u9pmxHm9aJlpamqKsbExiYmJBa4M9Pf35+rVq+zdu5ddu3aValp48OBBvvrOrVu38tVb7t+/r1Z+5z5GmzqQtGFLl7bfp4mJCUFBQUyePJlffvmFb775hmXLllGtWjWtQ06/im2W06dP8/777yt7kNaqVYuFCxcyaNAgkpOT6dGjR5GDJfr6+kUOgmmbx2oqw7KyskhMTCzRpMxKlSpp3Cfk3Llz6Ovr/yfC+70JTExMGDduHF9++SVr165Ve65y5crcvn2brKwstQEa1X5fpdF21EZ8fDwVK1Zk8eLF+QYDx4wZw7p164o1wS+vkvYpaSJ1xdJTpuhDhMiZnayrq8uaNWs0btiakpJCuXLlqFOnDpaWlujr67Nr1y61Y7755hsyMjKUWYMVK1bMt5xUFWJERVdXt1Su/9y5c/z222/07t2b1q1bq/3r1q0bZmZmbNq0iczMTFatWkXHjh2VkDe2trYEBwcD/x+DOLczZ86QlZWFn5+fUgnLzMzkyJEj/5nZRP8Fqhk7ue+BjIwMrTYWt7a2JikpSe1+z8rK4ptvvsHc3FytIXvw4EG11+7Zs4eaNWtSp04dWrVqBeTM6jA3N1f+Xbt2jYULFxYYAkXVQZ47rqexsTEfffQRkDPTrrCZUPb29jRq1IjQ0FCNneFz5sxBR0dHqSTY2Njwxx9/0KxZM+UamzZtSmRkJImJiYV9VfnknbmiSUpKCnfv3sXT05OGDRsqr1G9l7azVLdu3UpmZiYDBgzIl08MGjSIsmXLsm7dOiBn82ZVp3ClSpXo1q0bPj4+PH/+PN+GrZCTtzVu3JjevXsrFaIbN26QnJz8xuQTFSpUoF27duzZs4c9e/ZoXWls06YNSUlJat/b77//rrbZt62tLenp6ezfv195LD09ncOHDxd4Xmtra/766y+qV6+ull7279/PqlWr1EJslVRSUhJdu3aldevWSjpW3Xeq31Wbe6Wo+7xKlSpUrFiREydOqD0+aNAgypQpg66uLpUrVy729U+YMIEqVarkW5VSnDwrr3+j3C4pVX0k99J7yOmQnzdvXqnlLa+r4tT9IKeczFtPyluvU70ud8zqn3/+mYsXLyrpKHd6NTc3x9DQkPfee4/Hjx8TGxurMc9MTU3FxMSEqlWr8uOPP/Ls2TOGDBmiDMwAysBMcfLcpKQkbG1t6dSpkzIw8+OPP5KWllbkebTJH0oqPj6e8uXL8+mnn+ZLHwMHDiQrK+uFB4FatmzJ6dOn1cr9q1evMnjwYI4fP05SUhKGhoZ4eXkpje1Hjx6RlJT0xpRrJaFtvlFaeWVexanLlFRp1fMsLS0pW7Zsvjw4PDycCRMmKIMsrq6umJubKwMtReXBL1pmlilThgEDBnDw4MF89XLIqaufOHGCnj17UqZMmVJPC0+ePOHUqVPK33///TdJSUn5QhfnHmx++vQpBw8exMbGBtCuDiRt2NKlzfd57tw57OzsOHfuHDo6OpiamjJq1Cjef/99pfzUJm94Fdss7777LqmpqWoTrqytrZUQiaXVsa1tHtuyZUu+//57tRB9p0+fxtvbm9TU1GK/b8uWLXn27Jla2yMzM5OxY8fmW4EhXm0uLi60bduWOXPmqN3TNjY2ZGRk8O2336odv3PnTsqWLVvoPova9FloIz09nV27duHk5ESbNm3ype+ePXty/PjxEt3DKiXtU9JE6oqlR1bOCK3o6uoyadIk/Pz8+Pjjj3F3d6dBgwY8efKEw4cPExcXh7+/v1KAe3l5ERERgZ6eHu3bt+e3335j0aJF2NjYKHsGODo6cuDAAWbOnImjoyOnTp1i69atau+rOt/evXtxcHBQNmorrs2bN6Ovr1/ghpQfffQRU6dOJTExkTZt2hASEoKvry8eHh7o6uqybt06DAwMcHR0zPdaVSYdHBzMRx99xL1794iLi+OXX34hOzubp0+fFhoaQPz7Hj58WOAMMR0dHSwtLalSpQpWVlbExMRQu3ZtqlSpQmxsLE+fPi2yk3fgwIFs27aNAQMG4OfnR4UKFVizZg1//PEHy5YtUzt2586dGBsbY2dnx4EDB9i7dy+zZ88GoEmTJvTs2ZMJEyZw+fJlTE1N+f3335k3bx7NmjUrcJWCk5MTpqamjBs3jtGjR1OrVi2++eYbNmzYQO/evdmxYwfe3t6EhoZqXE6vp6fHzJkz8fLy4uOPP+bTTz+lcePG3L59mw0bNnDs2DEmTZqkpE9fX19cXV0ZOnQorq6u6OnpsXr1ao4cOYKbm1uRv0dulStX5sKFC/k2T86tXr16VKxYkSVLlqCjo0OZMmX49ttvldnX2q7I27JlC5aWlmqdeSpVqlTB0dGRb7/9lrS0NNq0acPEiROZNWsWDg4O3L9/n7CwMOrVq6fMGMvNwsKCJUuWsGzZMiwtLbl48aIS87s4FaBXXbdu3Rg/fjyZmZlERERo9ZoBAwawadMmBg0ahJ+fH8+fP2f+/Plq6crW1hZ7e3smTJjArVu3eOedd4iNjSUtLY3q1atrPG/v3r1ZvXo1AwcOxNvbGxMTEw4ePEhUVBTDhg0rMizBH3/8oXQE5fXOO+9gYmKChYUF27dvx9TUFBMTE06fPk1kZCQ6OjrK76rNvZL3PtcUPsTHx4eQkBCmTJmCk5MTKSkphIeHY2lpyaNHj/j8889ZuHBhgftOaaLaGDXvypTi5Fl5/RvltqayWRumpqZ07tyZGTNm8PjxYxo3bsy+ffs4ceIEK1asKLW85XVV3Lqfai+DyMhILCwsOHDgAMeOHct3XgMDA4YOHcqoUaN4/Pgxc+fOpWHDhoVuGlylShXGjh3LlClT6NevH66urtSuXZsHDx4ooWFUg4zNmjVDT0+P2bNn4+npybNnz4iPj1c6WYuT51pYWPDNN9+wfv166tWrxy+//EJ4eLhaGi/stUXlDyWRnp7O7t27cXR01LhfU6NGjWjWrBmbN29+oZVlqnxg8ODBeHt7o6OjQ1hYGPXr16dz585kZWWxdu1aQkJC6NChA9evX2flypXcunWrVEPJvIquXbtGdHR0vsdVIWK1yTdKK6/Mqzh1mZIqrXqekZERHh4erFixAj09PVq1akVSUhJbtmwhODiYatWqUbNmTWJjY6levToVK1bk0KFDSkdoQXlwaZSZnp6eHD9+nGHDhtGnTx9ln4ljx44RFxdHq1at8PX1BXLSemmmhbJlyzJu3DjGjBmDvr4+CxcupFKlSvlWKs2dO5fnz5/z9ttvs2LFCh4+fIiPjw+gXR1I2rDa06atqM33qQqxGRAQgJ+fH8bGxhw5coSff/5Z2aBcm7zhVWyzDBo0iC1btuDl5YWvry86OjqsWrWKn376iZ49e7J69Wr09fUZO3bsC3Vka1s38/HxoW/fvgwZMgQPDw8eP37MvHnzsLGxoUWLFsXejNzR0RELCwsCAgIYOXIk7777Lhs3buTGjRv5QkWKV19wcDA9e/ZUG+R3cHDA2tqaL7/8kuvXr9OoUSMSEhJYt24dQ4cOLXRQv2LFiujo6HD06FEaNGiApaVlia5r37593Lt3L9/+3SofffQRK1euZMOGDYwbN65E71HSPiVNpK5YemRwRmitU6dObNiwgRUrVhAREcHt27cxMDCgadOmLFiwQG1J7ciRIzE2Nmb16tWsWbMGY2Nj+vTpg5+fn1IYf/zxx1y6dIktW7awZs0abGxsWLhwoVqlvk2bNjg6OjJ37lyOHz+udWdfbs+ePWP37t20a9dObVOs3Hr06MGsWbNYt24dS5cuZenSpSxatAh/f38yMzMxMzNj5cqVGuMptm7dmkmTJhEVFcWuXbswNjamdevWhIWF4evry6lTp7C3ty/2dYuX5/z58/Tp00fjc7q6usqSy5kzZxIcHMzEiROpWLEiLi4utGzZUon5W5Dq1auzdu1a5syZw+TJk8nKysLMzIyoqKh8jcKRI0fy/fffs3r1aurUqcO8efPUCueZM2cSERHB6tWruXHjBsbGxri4uOTrXM1NT0+PlStXEhISwty5c3ny5AlNmjRh8eLFdOrUiQ4dOrB06dJCP4NqlvrKlSuJi4vjxo0bVKpUiSZNmhATE0ObNm2UY5s0aUJcXBwLFixgzJgx6Ojo0KRJEyIjI/PtbVGUIUOGEBgYiJeXFzExMRqPqVSpEkuWLCEkJIThw4dToUIFTE1NWb16NZ999hlJSUlFbhz+ww8/8McffxS6IWevXr349ttvlYZHeno6a9asYc2aNZQrVw5bW1sCAgI0duh7e3tz584dYmJiePDgAe+88w69evVCR0eHyMhIHj58mC+e8uvI0dERXV1drKysChw0ycvQ0JC1a9cybdo0xo0bR4UKFRg8eDC7d+9WOy4sLIw5c+awYMECnj17Rvfu3XF1ddU4qxVyVvLExcUxd+5cZs6cyaNHj6hduzaBgYF4eHgUeV0FbfwKOUuxfXx8lDxhypQpQE6s/a+++ort27crKwY++eSTIu+VvPd53g2gIWfSQ7ly5YiNjWXDhg1Ur14dFxcXhgwZwoMHDxgyZEiJBgu6dOlCly5d1EJBFCfPyuvfKLdLOjgDOZ1boaGhrFy5knv37tGgQQPCw8OVvOpF85bXXXHqft7e3qSlpbF8+XIyMjLo0KED06ZNU9scHHI6sJ2cnJg4cSJPnjzBwcGBiRMnFtkJ6O7uTv369YmNjWXevHncvXuXChUqYGFhQUxMjDJjvG7dusydO5ewsDCGDBlClSpVaN68OatWraJ///6cOnVK647w8ePHk5GRwbx580hPT6dWrVoMHTqU33//nYSEhEJn/WmTP5TE3r17C224Q055NX36dPbv36+2sXtxvPvuu8TFxTF79mwCAgIwMDDAzs6OgIAA3nrrLZydnbly5QqbN29m9erVmJiY0L59e/r160dgYCCpqanKRtlvmj///JMZM2bke/zTTz/FxsZGq3yjNPLKvIpblzEzMyvR+5RmPS8gIAAjIyM2bNhAZGQkdevWZfr06Tg7OwM5efC0adMICAhAX1+fhg0bEh4ezvTp00lKSiowPNmLlpn6+vpERESwbt06tm3bxs6dO0lPT6du3bqMGjUKNzc3ZUVcaacFIyMjRowYwezZs7l9+zbW1taEhobmC0E6depUZsyYwZUrVzAzMyM2NlbJ27SpA0kbVnvatBW1/T5XrFjB3LlzmTZtGvfv3+e9994jODhY2QOpqLzhVW2z1KpVi7i4OObMmcPYsWPR1dXFxsaGDRs20KhRI2rUqMG1a9deeM8Wbdt9ZmZmxMTEMH/+fEaMGEHlypXp2LEjo0ePLtHgkK6uLitWrGDOnDnMmzePp0+f0qxZM6Kionj//fdf6DOJl69mzZqMHj1aiZADOQP7S5cuZcGCBSxfvlzZgzMoKIi+ffsWer633nqLoUOHEh0dTWJiYqHRHQqzefNmDA0NCyxLGzdujKmpKfHx8YwaNapE7wEl61PSROqKpUcn+02PySCEEK8B1SbIISEhWm/qXZryxrYWQrxeJA0LIYQQ2pEyU4iXT9KdEEJoJnvOCCGEkIqyEK85ScNCCCGEdqTMFOLlk3QnhBCayeCMEEIIIYQQQgghhBBCCCHESyRhzYQQQgghhBBCCCGEEEIIIV4iWTkjhBBCCCGEEEIIIYQQQgjxEsngjBBCCCGEEEIIIYQQQgghxEskgzNCCCGEEEIIIYQQQgghhBAvkd6/fQFCCCGEEEII8aLGjx/Pli1b8j1uYGBAtWrVsLW1xd/fH2Nj43/k/fv378/Vq1c5cODAP3J+IYQQQgghxJtFBmeEEEIIIYQQb4wvvvgCQ0ND5e+HDx9y9OhRNm/ezI8//simTZvQ19cv9fcdMmQIT548KfXzCiGEEEIIId5MMjgjhBBCCCGEeGM4OTlRq1Yttcfc3d0JCgpi7dq17Nu3j+7du5f6+7Zt27bUzymEEEIIIYR4c8meM0IIIYQQQog3nrOzMwBnz579l69ECCGEEEIIIWRwRgghhBBCCPEfUL58eQCys7OVx7777jv69u2LpaUl1tbW+Pn5kZqamu+127Zt48MPP8TCwoLu3bvz9ddf4+npSf/+/ZVj+vfvT8eOHdVe9+uvv+Lj40OrVq2wsLDA1dWVffv2qR3Tv39/vLy8SExMpHfv3pibm9OhQwcWLVpEVlZWaX4FQgghhBBCiFeIDM4IIYQQQggh3niHDh0CoGnTpgDEx8czdOhQypcvz9ixY/H09OTMmTO4urqqDdDExcUREBBA1apVCQgIwNramtGjR/PTTz8V+n7nzp2jT58+nDt3joEDB+Lv709GRga+vr7ExcWpHZucnMzIkSNp3bo1EydOpHbt2oSFhbF27dpS/haEEEIIIYQQrwrZc0YIIYQQQgjxxrh//z5paWnK3w8fPuTQoUOEhYXRoEEDevTowcOHD5k2bRrdu3dn3rx5yrGurq706NGDOXPmsHjxYh49esT8+fOxtrYmOjoaXV1dAOrXr8/06dMLvY6pU6eio6PDpk2bqFGjBgBubm64ubkREhJCt27dMDIyAuDmzZuEh4crK28++ugj2rVrx44dO3B3dy/V70cIIYQQQgjxapDBGSGEEEIIIcQbQ7W3TG7ly5enY8eOBAYGUrZsWQ4cOMDDhw9xcnJSG8jR1dWlTZs2JCQk8Pz5c44dO8aDBw/49NNPlYEZyBlkWbhwYYHXcOvWLc6ePYubm5syMANgYGCAl5cX/v7+HDlyhJ49eyrX16FDB7Xj6tWrx61bt17kqxBCCCGEEEK8wmRwRgghhBBCCPHGmD17NsbGxmRkZHDo0CHi4uLo1q0bQUFBGBgYAHDp0iUARo0aVeB50tLSuHjxIgB169ZVe05fX5/atWsX+NqrV68CUK9evXzPNWjQAIC//vpLeaxq1aqUKaMecVpfX1/2nBFCCCGEEOINJoMzQgghhBBCiDdGixYtqFWrFgDt27enbt26TJ06lbt377JkyRJ0dHSUQY/g4GDl2LyqVKnC8+fPgZyBkrxUAz2aZGdnF/ic6r3Lli2rPJZ3YEYIIYQQQgjx5pNWgBBCCCGEEOKN1b9/fzp16sSBAweIiYkBoGbNmgAYGRlhZ2en9k9XVxcdHR309fWVgZs///xT7ZzZ2dnK6htNVOdPSUnJ91xqaiqAWrgzIYQQQgghxH+PDM4IIYQQQggh3mhTpkyhSpUqLFiwgMuXL2NnZ4eBgQHLly8nIyNDOe7GjRv4+PgwZ84cdHR0aNeuHeXLl2fdunVqIca+/vprtb1q8nr77bcxMzNj+/btXL9+XXk8PT2dqKgo9PX1adu27T/zYYUQQgghhBCvBRmcEUIIIYQQQrzRjI2NGTNmDE+ePGHy5MkYGRnh7+/PmTNn6NOnD9HR0Sxfvhw3NzeePXvGuHHjAKhUqRLDhw/n4MGDeHp6EhcXx7Rp0xg3bpxaWDJNJk6cSGZmJi4uLixevJjo6Gj69u3L+fPnCQgIoHLlyi/jowshhBBCCCFeUbLnjBBCCCGEEOKN98knn7B161YOHz7M1q1b8fT0xMTEhKioKObPn0+5cuVo1qwZs2fPpmXLlsrrBg0ahIGBAbGxscyYMYO6desyf/58goODNe5Fo2JlZcXatWtZuHAhK1euJCsriyZNmrB48WKcnJxexkcWQgghhBBCvMJ0sgvbrVIIIYQQQggh/qPS09N5+vSpxlUuLVq0wMnJiZCQkH/hyoQQQgghhBCvOwlrJoQQQgghhBAa3LhxA2trayIjI9UeP3jwII8ePcLCwuJfujIhhBBCCCHE607CmgkhhBBCCCGEBrVr16ZFixYsXryYO3fuUL9+fS5fvsyaNWt47733+Pjjj//tSxRCCCGEEEK8piSsmRBCCCGEEEIU4N69e4SHh7N3715u3ryJkZERHTp0YOTIkRgaGv7blyeEEEIIIYR4TcngjBBCCCGEEEIIIYQQQgghxEske84IIYQQQgghhBBCCCGEEEK8RDI4I4QQQgghhBBCCCGEEEII8RLJ4IwQQgghhBBCCCGEEEIIIcRLJIMzQgghhBBCCCGEEEIIIYQQL5EMzgghhBBCCCGEEEIIIYQQQrxEMjgjhBBCCCGEEEIIIYQQQgjxEv0fndd8oZtALe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25" y="4059261"/>
            <a:ext cx="4616989" cy="279874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612" y="3994199"/>
            <a:ext cx="4037392" cy="286380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25" y="761393"/>
            <a:ext cx="4725788" cy="315828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739" y="737022"/>
            <a:ext cx="3984265" cy="315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776" y="609600"/>
            <a:ext cx="7668226" cy="3257550"/>
          </a:xfrm>
        </p:spPr>
        <p:txBody>
          <a:bodyPr/>
          <a:lstStyle/>
          <a:p>
            <a:r>
              <a:rPr lang="fr-FR" dirty="0" smtClean="0"/>
              <a:t>Conclusions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1289"/>
            <a:ext cx="8987366" cy="5345111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  <a:buFont typeface="Wingdings" charset="2"/>
              <a:buChar char="q"/>
            </a:pPr>
            <a:r>
              <a:rPr lang="fr-FR" dirty="0" smtClean="0"/>
              <a:t>Les différents jeux de données permettent bien d’</a:t>
            </a:r>
            <a:r>
              <a:rPr lang="fr-FR" b="1" dirty="0" smtClean="0"/>
              <a:t>identifier : </a:t>
            </a:r>
          </a:p>
          <a:p>
            <a:pPr lvl="1">
              <a:spcAft>
                <a:spcPts val="600"/>
              </a:spcAft>
              <a:buSzPct val="100000"/>
              <a:buFont typeface="Wingdings" charset="2"/>
              <a:buChar char="Ø"/>
            </a:pPr>
            <a:r>
              <a:rPr lang="fr-FR" dirty="0" smtClean="0"/>
              <a:t>Les pays </a:t>
            </a:r>
            <a:r>
              <a:rPr lang="fr-FR" dirty="0"/>
              <a:t>avec </a:t>
            </a:r>
            <a:r>
              <a:rPr lang="fr-FR" b="1" dirty="0"/>
              <a:t>fort </a:t>
            </a:r>
            <a:r>
              <a:rPr lang="fr-FR" b="1" dirty="0" smtClean="0"/>
              <a:t>potentiel </a:t>
            </a:r>
            <a:r>
              <a:rPr lang="fr-FR" dirty="0" smtClean="0"/>
              <a:t>pour notre offre commerciale</a:t>
            </a:r>
          </a:p>
          <a:p>
            <a:pPr lvl="1">
              <a:spcAft>
                <a:spcPts val="600"/>
              </a:spcAft>
              <a:buSzPct val="100000"/>
              <a:buFont typeface="Wingdings" charset="2"/>
              <a:buChar char="Ø"/>
            </a:pPr>
            <a:r>
              <a:rPr lang="fr-FR" dirty="0" smtClean="0"/>
              <a:t>Des </a:t>
            </a:r>
            <a:r>
              <a:rPr lang="fr-FR" b="1" dirty="0" smtClean="0"/>
              <a:t>priorités immédiates</a:t>
            </a:r>
            <a:r>
              <a:rPr lang="fr-FR" dirty="0" smtClean="0"/>
              <a:t> et des </a:t>
            </a:r>
            <a:r>
              <a:rPr lang="fr-FR" b="1" dirty="0" smtClean="0"/>
              <a:t>actions futures</a:t>
            </a:r>
          </a:p>
          <a:p>
            <a:pPr lvl="1">
              <a:spcAft>
                <a:spcPts val="600"/>
              </a:spcAft>
              <a:buSzPct val="100000"/>
              <a:buFont typeface="Wingdings" charset="2"/>
              <a:buChar char="Ø"/>
            </a:pPr>
            <a:r>
              <a:rPr lang="fr-FR" b="1" dirty="0" smtClean="0"/>
              <a:t>L’évolution de ce potentiel </a:t>
            </a:r>
            <a:r>
              <a:rPr lang="fr-FR" dirty="0" smtClean="0"/>
              <a:t>pour chacune des catégories de pays </a:t>
            </a:r>
          </a:p>
          <a:p>
            <a:pPr marL="342900" lvl="1" indent="-342900">
              <a:spcBef>
                <a:spcPts val="2800"/>
              </a:spcBef>
              <a:spcAft>
                <a:spcPts val="600"/>
              </a:spcAft>
              <a:buFont typeface="Wingdings" charset="2"/>
              <a:buChar char="q"/>
            </a:pPr>
            <a:r>
              <a:rPr lang="fr-FR" sz="1800" dirty="0" smtClean="0"/>
              <a:t>Possibilités offertes par le jeu </a:t>
            </a:r>
            <a:r>
              <a:rPr lang="fr-FR" sz="1800" dirty="0"/>
              <a:t>de données </a:t>
            </a:r>
            <a:r>
              <a:rPr lang="fr-FR" sz="1800" b="1" dirty="0"/>
              <a:t>d’affiner encore </a:t>
            </a:r>
            <a:r>
              <a:rPr lang="fr-FR" sz="1800" b="1" dirty="0" smtClean="0"/>
              <a:t>l’analyse</a:t>
            </a:r>
            <a:endParaRPr lang="fr-FR" sz="1800" dirty="0"/>
          </a:p>
          <a:p>
            <a:pPr lvl="1">
              <a:spcAft>
                <a:spcPts val="600"/>
              </a:spcAft>
              <a:buSzPct val="100000"/>
              <a:buFont typeface="Wingdings" charset="2"/>
              <a:buChar char="Ø"/>
            </a:pPr>
            <a:r>
              <a:rPr lang="fr-FR" dirty="0" smtClean="0"/>
              <a:t>Distinction </a:t>
            </a:r>
            <a:r>
              <a:rPr lang="fr-FR" b="1" dirty="0" smtClean="0"/>
              <a:t>hommes / femmes</a:t>
            </a:r>
          </a:p>
          <a:p>
            <a:pPr lvl="1">
              <a:spcAft>
                <a:spcPts val="600"/>
              </a:spcAft>
              <a:buSzPct val="100000"/>
              <a:buFont typeface="Wingdings" charset="2"/>
              <a:buChar char="Ø"/>
            </a:pPr>
            <a:r>
              <a:rPr lang="fr-FR" dirty="0" smtClean="0"/>
              <a:t>Focus sur les pays où la part de jeunes en âge d’étudier sont </a:t>
            </a:r>
            <a:r>
              <a:rPr lang="fr-FR" b="1" dirty="0" smtClean="0"/>
              <a:t>hors du système </a:t>
            </a:r>
            <a:r>
              <a:rPr lang="fr-FR" b="1" dirty="0" smtClean="0"/>
              <a:t>éducatif</a:t>
            </a:r>
            <a:endParaRPr lang="fr-FR" b="1" dirty="0" smtClean="0"/>
          </a:p>
          <a:p>
            <a:pPr lvl="1">
              <a:spcAft>
                <a:spcPts val="600"/>
              </a:spcAft>
              <a:buSzPct val="100000"/>
              <a:buFont typeface="Wingdings" charset="2"/>
              <a:buChar char="Ø"/>
            </a:pPr>
            <a:r>
              <a:rPr lang="fr-FR" b="1" dirty="0" smtClean="0"/>
              <a:t>Tarification</a:t>
            </a:r>
            <a:r>
              <a:rPr lang="fr-FR" dirty="0" smtClean="0"/>
              <a:t> en fonction des pays et leur PIB</a:t>
            </a:r>
          </a:p>
          <a:p>
            <a:pPr lvl="1">
              <a:spcAft>
                <a:spcPts val="600"/>
              </a:spcAft>
              <a:buSzPct val="100000"/>
              <a:buFont typeface="Wingdings" charset="2"/>
              <a:buChar char="Ø"/>
            </a:pPr>
            <a:r>
              <a:rPr lang="fr-FR" b="1" dirty="0" smtClean="0"/>
              <a:t>Regroupement des pays par zone </a:t>
            </a:r>
            <a:r>
              <a:rPr lang="fr-FR" dirty="0" smtClean="0"/>
              <a:t>afin d’avoir une force commerciale centralisée</a:t>
            </a:r>
          </a:p>
          <a:p>
            <a:pPr lvl="1">
              <a:spcAft>
                <a:spcPts val="600"/>
              </a:spcAft>
              <a:buSzPct val="100000"/>
              <a:buFont typeface="Wingdings" charset="2"/>
              <a:buChar char="Ø"/>
            </a:pPr>
            <a:r>
              <a:rPr lang="fr-FR" dirty="0" smtClean="0"/>
              <a:t>Analyse par </a:t>
            </a:r>
            <a:r>
              <a:rPr lang="fr-FR" b="1" dirty="0" smtClean="0"/>
              <a:t>tranche d’âges </a:t>
            </a:r>
            <a:r>
              <a:rPr lang="fr-FR" dirty="0" smtClean="0"/>
              <a:t>pour une approche encore plus fine</a:t>
            </a:r>
          </a:p>
          <a:p>
            <a:pPr lvl="1">
              <a:spcAft>
                <a:spcPts val="600"/>
              </a:spcAft>
              <a:buSzPct val="100000"/>
              <a:buFont typeface="Wingdings" charset="2"/>
              <a:buChar char="Ø"/>
            </a:pPr>
            <a:r>
              <a:rPr lang="fr-FR" dirty="0" smtClean="0"/>
              <a:t>Dépenses publiques dans l’éducation </a:t>
            </a:r>
            <a:endParaRPr lang="fr-FR" dirty="0" smtClean="0"/>
          </a:p>
          <a:p>
            <a:pPr lvl="1">
              <a:spcAft>
                <a:spcPts val="600"/>
              </a:spcAft>
              <a:buSzPct val="100000"/>
              <a:buFont typeface="Wingdings" charset="2"/>
              <a:buChar char="Ø"/>
            </a:pPr>
            <a:r>
              <a:rPr lang="fr-FR" dirty="0" smtClean="0"/>
              <a:t>Analyse de l’environnement des affaires 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7574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</a:t>
            </a:r>
            <a:endParaRPr lang="fr-FR" sz="5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944284" y="1986936"/>
            <a:ext cx="3999441" cy="45593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fr-FR" sz="2400" smtClean="0"/>
              <a:t>OBJECTIFS DU PROJET</a:t>
            </a:r>
            <a:endParaRPr lang="fr-FR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154849" y="2020643"/>
            <a:ext cx="395155" cy="38852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1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44284" y="2821389"/>
            <a:ext cx="6571191" cy="5015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PRESENTATION DU JEU DE DONNEES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4849" y="2877893"/>
            <a:ext cx="395155" cy="38852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934759" y="3669114"/>
            <a:ext cx="6571191" cy="5015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ANALYSE PRE-EXPLORATOIRE - METHODE</a:t>
            </a:r>
          </a:p>
        </p:txBody>
      </p:sp>
      <p:sp>
        <p:nvSpPr>
          <p:cNvPr id="8" name="TextBox 9"/>
          <p:cNvSpPr txBox="1"/>
          <p:nvPr/>
        </p:nvSpPr>
        <p:spPr>
          <a:xfrm>
            <a:off x="2145324" y="3725618"/>
            <a:ext cx="395155" cy="38852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3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934759" y="4526364"/>
            <a:ext cx="6571191" cy="5015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FR" sz="2400" dirty="0">
                <a:solidFill>
                  <a:schemeClr val="bg1">
                    <a:lumMod val="75000"/>
                  </a:schemeClr>
                </a:solidFill>
              </a:rPr>
              <a:t>ANALYSE PRE-EXPLORATOIRE - </a:t>
            </a: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RESULTATS</a:t>
            </a:r>
            <a:endParaRPr lang="fr-F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2145324" y="4582868"/>
            <a:ext cx="395155" cy="38852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4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925234" y="5383614"/>
            <a:ext cx="6571191" cy="5015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</p:txBody>
      </p:sp>
      <p:sp>
        <p:nvSpPr>
          <p:cNvPr id="12" name="TextBox 17"/>
          <p:cNvSpPr txBox="1"/>
          <p:nvPr/>
        </p:nvSpPr>
        <p:spPr>
          <a:xfrm>
            <a:off x="2135799" y="5440118"/>
            <a:ext cx="395155" cy="38852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9881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du Projet 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050474" y="2331076"/>
            <a:ext cx="10141526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200" dirty="0"/>
              <a:t>Déterminer les pays avec un fort potentiel de clients pour  </a:t>
            </a:r>
            <a:r>
              <a:rPr lang="fr-FR" sz="2200" dirty="0" smtClean="0"/>
              <a:t>nos services</a:t>
            </a:r>
            <a:endParaRPr lang="fr-FR" sz="2200" dirty="0"/>
          </a:p>
          <a:p>
            <a:pPr marL="342900" lvl="1" indent="-342900"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fr-FR" sz="2200" dirty="0" smtClean="0"/>
              <a:t>Pour </a:t>
            </a:r>
            <a:r>
              <a:rPr lang="fr-FR" sz="2200" dirty="0"/>
              <a:t>chaque pays, quantifier l’évolution de ce potentiel de </a:t>
            </a:r>
            <a:r>
              <a:rPr lang="fr-FR" sz="2200" dirty="0" smtClean="0"/>
              <a:t>clients</a:t>
            </a:r>
          </a:p>
          <a:p>
            <a:pPr marL="285750" indent="-285750"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fr-FR" sz="2200" dirty="0" smtClean="0"/>
              <a:t>Enfin</a:t>
            </a:r>
            <a:r>
              <a:rPr lang="fr-FR" sz="2200" dirty="0"/>
              <a:t>, indiquer dans quels pays l’entreprise doit opérer en priorité</a:t>
            </a:r>
          </a:p>
        </p:txBody>
      </p:sp>
    </p:spTree>
    <p:extLst>
      <p:ext uri="{BB962C8B-B14F-4D97-AF65-F5344CB8AC3E}">
        <p14:creationId xmlns:p14="http://schemas.microsoft.com/office/powerpoint/2010/main" val="1284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135799" y="609600"/>
            <a:ext cx="8424878" cy="1064848"/>
          </a:xfrm>
        </p:spPr>
        <p:txBody>
          <a:bodyPr/>
          <a:lstStyle/>
          <a:p>
            <a:r>
              <a:rPr lang="fr-FR" dirty="0"/>
              <a:t>PROJET d’EXPANSION - </a:t>
            </a:r>
            <a:r>
              <a:rPr lang="fr-FR" dirty="0" smtClean="0"/>
              <a:t>ACADEMY</a:t>
            </a:r>
            <a:endParaRPr lang="fr-FR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944284" y="1964139"/>
            <a:ext cx="3999441" cy="5015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fr-FR" sz="2400" smtClean="0">
                <a:solidFill>
                  <a:schemeClr val="bg1">
                    <a:lumMod val="75000"/>
                  </a:schemeClr>
                </a:solidFill>
              </a:rPr>
              <a:t>OBJECTIFS DU PROJET</a:t>
            </a:r>
            <a:endParaRPr lang="fr-F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3"/>
          <p:cNvSpPr txBox="1"/>
          <p:nvPr/>
        </p:nvSpPr>
        <p:spPr>
          <a:xfrm>
            <a:off x="2154849" y="2020643"/>
            <a:ext cx="395155" cy="38852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1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944284" y="2821389"/>
            <a:ext cx="6571191" cy="5015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inden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fr-FR" dirty="0"/>
              <a:t>PRESENTATION DU JEU DE DONNEES</a:t>
            </a:r>
          </a:p>
        </p:txBody>
      </p:sp>
      <p:sp>
        <p:nvSpPr>
          <p:cNvPr id="18" name="TextBox 5"/>
          <p:cNvSpPr txBox="1"/>
          <p:nvPr/>
        </p:nvSpPr>
        <p:spPr>
          <a:xfrm>
            <a:off x="2154849" y="2877893"/>
            <a:ext cx="395155" cy="38852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934759" y="3669114"/>
            <a:ext cx="6571191" cy="5015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ANALYSE PRE-EXPLORATOIRE - METHODE</a:t>
            </a:r>
          </a:p>
        </p:txBody>
      </p:sp>
      <p:sp>
        <p:nvSpPr>
          <p:cNvPr id="20" name="TextBox 9"/>
          <p:cNvSpPr txBox="1"/>
          <p:nvPr/>
        </p:nvSpPr>
        <p:spPr>
          <a:xfrm>
            <a:off x="2145324" y="3725618"/>
            <a:ext cx="395155" cy="38852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3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934759" y="4526364"/>
            <a:ext cx="6571191" cy="5015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FR" sz="2400" dirty="0">
                <a:solidFill>
                  <a:schemeClr val="bg1">
                    <a:lumMod val="75000"/>
                  </a:schemeClr>
                </a:solidFill>
              </a:rPr>
              <a:t>ANALYSE PRE-EXPLORATOIRE - </a:t>
            </a: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RESULTATS</a:t>
            </a:r>
            <a:endParaRPr lang="fr-F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13"/>
          <p:cNvSpPr txBox="1"/>
          <p:nvPr/>
        </p:nvSpPr>
        <p:spPr>
          <a:xfrm>
            <a:off x="2145324" y="4582868"/>
            <a:ext cx="395155" cy="38852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4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925234" y="5383614"/>
            <a:ext cx="6571191" cy="5015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</p:txBody>
      </p:sp>
      <p:sp>
        <p:nvSpPr>
          <p:cNvPr id="24" name="TextBox 17"/>
          <p:cNvSpPr txBox="1"/>
          <p:nvPr/>
        </p:nvSpPr>
        <p:spPr>
          <a:xfrm>
            <a:off x="2135799" y="5440118"/>
            <a:ext cx="395155" cy="38852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3805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955308"/>
          </a:xfrm>
        </p:spPr>
        <p:txBody>
          <a:bodyPr/>
          <a:lstStyle/>
          <a:p>
            <a:r>
              <a:rPr lang="fr-FR" dirty="0" smtClean="0"/>
              <a:t>Présentation des jeux de données</a:t>
            </a:r>
            <a:endParaRPr lang="fr-F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69007" y="122778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69007" y="1227786"/>
            <a:ext cx="9590616" cy="563021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Les données sont présentées sous la forme de </a:t>
            </a:r>
            <a:r>
              <a:rPr lang="fr-FR" b="1" dirty="0" smtClean="0"/>
              <a:t>5 fichiers </a:t>
            </a:r>
            <a:r>
              <a:rPr lang="fr-FR" dirty="0" smtClean="0"/>
              <a:t>de type .csv importés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7" name="TextBox 4"/>
          <p:cNvSpPr txBox="1"/>
          <p:nvPr/>
        </p:nvSpPr>
        <p:spPr>
          <a:xfrm>
            <a:off x="2022764" y="1690255"/>
            <a:ext cx="2660072" cy="216130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200" b="1" u="sng" dirty="0" err="1"/>
              <a:t>EdStatsData</a:t>
            </a:r>
            <a:r>
              <a:rPr lang="fr-FR" sz="1200" b="1" u="sng" dirty="0"/>
              <a:t> </a:t>
            </a:r>
            <a:endParaRPr lang="fr-FR" sz="1200" b="1" u="sng" dirty="0" smtClean="0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/>
              <a:t>886 930 lignes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70 colonnes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0 valeurs dupliquées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 smtClean="0"/>
              <a:t>Contenu : </a:t>
            </a:r>
          </a:p>
          <a:p>
            <a:pPr lvl="1"/>
            <a:r>
              <a:rPr lang="fr-FR" sz="1200" dirty="0" smtClean="0"/>
              <a:t>Fournit par pays des données historiques et projections sur les indicateurs de la WB</a:t>
            </a:r>
            <a:endParaRPr lang="fr-FR" sz="1200" dirty="0"/>
          </a:p>
        </p:txBody>
      </p:sp>
      <p:sp>
        <p:nvSpPr>
          <p:cNvPr id="9" name="TextBox 6"/>
          <p:cNvSpPr txBox="1"/>
          <p:nvPr/>
        </p:nvSpPr>
        <p:spPr>
          <a:xfrm>
            <a:off x="5061397" y="1690255"/>
            <a:ext cx="2780276" cy="238373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200" b="1" u="sng" dirty="0" err="1" smtClean="0"/>
              <a:t>EdStatsCountry-Series</a:t>
            </a:r>
            <a:endParaRPr lang="fr-FR" sz="1200" b="1" u="sng" dirty="0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/>
              <a:t>613 lignes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4</a:t>
            </a:r>
            <a:r>
              <a:rPr lang="fr-FR" sz="1200" dirty="0" smtClean="0"/>
              <a:t> colonnes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0 valeurs dupliquées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 smtClean="0"/>
              <a:t>Contenu :</a:t>
            </a:r>
          </a:p>
          <a:p>
            <a:pPr lvl="1"/>
            <a:r>
              <a:rPr lang="fr-FR" sz="1200" dirty="0" smtClean="0"/>
              <a:t>Fournit pour certains indicateurs de certains pays des informations telles que la source de la donnée…</a:t>
            </a:r>
            <a:endParaRPr lang="fr-FR" sz="1200" dirty="0"/>
          </a:p>
        </p:txBody>
      </p:sp>
      <p:sp>
        <p:nvSpPr>
          <p:cNvPr id="11" name="TextBox 11"/>
          <p:cNvSpPr txBox="1"/>
          <p:nvPr/>
        </p:nvSpPr>
        <p:spPr>
          <a:xfrm>
            <a:off x="2393452" y="4122287"/>
            <a:ext cx="3605565" cy="23754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200" b="1" u="sng" dirty="0" err="1" smtClean="0"/>
              <a:t>EdStatsCountry</a:t>
            </a:r>
            <a:endParaRPr lang="fr-FR" sz="1200" b="1" u="sng" dirty="0" smtClean="0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/>
              <a:t>241 lignes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32 colonnes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0 valeurs dupliquées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/>
              <a:t>Contenu :</a:t>
            </a:r>
          </a:p>
          <a:p>
            <a:r>
              <a:rPr lang="fr-FR" sz="1200" dirty="0" smtClean="0"/>
              <a:t>Fournit pour chaque pays de nombreuses informations sur les méthodes d’évaluation et la datation des indicateurs macroéconomiques (devise, PIB…), ainsi que le regroupement des pays par Région,</a:t>
            </a:r>
            <a:endParaRPr lang="fr-FR" sz="1200" dirty="0"/>
          </a:p>
        </p:txBody>
      </p:sp>
      <p:sp>
        <p:nvSpPr>
          <p:cNvPr id="13" name="TextBox 13"/>
          <p:cNvSpPr txBox="1"/>
          <p:nvPr/>
        </p:nvSpPr>
        <p:spPr>
          <a:xfrm>
            <a:off x="8343951" y="1641958"/>
            <a:ext cx="2890111" cy="248032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200" b="1" u="sng" dirty="0" err="1" smtClean="0"/>
              <a:t>EdStatsFootNote</a:t>
            </a:r>
            <a:endParaRPr lang="fr-FR" sz="1200" b="1" u="sng" dirty="0" smtClean="0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/>
              <a:t>643 638 lignes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5</a:t>
            </a:r>
            <a:r>
              <a:rPr lang="fr-FR" sz="1200" dirty="0" smtClean="0"/>
              <a:t> colonnes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0 valeurs dupliquées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 smtClean="0"/>
              <a:t>Contenu : </a:t>
            </a:r>
          </a:p>
          <a:p>
            <a:pPr lvl="1"/>
            <a:r>
              <a:rPr lang="fr-FR" sz="1200" dirty="0"/>
              <a:t>Fournit des informations complémentaires </a:t>
            </a:r>
            <a:r>
              <a:rPr lang="fr-FR" sz="1200" dirty="0" smtClean="0"/>
              <a:t>qui expliquent les données de certains pays sur certaines années,</a:t>
            </a:r>
            <a:endParaRPr lang="fr-FR" sz="1200" dirty="0"/>
          </a:p>
        </p:txBody>
      </p:sp>
      <p:sp>
        <p:nvSpPr>
          <p:cNvPr id="15" name="TextBox 15"/>
          <p:cNvSpPr txBox="1"/>
          <p:nvPr/>
        </p:nvSpPr>
        <p:spPr>
          <a:xfrm>
            <a:off x="6819968" y="4184828"/>
            <a:ext cx="3266141" cy="23129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200" b="1" u="sng" dirty="0" err="1"/>
              <a:t>EdStatsSeries</a:t>
            </a:r>
            <a:r>
              <a:rPr lang="fr-FR" sz="1200" b="1" u="sng" dirty="0"/>
              <a:t> </a:t>
            </a:r>
            <a:endParaRPr lang="fr-FR" sz="1200" b="1" u="sng" dirty="0" smtClean="0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/>
              <a:t>3 665 lignes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21 colonnes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0 valeurs dupliquées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 smtClean="0"/>
              <a:t>Contenu : </a:t>
            </a:r>
          </a:p>
          <a:p>
            <a:pPr lvl="1"/>
            <a:r>
              <a:rPr lang="fr-FR" sz="1200" dirty="0" smtClean="0"/>
              <a:t>Fournit pour chaque indicateur une définition, une catégorie (Topic) et d’autres informations complémentaires 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55531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7851841" cy="1014190"/>
          </a:xfrm>
        </p:spPr>
        <p:txBody>
          <a:bodyPr/>
          <a:lstStyle/>
          <a:p>
            <a:r>
              <a:rPr lang="fr-FR" dirty="0" smtClean="0"/>
              <a:t>Le jeu de données - Qualité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38300"/>
            <a:ext cx="11055321" cy="5143499"/>
          </a:xfrm>
        </p:spPr>
        <p:txBody>
          <a:bodyPr>
            <a:normAutofit/>
          </a:bodyPr>
          <a:lstStyle/>
          <a:p>
            <a:r>
              <a:rPr lang="fr-FR" sz="1400" dirty="0" smtClean="0"/>
              <a:t>Il n’y a </a:t>
            </a:r>
            <a:r>
              <a:rPr lang="fr-FR" sz="1400" b="1" dirty="0" smtClean="0"/>
              <a:t>pas de données </a:t>
            </a:r>
            <a:r>
              <a:rPr lang="fr-FR" sz="1400" b="1" dirty="0" smtClean="0"/>
              <a:t>dupliquées</a:t>
            </a:r>
            <a:endParaRPr lang="fr-FR" sz="1400" dirty="0" smtClean="0"/>
          </a:p>
          <a:p>
            <a:r>
              <a:rPr lang="fr-FR" sz="1400" dirty="0" smtClean="0"/>
              <a:t>Concernant les données manquantes, il y a </a:t>
            </a:r>
            <a:r>
              <a:rPr lang="fr-FR" sz="1400" b="1" dirty="0" smtClean="0"/>
              <a:t>2 tendances :</a:t>
            </a:r>
          </a:p>
          <a:p>
            <a:pPr marL="800100" lvl="1" indent="-342900">
              <a:spcBef>
                <a:spcPts val="1800"/>
              </a:spcBef>
              <a:buSzPct val="100000"/>
              <a:buFont typeface="+mj-lt"/>
              <a:buAutoNum type="arabicPeriod"/>
            </a:pPr>
            <a:r>
              <a:rPr lang="fr-FR" sz="1400" dirty="0" smtClean="0"/>
              <a:t>Les jeux de données </a:t>
            </a:r>
            <a:r>
              <a:rPr lang="fr-FR" sz="1400" dirty="0" err="1" smtClean="0"/>
              <a:t>EdStatsCountry-Series</a:t>
            </a:r>
            <a:r>
              <a:rPr lang="fr-FR" sz="1400" dirty="0" smtClean="0"/>
              <a:t> </a:t>
            </a:r>
            <a:r>
              <a:rPr lang="fr-FR" sz="1400" dirty="0"/>
              <a:t>et </a:t>
            </a:r>
            <a:r>
              <a:rPr lang="fr-FR" sz="1400" dirty="0" err="1" smtClean="0"/>
              <a:t>EdStatsFootNote</a:t>
            </a:r>
            <a:r>
              <a:rPr lang="fr-FR" sz="1400" dirty="0" smtClean="0"/>
              <a:t> n’ont </a:t>
            </a:r>
            <a:r>
              <a:rPr lang="fr-FR" sz="1400" b="1" dirty="0" smtClean="0"/>
              <a:t>pas de données manquantes</a:t>
            </a:r>
          </a:p>
          <a:p>
            <a:pPr marL="800100" lvl="1" indent="-342900">
              <a:spcBef>
                <a:spcPts val="1800"/>
              </a:spcBef>
              <a:buSzPct val="100000"/>
              <a:buFont typeface="+mj-lt"/>
              <a:buAutoNum type="arabicPeriod"/>
            </a:pPr>
            <a:r>
              <a:rPr lang="fr-FR" sz="1400" dirty="0" smtClean="0"/>
              <a:t>Pour les 3 autres, des données sont absentes à divers niveaux:</a:t>
            </a:r>
          </a:p>
          <a:p>
            <a:pPr lvl="2"/>
            <a:r>
              <a:rPr lang="fr-FR" dirty="0" smtClean="0"/>
              <a:t>Pour </a:t>
            </a:r>
            <a:r>
              <a:rPr lang="fr-FR" b="1" dirty="0" err="1"/>
              <a:t>EdStatsCountry</a:t>
            </a:r>
            <a:r>
              <a:rPr lang="fr-FR" dirty="0" smtClean="0"/>
              <a:t>, </a:t>
            </a:r>
            <a:r>
              <a:rPr lang="fr-FR" b="1" dirty="0" smtClean="0"/>
              <a:t>peu de colonnes sont intégralement vides </a:t>
            </a:r>
            <a:r>
              <a:rPr lang="fr-FR" dirty="0" smtClean="0"/>
              <a:t>mais la plupart des colonnes sont sensiblement remplies. Seules 4 colonnes sont complètes (sur 32). </a:t>
            </a:r>
          </a:p>
          <a:p>
            <a:pPr lvl="2">
              <a:spcBef>
                <a:spcPts val="1400"/>
              </a:spcBef>
            </a:pPr>
            <a:r>
              <a:rPr lang="fr-FR" dirty="0" smtClean="0"/>
              <a:t>Pour </a:t>
            </a:r>
            <a:r>
              <a:rPr lang="fr-FR" b="1" dirty="0" err="1"/>
              <a:t>EdStatsSeries</a:t>
            </a:r>
            <a:r>
              <a:rPr lang="fr-FR" b="1" dirty="0"/>
              <a:t>, </a:t>
            </a:r>
            <a:r>
              <a:rPr lang="fr-FR" b="1" dirty="0" smtClean="0"/>
              <a:t>6 colonnes sont entièrement vides (sur 21)</a:t>
            </a:r>
            <a:r>
              <a:rPr lang="fr-FR" dirty="0" smtClean="0"/>
              <a:t>. Ces colonnes concerne moins notre analyse. Seules 5 colonnes sont complètes. Choix des indicateurs </a:t>
            </a:r>
          </a:p>
          <a:p>
            <a:pPr lvl="2">
              <a:spcBef>
                <a:spcPts val="1400"/>
              </a:spcBef>
            </a:pPr>
            <a:r>
              <a:rPr lang="fr-FR" dirty="0" smtClean="0"/>
              <a:t>Pour </a:t>
            </a:r>
            <a:r>
              <a:rPr lang="fr-FR" b="1" dirty="0" err="1"/>
              <a:t>EdStatsData</a:t>
            </a:r>
            <a:r>
              <a:rPr lang="fr-FR" dirty="0" smtClean="0"/>
              <a:t>, </a:t>
            </a:r>
            <a:r>
              <a:rPr lang="fr-FR" b="1" dirty="0" smtClean="0"/>
              <a:t>seules 4 colonnes sont complètes (sur 70)</a:t>
            </a:r>
            <a:r>
              <a:rPr lang="fr-FR" dirty="0" smtClean="0"/>
              <a:t>. On remarque aussi que: </a:t>
            </a:r>
          </a:p>
          <a:p>
            <a:pPr lvl="3"/>
            <a:r>
              <a:rPr lang="fr-FR" sz="1400" dirty="0" smtClean="0"/>
              <a:t>Au niveau des années, les colonnes sont relativement remplies pour plusieurs indicateurs essentiels à notre analyse, surtout pour les années antérieures à 2017. </a:t>
            </a:r>
          </a:p>
          <a:p>
            <a:pPr lvl="3"/>
            <a:r>
              <a:rPr lang="fr-FR" sz="1400" dirty="0" smtClean="0"/>
              <a:t>Au niveau des </a:t>
            </a:r>
            <a:r>
              <a:rPr lang="fr-FR" sz="1400" b="1" dirty="0" smtClean="0"/>
              <a:t>projections</a:t>
            </a:r>
            <a:r>
              <a:rPr lang="fr-FR" sz="1400" dirty="0" smtClean="0"/>
              <a:t>, des données sont présentes pour un certain type d’indicateurs (Wittgenstein Projection).</a:t>
            </a:r>
          </a:p>
        </p:txBody>
      </p:sp>
    </p:spTree>
    <p:extLst>
      <p:ext uri="{BB962C8B-B14F-4D97-AF65-F5344CB8AC3E}">
        <p14:creationId xmlns:p14="http://schemas.microsoft.com/office/powerpoint/2010/main" val="23264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ACADEMY – PROJET EXPANSION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4284" y="1964139"/>
            <a:ext cx="3999441" cy="501530"/>
          </a:xfrm>
        </p:spPr>
        <p:txBody>
          <a:bodyPr vert="horz" lIns="91440" tIns="45720" rIns="91440" bIns="45720" rtlCol="0" anchor="ctr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2400" dirty="0">
                <a:solidFill>
                  <a:schemeClr val="bg1">
                    <a:lumMod val="75000"/>
                  </a:schemeClr>
                </a:solidFill>
              </a:rPr>
              <a:t>OBJECTIFS DU PROJET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4849" y="2020643"/>
            <a:ext cx="395155" cy="38852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1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44284" y="2839426"/>
            <a:ext cx="6571191" cy="5015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inden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fr-FR" dirty="0"/>
              <a:t>PRESENTATION DU JEU DE DONNEES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4849" y="2877893"/>
            <a:ext cx="395155" cy="38852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934759" y="3669114"/>
            <a:ext cx="6571191" cy="5015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defPPr>
              <a:defRPr lang="en-US"/>
            </a:defPPr>
            <a:lvl1pPr inden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fr-FR" dirty="0"/>
              <a:t>ANALYSE PRE-EXPLORATOIRE - METHODE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45324" y="3725618"/>
            <a:ext cx="395155" cy="38852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3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934759" y="4526364"/>
            <a:ext cx="6571191" cy="5015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FR" sz="2400" dirty="0">
                <a:solidFill>
                  <a:schemeClr val="bg1">
                    <a:lumMod val="75000"/>
                  </a:schemeClr>
                </a:solidFill>
              </a:rPr>
              <a:t>ANALYSE PRE-EXPLORATOIRE - </a:t>
            </a: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RESULTATS</a:t>
            </a:r>
            <a:endParaRPr lang="fr-F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45324" y="4582868"/>
            <a:ext cx="395155" cy="38852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4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925234" y="5383614"/>
            <a:ext cx="6571191" cy="5015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35799" y="5440118"/>
            <a:ext cx="395155" cy="38852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9186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593" y="624110"/>
            <a:ext cx="9122020" cy="891837"/>
          </a:xfrm>
        </p:spPr>
        <p:txBody>
          <a:bodyPr/>
          <a:lstStyle/>
          <a:p>
            <a:r>
              <a:rPr lang="fr-FR" dirty="0" smtClean="0"/>
              <a:t>Analyse pré-exploratoire – Méthode </a:t>
            </a:r>
            <a:r>
              <a:rPr lang="fr-FR" dirty="0" smtClean="0"/>
              <a:t>1/3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526" y="1515947"/>
            <a:ext cx="9981127" cy="518677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 smtClean="0"/>
              <a:t>La méthode suivie pour l’analyse exploratoire se déroule en </a:t>
            </a:r>
            <a:r>
              <a:rPr lang="fr-FR" b="1" dirty="0" smtClean="0"/>
              <a:t>5 </a:t>
            </a:r>
            <a:r>
              <a:rPr lang="fr-FR" b="1" dirty="0" smtClean="0"/>
              <a:t>étapes:</a:t>
            </a:r>
          </a:p>
          <a:p>
            <a:pPr marL="0" indent="0">
              <a:buNone/>
            </a:pPr>
            <a:endParaRPr lang="fr-FR" sz="1100" b="1" dirty="0" smtClean="0"/>
          </a:p>
          <a:p>
            <a:pPr marL="342900" lvl="1" indent="-342900" algn="just">
              <a:lnSpc>
                <a:spcPct val="8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fr-F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élémentaire des cinq </a:t>
            </a:r>
            <a:r>
              <a:rPr lang="fr-F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jeux </a:t>
            </a:r>
            <a:r>
              <a:rPr lang="fr-F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données </a:t>
            </a:r>
            <a:r>
              <a:rPr lang="fr-F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pPr marL="857250" lvl="1" indent="-400050">
              <a:spcAft>
                <a:spcPts val="600"/>
              </a:spcAft>
              <a:buSzPct val="100000"/>
              <a:buFont typeface="+mj-lt"/>
              <a:buAutoNum type="romanLcPeriod"/>
            </a:pPr>
            <a:r>
              <a:rPr lang="fr-FR" dirty="0" smtClean="0"/>
              <a:t>Analyse liminaire de chaque jeu à l’aide d’une fonction simple développée pour cette phase</a:t>
            </a:r>
          </a:p>
          <a:p>
            <a:pPr marL="857250" lvl="1" indent="-400050">
              <a:spcAft>
                <a:spcPts val="600"/>
              </a:spcAft>
              <a:buSzPct val="100000"/>
              <a:buFont typeface="+mj-lt"/>
              <a:buAutoNum type="romanLcPeriod"/>
            </a:pPr>
            <a:r>
              <a:rPr lang="fr-FR" dirty="0" smtClean="0"/>
              <a:t>Sélection des </a:t>
            </a:r>
            <a:r>
              <a:rPr lang="fr-FR" dirty="0" err="1" smtClean="0"/>
              <a:t>target</a:t>
            </a:r>
            <a:r>
              <a:rPr lang="fr-FR" dirty="0" smtClean="0"/>
              <a:t> indicateurs en s’appuyant sur la colonne Topic de </a:t>
            </a:r>
            <a:r>
              <a:rPr lang="fr-FR" b="1" dirty="0" err="1" smtClean="0"/>
              <a:t>EdStatsSeries</a:t>
            </a:r>
            <a:r>
              <a:rPr lang="fr-FR" dirty="0" smtClean="0"/>
              <a:t>. Cette colonne agrège plusieurs indicateurs</a:t>
            </a:r>
            <a:r>
              <a:rPr lang="fr-FR" b="1" dirty="0" smtClean="0"/>
              <a:t>.</a:t>
            </a:r>
            <a:endParaRPr lang="fr-FR" dirty="0" smtClean="0"/>
          </a:p>
          <a:p>
            <a:pPr marL="857250" lvl="1" indent="-400050">
              <a:spcAft>
                <a:spcPts val="600"/>
              </a:spcAft>
              <a:buSzPct val="100000"/>
              <a:buFont typeface="+mj-lt"/>
              <a:buAutoNum type="romanLcPeriod"/>
            </a:pPr>
            <a:r>
              <a:rPr lang="fr-FR" dirty="0" smtClean="0"/>
              <a:t>Sélection des lignes et colonnes considérées comme utiles(non vides ou servant notre objectif)</a:t>
            </a:r>
          </a:p>
          <a:p>
            <a:pPr marL="857250" lvl="1" indent="-400050">
              <a:spcAft>
                <a:spcPts val="600"/>
              </a:spcAft>
              <a:buSzPct val="100000"/>
              <a:buFont typeface="+mj-lt"/>
              <a:buAutoNum type="romanLcPeriod"/>
            </a:pPr>
            <a:r>
              <a:rPr lang="fr-FR" dirty="0" smtClean="0"/>
              <a:t>Vérification du résultat (avec un graphique </a:t>
            </a:r>
            <a:r>
              <a:rPr lang="fr-FR" dirty="0" err="1" smtClean="0"/>
              <a:t>heatmap</a:t>
            </a:r>
            <a:r>
              <a:rPr lang="fr-FR" dirty="0" smtClean="0"/>
              <a:t>) </a:t>
            </a:r>
            <a:endParaRPr lang="fr-FR" sz="1800" dirty="0" smtClean="0"/>
          </a:p>
          <a:p>
            <a:pPr marL="0" lvl="1" indent="0" algn="just">
              <a:lnSpc>
                <a:spcPct val="80000"/>
              </a:lnSpc>
              <a:spcAft>
                <a:spcPts val="1200"/>
              </a:spcAft>
              <a:buNone/>
            </a:pPr>
            <a:r>
              <a:rPr lang="fr-FR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Fusion </a:t>
            </a:r>
            <a:r>
              <a:rPr lang="fr-F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fr-F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deux des 5 jeux de données afin </a:t>
            </a:r>
            <a:r>
              <a:rPr lang="fr-F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d’obtenir </a:t>
            </a:r>
            <a:r>
              <a:rPr lang="fr-F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unique </a:t>
            </a:r>
            <a:r>
              <a:rPr lang="fr-FR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r>
              <a:rPr lang="fr-F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 lequel poursuivre l’analyse : </a:t>
            </a:r>
          </a:p>
          <a:p>
            <a:pPr marL="0" lvl="1" indent="0">
              <a:buNone/>
            </a:pPr>
            <a:r>
              <a:rPr lang="fr-FR" sz="1800" dirty="0"/>
              <a:t> </a:t>
            </a:r>
            <a:r>
              <a:rPr lang="fr-FR" sz="1800" dirty="0" smtClean="0"/>
              <a:t>        Les deux jeux fusionnés sont : </a:t>
            </a:r>
          </a:p>
          <a:p>
            <a:pPr marL="0" lvl="1" indent="0">
              <a:buNone/>
            </a:pPr>
            <a:r>
              <a:rPr lang="fr-FR" sz="1800" b="1" dirty="0"/>
              <a:t> </a:t>
            </a:r>
            <a:r>
              <a:rPr lang="fr-FR" sz="1800" b="1" dirty="0" smtClean="0"/>
              <a:t>                    - </a:t>
            </a:r>
            <a:r>
              <a:rPr lang="fr-FR" sz="1800" dirty="0" err="1"/>
              <a:t>EdStatsData</a:t>
            </a:r>
            <a:r>
              <a:rPr lang="fr-FR" sz="1800" dirty="0"/>
              <a:t> qui contient les données de chaque pays </a:t>
            </a:r>
            <a:r>
              <a:rPr lang="fr-FR" sz="1800" dirty="0" smtClean="0"/>
              <a:t>pour chaque indicateur</a:t>
            </a:r>
            <a:endParaRPr lang="fr-FR" sz="1800" dirty="0"/>
          </a:p>
          <a:p>
            <a:pPr marL="0" lvl="1" indent="0">
              <a:buNone/>
            </a:pPr>
            <a:r>
              <a:rPr lang="fr-FR" sz="1800" dirty="0"/>
              <a:t>                    </a:t>
            </a:r>
            <a:r>
              <a:rPr lang="fr-FR" sz="1800" b="1" dirty="0"/>
              <a:t> - </a:t>
            </a:r>
            <a:r>
              <a:rPr lang="fr-FR" sz="1800" dirty="0" err="1"/>
              <a:t>EdStatsCountry</a:t>
            </a:r>
            <a:r>
              <a:rPr lang="fr-FR" sz="1800" dirty="0"/>
              <a:t> qui contient </a:t>
            </a:r>
            <a:r>
              <a:rPr lang="fr-FR" sz="1800" dirty="0" smtClean="0"/>
              <a:t>les pays associés à leurs </a:t>
            </a:r>
            <a:r>
              <a:rPr lang="fr-FR" sz="1800" dirty="0"/>
              <a:t>régions </a:t>
            </a:r>
            <a:r>
              <a:rPr lang="fr-FR" sz="1800" dirty="0" smtClean="0"/>
              <a:t>respectives</a:t>
            </a:r>
            <a:endParaRPr lang="fr-FR" sz="1800" dirty="0"/>
          </a:p>
          <a:p>
            <a:pPr marL="0" lvl="1" indent="0">
              <a:buNone/>
            </a:pPr>
            <a:endParaRPr lang="fr-FR" sz="1800" b="1" dirty="0" smtClean="0"/>
          </a:p>
          <a:p>
            <a:pPr marL="0" lvl="1" indent="0">
              <a:buNone/>
            </a:pPr>
            <a:endParaRPr lang="fr-FR" sz="1800" dirty="0" smtClean="0"/>
          </a:p>
        </p:txBody>
      </p:sp>
    </p:spTree>
    <p:extLst>
      <p:ext uri="{BB962C8B-B14F-4D97-AF65-F5344CB8AC3E}">
        <p14:creationId xmlns:p14="http://schemas.microsoft.com/office/powerpoint/2010/main" val="426762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893" y="624110"/>
            <a:ext cx="9366719" cy="818324"/>
          </a:xfrm>
        </p:spPr>
        <p:txBody>
          <a:bodyPr/>
          <a:lstStyle/>
          <a:p>
            <a:r>
              <a:rPr lang="fr-FR" dirty="0" smtClean="0"/>
              <a:t>Analyse pré-exploratoire – Méthode </a:t>
            </a:r>
            <a:r>
              <a:rPr lang="fr-FR" dirty="0" smtClean="0"/>
              <a:t>2/3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9418"/>
            <a:ext cx="10827278" cy="4878532"/>
          </a:xfrm>
        </p:spPr>
        <p:txBody>
          <a:bodyPr>
            <a:normAutofit fontScale="70000" lnSpcReduction="20000"/>
          </a:bodyPr>
          <a:lstStyle/>
          <a:p>
            <a:pPr marL="342900" lvl="1" indent="-342900" algn="just">
              <a:spcAft>
                <a:spcPts val="1200"/>
              </a:spcAft>
              <a:buFont typeface="+mj-lt"/>
              <a:buAutoNum type="arabicPeriod" startAt="3"/>
            </a:pPr>
            <a:r>
              <a:rPr lang="fr-F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Nettoyage et Remplissage </a:t>
            </a:r>
            <a:r>
              <a:rPr lang="fr-F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 colonnes vides </a:t>
            </a:r>
          </a:p>
          <a:p>
            <a:pPr marL="742950" lvl="2" indent="-342900"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800" dirty="0"/>
              <a:t>Politique de remplissage (</a:t>
            </a:r>
            <a:r>
              <a:rPr lang="fr-FR" sz="1800" dirty="0" smtClean="0"/>
              <a:t>basée </a:t>
            </a:r>
            <a:r>
              <a:rPr lang="fr-FR" sz="1800" dirty="0"/>
              <a:t>sur les valeurs de proximité)</a:t>
            </a:r>
          </a:p>
          <a:p>
            <a:pPr marL="857250" lvl="3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600" dirty="0"/>
              <a:t>Les valeurs vides d’une année n sont remplies par l’année n-1 </a:t>
            </a:r>
            <a:r>
              <a:rPr lang="fr-FR" sz="1600" dirty="0" smtClean="0"/>
              <a:t>ou n+1 </a:t>
            </a:r>
            <a:r>
              <a:rPr lang="fr-FR" sz="1600" dirty="0"/>
              <a:t>selon le cas. </a:t>
            </a:r>
          </a:p>
          <a:p>
            <a:pPr marL="857250" lvl="3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600" dirty="0"/>
              <a:t>Un algorithme a été développé pour ce traitement. </a:t>
            </a:r>
            <a:endParaRPr lang="fr-FR" sz="1600" dirty="0" smtClean="0"/>
          </a:p>
          <a:p>
            <a:pPr marL="857250" lvl="3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600" dirty="0" smtClean="0"/>
              <a:t>Les pays n’ayant aucune donnée sur toutes les années sous revue pour au moins un indicateur cible sont exclus de la suite de l’étude.</a:t>
            </a:r>
          </a:p>
          <a:p>
            <a:pPr marL="857250" lvl="3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600" dirty="0" smtClean="0"/>
              <a:t>Les colonnes présentant plus de 90% de Nan ont été éliminées pour la suite de l’analyse </a:t>
            </a:r>
            <a:endParaRPr lang="fr-FR" sz="1600" dirty="0"/>
          </a:p>
          <a:p>
            <a:pPr marL="342900" lvl="1" indent="-342900" algn="just">
              <a:spcAft>
                <a:spcPts val="1200"/>
              </a:spcAft>
              <a:buFont typeface="+mj-lt"/>
              <a:buAutoNum type="arabicPeriod" startAt="3"/>
            </a:pPr>
            <a:r>
              <a:rPr lang="fr-F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 chacun des indicateurs, analyse approfondie (sélection sur la base de la médiane, les quartiles, le taux de croissance annuel moyen sur les 6 dernières années, les projections sur les 5 prochaines années, mise en place de la notion de niveau priorité) </a:t>
            </a:r>
          </a:p>
          <a:p>
            <a:pPr marL="685800" lvl="2" algn="just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/>
              <a:t>Nombre d’utilisateurs Internet par pays</a:t>
            </a:r>
          </a:p>
          <a:p>
            <a:pPr marL="742950" lvl="2" indent="-342900" algn="just">
              <a:buFont typeface="Wingdings" panose="05000000000000000000" pitchFamily="2" charset="2"/>
              <a:buChar char="Ø"/>
            </a:pPr>
            <a:r>
              <a:rPr lang="fr-FR" sz="1600" dirty="0" smtClean="0"/>
              <a:t>Données macroéconomiques comme le PIB par Habitant</a:t>
            </a:r>
          </a:p>
          <a:p>
            <a:pPr marL="742950" lvl="2" indent="-342900" algn="just">
              <a:buFont typeface="Wingdings" panose="05000000000000000000" pitchFamily="2" charset="2"/>
              <a:buChar char="Ø"/>
            </a:pPr>
            <a:r>
              <a:rPr lang="fr-FR" sz="1600" dirty="0" smtClean="0"/>
              <a:t>Les inscriptions au secondaire et au supérieur</a:t>
            </a:r>
          </a:p>
          <a:p>
            <a:pPr marL="742950" lvl="2" indent="-342900" algn="just">
              <a:buFont typeface="Wingdings" panose="05000000000000000000" pitchFamily="2" charset="2"/>
              <a:buChar char="Ø"/>
            </a:pPr>
            <a:r>
              <a:rPr lang="fr-FR" sz="1600" dirty="0" smtClean="0"/>
              <a:t>La population dont l’âge est compris entre 15-25</a:t>
            </a:r>
            <a:endParaRPr lang="fr-FR" sz="1600" dirty="0"/>
          </a:p>
          <a:p>
            <a:pPr marL="400050" lvl="2" indent="0" algn="just">
              <a:buNone/>
            </a:pPr>
            <a:endParaRPr lang="fr-FR" sz="1600" dirty="0" smtClean="0"/>
          </a:p>
          <a:p>
            <a:pPr marL="342900" lvl="1" indent="-342900" algn="just">
              <a:spcAft>
                <a:spcPts val="1200"/>
              </a:spcAft>
              <a:buFont typeface="+mj-lt"/>
              <a:buAutoNum type="arabicPeriod" startAt="3"/>
            </a:pPr>
            <a:r>
              <a:rPr lang="fr-F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Création d’un </a:t>
            </a:r>
            <a:r>
              <a:rPr lang="fr-F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r>
              <a:rPr lang="fr-F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qui contient une agrégation des niveaux de priorité et constitution des vagues  </a:t>
            </a:r>
          </a:p>
          <a:p>
            <a:pPr marL="400050" lvl="2" indent="0" algn="just">
              <a:buNone/>
            </a:pPr>
            <a:endParaRPr lang="fr-FR" sz="1600" b="1" dirty="0"/>
          </a:p>
          <a:p>
            <a:pPr marL="400050" lvl="2" indent="0" algn="just"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57274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6576</TotalTime>
  <Words>1092</Words>
  <Application>Microsoft Office PowerPoint</Application>
  <PresentationFormat>Grand écran</PresentationFormat>
  <Paragraphs>158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Wingdings</vt:lpstr>
      <vt:lpstr>Wingdings 3</vt:lpstr>
      <vt:lpstr>Brin</vt:lpstr>
      <vt:lpstr>Projet d’expansion à l’international de la start-up de EdTech, Academy</vt:lpstr>
      <vt:lpstr>PLAN </vt:lpstr>
      <vt:lpstr>Objectifs du Projet </vt:lpstr>
      <vt:lpstr>PROJET d’EXPANSION - ACADEMY</vt:lpstr>
      <vt:lpstr>Présentation des jeux de données</vt:lpstr>
      <vt:lpstr>Le jeu de données - Qualité</vt:lpstr>
      <vt:lpstr>ACADEMY – PROJET EXPANSION</vt:lpstr>
      <vt:lpstr>Analyse pré-exploratoire – Méthode 1/3</vt:lpstr>
      <vt:lpstr>Analyse pré-exploratoire – Méthode 2/3</vt:lpstr>
      <vt:lpstr>ACADEMY – PROJET EXPANSION</vt:lpstr>
      <vt:lpstr>Analyse pré-exploratoire – Dataset sous étude</vt:lpstr>
      <vt:lpstr>Analyse pré-exploratoire – Internet Users</vt:lpstr>
      <vt:lpstr>Analyse pré-exploratoire – PIB par habitant</vt:lpstr>
      <vt:lpstr>Analyse pré-exploratoire – inscription au secondaire </vt:lpstr>
      <vt:lpstr>Analyse pré-exploratoire – inscriptions au supérieur</vt:lpstr>
      <vt:lpstr>Analyse pré-exploratoire – les top prioritaires</vt:lpstr>
      <vt:lpstr>Analyse pré-exploratoire – top priorité - vague 2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d’expansion à l’international de la start-up de EdTech,  Academy</dc:title>
  <dc:creator>FERK</dc:creator>
  <cp:lastModifiedBy>FERK</cp:lastModifiedBy>
  <cp:revision>54</cp:revision>
  <dcterms:created xsi:type="dcterms:W3CDTF">2020-07-07T14:23:58Z</dcterms:created>
  <dcterms:modified xsi:type="dcterms:W3CDTF">2020-07-24T17:00:23Z</dcterms:modified>
</cp:coreProperties>
</file>