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8A162-65E6-4314-9762-DD429EB62D72}" type="datetimeFigureOut">
              <a:rPr lang="es-MX" smtClean="0"/>
              <a:pPr/>
              <a:t>26/09/2016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12A11-5026-4806-9D86-ED3540F09884}"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8DB12A11-5026-4806-9D86-ED3540F09884}" type="slidenum">
              <a:rPr lang="es-MX" smtClean="0"/>
              <a:pPr/>
              <a:t>8</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83288919-D6F5-4BCE-8B5E-BE316E1C4F99}" type="datetimeFigureOut">
              <a:rPr lang="es-MX" smtClean="0"/>
              <a:pPr/>
              <a:t>26/09/2016</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AF6EA41-22D5-4625-8327-A5C1D0AA3D98}"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83288919-D6F5-4BCE-8B5E-BE316E1C4F99}" type="datetimeFigureOut">
              <a:rPr lang="es-MX" smtClean="0"/>
              <a:pPr/>
              <a:t>26/09/2016</a:t>
            </a:fld>
            <a:endParaRPr lang="es-MX"/>
          </a:p>
        </p:txBody>
      </p:sp>
      <p:sp>
        <p:nvSpPr>
          <p:cNvPr id="27" name="26 Marcador de número de diapositiva"/>
          <p:cNvSpPr>
            <a:spLocks noGrp="1"/>
          </p:cNvSpPr>
          <p:nvPr>
            <p:ph type="sldNum" sz="quarter" idx="11"/>
          </p:nvPr>
        </p:nvSpPr>
        <p:spPr/>
        <p:txBody>
          <a:bodyPr rtlCol="0"/>
          <a:lstStyle/>
          <a:p>
            <a:fld id="{7AF6EA41-22D5-4625-8327-A5C1D0AA3D98}" type="slidenum">
              <a:rPr lang="es-MX" smtClean="0"/>
              <a:pPr/>
              <a:t>‹Nº›</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83288919-D6F5-4BCE-8B5E-BE316E1C4F99}" type="datetimeFigureOut">
              <a:rPr lang="es-MX" smtClean="0"/>
              <a:pPr/>
              <a:t>26/09/2016</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7AF6EA41-22D5-4625-8327-A5C1D0AA3D98}"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83288919-D6F5-4BCE-8B5E-BE316E1C4F99}" type="datetimeFigureOut">
              <a:rPr lang="es-MX" smtClean="0"/>
              <a:pPr/>
              <a:t>26/09/2016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7AF6EA41-22D5-4625-8327-A5C1D0AA3D98}"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3288919-D6F5-4BCE-8B5E-BE316E1C4F99}" type="datetimeFigureOut">
              <a:rPr lang="es-MX" smtClean="0"/>
              <a:pPr/>
              <a:t>26/09/2016</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AF6EA41-22D5-4625-8327-A5C1D0AA3D98}"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PORTADA</a:t>
            </a:r>
            <a:endParaRPr lang="es-MX" dirty="0"/>
          </a:p>
        </p:txBody>
      </p:sp>
      <p:sp>
        <p:nvSpPr>
          <p:cNvPr id="3" name="2 Subtítulo"/>
          <p:cNvSpPr>
            <a:spLocks noGrp="1"/>
          </p:cNvSpPr>
          <p:nvPr>
            <p:ph type="subTitle" idx="1"/>
          </p:nvPr>
        </p:nvSpPr>
        <p:spPr>
          <a:xfrm>
            <a:off x="714348" y="3886200"/>
            <a:ext cx="7858180" cy="2686072"/>
          </a:xfrm>
        </p:spPr>
        <p:txBody>
          <a:bodyPr>
            <a:normAutofit fontScale="92500"/>
          </a:bodyPr>
          <a:lstStyle/>
          <a:p>
            <a:r>
              <a:rPr lang="es-MX" dirty="0" smtClean="0">
                <a:solidFill>
                  <a:schemeClr val="tx1"/>
                </a:solidFill>
              </a:rPr>
              <a:t>NOMBRE: FERNANDO GONZALEZ CRUZ.</a:t>
            </a:r>
          </a:p>
          <a:p>
            <a:r>
              <a:rPr lang="es-MX" dirty="0" smtClean="0">
                <a:solidFill>
                  <a:schemeClr val="tx1"/>
                </a:solidFill>
              </a:rPr>
              <a:t>ASIGNATURA: PSICOLOGIA DEL FACTOR HOUMANO.</a:t>
            </a:r>
          </a:p>
          <a:p>
            <a:r>
              <a:rPr lang="es-MX" dirty="0" smtClean="0">
                <a:solidFill>
                  <a:schemeClr val="tx1"/>
                </a:solidFill>
              </a:rPr>
              <a:t>TEMA: MOTIVACION EN EL TRABAJO.</a:t>
            </a:r>
          </a:p>
          <a:p>
            <a:r>
              <a:rPr lang="es-MX" dirty="0" smtClean="0">
                <a:solidFill>
                  <a:schemeClr val="tx1"/>
                </a:solidFill>
              </a:rPr>
              <a:t>CARRERA: INGENIERIA EN SISTEMAS COMPUTACIONALES.</a:t>
            </a:r>
          </a:p>
          <a:p>
            <a:r>
              <a:rPr lang="es-MX" dirty="0" smtClean="0">
                <a:solidFill>
                  <a:schemeClr val="tx1"/>
                </a:solidFill>
              </a:rPr>
              <a:t>CUATRIMESTRE: 4°</a:t>
            </a:r>
          </a:p>
          <a:p>
            <a:r>
              <a:rPr lang="es-MX" dirty="0" smtClean="0">
                <a:solidFill>
                  <a:schemeClr val="tx1"/>
                </a:solidFill>
              </a:rPr>
              <a:t> </a:t>
            </a:r>
            <a:endParaRPr lang="es-MX"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Como se lleva acabo la motivación efectiva.</a:t>
            </a:r>
            <a:endParaRPr lang="es-MX" dirty="0"/>
          </a:p>
        </p:txBody>
      </p:sp>
      <p:sp>
        <p:nvSpPr>
          <p:cNvPr id="3" name="2 Marcador de contenido"/>
          <p:cNvSpPr>
            <a:spLocks noGrp="1"/>
          </p:cNvSpPr>
          <p:nvPr>
            <p:ph idx="1"/>
          </p:nvPr>
        </p:nvSpPr>
        <p:spPr/>
        <p:txBody>
          <a:bodyPr>
            <a:normAutofit/>
          </a:bodyPr>
          <a:lstStyle/>
          <a:p>
            <a:pPr algn="just"/>
            <a:r>
              <a:rPr lang="es-MX" sz="2200" dirty="0" smtClean="0">
                <a:latin typeface="Arial" pitchFamily="34" charset="0"/>
                <a:cs typeface="Arial" pitchFamily="34" charset="0"/>
              </a:rPr>
              <a:t>Puntuales</a:t>
            </a:r>
          </a:p>
          <a:p>
            <a:pPr algn="just"/>
            <a:r>
              <a:rPr lang="es-MX" sz="2200" b="1" dirty="0" smtClean="0">
                <a:latin typeface="Arial" pitchFamily="34" charset="0"/>
                <a:cs typeface="Arial" pitchFamily="34" charset="0"/>
              </a:rPr>
              <a:t>Oportunidades de formación:</a:t>
            </a:r>
            <a:r>
              <a:rPr lang="es-MX" sz="2200" dirty="0" smtClean="0">
                <a:latin typeface="Arial" pitchFamily="34" charset="0"/>
                <a:cs typeface="Arial" pitchFamily="34" charset="0"/>
              </a:rPr>
              <a:t> permiten adquirir conocimientos y mantenerse actualizados, mejorando y enriqueciendo la experiencia y tareas del personal</a:t>
            </a:r>
          </a:p>
          <a:p>
            <a:pPr algn="just"/>
            <a:r>
              <a:rPr lang="es-MX" sz="2200" b="1" dirty="0" smtClean="0">
                <a:latin typeface="Arial" pitchFamily="34" charset="0"/>
                <a:cs typeface="Arial" pitchFamily="34" charset="0"/>
              </a:rPr>
              <a:t>Talleres y reuniones:</a:t>
            </a:r>
            <a:r>
              <a:rPr lang="es-MX" sz="2200" dirty="0" smtClean="0">
                <a:latin typeface="Arial" pitchFamily="34" charset="0"/>
                <a:cs typeface="Arial" pitchFamily="34" charset="0"/>
              </a:rPr>
              <a:t> son espacios creados para poner en práctica una serie de dinámicas diseñadas por especialistas, para orientar a los trabajadores hacia el crecimiento y desarrollo personal. Estas dinámicas suelen reforzar los lazos entre los integrantes de las organizaciones</a:t>
            </a:r>
          </a:p>
          <a:p>
            <a:endParaRPr lang="es-MX"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Conclusiones		</a:t>
            </a:r>
            <a:endParaRPr lang="es-MX" dirty="0"/>
          </a:p>
        </p:txBody>
      </p:sp>
      <p:sp>
        <p:nvSpPr>
          <p:cNvPr id="3" name="2 Marcador de contenido"/>
          <p:cNvSpPr>
            <a:spLocks noGrp="1"/>
          </p:cNvSpPr>
          <p:nvPr>
            <p:ph idx="1"/>
          </p:nvPr>
        </p:nvSpPr>
        <p:spPr/>
        <p:txBody>
          <a:bodyPr/>
          <a:lstStyle/>
          <a:p>
            <a:pPr algn="just"/>
            <a:r>
              <a:rPr lang="es-MX" sz="2000" dirty="0" smtClean="0"/>
              <a:t>La motivación está presente en todos los aspectos de la vida de los seres humanos.</a:t>
            </a:r>
          </a:p>
          <a:p>
            <a:pPr algn="just"/>
            <a:r>
              <a:rPr lang="es-MX" sz="2000" dirty="0" smtClean="0"/>
              <a:t>Todas las personas tienen necesidades que no se satisfacen con dinero.</a:t>
            </a:r>
          </a:p>
          <a:p>
            <a:pPr algn="just"/>
            <a:r>
              <a:rPr lang="es-MX" sz="2000" dirty="0" smtClean="0"/>
              <a:t>La vida social de los trabajadores, debe ser tomada en cuenta dentro de las organizaciones.</a:t>
            </a:r>
          </a:p>
          <a:p>
            <a:pPr algn="just"/>
            <a:r>
              <a:rPr lang="es-MX" sz="2000" dirty="0" smtClean="0"/>
              <a:t>La productividad de una organización depende en gran medida del recurso humano.</a:t>
            </a:r>
          </a:p>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INTRODUCCION</a:t>
            </a:r>
            <a:endParaRPr lang="es-MX" dirty="0"/>
          </a:p>
        </p:txBody>
      </p:sp>
      <p:sp>
        <p:nvSpPr>
          <p:cNvPr id="3" name="2 Marcador de contenido"/>
          <p:cNvSpPr>
            <a:spLocks noGrp="1"/>
          </p:cNvSpPr>
          <p:nvPr>
            <p:ph idx="1"/>
          </p:nvPr>
        </p:nvSpPr>
        <p:spPr/>
        <p:txBody>
          <a:bodyPr>
            <a:normAutofit/>
          </a:bodyPr>
          <a:lstStyle/>
          <a:p>
            <a:pPr algn="just"/>
            <a:r>
              <a:rPr lang="es-MX" sz="2000" dirty="0" smtClean="0">
                <a:latin typeface="Arial" pitchFamily="34" charset="0"/>
                <a:cs typeface="Arial" pitchFamily="34" charset="0"/>
              </a:rPr>
              <a:t>La </a:t>
            </a:r>
            <a:r>
              <a:rPr lang="es-MX" sz="2000" b="1" dirty="0" smtClean="0">
                <a:latin typeface="Arial" pitchFamily="34" charset="0"/>
                <a:cs typeface="Arial" pitchFamily="34" charset="0"/>
              </a:rPr>
              <a:t>motivación laboral</a:t>
            </a:r>
            <a:r>
              <a:rPr lang="es-MX" sz="2000" dirty="0" smtClean="0">
                <a:latin typeface="Arial" pitchFamily="34" charset="0"/>
                <a:cs typeface="Arial" pitchFamily="34" charset="0"/>
              </a:rPr>
              <a:t> es un aspecto que nunca debe faltar entre tus empleados. Supone un cambio cualitativo a la hora de llevar a cabo un trabajo, pero también como forma de mantener un ambiente </a:t>
            </a:r>
            <a:r>
              <a:rPr lang="es-MX" sz="2000" dirty="0" smtClean="0">
                <a:latin typeface="Arial" pitchFamily="34" charset="0"/>
                <a:cs typeface="Arial" pitchFamily="34" charset="0"/>
              </a:rPr>
              <a:t>agradable </a:t>
            </a:r>
            <a:r>
              <a:rPr lang="es-MX" sz="2000" dirty="0" smtClean="0">
                <a:latin typeface="Arial" pitchFamily="34" charset="0"/>
                <a:cs typeface="Arial" pitchFamily="34" charset="0"/>
              </a:rPr>
              <a:t>y </a:t>
            </a:r>
            <a:r>
              <a:rPr lang="es-MX" sz="2000" dirty="0" smtClean="0">
                <a:latin typeface="Arial" pitchFamily="34" charset="0"/>
                <a:cs typeface="Arial" pitchFamily="34" charset="0"/>
              </a:rPr>
              <a:t>proactivo.</a:t>
            </a:r>
          </a:p>
        </p:txBody>
      </p:sp>
      <p:pic>
        <p:nvPicPr>
          <p:cNvPr id="11266" name="Picture 2" descr="Resultado de imagen para motivacion laboral"/>
          <p:cNvPicPr>
            <a:picLocks noChangeAspect="1" noChangeArrowheads="1"/>
          </p:cNvPicPr>
          <p:nvPr/>
        </p:nvPicPr>
        <p:blipFill>
          <a:blip r:embed="rId2"/>
          <a:srcRect/>
          <a:stretch>
            <a:fillRect/>
          </a:stretch>
        </p:blipFill>
        <p:spPr bwMode="auto">
          <a:xfrm>
            <a:off x="2071670" y="3571876"/>
            <a:ext cx="4876800" cy="31146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Motivación extrínseca.</a:t>
            </a:r>
            <a:endParaRPr lang="es-MX" dirty="0"/>
          </a:p>
        </p:txBody>
      </p:sp>
      <p:sp>
        <p:nvSpPr>
          <p:cNvPr id="3" name="2 Marcador de contenido"/>
          <p:cNvSpPr>
            <a:spLocks noGrp="1"/>
          </p:cNvSpPr>
          <p:nvPr>
            <p:ph idx="1"/>
          </p:nvPr>
        </p:nvSpPr>
        <p:spPr/>
        <p:txBody>
          <a:bodyPr>
            <a:normAutofit/>
          </a:bodyPr>
          <a:lstStyle/>
          <a:p>
            <a:pPr algn="just"/>
            <a:r>
              <a:rPr lang="es-MX" sz="2000" dirty="0" smtClean="0">
                <a:latin typeface="Arial" pitchFamily="34" charset="0"/>
                <a:cs typeface="Arial" pitchFamily="34" charset="0"/>
              </a:rPr>
              <a:t>La motivación extrínseca se da cuando se trata de despertar el interés motivacional de la persona mediante recompensas externas, como por ejemplo dinero, ascensos, etc. Otra característica de la motivación extrínseca es que los motivos que impulsan a la persona a realizar la acción son ajenos a la propia acción, es decir, están determinados por esas recompensas externas.</a:t>
            </a:r>
            <a:endParaRPr lang="es-MX" sz="2000" dirty="0">
              <a:latin typeface="Arial" pitchFamily="34" charset="0"/>
              <a:cs typeface="Arial" pitchFamily="34" charset="0"/>
            </a:endParaRPr>
          </a:p>
        </p:txBody>
      </p:sp>
      <p:pic>
        <p:nvPicPr>
          <p:cNvPr id="10242" name="Picture 2" descr="https://actioncoach.com.mx/renepadilla/wp-content/uploads/sites/40/2016/02/action15.jpg"/>
          <p:cNvPicPr>
            <a:picLocks noChangeAspect="1" noChangeArrowheads="1"/>
          </p:cNvPicPr>
          <p:nvPr/>
        </p:nvPicPr>
        <p:blipFill>
          <a:blip r:embed="rId2"/>
          <a:srcRect/>
          <a:stretch>
            <a:fillRect/>
          </a:stretch>
        </p:blipFill>
        <p:spPr bwMode="auto">
          <a:xfrm>
            <a:off x="2643174" y="4286256"/>
            <a:ext cx="3426187" cy="228601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Motivación intrínseca. </a:t>
            </a:r>
            <a:endParaRPr lang="es-MX" dirty="0"/>
          </a:p>
        </p:txBody>
      </p:sp>
      <p:sp>
        <p:nvSpPr>
          <p:cNvPr id="3" name="2 Marcador de contenido"/>
          <p:cNvSpPr>
            <a:spLocks noGrp="1"/>
          </p:cNvSpPr>
          <p:nvPr>
            <p:ph idx="1"/>
          </p:nvPr>
        </p:nvSpPr>
        <p:spPr/>
        <p:txBody>
          <a:bodyPr>
            <a:normAutofit/>
          </a:bodyPr>
          <a:lstStyle/>
          <a:p>
            <a:pPr algn="just"/>
            <a:r>
              <a:rPr lang="es-MX" sz="2000" dirty="0" smtClean="0">
                <a:latin typeface="Arial" pitchFamily="34" charset="0"/>
                <a:cs typeface="Arial" pitchFamily="34" charset="0"/>
              </a:rPr>
              <a:t>Los psicólogos han definido a la motivación intrínseca como aquélla que nace del interior de la persona con el fin de satisfacer sus deseos de autorrealización y crecimiento personal.</a:t>
            </a:r>
            <a:endParaRPr lang="es-MX" sz="2000" dirty="0">
              <a:latin typeface="Arial" pitchFamily="34" charset="0"/>
              <a:cs typeface="Arial" pitchFamily="34" charset="0"/>
            </a:endParaRPr>
          </a:p>
        </p:txBody>
      </p:sp>
      <p:pic>
        <p:nvPicPr>
          <p:cNvPr id="9220" name="Picture 4" descr="http://imagenesyfrasesbonitas.com/wp-content/uploads/2015/07/Motivaci%C3%B3n-Personal-y-Laboral.jpg"/>
          <p:cNvPicPr>
            <a:picLocks noChangeAspect="1" noChangeArrowheads="1"/>
          </p:cNvPicPr>
          <p:nvPr/>
        </p:nvPicPr>
        <p:blipFill>
          <a:blip r:embed="rId2"/>
          <a:srcRect/>
          <a:stretch>
            <a:fillRect/>
          </a:stretch>
        </p:blipFill>
        <p:spPr bwMode="auto">
          <a:xfrm>
            <a:off x="2571736" y="3429000"/>
            <a:ext cx="3810026" cy="285752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Motivación transcendente</a:t>
            </a:r>
            <a:endParaRPr lang="es-MX" dirty="0"/>
          </a:p>
        </p:txBody>
      </p:sp>
      <p:sp>
        <p:nvSpPr>
          <p:cNvPr id="3" name="2 Marcador de contenido"/>
          <p:cNvSpPr>
            <a:spLocks noGrp="1"/>
          </p:cNvSpPr>
          <p:nvPr>
            <p:ph idx="1"/>
          </p:nvPr>
        </p:nvSpPr>
        <p:spPr/>
        <p:txBody>
          <a:bodyPr>
            <a:normAutofit/>
          </a:bodyPr>
          <a:lstStyle/>
          <a:p>
            <a:pPr algn="just"/>
            <a:r>
              <a:rPr lang="es-MX" sz="2000" dirty="0" smtClean="0">
                <a:latin typeface="Arial" pitchFamily="34" charset="0"/>
                <a:cs typeface="Arial" pitchFamily="34" charset="0"/>
              </a:rPr>
              <a:t>La </a:t>
            </a:r>
            <a:r>
              <a:rPr lang="es-MX" sz="2000" b="1" dirty="0" smtClean="0">
                <a:latin typeface="Arial" pitchFamily="34" charset="0"/>
                <a:cs typeface="Arial" pitchFamily="34" charset="0"/>
              </a:rPr>
              <a:t>motivación trascendente</a:t>
            </a:r>
            <a:r>
              <a:rPr lang="es-MX" sz="2000" dirty="0" smtClean="0">
                <a:latin typeface="Arial" pitchFamily="34" charset="0"/>
                <a:cs typeface="Arial" pitchFamily="34" charset="0"/>
              </a:rPr>
              <a:t> esta orientada a satisfacer necesidades no demandadas de los otros, pasando por encima de las necesidades propias, para la mejora del resto del grupo y favorecer que así se desarrolle todo su potencial. Forma parte de los tipos de motivación, junto a la motivación intrínseca y la motivación extrínseca.</a:t>
            </a:r>
            <a:endParaRPr lang="es-MX" sz="2000" dirty="0">
              <a:latin typeface="Arial" pitchFamily="34" charset="0"/>
              <a:cs typeface="Arial" pitchFamily="34" charset="0"/>
            </a:endParaRPr>
          </a:p>
        </p:txBody>
      </p:sp>
      <p:pic>
        <p:nvPicPr>
          <p:cNvPr id="8194" name="Picture 2" descr="https://s-media-cache-ak0.pinimg.com/236x/ea/92/38/ea923838570f2094e1d3b942e6750a17.jpg"/>
          <p:cNvPicPr>
            <a:picLocks noChangeAspect="1" noChangeArrowheads="1"/>
          </p:cNvPicPr>
          <p:nvPr/>
        </p:nvPicPr>
        <p:blipFill>
          <a:blip r:embed="rId2"/>
          <a:srcRect/>
          <a:stretch>
            <a:fillRect/>
          </a:stretch>
        </p:blipFill>
        <p:spPr bwMode="auto">
          <a:xfrm>
            <a:off x="2786050" y="4143380"/>
            <a:ext cx="3214710" cy="250984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Coaching</a:t>
            </a:r>
            <a:r>
              <a:rPr lang="es-MX" dirty="0" smtClean="0"/>
              <a:t> en la empresa</a:t>
            </a:r>
            <a:endParaRPr lang="es-MX" dirty="0"/>
          </a:p>
        </p:txBody>
      </p:sp>
      <p:sp>
        <p:nvSpPr>
          <p:cNvPr id="3" name="2 Marcador de contenido"/>
          <p:cNvSpPr>
            <a:spLocks noGrp="1"/>
          </p:cNvSpPr>
          <p:nvPr>
            <p:ph idx="1"/>
          </p:nvPr>
        </p:nvSpPr>
        <p:spPr/>
        <p:txBody>
          <a:bodyPr>
            <a:normAutofit/>
          </a:bodyPr>
          <a:lstStyle/>
          <a:p>
            <a:pPr algn="just"/>
            <a:r>
              <a:rPr lang="es-MX" sz="2000" dirty="0" smtClean="0">
                <a:latin typeface="Arial" pitchFamily="34" charset="0"/>
                <a:cs typeface="Arial" pitchFamily="34" charset="0"/>
              </a:rPr>
              <a:t>En el ámbito  empresarial la práctica del </a:t>
            </a:r>
            <a:r>
              <a:rPr lang="es-MX" sz="2000" b="1" dirty="0" err="1" smtClean="0">
                <a:latin typeface="Arial" pitchFamily="34" charset="0"/>
                <a:cs typeface="Arial" pitchFamily="34" charset="0"/>
              </a:rPr>
              <a:t>coaching</a:t>
            </a:r>
            <a:r>
              <a:rPr lang="es-MX" sz="2000" dirty="0" smtClean="0">
                <a:latin typeface="Arial" pitchFamily="34" charset="0"/>
                <a:cs typeface="Arial" pitchFamily="34" charset="0"/>
              </a:rPr>
              <a:t> trabaja con un plan de acción alineado con la compañía y se aplica como un camino para obtener resultados específicos y corrección en la actitud de los empleados, tanto a nivel individual como grupal.</a:t>
            </a:r>
            <a:endParaRPr lang="es-MX" sz="2000" dirty="0">
              <a:latin typeface="Arial" pitchFamily="34" charset="0"/>
              <a:cs typeface="Arial" pitchFamily="34" charset="0"/>
            </a:endParaRPr>
          </a:p>
        </p:txBody>
      </p:sp>
      <p:pic>
        <p:nvPicPr>
          <p:cNvPr id="7170" name="Picture 2" descr="http://www.strategic-businesssolutions.com/blog/wp-content/uploads/2016/04/11-Motivacion-laboral-690x440.jpg"/>
          <p:cNvPicPr>
            <a:picLocks noChangeAspect="1" noChangeArrowheads="1"/>
          </p:cNvPicPr>
          <p:nvPr/>
        </p:nvPicPr>
        <p:blipFill>
          <a:blip r:embed="rId2"/>
          <a:srcRect/>
          <a:stretch>
            <a:fillRect/>
          </a:stretch>
        </p:blipFill>
        <p:spPr bwMode="auto">
          <a:xfrm>
            <a:off x="1928794" y="3571876"/>
            <a:ext cx="4786346" cy="30521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Factores de motivación laboral</a:t>
            </a:r>
            <a:endParaRPr lang="es-MX" dirty="0"/>
          </a:p>
        </p:txBody>
      </p:sp>
      <p:sp>
        <p:nvSpPr>
          <p:cNvPr id="3" name="2 Marcador de contenido"/>
          <p:cNvSpPr>
            <a:spLocks noGrp="1"/>
          </p:cNvSpPr>
          <p:nvPr>
            <p:ph idx="1"/>
          </p:nvPr>
        </p:nvSpPr>
        <p:spPr/>
        <p:txBody>
          <a:bodyPr/>
          <a:lstStyle/>
          <a:p>
            <a:pPr algn="just">
              <a:buNone/>
            </a:pPr>
            <a:r>
              <a:rPr lang="es-MX" sz="2000" b="1" dirty="0" smtClean="0">
                <a:latin typeface="Arial" pitchFamily="34" charset="0"/>
                <a:cs typeface="Arial" pitchFamily="34" charset="0"/>
              </a:rPr>
              <a:t>Motivadores:</a:t>
            </a:r>
            <a:r>
              <a:rPr lang="es-MX" sz="2000" dirty="0" smtClean="0">
                <a:latin typeface="Arial" pitchFamily="34" charset="0"/>
                <a:cs typeface="Arial" pitchFamily="34" charset="0"/>
              </a:rPr>
              <a:t> son los orientados a garantizar la satisfacción de las personas tanto en el desempeño de sus labores como en sus propias expectativas, y abarcan aspectos como:</a:t>
            </a:r>
          </a:p>
          <a:p>
            <a:pPr algn="just"/>
            <a:r>
              <a:rPr lang="es-MX" sz="2000" dirty="0" smtClean="0">
                <a:latin typeface="Arial" pitchFamily="34" charset="0"/>
                <a:cs typeface="Arial" pitchFamily="34" charset="0"/>
              </a:rPr>
              <a:t>Logros</a:t>
            </a:r>
          </a:p>
          <a:p>
            <a:r>
              <a:rPr lang="es-MX" sz="2000" dirty="0" smtClean="0">
                <a:latin typeface="Arial" pitchFamily="34" charset="0"/>
                <a:cs typeface="Arial" pitchFamily="34" charset="0"/>
              </a:rPr>
              <a:t>Reconocimiento</a:t>
            </a:r>
          </a:p>
          <a:p>
            <a:r>
              <a:rPr lang="es-MX" sz="2000" dirty="0" smtClean="0">
                <a:latin typeface="Arial" pitchFamily="34" charset="0"/>
                <a:cs typeface="Arial" pitchFamily="34" charset="0"/>
              </a:rPr>
              <a:t>Promoción</a:t>
            </a:r>
          </a:p>
          <a:p>
            <a:r>
              <a:rPr lang="es-MX" sz="2000" dirty="0" smtClean="0">
                <a:latin typeface="Arial" pitchFamily="34" charset="0"/>
                <a:cs typeface="Arial" pitchFamily="34" charset="0"/>
              </a:rPr>
              <a:t>Retos</a:t>
            </a:r>
          </a:p>
          <a:p>
            <a:r>
              <a:rPr lang="es-MX" sz="2000" dirty="0" smtClean="0">
                <a:latin typeface="Arial" pitchFamily="34" charset="0"/>
                <a:cs typeface="Arial" pitchFamily="34" charset="0"/>
              </a:rPr>
              <a:t>Asignación de responsabilidades</a:t>
            </a:r>
          </a:p>
          <a:p>
            <a:endParaRPr lang="es-MX"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Factores de motivación laboral</a:t>
            </a:r>
            <a:endParaRPr lang="es-MX" dirty="0"/>
          </a:p>
        </p:txBody>
      </p:sp>
      <p:sp>
        <p:nvSpPr>
          <p:cNvPr id="3" name="2 Marcador de contenido"/>
          <p:cNvSpPr>
            <a:spLocks noGrp="1"/>
          </p:cNvSpPr>
          <p:nvPr>
            <p:ph idx="1"/>
          </p:nvPr>
        </p:nvSpPr>
        <p:spPr/>
        <p:txBody>
          <a:bodyPr/>
          <a:lstStyle/>
          <a:p>
            <a:pPr algn="just"/>
            <a:r>
              <a:rPr lang="es-MX" sz="2000" b="1" dirty="0" smtClean="0">
                <a:latin typeface="Arial" pitchFamily="34" charset="0"/>
                <a:cs typeface="Arial" pitchFamily="34" charset="0"/>
              </a:rPr>
              <a:t>Higiénicos:</a:t>
            </a:r>
            <a:r>
              <a:rPr lang="es-MX" sz="2000" dirty="0" smtClean="0">
                <a:latin typeface="Arial" pitchFamily="34" charset="0"/>
                <a:cs typeface="Arial" pitchFamily="34" charset="0"/>
              </a:rPr>
              <a:t> tienen que ver tanto con el contexto donde se desempeña el trabajo como con el trato que las personas reciben:</a:t>
            </a:r>
          </a:p>
          <a:p>
            <a:pPr algn="just"/>
            <a:r>
              <a:rPr lang="es-MX" sz="2000" dirty="0" smtClean="0">
                <a:latin typeface="Arial" pitchFamily="34" charset="0"/>
                <a:cs typeface="Arial" pitchFamily="34" charset="0"/>
              </a:rPr>
              <a:t>Ambiente laboral</a:t>
            </a:r>
          </a:p>
          <a:p>
            <a:pPr algn="just"/>
            <a:r>
              <a:rPr lang="es-MX" sz="2000" dirty="0" smtClean="0">
                <a:latin typeface="Arial" pitchFamily="34" charset="0"/>
                <a:cs typeface="Arial" pitchFamily="34" charset="0"/>
              </a:rPr>
              <a:t>Recursos materiales</a:t>
            </a:r>
          </a:p>
          <a:p>
            <a:pPr algn="just"/>
            <a:r>
              <a:rPr lang="es-MX" sz="2000" dirty="0" smtClean="0">
                <a:latin typeface="Arial" pitchFamily="34" charset="0"/>
                <a:cs typeface="Arial" pitchFamily="34" charset="0"/>
              </a:rPr>
              <a:t>Beneficios sociales</a:t>
            </a:r>
          </a:p>
          <a:p>
            <a:pPr algn="just"/>
            <a:r>
              <a:rPr lang="es-MX" sz="2000" dirty="0" smtClean="0">
                <a:latin typeface="Arial" pitchFamily="34" charset="0"/>
                <a:cs typeface="Arial" pitchFamily="34" charset="0"/>
              </a:rPr>
              <a:t>Sueldos</a:t>
            </a:r>
          </a:p>
          <a:p>
            <a:pPr algn="just"/>
            <a:r>
              <a:rPr lang="es-MX" sz="2000" dirty="0" smtClean="0">
                <a:latin typeface="Arial" pitchFamily="34" charset="0"/>
                <a:cs typeface="Arial" pitchFamily="34" charset="0"/>
              </a:rPr>
              <a:t>Relaciones personales</a:t>
            </a:r>
          </a:p>
          <a:p>
            <a:pPr algn="just"/>
            <a:r>
              <a:rPr lang="es-MX" sz="2000" dirty="0" smtClean="0">
                <a:latin typeface="Arial" pitchFamily="34" charset="0"/>
                <a:cs typeface="Arial" pitchFamily="34" charset="0"/>
              </a:rPr>
              <a:t>Políticas institucionales</a:t>
            </a:r>
          </a:p>
          <a:p>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642918"/>
            <a:ext cx="8229600" cy="1066800"/>
          </a:xfrm>
        </p:spPr>
        <p:txBody>
          <a:bodyPr>
            <a:normAutofit fontScale="90000"/>
          </a:bodyPr>
          <a:lstStyle/>
          <a:p>
            <a:r>
              <a:rPr lang="es-MX" dirty="0" smtClean="0"/>
              <a:t>Como se lleva a cabo la motivación efectiva.</a:t>
            </a:r>
            <a:endParaRPr lang="es-MX" dirty="0"/>
          </a:p>
        </p:txBody>
      </p:sp>
      <p:sp>
        <p:nvSpPr>
          <p:cNvPr id="3" name="2 Marcador de contenido"/>
          <p:cNvSpPr>
            <a:spLocks noGrp="1"/>
          </p:cNvSpPr>
          <p:nvPr>
            <p:ph idx="1"/>
          </p:nvPr>
        </p:nvSpPr>
        <p:spPr>
          <a:xfrm>
            <a:off x="457200" y="1714488"/>
            <a:ext cx="8229600" cy="5143512"/>
          </a:xfrm>
        </p:spPr>
        <p:txBody>
          <a:bodyPr>
            <a:normAutofit fontScale="32500" lnSpcReduction="20000"/>
          </a:bodyPr>
          <a:lstStyle/>
          <a:p>
            <a:pPr algn="just"/>
            <a:r>
              <a:rPr lang="es-MX" sz="5500" dirty="0" smtClean="0">
                <a:latin typeface="Arial" pitchFamily="34" charset="0"/>
                <a:cs typeface="Arial" pitchFamily="34" charset="0"/>
              </a:rPr>
              <a:t>Permanentes</a:t>
            </a:r>
          </a:p>
          <a:p>
            <a:pPr algn="just"/>
            <a:r>
              <a:rPr lang="es-MX" sz="5500" b="1" dirty="0" smtClean="0">
                <a:latin typeface="Arial" pitchFamily="34" charset="0"/>
                <a:cs typeface="Arial" pitchFamily="34" charset="0"/>
              </a:rPr>
              <a:t>Ubicación acertada:</a:t>
            </a:r>
            <a:r>
              <a:rPr lang="es-MX" sz="5500" dirty="0" smtClean="0">
                <a:latin typeface="Arial" pitchFamily="34" charset="0"/>
                <a:cs typeface="Arial" pitchFamily="34" charset="0"/>
              </a:rPr>
              <a:t> se trata de ubicar a los empleados en los puestos adecuados según su perfil</a:t>
            </a:r>
          </a:p>
          <a:p>
            <a:pPr algn="just"/>
            <a:r>
              <a:rPr lang="es-MX" sz="5500" b="1" dirty="0" smtClean="0">
                <a:latin typeface="Arial" pitchFamily="34" charset="0"/>
                <a:cs typeface="Arial" pitchFamily="34" charset="0"/>
              </a:rPr>
              <a:t>Inducción:</a:t>
            </a:r>
            <a:r>
              <a:rPr lang="es-MX" sz="5500" dirty="0" smtClean="0">
                <a:latin typeface="Arial" pitchFamily="34" charset="0"/>
                <a:cs typeface="Arial" pitchFamily="34" charset="0"/>
              </a:rPr>
              <a:t> facilita la correcta incorporación de una persona a la organización, al suministrarle información sobre las políticas, normas y funcionamiento, así como las expectativas sobre su desempeño</a:t>
            </a:r>
          </a:p>
          <a:p>
            <a:pPr algn="just"/>
            <a:r>
              <a:rPr lang="es-MX" sz="5500" b="1" dirty="0" smtClean="0">
                <a:latin typeface="Arial" pitchFamily="34" charset="0"/>
                <a:cs typeface="Arial" pitchFamily="34" charset="0"/>
              </a:rPr>
              <a:t>Metas:</a:t>
            </a:r>
            <a:r>
              <a:rPr lang="es-MX" sz="5500" dirty="0" smtClean="0">
                <a:latin typeface="Arial" pitchFamily="34" charset="0"/>
                <a:cs typeface="Arial" pitchFamily="34" charset="0"/>
              </a:rPr>
              <a:t> todo el equipo debe conocer las metas de una organización para un período determinado, planteadas de manera que constituyan retos y oportunidades</a:t>
            </a:r>
          </a:p>
          <a:p>
            <a:pPr algn="just"/>
            <a:r>
              <a:rPr lang="es-MX" sz="5500" b="1" dirty="0" smtClean="0">
                <a:latin typeface="Arial" pitchFamily="34" charset="0"/>
                <a:cs typeface="Arial" pitchFamily="34" charset="0"/>
              </a:rPr>
              <a:t>Reconocimiento:</a:t>
            </a:r>
            <a:r>
              <a:rPr lang="es-MX" sz="5500" dirty="0" smtClean="0">
                <a:latin typeface="Arial" pitchFamily="34" charset="0"/>
                <a:cs typeface="Arial" pitchFamily="34" charset="0"/>
              </a:rPr>
              <a:t> la acción o acciones tendientes a poner en evidencia el buen desempeño de las personas, para elevar sus niveles de satisfacción personal y reforzar la confianza en sus capacidades</a:t>
            </a:r>
          </a:p>
          <a:p>
            <a:pPr algn="just"/>
            <a:r>
              <a:rPr lang="es-MX" sz="5800" b="1" dirty="0" smtClean="0">
                <a:latin typeface="Arial" pitchFamily="34" charset="0"/>
                <a:cs typeface="Arial" pitchFamily="34" charset="0"/>
              </a:rPr>
              <a:t>Participación</a:t>
            </a:r>
            <a:r>
              <a:rPr lang="es-MX" sz="5500" b="1" dirty="0" smtClean="0">
                <a:latin typeface="Arial" pitchFamily="34" charset="0"/>
                <a:cs typeface="Arial" pitchFamily="34" charset="0"/>
              </a:rPr>
              <a:t>:</a:t>
            </a:r>
            <a:r>
              <a:rPr lang="es-MX" sz="5500" dirty="0" smtClean="0">
                <a:latin typeface="Arial" pitchFamily="34" charset="0"/>
                <a:cs typeface="Arial" pitchFamily="34" charset="0"/>
              </a:rPr>
              <a:t> a través de consulta de opiniones y sugerencias, asignación de responsabilidades, instrumentos para evaluar las tareas y todas las acciones que estimulen la creatividad y la iniciativa personal</a:t>
            </a:r>
          </a:p>
          <a:p>
            <a:pPr algn="just"/>
            <a:r>
              <a:rPr lang="es-MX" sz="5500" b="1" dirty="0" smtClean="0">
                <a:latin typeface="Arial" pitchFamily="34" charset="0"/>
                <a:cs typeface="Arial" pitchFamily="34" charset="0"/>
              </a:rPr>
              <a:t>Evaluaciones periódicas y oportunas:</a:t>
            </a:r>
            <a:r>
              <a:rPr lang="es-MX" sz="5500" dirty="0" smtClean="0">
                <a:latin typeface="Arial" pitchFamily="34" charset="0"/>
                <a:cs typeface="Arial" pitchFamily="34" charset="0"/>
              </a:rPr>
              <a:t> para conocer y mejorar el rendimiento personal.</a:t>
            </a:r>
          </a:p>
          <a:p>
            <a:endParaRPr lang="es-MX"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207</TotalTime>
  <Words>244</Words>
  <Application>Microsoft Office PowerPoint</Application>
  <PresentationFormat>Presentación en pantalla (4:3)</PresentationFormat>
  <Paragraphs>50</Paragraphs>
  <Slides>11</Slides>
  <Notes>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Urbano</vt:lpstr>
      <vt:lpstr>PORTADA</vt:lpstr>
      <vt:lpstr>INTRODUCCION</vt:lpstr>
      <vt:lpstr>Motivación extrínseca.</vt:lpstr>
      <vt:lpstr>Motivación intrínseca. </vt:lpstr>
      <vt:lpstr>Motivación transcendente</vt:lpstr>
      <vt:lpstr>Coaching en la empresa</vt:lpstr>
      <vt:lpstr>Factores de motivación laboral</vt:lpstr>
      <vt:lpstr>Factores de motivación laboral</vt:lpstr>
      <vt:lpstr>Como se lleva a cabo la motivación efectiva.</vt:lpstr>
      <vt:lpstr>Como se lleva acabo la motivación efectiva.</vt:lpstr>
      <vt:lpstr>Conclusiones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PORTADA</dc:title>
  <dc:creator>fernando</dc:creator>
  <cp:lastModifiedBy>fernando</cp:lastModifiedBy>
  <cp:revision>14</cp:revision>
  <dcterms:created xsi:type="dcterms:W3CDTF">2016-09-22T18:03:35Z</dcterms:created>
  <dcterms:modified xsi:type="dcterms:W3CDTF">2016-09-27T02:21:47Z</dcterms:modified>
</cp:coreProperties>
</file>