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326" r:id="rId4"/>
    <p:sldId id="305" r:id="rId5"/>
    <p:sldId id="335" r:id="rId6"/>
    <p:sldId id="444" r:id="rId7"/>
    <p:sldId id="456" r:id="rId8"/>
    <p:sldId id="457" r:id="rId9"/>
    <p:sldId id="458" r:id="rId10"/>
    <p:sldId id="336" r:id="rId11"/>
    <p:sldId id="482" r:id="rId12"/>
    <p:sldId id="337" r:id="rId13"/>
    <p:sldId id="338" r:id="rId14"/>
    <p:sldId id="331" r:id="rId15"/>
    <p:sldId id="3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5EEC3C"/>
    <a:srgbClr val="CC0099"/>
    <a:srgbClr val="1D3A00"/>
    <a:srgbClr val="007033"/>
    <a:srgbClr val="990099"/>
    <a:srgbClr val="FE9202"/>
    <a:srgbClr val="6C1A00"/>
    <a:srgbClr val="00AACC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77160"/>
            <a:ext cx="824607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6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901392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5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19740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203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7.13/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1221640"/>
          </a:xfrm>
        </p:spPr>
        <p:txBody>
          <a:bodyPr>
            <a:norm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770" y="891995"/>
            <a:ext cx="8392030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function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b="1" i="1" u="sng" dirty="0"/>
              <a:t>(</a:t>
            </a:r>
            <a:r>
              <a:rPr lang="en-US" dirty="0"/>
              <a:t>type var, …..</a:t>
            </a:r>
            <a:r>
              <a:rPr lang="en-US" b="1" i="1" u="sng" dirty="0"/>
              <a:t>)</a:t>
            </a:r>
            <a:r>
              <a:rPr lang="en-US" dirty="0"/>
              <a:t> </a:t>
            </a:r>
            <a:r>
              <a:rPr lang="ru-RU" dirty="0"/>
              <a:t>атрибуты функции </a:t>
            </a:r>
            <a:r>
              <a:rPr lang="en-US" b="1" i="1" u="sng" dirty="0"/>
              <a:t>returns(</a:t>
            </a:r>
            <a:r>
              <a:rPr lang="en-US" dirty="0"/>
              <a:t>type, </a:t>
            </a:r>
            <a:r>
              <a:rPr lang="en-US" i="1" dirty="0"/>
              <a:t>…..</a:t>
            </a:r>
            <a:r>
              <a:rPr lang="en-US" b="1" i="1" u="sng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тело функции</a:t>
            </a:r>
            <a:endParaRPr lang="en-US" dirty="0"/>
          </a:p>
          <a:p>
            <a:pPr marL="0" indent="0">
              <a:buNone/>
            </a:pPr>
            <a:r>
              <a:rPr lang="en-US" b="1" i="1" u="sng" dirty="0"/>
              <a:t>}</a:t>
            </a:r>
            <a:endParaRPr lang="ru-RU" b="1" i="1" u="sng" dirty="0"/>
          </a:p>
          <a:p>
            <a:pPr marL="0" indent="0">
              <a:buNone/>
            </a:pPr>
            <a:endParaRPr lang="ru-RU" b="1" i="1" u="sng" dirty="0"/>
          </a:p>
          <a:p>
            <a:pPr marL="0" indent="0">
              <a:buNone/>
            </a:pPr>
            <a:endParaRPr lang="ru-RU" b="1" i="1" u="sng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" y="2113635"/>
            <a:ext cx="9143999" cy="302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600" dirty="0"/>
              <a:t>атрибуты функций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/>
              <a:t>view</a:t>
            </a:r>
            <a:r>
              <a:rPr lang="ru-RU" dirty="0"/>
              <a:t> – </a:t>
            </a:r>
            <a:r>
              <a:rPr lang="ru-RU" b="1" dirty="0"/>
              <a:t>чтение</a:t>
            </a:r>
            <a:r>
              <a:rPr lang="ru-RU" dirty="0"/>
              <a:t>, функция </a:t>
            </a:r>
            <a:r>
              <a:rPr lang="ru-RU" dirty="0" smtClean="0"/>
              <a:t>возвращает </a:t>
            </a:r>
            <a:r>
              <a:rPr lang="ru-RU" dirty="0"/>
              <a:t>данные из памяти, не изменяя </a:t>
            </a:r>
            <a:r>
              <a:rPr lang="ru-RU" dirty="0" smtClean="0"/>
              <a:t>их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pure – </a:t>
            </a:r>
            <a:r>
              <a:rPr lang="ru-RU" dirty="0" smtClean="0"/>
              <a:t>вычисления не требуют сведений из глобального состояния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/>
              <a:t>payable</a:t>
            </a:r>
            <a:r>
              <a:rPr lang="ru-RU" dirty="0"/>
              <a:t> – в ходе выполнения функции изменяются </a:t>
            </a:r>
            <a:r>
              <a:rPr lang="ru-RU" dirty="0" smtClean="0"/>
              <a:t>балансы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returns – </a:t>
            </a:r>
            <a:r>
              <a:rPr lang="ru-RU" dirty="0" smtClean="0"/>
              <a:t>описание типов возвращаемых значений</a:t>
            </a:r>
            <a:endParaRPr lang="ru-RU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5BA364D-D2E2-48D8-8566-733E3BC5F2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Структура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89060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1669" y="586585"/>
            <a:ext cx="3359511" cy="3359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Сложные операторы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ru-RU" dirty="0"/>
              <a:t>условие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{…..;}</a:t>
            </a:r>
            <a:br>
              <a:rPr lang="en-US" dirty="0"/>
            </a:br>
            <a:r>
              <a:rPr lang="en-US" dirty="0"/>
              <a:t>else {…..;}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– </a:t>
            </a:r>
            <a:r>
              <a:rPr lang="ru-RU" dirty="0"/>
              <a:t>не рекомендуется использовать!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require(</a:t>
            </a:r>
            <a:r>
              <a:rPr lang="ru-RU" dirty="0"/>
              <a:t>условие</a:t>
            </a:r>
            <a:r>
              <a:rPr lang="en-US" dirty="0">
                <a:solidFill>
                  <a:srgbClr val="FF2549"/>
                </a:solidFill>
              </a:rPr>
              <a:t>, “ERROR”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0" indent="900113">
              <a:buNone/>
            </a:pPr>
            <a:r>
              <a:rPr lang="en-US" dirty="0">
                <a:solidFill>
                  <a:srgbClr val="CC0099"/>
                </a:solidFill>
              </a:rPr>
              <a:t>if (</a:t>
            </a:r>
            <a:r>
              <a:rPr lang="ru-RU" dirty="0">
                <a:solidFill>
                  <a:srgbClr val="CC0099"/>
                </a:solidFill>
              </a:rPr>
              <a:t>условие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ru-RU" dirty="0">
                <a:solidFill>
                  <a:srgbClr val="CC0099"/>
                </a:solidFill>
              </a:rPr>
              <a:t> </a:t>
            </a:r>
            <a:r>
              <a:rPr lang="en-US" dirty="0">
                <a:solidFill>
                  <a:srgbClr val="CC0099"/>
                </a:solidFill>
              </a:rPr>
              <a:t>{….;}</a:t>
            </a:r>
          </a:p>
          <a:p>
            <a:pPr marL="0" indent="900113">
              <a:buNone/>
            </a:pPr>
            <a:r>
              <a:rPr lang="en-US" dirty="0">
                <a:solidFill>
                  <a:srgbClr val="CC0099"/>
                </a:solidFill>
              </a:rPr>
              <a:t>else {return “ERROR”;}</a:t>
            </a: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4266590" y="529886"/>
            <a:ext cx="302712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Параметры сообщений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msg</a:t>
            </a:r>
            <a:r>
              <a:rPr lang="en-US" dirty="0"/>
              <a:t> – </a:t>
            </a:r>
            <a:r>
              <a:rPr lang="ru-RU" dirty="0"/>
              <a:t>сообщение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msg.sender</a:t>
            </a:r>
            <a:r>
              <a:rPr lang="en-US" dirty="0"/>
              <a:t> – </a:t>
            </a:r>
            <a:r>
              <a:rPr lang="ru-RU" dirty="0"/>
              <a:t>адрес создателя транзакции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msg.value</a:t>
            </a:r>
            <a:r>
              <a:rPr lang="en-US" dirty="0"/>
              <a:t> – </a:t>
            </a:r>
            <a:r>
              <a:rPr lang="ru-RU" dirty="0"/>
              <a:t>количество</a:t>
            </a:r>
            <a:r>
              <a:rPr lang="en-US" dirty="0"/>
              <a:t> </a:t>
            </a:r>
            <a:r>
              <a:rPr lang="en-US" dirty="0" err="1"/>
              <a:t>wei</a:t>
            </a:r>
            <a:r>
              <a:rPr lang="en-US" dirty="0"/>
              <a:t> </a:t>
            </a:r>
            <a:r>
              <a:rPr lang="ru-RU" dirty="0"/>
              <a:t>в транзакции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86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работы с криптовалютой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630" y="1268016"/>
            <a:ext cx="7886700" cy="8939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&lt;address&gt;.transfer(&lt;amount&gt;) - </a:t>
            </a:r>
            <a:r>
              <a:rPr lang="ru-RU" sz="2400" dirty="0"/>
              <a:t>отправить деньги из контракта на кошелек (</a:t>
            </a:r>
            <a:r>
              <a:rPr lang="en-US" sz="2400" dirty="0"/>
              <a:t>amount </a:t>
            </a:r>
            <a:r>
              <a:rPr lang="ru-RU" sz="2400" dirty="0"/>
              <a:t>в </a:t>
            </a:r>
            <a:r>
              <a:rPr lang="en-US" sz="2400" dirty="0" err="1"/>
              <a:t>wei</a:t>
            </a:r>
            <a:r>
              <a:rPr lang="ru-RU" sz="2400" dirty="0"/>
              <a:t>)</a:t>
            </a:r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D1A0F-9A43-48DE-8D4B-5CACE93CF91E}"/>
              </a:ext>
            </a:extLst>
          </p:cNvPr>
          <p:cNvSpPr txBox="1"/>
          <p:nvPr/>
        </p:nvSpPr>
        <p:spPr>
          <a:xfrm>
            <a:off x="628649" y="3356586"/>
            <a:ext cx="7913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block.timestamp</a:t>
            </a:r>
            <a:r>
              <a:rPr lang="en-US" sz="2400" dirty="0"/>
              <a:t> </a:t>
            </a:r>
            <a:r>
              <a:rPr lang="en-US" sz="2400" i="1" dirty="0"/>
              <a:t>(now) </a:t>
            </a:r>
            <a:r>
              <a:rPr lang="en-US" sz="2400" dirty="0"/>
              <a:t>– </a:t>
            </a:r>
            <a:r>
              <a:rPr lang="ru-RU" sz="2400" dirty="0"/>
              <a:t>метка времени в формате </a:t>
            </a:r>
            <a:r>
              <a:rPr lang="en-US" sz="2400" dirty="0"/>
              <a:t>UNIX-time</a:t>
            </a:r>
            <a:r>
              <a:rPr lang="ru-RU" sz="2400" dirty="0"/>
              <a:t>, в которое создастся блок с транзакцией (по времени </a:t>
            </a:r>
            <a:r>
              <a:rPr lang="ru-RU" sz="2400" dirty="0" err="1"/>
              <a:t>блокчейн</a:t>
            </a:r>
            <a:r>
              <a:rPr lang="ru-RU" sz="2400" dirty="0"/>
              <a:t>-системы) – значение имеет тип </a:t>
            </a:r>
            <a:r>
              <a:rPr lang="en-US" sz="2400" dirty="0" err="1"/>
              <a:t>uint</a:t>
            </a:r>
            <a:endParaRPr lang="ru-RU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928E54-D3F0-488B-BF9D-288B04E4E2C5}"/>
              </a:ext>
            </a:extLst>
          </p:cNvPr>
          <p:cNvSpPr txBox="1">
            <a:spLocks/>
          </p:cNvSpPr>
          <p:nvPr/>
        </p:nvSpPr>
        <p:spPr>
          <a:xfrm>
            <a:off x="629310" y="236241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Для работы со временем</a:t>
            </a:r>
          </a:p>
        </p:txBody>
      </p:sp>
    </p:spTree>
    <p:extLst>
      <p:ext uri="{BB962C8B-B14F-4D97-AF65-F5344CB8AC3E}">
        <p14:creationId xmlns:p14="http://schemas.microsoft.com/office/powerpoint/2010/main" val="13578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49" y="281175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ru-RU" dirty="0"/>
              <a:t>Публикация </a:t>
            </a:r>
            <a:br>
              <a:rPr lang="ru-RU" dirty="0"/>
            </a:br>
            <a:r>
              <a:rPr lang="ru-RU" dirty="0"/>
              <a:t>контракта</a:t>
            </a:r>
            <a:br>
              <a:rPr lang="ru-RU" dirty="0"/>
            </a:br>
            <a:r>
              <a:rPr lang="ru-RU" dirty="0"/>
              <a:t>/</a:t>
            </a:r>
            <a:r>
              <a:rPr lang="ru-RU" dirty="0" err="1"/>
              <a:t>деплой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91" y="61888"/>
            <a:ext cx="3512215" cy="50392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45" y="29645"/>
            <a:ext cx="2595986" cy="50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среда разработки </a:t>
            </a:r>
            <a:r>
              <a:rPr lang="en-US" dirty="0" smtClean="0"/>
              <a:t>Remix IDE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плагин </a:t>
            </a:r>
            <a:r>
              <a:rPr lang="en-US" dirty="0"/>
              <a:t>Solidity </a:t>
            </a:r>
            <a:r>
              <a:rPr lang="ru-RU" dirty="0"/>
              <a:t>в </a:t>
            </a:r>
            <a:r>
              <a:rPr lang="en-US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плагин </a:t>
            </a:r>
            <a:r>
              <a:rPr lang="en-US" dirty="0"/>
              <a:t>Solidity </a:t>
            </a:r>
            <a:r>
              <a:rPr lang="ru-RU" dirty="0"/>
              <a:t>в </a:t>
            </a:r>
            <a:r>
              <a:rPr lang="en-US" dirty="0"/>
              <a:t>Visual Studio</a:t>
            </a:r>
            <a:r>
              <a:rPr lang="ru-RU" dirty="0"/>
              <a:t>, который доступен для скачивания в </a:t>
            </a:r>
            <a:r>
              <a:rPr lang="en-US" dirty="0" smtClean="0"/>
              <a:t>Marketplace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BA364D-D2E2-48D8-8566-733E3BC5F2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Возможности для разработки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65" y="2113635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Solidity – </a:t>
            </a:r>
            <a:r>
              <a:rPr lang="ru-RU" dirty="0"/>
              <a:t>язык программирования смарт-контрактов в платформе </a:t>
            </a:r>
            <a:r>
              <a:rPr lang="en-US" dirty="0" err="1"/>
              <a:t>Ethereum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/>
              <a:t>Remix-IDE </a:t>
            </a:r>
            <a:r>
              <a:rPr lang="ru-RU" dirty="0"/>
              <a:t>– среда разработки смарт-контрактов на языке </a:t>
            </a:r>
            <a:r>
              <a:rPr lang="en-US" dirty="0"/>
              <a:t>Solidity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https://remix.ethereum.org/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https://solidity.readthedocs.io/en/v0.</a:t>
            </a:r>
            <a:r>
              <a:rPr lang="ru-RU" dirty="0">
                <a:hlinkClick r:id="rId3"/>
              </a:rPr>
              <a:t>7</a:t>
            </a:r>
            <a:r>
              <a:rPr lang="en-US" dirty="0">
                <a:hlinkClick r:id="rId3"/>
              </a:rPr>
              <a:t>.</a:t>
            </a:r>
            <a:r>
              <a:rPr lang="ru-RU" dirty="0">
                <a:hlinkClick r:id="rId3"/>
              </a:rPr>
              <a:t>0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0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260" y="281175"/>
            <a:ext cx="7886700" cy="4581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b="1" dirty="0"/>
              <a:t>Структура кода: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pragma solidity (&gt;&lt;=)0.</a:t>
            </a:r>
            <a:r>
              <a:rPr lang="ru-RU" dirty="0"/>
              <a:t>7</a:t>
            </a:r>
            <a:r>
              <a:rPr lang="en-US" dirty="0"/>
              <a:t>.0;</a:t>
            </a:r>
          </a:p>
          <a:p>
            <a:pPr marL="0" indent="0">
              <a:buNone/>
            </a:pPr>
            <a:r>
              <a:rPr lang="en-US" dirty="0"/>
              <a:t>contract </a:t>
            </a:r>
            <a:r>
              <a:rPr lang="en-US" dirty="0" err="1"/>
              <a:t>NewContract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bool b;</a:t>
            </a:r>
          </a:p>
          <a:p>
            <a:pPr marL="0" indent="0">
              <a:buNone/>
            </a:pPr>
            <a:r>
              <a:rPr lang="en-US" dirty="0"/>
              <a:t>	address </a:t>
            </a:r>
            <a:r>
              <a:rPr lang="en-US" dirty="0" err="1"/>
              <a:t>Vova</a:t>
            </a:r>
            <a:r>
              <a:rPr lang="en-US" dirty="0"/>
              <a:t> = 0xAc771378BB6c2b8878fbF75F80880cbdDefd1B1e;</a:t>
            </a:r>
          </a:p>
          <a:p>
            <a:pPr marL="0" indent="0">
              <a:buNone/>
            </a:pPr>
            <a:r>
              <a:rPr lang="en-US" dirty="0"/>
              <a:t>	constructor {</a:t>
            </a:r>
          </a:p>
          <a:p>
            <a:pPr marL="0" indent="0">
              <a:buNone/>
            </a:pPr>
            <a:r>
              <a:rPr lang="en-US" dirty="0"/>
              <a:t>		…………………..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MyFunction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……………………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08475" y="840813"/>
            <a:ext cx="2664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указываем версию языка</a:t>
            </a:r>
          </a:p>
          <a:p>
            <a:r>
              <a:rPr lang="ru-RU" dirty="0"/>
              <a:t>объявляем контракт</a:t>
            </a:r>
          </a:p>
          <a:p>
            <a:endParaRPr lang="ru-RU" dirty="0"/>
          </a:p>
          <a:p>
            <a:r>
              <a:rPr lang="ru-RU" dirty="0"/>
              <a:t>глобальные переменные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475" y="2600779"/>
            <a:ext cx="511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 – функция, которая выполняется при </a:t>
            </a:r>
          </a:p>
          <a:p>
            <a:r>
              <a:rPr lang="ru-RU" dirty="0"/>
              <a:t>публикации/запуске/</a:t>
            </a:r>
            <a:r>
              <a:rPr lang="ru-RU" dirty="0" err="1"/>
              <a:t>деплое</a:t>
            </a:r>
            <a:r>
              <a:rPr lang="ru-RU" dirty="0"/>
              <a:t> контракта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8474" y="3483581"/>
            <a:ext cx="533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функция – вызываются при определенных событиях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71866" y="119740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9142" y="150281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99141" y="241904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9141" y="333527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99141" y="425150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99141" y="891995"/>
            <a:ext cx="839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260" y="281174"/>
            <a:ext cx="8551480" cy="4733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Типы памяти:</a:t>
            </a:r>
          </a:p>
          <a:p>
            <a:r>
              <a:rPr lang="en-US" dirty="0"/>
              <a:t>storage – </a:t>
            </a:r>
            <a:r>
              <a:rPr lang="ru-RU" dirty="0"/>
              <a:t>глобальная</a:t>
            </a:r>
          </a:p>
          <a:p>
            <a:r>
              <a:rPr lang="en-US" dirty="0"/>
              <a:t>memory </a:t>
            </a:r>
            <a:r>
              <a:rPr lang="ru-RU" dirty="0"/>
              <a:t>– локальная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Типы переменных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address – </a:t>
            </a:r>
            <a:r>
              <a:rPr lang="ru-RU" dirty="0"/>
              <a:t>адрес (пользователя или контракта, 20 байт, 40 символов)</a:t>
            </a:r>
          </a:p>
          <a:p>
            <a:r>
              <a:rPr lang="en-US" dirty="0"/>
              <a:t>bool – </a:t>
            </a:r>
            <a:r>
              <a:rPr lang="ru-RU" dirty="0"/>
              <a:t>логические</a:t>
            </a:r>
          </a:p>
          <a:p>
            <a:r>
              <a:rPr lang="en-US" dirty="0" err="1"/>
              <a:t>uint</a:t>
            </a:r>
            <a:r>
              <a:rPr lang="en-US" dirty="0"/>
              <a:t>(uint8, uint32, uint128, </a:t>
            </a:r>
            <a:r>
              <a:rPr lang="en-US" b="1" dirty="0"/>
              <a:t>uint256</a:t>
            </a:r>
            <a:r>
              <a:rPr lang="en-US" dirty="0"/>
              <a:t>) – </a:t>
            </a:r>
            <a:r>
              <a:rPr lang="ru-RU" dirty="0" err="1"/>
              <a:t>беззнаковые</a:t>
            </a:r>
            <a:r>
              <a:rPr lang="ru-RU" dirty="0"/>
              <a:t> целые</a:t>
            </a:r>
          </a:p>
          <a:p>
            <a:r>
              <a:rPr lang="en-US" dirty="0"/>
              <a:t>string – </a:t>
            </a:r>
            <a:r>
              <a:rPr lang="ru-RU" dirty="0"/>
              <a:t>строка</a:t>
            </a:r>
          </a:p>
          <a:p>
            <a:r>
              <a:rPr lang="en-US" dirty="0"/>
              <a:t>array[] – </a:t>
            </a:r>
            <a:r>
              <a:rPr lang="ru-RU" dirty="0"/>
              <a:t>массив</a:t>
            </a:r>
            <a:endParaRPr lang="en-US" dirty="0"/>
          </a:p>
          <a:p>
            <a:r>
              <a:rPr lang="en-US" dirty="0" err="1"/>
              <a:t>struct</a:t>
            </a:r>
            <a:r>
              <a:rPr lang="ru-RU" dirty="0"/>
              <a:t> </a:t>
            </a:r>
            <a:r>
              <a:rPr lang="en-US" dirty="0"/>
              <a:t>S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uint</a:t>
            </a:r>
            <a:r>
              <a:rPr lang="en-US" dirty="0"/>
              <a:t> a; </a:t>
            </a:r>
          </a:p>
          <a:p>
            <a:pPr marL="0" indent="0">
              <a:buNone/>
            </a:pPr>
            <a:r>
              <a:rPr lang="en-US" dirty="0"/>
              <a:t>	bool b;		 - </a:t>
            </a:r>
            <a:r>
              <a:rPr lang="ru-RU" dirty="0"/>
              <a:t>структуры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mapping (address =&gt;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uint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 balances;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7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324A06-BD56-4B90-8B48-592A3A22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35" y="3691121"/>
            <a:ext cx="3600450" cy="428625"/>
          </a:xfrm>
          <a:prstGeom prst="rect">
            <a:avLst/>
          </a:prstGeom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278C85A1-66DD-4119-94AC-ADD8DE760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023272"/>
              </p:ext>
            </p:extLst>
          </p:nvPr>
        </p:nvGraphicFramePr>
        <p:xfrm>
          <a:off x="296260" y="1215390"/>
          <a:ext cx="747339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81">
                  <a:extLst>
                    <a:ext uri="{9D8B030D-6E8A-4147-A177-3AD203B41FA5}">
                      <a16:colId xmlns:a16="http://schemas.microsoft.com/office/drawing/2014/main" val="4113559283"/>
                    </a:ext>
                  </a:extLst>
                </a:gridCol>
                <a:gridCol w="1053532">
                  <a:extLst>
                    <a:ext uri="{9D8B030D-6E8A-4147-A177-3AD203B41FA5}">
                      <a16:colId xmlns:a16="http://schemas.microsoft.com/office/drawing/2014/main" val="3945068932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439370542"/>
                    </a:ext>
                  </a:extLst>
                </a:gridCol>
                <a:gridCol w="778928">
                  <a:extLst>
                    <a:ext uri="{9D8B030D-6E8A-4147-A177-3AD203B41FA5}">
                      <a16:colId xmlns:a16="http://schemas.microsoft.com/office/drawing/2014/main" val="213175904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1677436920"/>
                    </a:ext>
                  </a:extLst>
                </a:gridCol>
                <a:gridCol w="1374345">
                  <a:extLst>
                    <a:ext uri="{9D8B030D-6E8A-4147-A177-3AD203B41FA5}">
                      <a16:colId xmlns:a16="http://schemas.microsoft.com/office/drawing/2014/main" val="665180021"/>
                    </a:ext>
                  </a:extLst>
                </a:gridCol>
                <a:gridCol w="1221639">
                  <a:extLst>
                    <a:ext uri="{9D8B030D-6E8A-4147-A177-3AD203B41FA5}">
                      <a16:colId xmlns:a16="http://schemas.microsoft.com/office/drawing/2014/main" val="506472046"/>
                    </a:ext>
                  </a:extLst>
                </a:gridCol>
              </a:tblGrid>
              <a:tr h="246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estate_id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owner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info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square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useful_square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present_status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sale_status</a:t>
                      </a:r>
                      <a:endParaRPr lang="ru-RU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68102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Целое число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Адрес </a:t>
                      </a:r>
                      <a:r>
                        <a:rPr lang="en-US" sz="1200" dirty="0"/>
                        <a:t>ETH</a:t>
                      </a:r>
                      <a:endParaRPr lang="ru-RU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Строка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Целое число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Целое число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True/False</a:t>
                      </a:r>
                      <a:endParaRPr lang="ru-RU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True/False</a:t>
                      </a:r>
                      <a:endParaRPr lang="ru-RU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50384"/>
                  </a:ext>
                </a:extLst>
              </a:tr>
              <a:tr h="24054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0xfCC..90C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Чехова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3818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0x148..44B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Фрунзе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61269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423D75-7AF7-4581-BE03-81514E7AFDE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Таблица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Структура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00E94D-E79D-4D71-AA9E-27C8543D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4" y="2667368"/>
            <a:ext cx="3197655" cy="247613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AA171AA-A26F-4794-8188-4C47E811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2" y="402171"/>
            <a:ext cx="7886700" cy="994172"/>
          </a:xfrm>
        </p:spPr>
        <p:txBody>
          <a:bodyPr/>
          <a:lstStyle/>
          <a:p>
            <a:r>
              <a:rPr lang="en-US" dirty="0"/>
              <a:t>estates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57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8B7A004E-6DBB-4A9F-9273-6A626377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044700"/>
            <a:ext cx="8856889" cy="335951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1C18E-5042-4379-90BA-74C8C5E5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22342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пользователи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7B060F26-DFD3-461B-85EB-9AA07C7D5A0C}"/>
              </a:ext>
            </a:extLst>
          </p:cNvPr>
          <p:cNvSpPr txBox="1">
            <a:spLocks/>
          </p:cNvSpPr>
          <p:nvPr/>
        </p:nvSpPr>
        <p:spPr>
          <a:xfrm>
            <a:off x="296260" y="1521924"/>
            <a:ext cx="2595985" cy="227146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Андрей</a:t>
            </a:r>
            <a:endParaRPr lang="en-US" dirty="0"/>
          </a:p>
          <a:p>
            <a:r>
              <a:rPr lang="ru-RU" sz="1800" dirty="0"/>
              <a:t>возраст: 10</a:t>
            </a:r>
            <a:endParaRPr lang="en-US" sz="1800" dirty="0"/>
          </a:p>
          <a:p>
            <a:r>
              <a:rPr lang="ru-RU" sz="1800" dirty="0"/>
              <a:t>рост: 153</a:t>
            </a:r>
            <a:endParaRPr lang="en-US" sz="1800" dirty="0"/>
          </a:p>
          <a:p>
            <a:r>
              <a:rPr lang="ru-RU" sz="1800" dirty="0"/>
              <a:t>вес: 40</a:t>
            </a:r>
            <a:endParaRPr lang="en-US" sz="1800" dirty="0"/>
          </a:p>
          <a:p>
            <a:r>
              <a:rPr lang="ru-RU" sz="1800" dirty="0"/>
              <a:t>муж/жена: -</a:t>
            </a:r>
          </a:p>
          <a:p>
            <a:r>
              <a:rPr lang="ru-RU" sz="1800" dirty="0"/>
              <a:t>дети</a:t>
            </a:r>
            <a:r>
              <a:rPr lang="en-US" sz="1800" dirty="0"/>
              <a:t>[ ]</a:t>
            </a:r>
            <a:r>
              <a:rPr lang="ru-RU" sz="1800" dirty="0"/>
              <a:t>: </a:t>
            </a:r>
            <a:r>
              <a:rPr lang="en-US" sz="1800" dirty="0"/>
              <a:t>[ ]</a:t>
            </a:r>
          </a:p>
        </p:txBody>
      </p:sp>
      <p:sp>
        <p:nvSpPr>
          <p:cNvPr id="6" name="Объект 6">
            <a:extLst>
              <a:ext uri="{FF2B5EF4-FFF2-40B4-BE49-F238E27FC236}">
                <a16:creationId xmlns:a16="http://schemas.microsoft.com/office/drawing/2014/main" id="{90C40052-BF87-45ED-B821-BDC4DB0D6714}"/>
              </a:ext>
            </a:extLst>
          </p:cNvPr>
          <p:cNvSpPr txBox="1">
            <a:spLocks/>
          </p:cNvSpPr>
          <p:nvPr/>
        </p:nvSpPr>
        <p:spPr>
          <a:xfrm>
            <a:off x="3197655" y="1521924"/>
            <a:ext cx="2595985" cy="227146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Виктор</a:t>
            </a:r>
            <a:endParaRPr lang="en-US" dirty="0"/>
          </a:p>
          <a:p>
            <a:r>
              <a:rPr lang="ru-RU" sz="1800" dirty="0"/>
              <a:t>возраст: 43</a:t>
            </a:r>
            <a:endParaRPr lang="en-US" sz="1800" dirty="0"/>
          </a:p>
          <a:p>
            <a:r>
              <a:rPr lang="ru-RU" sz="1800" dirty="0"/>
              <a:t>рост: 185</a:t>
            </a:r>
            <a:endParaRPr lang="en-US" sz="1800" dirty="0"/>
          </a:p>
          <a:p>
            <a:r>
              <a:rPr lang="ru-RU" sz="1800" dirty="0"/>
              <a:t>вес: 82</a:t>
            </a:r>
            <a:endParaRPr lang="en-US" sz="1800" dirty="0"/>
          </a:p>
          <a:p>
            <a:r>
              <a:rPr lang="ru-RU" sz="1800" dirty="0"/>
              <a:t>муж/жена: Анна</a:t>
            </a:r>
          </a:p>
          <a:p>
            <a:r>
              <a:rPr lang="ru-RU" sz="1800" dirty="0"/>
              <a:t>дети</a:t>
            </a:r>
            <a:r>
              <a:rPr lang="en-US" sz="1800" dirty="0"/>
              <a:t>[ ]</a:t>
            </a:r>
            <a:r>
              <a:rPr lang="ru-RU" sz="1800" dirty="0"/>
              <a:t>: </a:t>
            </a:r>
            <a:r>
              <a:rPr lang="en-US" sz="1800" dirty="0"/>
              <a:t>[</a:t>
            </a:r>
            <a:r>
              <a:rPr lang="ru-RU" sz="1800" dirty="0"/>
              <a:t>Коля, Миша</a:t>
            </a:r>
            <a:r>
              <a:rPr lang="en-US" sz="1800" dirty="0"/>
              <a:t>]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15B681B-5DA9-4875-A49F-8770BD45BDC5}"/>
              </a:ext>
            </a:extLst>
          </p:cNvPr>
          <p:cNvSpPr txBox="1">
            <a:spLocks/>
          </p:cNvSpPr>
          <p:nvPr/>
        </p:nvSpPr>
        <p:spPr>
          <a:xfrm>
            <a:off x="6099049" y="1521924"/>
            <a:ext cx="2595985" cy="227146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Марина</a:t>
            </a:r>
            <a:endParaRPr lang="en-US" dirty="0"/>
          </a:p>
          <a:p>
            <a:r>
              <a:rPr lang="ru-RU" sz="1800" dirty="0"/>
              <a:t>возраст: 26</a:t>
            </a:r>
            <a:endParaRPr lang="en-US" sz="1800" dirty="0"/>
          </a:p>
          <a:p>
            <a:r>
              <a:rPr lang="ru-RU" sz="1800" dirty="0"/>
              <a:t>рост: 173</a:t>
            </a:r>
            <a:endParaRPr lang="en-US" sz="1800" dirty="0"/>
          </a:p>
          <a:p>
            <a:r>
              <a:rPr lang="ru-RU" sz="1800" dirty="0"/>
              <a:t>вес: 52</a:t>
            </a:r>
            <a:endParaRPr lang="en-US" sz="1800" dirty="0"/>
          </a:p>
          <a:p>
            <a:r>
              <a:rPr lang="ru-RU" sz="1800" dirty="0"/>
              <a:t>муж/жена: Леша</a:t>
            </a:r>
          </a:p>
          <a:p>
            <a:r>
              <a:rPr lang="ru-RU" sz="1800" dirty="0"/>
              <a:t>дети</a:t>
            </a:r>
            <a:r>
              <a:rPr lang="en-US" sz="1800" dirty="0"/>
              <a:t>[ ]</a:t>
            </a:r>
            <a:r>
              <a:rPr lang="ru-RU" sz="1800" dirty="0"/>
              <a:t>: </a:t>
            </a:r>
            <a:r>
              <a:rPr lang="en-US" sz="1800" dirty="0"/>
              <a:t>[</a:t>
            </a:r>
            <a:r>
              <a:rPr lang="ru-RU" sz="1800" dirty="0"/>
              <a:t>Надя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66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C6A45-0666-45B4-8C2D-5625A1A3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53150" cy="994172"/>
          </a:xfrm>
        </p:spPr>
        <p:txBody>
          <a:bodyPr/>
          <a:lstStyle/>
          <a:p>
            <a:pPr algn="ctr"/>
            <a:r>
              <a:rPr lang="ru-RU" dirty="0"/>
              <a:t>Обращение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3B54B-FA68-4F13-8A98-38C633D0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6980"/>
            <a:ext cx="2901395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Обратиться к списку пользователей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Обратиться к информации об Андрее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Обратиться к информации о детях Марины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CAD97B1-374B-47C1-AEF5-665EE81F1480}"/>
              </a:ext>
            </a:extLst>
          </p:cNvPr>
          <p:cNvSpPr txBox="1">
            <a:spLocks/>
          </p:cNvSpPr>
          <p:nvPr/>
        </p:nvSpPr>
        <p:spPr>
          <a:xfrm>
            <a:off x="2739540" y="1646980"/>
            <a:ext cx="366492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i="1" dirty="0"/>
              <a:t>пользователи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i="1" dirty="0"/>
              <a:t>пользователи</a:t>
            </a:r>
            <a:r>
              <a:rPr lang="en-US" i="1" dirty="0"/>
              <a:t>[</a:t>
            </a:r>
            <a:r>
              <a:rPr lang="ru-RU" i="1" dirty="0"/>
              <a:t>Андрей</a:t>
            </a:r>
            <a:r>
              <a:rPr lang="en-US" i="1" dirty="0"/>
              <a:t>]</a:t>
            </a:r>
            <a:endParaRPr lang="ru-RU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i="1" dirty="0"/>
              <a:t>пользователи</a:t>
            </a:r>
            <a:r>
              <a:rPr lang="en-US" i="1" dirty="0"/>
              <a:t>[</a:t>
            </a:r>
            <a:r>
              <a:rPr lang="ru-RU" i="1" dirty="0"/>
              <a:t>Марина</a:t>
            </a:r>
            <a:r>
              <a:rPr lang="en-US" i="1" dirty="0"/>
              <a:t>]</a:t>
            </a:r>
            <a:r>
              <a:rPr lang="ru-RU" i="1" dirty="0"/>
              <a:t>.дети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5BB6A3-2349-443B-A77D-A795D5D95159}"/>
              </a:ext>
            </a:extLst>
          </p:cNvPr>
          <p:cNvSpPr txBox="1">
            <a:spLocks/>
          </p:cNvSpPr>
          <p:nvPr/>
        </p:nvSpPr>
        <p:spPr>
          <a:xfrm>
            <a:off x="-23923" y="675561"/>
            <a:ext cx="91531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Задача			Запрос				Результат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C87B0-9082-42F0-A134-B176639D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64" y="1432856"/>
            <a:ext cx="2299127" cy="9124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D70EF6-D097-49C3-8A39-8BEFDA2E9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35" y="2374661"/>
            <a:ext cx="1551965" cy="13768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62A58D-A42B-4808-9754-CFB58DB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50" y="3946095"/>
            <a:ext cx="1085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C68C40-E969-47B4-98CC-D2B50117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struct</a:t>
            </a:r>
            <a:r>
              <a:rPr lang="ru-RU" dirty="0"/>
              <a:t> </a:t>
            </a:r>
            <a:r>
              <a:rPr lang="ru-RU" i="1" dirty="0"/>
              <a:t>Пользователь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ru-RU" i="1" dirty="0"/>
              <a:t>возраст;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/>
              <a:t>uint</a:t>
            </a:r>
            <a:r>
              <a:rPr lang="ru-RU" dirty="0"/>
              <a:t> </a:t>
            </a:r>
            <a:r>
              <a:rPr lang="ru-RU" i="1" dirty="0"/>
              <a:t>рост;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/>
              <a:t>uint</a:t>
            </a:r>
            <a:r>
              <a:rPr lang="ru-RU" dirty="0"/>
              <a:t> </a:t>
            </a:r>
            <a:r>
              <a:rPr lang="ru-RU" i="1" dirty="0"/>
              <a:t>вес;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address</a:t>
            </a:r>
            <a:r>
              <a:rPr lang="ru-RU" dirty="0"/>
              <a:t> </a:t>
            </a:r>
            <a:r>
              <a:rPr lang="ru-RU" i="1" dirty="0"/>
              <a:t>муж/жена;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address[ ]</a:t>
            </a:r>
            <a:r>
              <a:rPr lang="ru-RU" dirty="0"/>
              <a:t> </a:t>
            </a:r>
            <a:r>
              <a:rPr lang="ru-RU" i="1" dirty="0"/>
              <a:t> дети;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dirty="0"/>
              <a:t>mapping(address -&gt; </a:t>
            </a:r>
            <a:r>
              <a:rPr lang="ru-RU" dirty="0"/>
              <a:t>Пользователь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i="1" dirty="0"/>
              <a:t>пользователи</a:t>
            </a:r>
            <a:r>
              <a:rPr lang="ru-RU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Добавить пользователя: </a:t>
            </a:r>
          </a:p>
          <a:p>
            <a:pPr marL="0" indent="0">
              <a:buNone/>
            </a:pPr>
            <a:r>
              <a:rPr lang="ru-RU" dirty="0"/>
              <a:t>пользователи</a:t>
            </a:r>
            <a:r>
              <a:rPr lang="en-US" dirty="0"/>
              <a:t>[</a:t>
            </a:r>
            <a:r>
              <a:rPr lang="ru-RU" dirty="0"/>
              <a:t>Антон</a:t>
            </a:r>
            <a:r>
              <a:rPr lang="en-US" dirty="0"/>
              <a:t>]</a:t>
            </a:r>
            <a:r>
              <a:rPr lang="ru-RU" dirty="0"/>
              <a:t> = Пользователь(56, 189, 82, Екатерина, </a:t>
            </a:r>
            <a:r>
              <a:rPr lang="en-US" dirty="0"/>
              <a:t>[ ]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Изменить данные (у Антона изменился вес):</a:t>
            </a:r>
          </a:p>
          <a:p>
            <a:pPr marL="0" indent="0">
              <a:buNone/>
            </a:pPr>
            <a:r>
              <a:rPr lang="ru-RU" dirty="0"/>
              <a:t>пользователи</a:t>
            </a:r>
            <a:r>
              <a:rPr lang="en-US" dirty="0"/>
              <a:t>[</a:t>
            </a:r>
            <a:r>
              <a:rPr lang="ru-RU" dirty="0"/>
              <a:t>Антон</a:t>
            </a:r>
            <a:r>
              <a:rPr lang="en-US" dirty="0"/>
              <a:t>]</a:t>
            </a:r>
            <a:r>
              <a:rPr lang="ru-RU" dirty="0"/>
              <a:t>.вес = 84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Изменить данные (Антон поправился на 2 кг):</a:t>
            </a:r>
          </a:p>
          <a:p>
            <a:pPr marL="0" indent="0">
              <a:buNone/>
            </a:pPr>
            <a:r>
              <a:rPr lang="ru-RU" dirty="0"/>
              <a:t>пользователи</a:t>
            </a:r>
            <a:r>
              <a:rPr lang="en-US" dirty="0"/>
              <a:t>[</a:t>
            </a:r>
            <a:r>
              <a:rPr lang="ru-RU" dirty="0"/>
              <a:t>Антон</a:t>
            </a:r>
            <a:r>
              <a:rPr lang="en-US" dirty="0"/>
              <a:t>]</a:t>
            </a:r>
            <a:r>
              <a:rPr lang="ru-RU" dirty="0"/>
              <a:t>.вес = пользователи</a:t>
            </a:r>
            <a:r>
              <a:rPr lang="en-US" dirty="0"/>
              <a:t>[</a:t>
            </a:r>
            <a:r>
              <a:rPr lang="ru-RU" dirty="0"/>
              <a:t>Антон</a:t>
            </a:r>
            <a:r>
              <a:rPr lang="en-US" dirty="0"/>
              <a:t>]</a:t>
            </a:r>
            <a:r>
              <a:rPr lang="ru-RU" dirty="0"/>
              <a:t>.вес + 2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0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770" y="891995"/>
            <a:ext cx="8392030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function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b="1" i="1" u="sng" dirty="0"/>
              <a:t>(</a:t>
            </a:r>
            <a:r>
              <a:rPr lang="en-US" dirty="0"/>
              <a:t>type var, …..</a:t>
            </a:r>
            <a:r>
              <a:rPr lang="en-US" b="1" i="1" u="sng" dirty="0"/>
              <a:t>)</a:t>
            </a:r>
            <a:r>
              <a:rPr lang="en-US" dirty="0"/>
              <a:t> </a:t>
            </a:r>
            <a:r>
              <a:rPr lang="ru-RU" dirty="0"/>
              <a:t>атрибуты функции </a:t>
            </a:r>
            <a:r>
              <a:rPr lang="en-US" b="1" i="1" u="sng" dirty="0"/>
              <a:t>returns(</a:t>
            </a:r>
            <a:r>
              <a:rPr lang="en-US" dirty="0"/>
              <a:t>type, </a:t>
            </a:r>
            <a:r>
              <a:rPr lang="en-US" i="1" dirty="0"/>
              <a:t>…..</a:t>
            </a:r>
            <a:r>
              <a:rPr lang="en-US" b="1" i="1" u="sng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тело функции</a:t>
            </a:r>
            <a:endParaRPr lang="en-US" dirty="0"/>
          </a:p>
          <a:p>
            <a:pPr marL="0" indent="0">
              <a:buNone/>
            </a:pPr>
            <a:r>
              <a:rPr lang="en-US" b="1" i="1" u="sng" dirty="0"/>
              <a:t>}</a:t>
            </a:r>
            <a:endParaRPr lang="ru-RU" b="1" i="1" u="sng" dirty="0"/>
          </a:p>
          <a:p>
            <a:pPr marL="0" indent="0">
              <a:buNone/>
            </a:pPr>
            <a:endParaRPr lang="ru-RU" b="1" i="1" u="sng" dirty="0"/>
          </a:p>
          <a:p>
            <a:pPr marL="0" indent="0">
              <a:buNone/>
            </a:pPr>
            <a:endParaRPr lang="ru-RU" b="1" i="1" u="sng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" y="1960930"/>
            <a:ext cx="9144000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600" dirty="0" smtClean="0"/>
              <a:t>Атрибуты </a:t>
            </a:r>
            <a:r>
              <a:rPr lang="ru-RU" sz="2600" dirty="0"/>
              <a:t>функций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5BA364D-D2E2-48D8-8566-733E3BC5F2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Структура функции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6095"/>
              </p:ext>
            </p:extLst>
          </p:nvPr>
        </p:nvGraphicFramePr>
        <p:xfrm>
          <a:off x="0" y="2516722"/>
          <a:ext cx="9144000" cy="280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248593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0742935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98151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019882935"/>
                    </a:ext>
                  </a:extLst>
                </a:gridCol>
              </a:tblGrid>
              <a:tr h="525356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Контракт</a:t>
                      </a:r>
                      <a:endParaRPr lang="ru-RU" sz="20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Дочерние</a:t>
                      </a:r>
                      <a:r>
                        <a:rPr lang="ru-RU" sz="2000" baseline="0" dirty="0" smtClean="0"/>
                        <a:t> контракты</a:t>
                      </a:r>
                      <a:endParaRPr lang="ru-RU" sz="20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Внешние вызовы</a:t>
                      </a:r>
                      <a:endParaRPr lang="ru-RU" sz="20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64623"/>
                  </a:ext>
                </a:extLst>
              </a:tr>
              <a:tr h="52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public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648396"/>
                  </a:ext>
                </a:extLst>
              </a:tr>
              <a:tr h="52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private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440484"/>
                  </a:ext>
                </a:extLst>
              </a:tr>
              <a:tr h="52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internal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91005"/>
                  </a:ext>
                </a:extLst>
              </a:tr>
              <a:tr h="52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external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49384"/>
                  </a:ext>
                </a:extLst>
              </a:tr>
            </a:tbl>
          </a:graphicData>
        </a:graphic>
      </p:graphicFrame>
      <p:pic>
        <p:nvPicPr>
          <p:cNvPr id="1026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3264847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12" y="3264847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69" y="3247932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60" y="3791841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59" y="4318835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11" y="4318834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abrakadabra.fun/uploads/posts/2022-02/1643986785_1-abrakadabra-fun-p-galochka-dlya-prezentatsii-bez-fon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68" y="4848596"/>
            <a:ext cx="458115" cy="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7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Экран (16:9)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Arial Black</vt:lpstr>
      <vt:lpstr>Calibri</vt:lpstr>
      <vt:lpstr>Calibri Light</vt:lpstr>
      <vt:lpstr>Wingdings</vt:lpstr>
      <vt:lpstr>Office Theme</vt:lpstr>
      <vt:lpstr>Тема Office</vt:lpstr>
      <vt:lpstr>BlockChain технологии</vt:lpstr>
      <vt:lpstr>Solidity – язык программирования смарт-контрактов в платформе Ethereum  Remix-IDE – среда разработки смарт-контрактов на языке Solidity  https://remix.ethereum.org/ https://solidity.readthedocs.io/en/v0.7.0/ </vt:lpstr>
      <vt:lpstr>Презентация PowerPoint</vt:lpstr>
      <vt:lpstr>Презентация PowerPoint</vt:lpstr>
      <vt:lpstr>estates</vt:lpstr>
      <vt:lpstr>пользователи</vt:lpstr>
      <vt:lpstr>Обращение к данным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работы с криптовалютой</vt:lpstr>
      <vt:lpstr>Публикация  контракта /деплой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2023-10-16T14:25:37Z</dcterms:modified>
</cp:coreProperties>
</file>