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46"/>
  </p:notesMasterIdLst>
  <p:sldIdLst>
    <p:sldId id="256" r:id="rId7"/>
    <p:sldId id="257" r:id="rId8"/>
    <p:sldId id="343" r:id="rId9"/>
    <p:sldId id="378" r:id="rId10"/>
    <p:sldId id="379" r:id="rId11"/>
    <p:sldId id="380" r:id="rId12"/>
    <p:sldId id="381" r:id="rId13"/>
    <p:sldId id="383" r:id="rId14"/>
    <p:sldId id="384" r:id="rId15"/>
    <p:sldId id="386" r:id="rId16"/>
    <p:sldId id="385" r:id="rId17"/>
    <p:sldId id="387" r:id="rId18"/>
    <p:sldId id="388" r:id="rId19"/>
    <p:sldId id="391" r:id="rId20"/>
    <p:sldId id="392" r:id="rId21"/>
    <p:sldId id="393" r:id="rId22"/>
    <p:sldId id="394" r:id="rId23"/>
    <p:sldId id="395" r:id="rId24"/>
    <p:sldId id="396" r:id="rId25"/>
    <p:sldId id="397" r:id="rId26"/>
    <p:sldId id="410" r:id="rId27"/>
    <p:sldId id="412" r:id="rId28"/>
    <p:sldId id="413" r:id="rId29"/>
    <p:sldId id="398" r:id="rId30"/>
    <p:sldId id="411" r:id="rId31"/>
    <p:sldId id="400" r:id="rId32"/>
    <p:sldId id="401" r:id="rId33"/>
    <p:sldId id="403" r:id="rId34"/>
    <p:sldId id="404" r:id="rId35"/>
    <p:sldId id="405" r:id="rId36"/>
    <p:sldId id="406" r:id="rId37"/>
    <p:sldId id="407" r:id="rId38"/>
    <p:sldId id="408" r:id="rId39"/>
    <p:sldId id="409" r:id="rId40"/>
    <p:sldId id="414" r:id="rId41"/>
    <p:sldId id="415" r:id="rId42"/>
    <p:sldId id="417" r:id="rId43"/>
    <p:sldId id="418" r:id="rId44"/>
    <p:sldId id="281" r:id="rId45"/>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6828-6F8A-41C2-B070-155D0B93D31B}" v="2" dt="2021-11-16T12:32:25.58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ANA-LEVIER Luca" userId="S::alss-sio-sisr21-dlu@ccicampus.fr::caee3024-880d-4efc-95ef-57376921e486" providerId="AD" clId="Web-{F1576828-6F8A-41C2-B070-155D0B93D31B}"/>
    <pc:docChg chg="sldOrd">
      <pc:chgData name="DEANA-LEVIER Luca" userId="S::alss-sio-sisr21-dlu@ccicampus.fr::caee3024-880d-4efc-95ef-57376921e486" providerId="AD" clId="Web-{F1576828-6F8A-41C2-B070-155D0B93D31B}" dt="2021-11-16T12:32:25.583" v="1"/>
      <pc:docMkLst>
        <pc:docMk/>
      </pc:docMkLst>
      <pc:sldChg chg="ord">
        <pc:chgData name="DEANA-LEVIER Luca" userId="S::alss-sio-sisr21-dlu@ccicampus.fr::caee3024-880d-4efc-95ef-57376921e486" providerId="AD" clId="Web-{F1576828-6F8A-41C2-B070-155D0B93D31B}" dt="2021-11-16T12:32:25.583" v="1"/>
        <pc:sldMkLst>
          <pc:docMk/>
          <pc:sldMk cId="3288202445" sldId="388"/>
        </pc:sldMkLst>
      </pc:sldChg>
      <pc:sldChg chg="ord">
        <pc:chgData name="DEANA-LEVIER Luca" userId="S::alss-sio-sisr21-dlu@ccicampus.fr::caee3024-880d-4efc-95ef-57376921e486" providerId="AD" clId="Web-{F1576828-6F8A-41C2-B070-155D0B93D31B}" dt="2021-11-16T12:32:20.035" v="0"/>
        <pc:sldMkLst>
          <pc:docMk/>
          <pc:sldMk cId="3606777436" sldId="3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16/11/2021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27</a:t>
            </a:fld>
            <a:endParaRPr lang="fr-FR"/>
          </a:p>
        </p:txBody>
      </p:sp>
    </p:spTree>
    <p:extLst>
      <p:ext uri="{BB962C8B-B14F-4D97-AF65-F5344CB8AC3E}">
        <p14:creationId xmlns:p14="http://schemas.microsoft.com/office/powerpoint/2010/main" val="420069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28</a:t>
            </a:fld>
            <a:endParaRPr lang="fr-FR"/>
          </a:p>
        </p:txBody>
      </p:sp>
    </p:spTree>
    <p:extLst>
      <p:ext uri="{BB962C8B-B14F-4D97-AF65-F5344CB8AC3E}">
        <p14:creationId xmlns:p14="http://schemas.microsoft.com/office/powerpoint/2010/main" val="31407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29</a:t>
            </a:fld>
            <a:endParaRPr lang="fr-FR"/>
          </a:p>
        </p:txBody>
      </p:sp>
    </p:spTree>
    <p:extLst>
      <p:ext uri="{BB962C8B-B14F-4D97-AF65-F5344CB8AC3E}">
        <p14:creationId xmlns:p14="http://schemas.microsoft.com/office/powerpoint/2010/main" val="260651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30</a:t>
            </a:fld>
            <a:endParaRPr lang="fr-FR"/>
          </a:p>
        </p:txBody>
      </p:sp>
    </p:spTree>
    <p:extLst>
      <p:ext uri="{BB962C8B-B14F-4D97-AF65-F5344CB8AC3E}">
        <p14:creationId xmlns:p14="http://schemas.microsoft.com/office/powerpoint/2010/main" val="237582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31</a:t>
            </a:fld>
            <a:endParaRPr lang="fr-FR"/>
          </a:p>
        </p:txBody>
      </p:sp>
    </p:spTree>
    <p:extLst>
      <p:ext uri="{BB962C8B-B14F-4D97-AF65-F5344CB8AC3E}">
        <p14:creationId xmlns:p14="http://schemas.microsoft.com/office/powerpoint/2010/main" val="396664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32</a:t>
            </a:fld>
            <a:endParaRPr lang="fr-FR"/>
          </a:p>
        </p:txBody>
      </p:sp>
    </p:spTree>
    <p:extLst>
      <p:ext uri="{BB962C8B-B14F-4D97-AF65-F5344CB8AC3E}">
        <p14:creationId xmlns:p14="http://schemas.microsoft.com/office/powerpoint/2010/main" val="258127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33</a:t>
            </a:fld>
            <a:endParaRPr lang="fr-FR"/>
          </a:p>
        </p:txBody>
      </p:sp>
    </p:spTree>
    <p:extLst>
      <p:ext uri="{BB962C8B-B14F-4D97-AF65-F5344CB8AC3E}">
        <p14:creationId xmlns:p14="http://schemas.microsoft.com/office/powerpoint/2010/main" val="131391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34</a:t>
            </a:fld>
            <a:endParaRPr lang="fr-FR"/>
          </a:p>
        </p:txBody>
      </p:sp>
    </p:spTree>
    <p:extLst>
      <p:ext uri="{BB962C8B-B14F-4D97-AF65-F5344CB8AC3E}">
        <p14:creationId xmlns:p14="http://schemas.microsoft.com/office/powerpoint/2010/main" val="1330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35</a:t>
            </a:fld>
            <a:endParaRPr lang="fr-FR"/>
          </a:p>
        </p:txBody>
      </p:sp>
    </p:spTree>
    <p:extLst>
      <p:ext uri="{BB962C8B-B14F-4D97-AF65-F5344CB8AC3E}">
        <p14:creationId xmlns:p14="http://schemas.microsoft.com/office/powerpoint/2010/main" val="14024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fr-fr/" TargetMode="External"/><Relationship Id="rId2" Type="http://schemas.openxmlformats.org/officeDocument/2006/relationships/hyperlink" Target="https://burst.shopify.com/" TargetMode="External"/><Relationship Id="rId1" Type="http://schemas.openxmlformats.org/officeDocument/2006/relationships/slideLayout" Target="../slideLayouts/slideLayout15.xml"/><Relationship Id="rId4" Type="http://schemas.openxmlformats.org/officeDocument/2006/relationships/hyperlink" Target="https://www.freeimages.com/fr"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fr/docs/Web/HTML/Element"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fr/docs/Web/HTML/Element"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la programmation</a:t>
            </a:r>
            <a:br>
              <a:rPr dirty="0"/>
            </a:br>
            <a:r>
              <a:rPr lang="fr-FR" sz="4400" spc="-1" dirty="0">
                <a:solidFill>
                  <a:srgbClr val="376092"/>
                </a:solidFill>
                <a:latin typeface="Arial"/>
              </a:rPr>
              <a:t>HTML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De quoi ai-je besoin pour commencer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ne faut donc en plus du navigateur un outil pour pouvoir écrire du code. N’importe quel traitement de texte peut faire l’affaire mais certains apportent des fonctionnalités agréables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Colorisation syntaxique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Terminal intégré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Gestion du versioning (GIT)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Comparaison de version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Recherche dans le projet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Aide au débogage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57769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De quoi ai-je besoin pour commencer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Visual studio code est un bon compromis et plus d’être gratuit.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https://code.visualstudio.com/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vous pouvez utiliser d’autres éditeurs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Sublime </a:t>
            </a:r>
            <a:r>
              <a:rPr lang="fr-FR" sz="2400" spc="-1" dirty="0" err="1">
                <a:solidFill>
                  <a:srgbClr val="376092"/>
                </a:solidFill>
                <a:latin typeface="Arial"/>
              </a:rPr>
              <a:t>Text</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Notepad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outils comme </a:t>
            </a:r>
            <a:r>
              <a:rPr lang="fr-FR" sz="2400" spc="-1" dirty="0" err="1">
                <a:solidFill>
                  <a:srgbClr val="376092"/>
                </a:solidFill>
                <a:latin typeface="Arial"/>
              </a:rPr>
              <a:t>visual</a:t>
            </a:r>
            <a:r>
              <a:rPr lang="fr-FR" sz="2400" spc="-1" dirty="0">
                <a:solidFill>
                  <a:srgbClr val="376092"/>
                </a:solidFill>
                <a:latin typeface="Arial"/>
              </a:rPr>
              <a:t> studio code peuvent être majoritairement configurés.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un éditeur de texte et un navigateur, l’aventure peut commencer.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960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Calibri"/>
              </a:rPr>
              <a:t>Les ou</a:t>
            </a:r>
            <a:r>
              <a:rPr lang="fr-FR" sz="3200" spc="-1" dirty="0">
                <a:solidFill>
                  <a:srgbClr val="376092"/>
                </a:solidFill>
                <a:latin typeface="Calibri"/>
              </a:rPr>
              <a:t>tils de développement des navigateurs</a:t>
            </a:r>
            <a:endParaRPr lang="fr-FR"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la fonction inspecter pour visualiser le code source d’un site existant.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navigateur interprète un fichier HTML, il a donc une connaissance complète du code source.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comment les éléments de structure et les éléments de style se trouve dans des parties différentes.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Passons rapidement les outils en revue pour avoir une idée de ce qu’il est possible de faire avec un navigateur.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outils permettent également de tester la partie responsive du site.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0414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HTML (HyperText </a:t>
            </a:r>
            <a:r>
              <a:rPr lang="fr-FR" sz="2400" spc="-1" dirty="0" err="1">
                <a:solidFill>
                  <a:srgbClr val="376092"/>
                </a:solidFill>
                <a:latin typeface="Arial"/>
              </a:rPr>
              <a:t>Makeup</a:t>
            </a:r>
            <a:r>
              <a:rPr lang="fr-FR" sz="2400" spc="-1" dirty="0">
                <a:solidFill>
                  <a:srgbClr val="376092"/>
                </a:solidFill>
                <a:latin typeface="Arial"/>
              </a:rPr>
              <a:t> </a:t>
            </a:r>
            <a:r>
              <a:rPr lang="fr-FR" sz="2400" spc="-1" dirty="0" err="1">
                <a:solidFill>
                  <a:srgbClr val="376092"/>
                </a:solidFill>
                <a:latin typeface="Arial"/>
              </a:rPr>
              <a:t>Language</a:t>
            </a:r>
            <a:r>
              <a:rPr lang="fr-FR" sz="2400" spc="-1" dirty="0">
                <a:solidFill>
                  <a:srgbClr val="376092"/>
                </a:solidFill>
                <a:latin typeface="Arial"/>
              </a:rPr>
              <a:t>) : Le langage HTML est né en même temps qu’internet en 1991.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structurer les éléments de votre page (texte, image, formulaires, vidéo, son…).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Même avec les dernier </a:t>
            </a:r>
            <a:r>
              <a:rPr lang="fr-FR" sz="2400" spc="-1" dirty="0" err="1">
                <a:solidFill>
                  <a:srgbClr val="376092"/>
                </a:solidFill>
                <a:latin typeface="Arial"/>
              </a:rPr>
              <a:t>framework</a:t>
            </a:r>
            <a:r>
              <a:rPr lang="fr-FR" sz="2400" spc="-1" dirty="0">
                <a:solidFill>
                  <a:srgbClr val="376092"/>
                </a:solidFill>
                <a:latin typeface="Arial"/>
              </a:rPr>
              <a:t>, les pages affichées sont toujours au format HTML. Le langage reste donc toujours une pierre angulaire d’internet.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HTML est un langage de balisage et ne comporte pas de structure comme les conditionnelles ou les boucles. C’est pour cette raison que nous intégrerons du javascript pour compléter le HTML.</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28820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première page</a:t>
            </a:r>
          </a:p>
        </p:txBody>
      </p:sp>
      <p:sp>
        <p:nvSpPr>
          <p:cNvPr id="140" name="TextShape 2"/>
          <p:cNvSpPr txBox="1"/>
          <p:nvPr/>
        </p:nvSpPr>
        <p:spPr>
          <a:xfrm>
            <a:off x="457200" y="1145219"/>
            <a:ext cx="8229240" cy="49805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ouvrir un éditeur de texte.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un peu de texte.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Enregistrons le fichier au format .html . Le format est important car c’est à partir de l’extension que la plupart des éditeurs se basent pour la coloration syntaxique.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ne notre première balise : &lt;!DOCTYPE html&gt;. Cette balise permet au navigateur de savoir dans quel langage vous vous adressez à lui.</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notre première balise : &lt;html&gt; &lt;/html&gt;. Ceci indique les limites du code HTML.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première balise est une balise en paires, elle fonctionne comme des parenthèses et qualifie ce qui se trouve entre les deux tags.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60677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première page</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Sur une page HTML, nous distinguons également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L’entête (&lt;</a:t>
            </a:r>
            <a:r>
              <a:rPr lang="fr-FR" sz="2400" spc="-1" dirty="0" err="1">
                <a:solidFill>
                  <a:srgbClr val="376092"/>
                </a:solidFill>
                <a:latin typeface="Arial"/>
              </a:rPr>
              <a:t>head</a:t>
            </a:r>
            <a:r>
              <a:rPr lang="fr-FR" sz="2400" spc="-1" dirty="0">
                <a:solidFill>
                  <a:srgbClr val="376092"/>
                </a:solidFill>
                <a:latin typeface="Arial"/>
              </a:rPr>
              <a:t>&gt;&lt;/</a:t>
            </a:r>
            <a:r>
              <a:rPr lang="fr-FR" sz="2400" spc="-1" dirty="0" err="1">
                <a:solidFill>
                  <a:srgbClr val="376092"/>
                </a:solidFill>
                <a:latin typeface="Arial"/>
              </a:rPr>
              <a:t>head</a:t>
            </a:r>
            <a:r>
              <a:rPr lang="fr-FR" sz="2400" spc="-1" dirty="0">
                <a:solidFill>
                  <a:srgbClr val="376092"/>
                </a:solidFill>
                <a:latin typeface="Arial"/>
              </a:rPr>
              <a:t>&gt;) : Qui va contenir les élément de titre, les fichiers CSS, les informations de référencement…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corps (&lt;body&gt;&lt;/body&gt;) : Qui va contenir la structure de la page.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progressivement ajouter des éléments dans notre page.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ajouter un titre dans notre page à l’aide de la balise &lt;</a:t>
            </a:r>
            <a:r>
              <a:rPr lang="fr-FR" sz="2400" spc="-1" dirty="0" err="1">
                <a:solidFill>
                  <a:srgbClr val="376092"/>
                </a:solidFill>
                <a:latin typeface="Arial"/>
              </a:rPr>
              <a:t>title</a:t>
            </a:r>
            <a:r>
              <a:rPr lang="fr-FR" sz="2400" spc="-1" dirty="0">
                <a:solidFill>
                  <a:srgbClr val="376092"/>
                </a:solidFill>
                <a:latin typeface="Arial"/>
              </a:rPr>
              <a:t>&gt;&lt;/</a:t>
            </a:r>
            <a:r>
              <a:rPr lang="fr-FR" sz="2400" spc="-1" dirty="0" err="1">
                <a:solidFill>
                  <a:srgbClr val="376092"/>
                </a:solidFill>
                <a:latin typeface="Arial"/>
              </a:rPr>
              <a:t>title</a:t>
            </a:r>
            <a:r>
              <a:rPr lang="fr-FR" sz="2400" spc="-1" dirty="0">
                <a:solidFill>
                  <a:srgbClr val="376092"/>
                </a:solidFill>
                <a:latin typeface="Arial"/>
              </a:rPr>
              <a:t>&gt; dans l’entête de notre page.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23379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balises orphelines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 qui fait la richesse d’une page internet vient également la présence des médias (image, vidéo, son…).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Commençons par insérer une image à l’aide de la balise </a:t>
            </a:r>
            <a:r>
              <a:rPr lang="fr-FR" sz="2400" spc="-1" dirty="0" err="1">
                <a:solidFill>
                  <a:srgbClr val="376092"/>
                </a:solidFill>
                <a:latin typeface="Arial"/>
              </a:rPr>
              <a:t>img</a:t>
            </a:r>
            <a:r>
              <a:rPr lang="fr-FR" sz="2400" spc="-1" dirty="0">
                <a:solidFill>
                  <a:srgbClr val="376092"/>
                </a:solidFill>
                <a:latin typeface="Arial"/>
              </a:rPr>
              <a:t> (notez qu’il n’y a pas de balise fermante)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img</a:t>
            </a:r>
            <a:r>
              <a:rPr lang="fr-FR" sz="2400" spc="-1" dirty="0">
                <a:solidFill>
                  <a:srgbClr val="376092"/>
                </a:solidFill>
                <a:latin typeface="Arial"/>
              </a:rPr>
              <a:t> src= ‘’images/im.jpg‘’ alt=‘’</a:t>
            </a:r>
            <a:r>
              <a:rPr lang="fr-FR" sz="2400" spc="-1" dirty="0" err="1">
                <a:solidFill>
                  <a:srgbClr val="376092"/>
                </a:solidFill>
                <a:latin typeface="Arial"/>
              </a:rPr>
              <a:t>desc</a:t>
            </a:r>
            <a:r>
              <a:rPr lang="fr-FR" sz="2400" spc="-1" dirty="0">
                <a:solidFill>
                  <a:srgbClr val="376092"/>
                </a:solidFill>
                <a:latin typeface="Arial"/>
              </a:rPr>
              <a:t>‘’ </a:t>
            </a:r>
            <a:r>
              <a:rPr lang="fr-FR" sz="2400" spc="-1" dirty="0" err="1">
                <a:solidFill>
                  <a:srgbClr val="376092"/>
                </a:solidFill>
                <a:latin typeface="Arial"/>
              </a:rPr>
              <a:t>title</a:t>
            </a:r>
            <a:r>
              <a:rPr lang="fr-FR" sz="2400" spc="-1" dirty="0">
                <a:solidFill>
                  <a:srgbClr val="376092"/>
                </a:solidFill>
                <a:latin typeface="Arial"/>
              </a:rPr>
              <a:t>= ‘’titre‘’/&gt;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tester nous pouvons récupérer des images libres de droit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2"/>
              </a:rPr>
              <a:t>https://burst.shopify.com/</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3"/>
              </a:rPr>
              <a:t>https://www.pexels.com/fr-fr/</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4"/>
              </a:rPr>
              <a:t>https://www.freeimages.com/fr</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Insérons donc une image et voyons à quoi servent les paramètres.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29291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balises orphelines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venons de voir qu’une balise peut donc inclure des attributs (alt, src, </a:t>
            </a:r>
            <a:r>
              <a:rPr lang="fr-FR" sz="2400" spc="-1" dirty="0" err="1">
                <a:solidFill>
                  <a:srgbClr val="376092"/>
                </a:solidFill>
                <a:latin typeface="Arial"/>
              </a:rPr>
              <a:t>title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Toutes les balises peuvent utiliser les attributs id et class. Elles seront très utile en CSS.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n’est pas possible de connaitre tous les paramètres de toutes les balises, mais la documentation du html est complète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hlinkClick r:id="rId2"/>
              </a:rPr>
              <a:t>https://developer.mozilla.org/fr/docs/Web/HTML/Element</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Cherchez la balise </a:t>
            </a:r>
            <a:r>
              <a:rPr lang="fr-FR" sz="2400" spc="-1" dirty="0" err="1">
                <a:solidFill>
                  <a:srgbClr val="376092"/>
                </a:solidFill>
                <a:latin typeface="Arial"/>
              </a:rPr>
              <a:t>img</a:t>
            </a:r>
            <a:r>
              <a:rPr lang="fr-FR" sz="2400" spc="-1" dirty="0">
                <a:solidFill>
                  <a:srgbClr val="376092"/>
                </a:solidFill>
                <a:latin typeface="Arial"/>
              </a:rPr>
              <a:t> dans la documentation et voyez comment redimensionner l’image en hauteur et en largeur. Que fait l’attribut </a:t>
            </a:r>
            <a:r>
              <a:rPr lang="fr-FR" sz="2400" spc="-1" dirty="0" err="1">
                <a:solidFill>
                  <a:srgbClr val="376092"/>
                </a:solidFill>
                <a:latin typeface="Arial"/>
              </a:rPr>
              <a:t>object</a:t>
            </a:r>
            <a:r>
              <a:rPr lang="fr-FR" sz="2400" spc="-1" dirty="0">
                <a:solidFill>
                  <a:srgbClr val="376092"/>
                </a:solidFill>
                <a:latin typeface="Arial"/>
              </a:rPr>
              <a:t>-fit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9187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commentaires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tous les langages de programmation, le HTML intègre la possibilité d’utiliser des commentaires.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principe du commentaire est de pouvoir ajouter du contenu dans une page sans pour autant que ce contenu ne soit interprété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  Ceci est un commentaire --&gt;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Abusez des commentaires lorsque vous débutez dans un langage de programmation.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Mettez en place des commentaires pour vous aider à comprendre une fonctionnalité qui vous a donné du fil à retordre.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5316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mise en page</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Lorsque vous écrivez un document sous un traitement de texte, vous ne laissez jamais le texte au format brut. Vous allez essayer de lui donner forme pour le rendre plus lisible.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HTML nous met à disposition de nombreuses balises qui vont nous permettre de formatter notre page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Paragraphe : &lt;p&gt;&lt;/p&gt;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Saut de ligne : &lt;</a:t>
            </a:r>
            <a:r>
              <a:rPr lang="fr-FR" sz="2400" spc="-1" dirty="0" err="1">
                <a:solidFill>
                  <a:srgbClr val="376092"/>
                </a:solidFill>
                <a:latin typeface="Arial"/>
              </a:rPr>
              <a:t>br</a:t>
            </a:r>
            <a:r>
              <a:rPr lang="fr-FR" sz="2400" spc="-1" dirty="0">
                <a:solidFill>
                  <a:srgbClr val="376092"/>
                </a:solidFill>
                <a:latin typeface="Arial"/>
              </a:rPr>
              <a:t> /&gt; ou saut de section &lt;</a:t>
            </a:r>
            <a:r>
              <a:rPr lang="fr-FR" sz="2400" spc="-1" dirty="0" err="1">
                <a:solidFill>
                  <a:srgbClr val="376092"/>
                </a:solidFill>
                <a:latin typeface="Arial"/>
              </a:rPr>
              <a:t>hr</a:t>
            </a:r>
            <a:r>
              <a:rPr lang="fr-FR" sz="2400" spc="-1" dirty="0">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Titres : &lt;h1&gt;&lt;/h1&gt;…&lt;h6&gt;&lt;/h6&gt;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titres ne sont pas uniquement des balises de formatage, elles vont également participer au référencement.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1686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Bases de la programmation</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Quels langages pour les développeurs web ?</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De quoi </a:t>
            </a:r>
            <a:r>
              <a:rPr lang="fr-FR" sz="2400" spc="-1" dirty="0">
                <a:solidFill>
                  <a:srgbClr val="376092"/>
                </a:solidFill>
                <a:latin typeface="Calibri"/>
              </a:rPr>
              <a:t>ai-je besoin pour commencer ?</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Les ou</a:t>
            </a:r>
            <a:r>
              <a:rPr lang="fr-FR" sz="2400" spc="-1" dirty="0">
                <a:solidFill>
                  <a:srgbClr val="376092"/>
                </a:solidFill>
                <a:latin typeface="Calibri"/>
              </a:rPr>
              <a:t>tils de développement des navigateurs</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Premier pas en HTML</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Cas concrets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mettre en valeur le texte</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Maintenant que nous avons mis en page notre texte, nous pouvons passer à la mise en valeur d’élément particulier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em</a:t>
            </a:r>
            <a:r>
              <a:rPr lang="fr-FR" sz="2400" spc="-1" dirty="0">
                <a:solidFill>
                  <a:srgbClr val="376092"/>
                </a:solidFill>
                <a:latin typeface="Arial"/>
              </a:rPr>
              <a:t>&gt;&lt;/</a:t>
            </a:r>
            <a:r>
              <a:rPr lang="fr-FR" sz="2400" spc="-1" dirty="0" err="1">
                <a:solidFill>
                  <a:srgbClr val="376092"/>
                </a:solidFill>
                <a:latin typeface="Arial"/>
              </a:rPr>
              <a:t>em</a:t>
            </a:r>
            <a:r>
              <a:rPr lang="fr-FR" sz="2400" spc="-1" dirty="0">
                <a:solidFill>
                  <a:srgbClr val="376092"/>
                </a:solidFill>
                <a:latin typeface="Arial"/>
              </a:rPr>
              <a:t>&gt; : mettre un peu en valeur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strong</a:t>
            </a:r>
            <a:r>
              <a:rPr lang="fr-FR" sz="2400" spc="-1" dirty="0">
                <a:solidFill>
                  <a:srgbClr val="376092"/>
                </a:solidFill>
                <a:latin typeface="Arial"/>
              </a:rPr>
              <a:t>&gt;&lt;/</a:t>
            </a:r>
            <a:r>
              <a:rPr lang="fr-FR" sz="2400" spc="-1" dirty="0" err="1">
                <a:solidFill>
                  <a:srgbClr val="376092"/>
                </a:solidFill>
                <a:latin typeface="Arial"/>
              </a:rPr>
              <a:t>strong</a:t>
            </a:r>
            <a:r>
              <a:rPr lang="fr-FR" sz="2400" spc="-1" dirty="0">
                <a:solidFill>
                  <a:srgbClr val="376092"/>
                </a:solidFill>
                <a:latin typeface="Arial"/>
              </a:rPr>
              <a:t>&gt; : mettre beaucoup en valeur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&lt;mark&gt;&lt;/mark&gt; : distinguer sans pour autant que la notion soit importante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navigateurs appliquent un style par défaut à toutes ces balises. Ce style pourra bien entendu être modifié lorsque nous parlerons de CSS.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important de se souvenir de l’intérêt de la balise et non de son effet.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64068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citations et modifications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mettre en place des zones de citation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Paragraphe citation : &lt;</a:t>
            </a:r>
            <a:r>
              <a:rPr lang="fr-FR" sz="2400" spc="-1" dirty="0" err="1">
                <a:solidFill>
                  <a:srgbClr val="376092"/>
                </a:solidFill>
                <a:latin typeface="Arial"/>
              </a:rPr>
              <a:t>blockquotes</a:t>
            </a:r>
            <a:r>
              <a:rPr lang="fr-FR" sz="2400" spc="-1" dirty="0">
                <a:solidFill>
                  <a:srgbClr val="376092"/>
                </a:solidFill>
                <a:latin typeface="Arial"/>
              </a:rPr>
              <a:t>&gt;&lt;/</a:t>
            </a:r>
            <a:r>
              <a:rPr lang="fr-FR" sz="2400" spc="-1" dirty="0" err="1">
                <a:solidFill>
                  <a:srgbClr val="376092"/>
                </a:solidFill>
                <a:latin typeface="Arial"/>
              </a:rPr>
              <a:t>blockquotes</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Citation dans un texte : &lt;q&gt;&lt;/q&gt;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Acronymes : &lt;</a:t>
            </a:r>
            <a:r>
              <a:rPr lang="fr-FR" sz="2400" spc="-1" dirty="0" err="1">
                <a:solidFill>
                  <a:srgbClr val="376092"/>
                </a:solidFill>
                <a:latin typeface="Arial"/>
              </a:rPr>
              <a:t>abbr</a:t>
            </a:r>
            <a:r>
              <a:rPr lang="fr-FR" sz="2400" spc="-1" dirty="0">
                <a:solidFill>
                  <a:srgbClr val="376092"/>
                </a:solidFill>
                <a:latin typeface="Arial"/>
              </a:rPr>
              <a:t> </a:t>
            </a:r>
            <a:r>
              <a:rPr lang="fr-FR" sz="2400" spc="-1" dirty="0" err="1">
                <a:solidFill>
                  <a:srgbClr val="376092"/>
                </a:solidFill>
                <a:latin typeface="Arial"/>
              </a:rPr>
              <a:t>title</a:t>
            </a:r>
            <a:r>
              <a:rPr lang="fr-FR" sz="2400" spc="-1" dirty="0">
                <a:solidFill>
                  <a:srgbClr val="376092"/>
                </a:solidFill>
                <a:latin typeface="Arial"/>
              </a:rPr>
              <a:t>=‘’nom complet’’&gt;BTS&lt;/</a:t>
            </a:r>
            <a:r>
              <a:rPr lang="fr-FR" sz="2400" spc="-1" dirty="0" err="1">
                <a:solidFill>
                  <a:srgbClr val="376092"/>
                </a:solidFill>
                <a:latin typeface="Arial"/>
              </a:rPr>
              <a:t>abbr</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Définition : &lt;</a:t>
            </a:r>
            <a:r>
              <a:rPr lang="fr-FR" sz="2400" spc="-1" dirty="0" err="1">
                <a:solidFill>
                  <a:srgbClr val="376092"/>
                </a:solidFill>
                <a:latin typeface="Arial"/>
              </a:rPr>
              <a:t>dfn</a:t>
            </a:r>
            <a:r>
              <a:rPr lang="fr-FR" sz="2400" spc="-1" dirty="0">
                <a:solidFill>
                  <a:srgbClr val="376092"/>
                </a:solidFill>
                <a:latin typeface="Arial"/>
              </a:rPr>
              <a:t>&gt;&lt;/</a:t>
            </a:r>
            <a:r>
              <a:rPr lang="fr-FR" sz="2400" spc="-1" dirty="0" err="1">
                <a:solidFill>
                  <a:srgbClr val="376092"/>
                </a:solidFill>
                <a:latin typeface="Arial"/>
              </a:rPr>
              <a:t>dfn</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Citer une source : &lt;cite&gt;&lt;/cite&gt;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d’indiquer les modifications récentes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 été inséré : &lt;ins&gt;&lt;/ins&gt;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 été supprimé : &lt;</a:t>
            </a:r>
            <a:r>
              <a:rPr lang="fr-FR" sz="2400" spc="-1" dirty="0" err="1">
                <a:solidFill>
                  <a:srgbClr val="376092"/>
                </a:solidFill>
                <a:latin typeface="Arial"/>
              </a:rPr>
              <a:t>del</a:t>
            </a:r>
            <a:r>
              <a:rPr lang="fr-FR" sz="2400" spc="-1" dirty="0">
                <a:solidFill>
                  <a:srgbClr val="376092"/>
                </a:solidFill>
                <a:latin typeface="Arial"/>
              </a:rPr>
              <a:t>&gt;&lt;/</a:t>
            </a:r>
            <a:r>
              <a:rPr lang="fr-FR" sz="2400" spc="-1" dirty="0" err="1">
                <a:solidFill>
                  <a:srgbClr val="376092"/>
                </a:solidFill>
                <a:latin typeface="Arial"/>
              </a:rPr>
              <a:t>del</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Est obsolète : &lt;s&gt;&lt;/s&gt;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9552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Aligner les images et le texte.</a:t>
            </a:r>
          </a:p>
        </p:txBody>
      </p:sp>
      <p:sp>
        <p:nvSpPr>
          <p:cNvPr id="140" name="TextShape 2"/>
          <p:cNvSpPr txBox="1"/>
          <p:nvPr/>
        </p:nvSpPr>
        <p:spPr>
          <a:xfrm>
            <a:off x="457200" y="1269507"/>
            <a:ext cx="8229240" cy="485625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Mettons en place un paragraphe texte (&lt;p&gt;).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Insérons une image (&lt;</a:t>
            </a:r>
            <a:r>
              <a:rPr lang="fr-FR" sz="2400" spc="-1" dirty="0" err="1">
                <a:solidFill>
                  <a:srgbClr val="376092"/>
                </a:solidFill>
                <a:latin typeface="Arial"/>
              </a:rPr>
              <a:t>img</a:t>
            </a:r>
            <a:r>
              <a:rPr lang="fr-FR" sz="2400" spc="-1" dirty="0">
                <a:solidFill>
                  <a:srgbClr val="376092"/>
                </a:solidFill>
                <a:latin typeface="Arial"/>
              </a:rPr>
              <a:t>&gt;) et voyons ce qu’il se passe si on l’insère avant le paragraphe et au milieu du texte.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Insérons maintenant l’image dans le paragraphe avant le texte et ajoutons l’attribut </a:t>
            </a:r>
            <a:r>
              <a:rPr lang="fr-FR" sz="2400" spc="-1" dirty="0" err="1">
                <a:solidFill>
                  <a:srgbClr val="376092"/>
                </a:solidFill>
                <a:latin typeface="Arial"/>
              </a:rPr>
              <a:t>align</a:t>
            </a:r>
            <a:r>
              <a:rPr lang="fr-FR" sz="2400" spc="-1" dirty="0">
                <a:solidFill>
                  <a:srgbClr val="376092"/>
                </a:solidFill>
                <a:latin typeface="Arial"/>
              </a:rPr>
              <a:t> qui va prendre les valeurs: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r>
              <a:rPr lang="fr-FR" sz="2400" spc="-1" dirty="0" err="1">
                <a:solidFill>
                  <a:srgbClr val="376092"/>
                </a:solidFill>
                <a:latin typeface="Arial"/>
              </a:rPr>
              <a:t>left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‘’right’’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‘’top’’</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r>
              <a:rPr lang="fr-FR" sz="2400" spc="-1" dirty="0" err="1">
                <a:solidFill>
                  <a:srgbClr val="376092"/>
                </a:solidFill>
                <a:latin typeface="Arial"/>
              </a:rPr>
              <a:t>bottom</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mettre fin à l'alignement :</a:t>
            </a:r>
          </a:p>
          <a:p>
            <a:pPr marL="889200" lvl="1" indent="-324000">
              <a:spcAft>
                <a:spcPts val="1060"/>
              </a:spcAft>
              <a:buClr>
                <a:srgbClr val="000000"/>
              </a:buClr>
              <a:buSzPct val="45000"/>
              <a:buFont typeface="Wingdings" charset="2"/>
              <a:buChar char=""/>
            </a:pPr>
            <a:r>
              <a:rPr lang="fr-FR" sz="2400" spc="-1" dirty="0">
                <a:latin typeface="Arial"/>
              </a:rPr>
              <a:t> </a:t>
            </a:r>
            <a:r>
              <a:rPr lang="en-US" sz="2400" b="0" dirty="0">
                <a:effectLst/>
                <a:latin typeface="Consolas" panose="020B0609020204030204" pitchFamily="49" charset="0"/>
              </a:rPr>
              <a:t>&lt;div style="</a:t>
            </a:r>
            <a:r>
              <a:rPr lang="en-US" sz="2400" b="0" dirty="0" err="1">
                <a:effectLst/>
                <a:latin typeface="Consolas" panose="020B0609020204030204" pitchFamily="49" charset="0"/>
              </a:rPr>
              <a:t>clear:both</a:t>
            </a:r>
            <a:r>
              <a:rPr lang="en-US" sz="2400" b="0" dirty="0">
                <a:effectLst/>
                <a:latin typeface="Consolas" panose="020B0609020204030204" pitchFamily="49" charset="0"/>
              </a:rPr>
              <a:t>;"&gt;&lt;/div&gt; </a:t>
            </a:r>
            <a:r>
              <a:rPr lang="en-US" sz="2400" b="0" dirty="0">
                <a:solidFill>
                  <a:srgbClr val="D4D4D4"/>
                </a:solidFill>
                <a:effectLst/>
                <a:latin typeface="Consolas" panose="020B0609020204030204" pitchFamily="49" charset="0"/>
              </a:rPr>
              <a: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387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Information sur les images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Vous pouvez indiquer que votre image comporte un titre et que les deux éléments sont indissociables.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cela, il faut utiliser la balise &lt;figure&gt;&lt;/figure&gt; qui va contenir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L’image avec la balise &lt;</a:t>
            </a:r>
            <a:r>
              <a:rPr lang="fr-FR" sz="2400" spc="-1" dirty="0" err="1">
                <a:solidFill>
                  <a:srgbClr val="376092"/>
                </a:solidFill>
                <a:latin typeface="Arial"/>
              </a:rPr>
              <a:t>img</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titre de l’image avec la balise &lt;</a:t>
            </a:r>
            <a:r>
              <a:rPr lang="fr-FR" sz="2400" spc="-1" dirty="0" err="1">
                <a:solidFill>
                  <a:srgbClr val="376092"/>
                </a:solidFill>
                <a:latin typeface="Arial"/>
              </a:rPr>
              <a:t>figcaption</a:t>
            </a:r>
            <a:r>
              <a:rPr lang="fr-FR" sz="2400" spc="-1" dirty="0">
                <a:solidFill>
                  <a:srgbClr val="376092"/>
                </a:solidFill>
                <a:latin typeface="Arial"/>
              </a:rPr>
              <a:t>&gt;&lt;/</a:t>
            </a:r>
            <a:r>
              <a:rPr lang="fr-FR" sz="2400" spc="-1" dirty="0" err="1">
                <a:solidFill>
                  <a:srgbClr val="376092"/>
                </a:solidFill>
                <a:latin typeface="Arial"/>
              </a:rPr>
              <a:t>figcaption</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L’attribut ‘’</a:t>
            </a:r>
            <a:r>
              <a:rPr lang="fr-FR" sz="2400" spc="-1" dirty="0" err="1">
                <a:solidFill>
                  <a:srgbClr val="376092"/>
                </a:solidFill>
                <a:latin typeface="Arial"/>
              </a:rPr>
              <a:t>title</a:t>
            </a:r>
            <a:r>
              <a:rPr lang="fr-FR" sz="2400" spc="-1" dirty="0">
                <a:solidFill>
                  <a:srgbClr val="376092"/>
                </a:solidFill>
                <a:latin typeface="Arial"/>
              </a:rPr>
              <a:t>’’ de </a:t>
            </a:r>
            <a:r>
              <a:rPr lang="fr-FR" sz="2400" spc="-1" dirty="0" err="1">
                <a:solidFill>
                  <a:srgbClr val="376092"/>
                </a:solidFill>
                <a:latin typeface="Arial"/>
              </a:rPr>
              <a:t>img</a:t>
            </a:r>
            <a:r>
              <a:rPr lang="fr-FR" sz="2400" spc="-1" dirty="0">
                <a:solidFill>
                  <a:srgbClr val="376092"/>
                </a:solidFill>
                <a:latin typeface="Arial"/>
              </a:rPr>
              <a:t> s’affichera comme une info bulle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Enfin, il est toujours bon d’alimenter l’attribut alt d’une image avec la description de l’image. Cela permet au non voyants d’avoir accès à cette description.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6292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listes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Depuis le début de cette présentation, j’utilise des listes dans mes diapositives. Il est naturellement possible de les utiliser également en HTML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Listes numérotées : &lt;</a:t>
            </a:r>
            <a:r>
              <a:rPr lang="fr-FR" sz="2400" spc="-1" dirty="0" err="1">
                <a:solidFill>
                  <a:srgbClr val="376092"/>
                </a:solidFill>
                <a:latin typeface="Arial"/>
              </a:rPr>
              <a:t>ol</a:t>
            </a:r>
            <a:r>
              <a:rPr lang="fr-FR" sz="2400" spc="-1" dirty="0">
                <a:solidFill>
                  <a:srgbClr val="376092"/>
                </a:solidFill>
                <a:latin typeface="Arial"/>
              </a:rPr>
              <a:t>&gt;&lt;/</a:t>
            </a:r>
            <a:r>
              <a:rPr lang="fr-FR" sz="2400" spc="-1" dirty="0" err="1">
                <a:solidFill>
                  <a:srgbClr val="376092"/>
                </a:solidFill>
                <a:latin typeface="Arial"/>
              </a:rPr>
              <a:t>ol</a:t>
            </a:r>
            <a:r>
              <a:rPr lang="fr-FR" sz="2400" spc="-1" dirty="0">
                <a:solidFill>
                  <a:srgbClr val="376092"/>
                </a:solidFill>
                <a:latin typeface="Arial"/>
              </a:rPr>
              <a:t>&gt; (</a:t>
            </a:r>
            <a:r>
              <a:rPr lang="fr-FR" sz="2400" spc="-1" dirty="0" err="1">
                <a:solidFill>
                  <a:srgbClr val="376092"/>
                </a:solidFill>
                <a:latin typeface="Arial"/>
              </a:rPr>
              <a:t>ordered</a:t>
            </a:r>
            <a:r>
              <a:rPr lang="fr-FR" sz="2400" spc="-1" dirty="0">
                <a:solidFill>
                  <a:srgbClr val="376092"/>
                </a:solidFill>
                <a:latin typeface="Arial"/>
              </a:rPr>
              <a:t> </a:t>
            </a:r>
            <a:r>
              <a:rPr lang="fr-FR" sz="2400" spc="-1" dirty="0" err="1">
                <a:solidFill>
                  <a:srgbClr val="376092"/>
                </a:solidFill>
                <a:latin typeface="Arial"/>
              </a:rPr>
              <a:t>list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Listes non numérotées : &lt;</a:t>
            </a:r>
            <a:r>
              <a:rPr lang="fr-FR" sz="2400" spc="-1" dirty="0" err="1">
                <a:solidFill>
                  <a:srgbClr val="376092"/>
                </a:solidFill>
                <a:latin typeface="Arial"/>
              </a:rPr>
              <a:t>ul</a:t>
            </a:r>
            <a:r>
              <a:rPr lang="fr-FR" sz="2400" spc="-1" dirty="0">
                <a:solidFill>
                  <a:srgbClr val="376092"/>
                </a:solidFill>
                <a:latin typeface="Arial"/>
              </a:rPr>
              <a:t>&gt;&lt;/</a:t>
            </a:r>
            <a:r>
              <a:rPr lang="fr-FR" sz="2400" spc="-1" dirty="0" err="1">
                <a:solidFill>
                  <a:srgbClr val="376092"/>
                </a:solidFill>
                <a:latin typeface="Arial"/>
              </a:rPr>
              <a:t>ul</a:t>
            </a:r>
            <a:r>
              <a:rPr lang="fr-FR" sz="2400" spc="-1" dirty="0">
                <a:solidFill>
                  <a:srgbClr val="376092"/>
                </a:solidFill>
                <a:latin typeface="Arial"/>
              </a:rPr>
              <a:t>&gt; (</a:t>
            </a:r>
            <a:r>
              <a:rPr lang="fr-FR" sz="2400" spc="-1" dirty="0" err="1">
                <a:solidFill>
                  <a:srgbClr val="376092"/>
                </a:solidFill>
                <a:latin typeface="Arial"/>
              </a:rPr>
              <a:t>unordered</a:t>
            </a:r>
            <a:r>
              <a:rPr lang="fr-FR" sz="2400" spc="-1" dirty="0">
                <a:solidFill>
                  <a:srgbClr val="376092"/>
                </a:solidFill>
                <a:latin typeface="Arial"/>
              </a:rPr>
              <a:t> </a:t>
            </a:r>
            <a:r>
              <a:rPr lang="fr-FR" sz="2400" spc="-1" dirty="0" err="1">
                <a:solidFill>
                  <a:srgbClr val="376092"/>
                </a:solidFill>
                <a:latin typeface="Arial"/>
              </a:rPr>
              <a:t>list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ces deux types de liste, chaque élément se voit spécifier grâce à la balise &lt;li&gt; (line)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donc à notre page la marche à suivre pour développer un site internet (1. HTML, 2. CSS, 3. JS)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également une TODO </a:t>
            </a:r>
            <a:r>
              <a:rPr lang="fr-FR" sz="2400" spc="-1" dirty="0" err="1">
                <a:solidFill>
                  <a:srgbClr val="376092"/>
                </a:solidFill>
                <a:latin typeface="Arial"/>
              </a:rPr>
              <a:t>list</a:t>
            </a:r>
            <a:r>
              <a:rPr lang="fr-FR" sz="2400" spc="-1" dirty="0">
                <a:solidFill>
                  <a:srgbClr val="376092"/>
                </a:solidFill>
                <a:latin typeface="Arial"/>
              </a:rPr>
              <a:t> qui va reprendre la liste des tâches ouvertes.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6854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listes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créer une liste qui va contenir des définitions &lt;dl&gt;&lt;/dl&gt;.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liste va contenir des éléments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termes à définir : &lt;</a:t>
            </a:r>
            <a:r>
              <a:rPr lang="fr-FR" sz="2400" spc="-1" dirty="0" err="1">
                <a:solidFill>
                  <a:srgbClr val="376092"/>
                </a:solidFill>
                <a:latin typeface="Arial"/>
              </a:rPr>
              <a:t>dt</a:t>
            </a:r>
            <a:r>
              <a:rPr lang="fr-FR" sz="2400" spc="-1" dirty="0">
                <a:solidFill>
                  <a:srgbClr val="376092"/>
                </a:solidFill>
                <a:latin typeface="Arial"/>
              </a:rPr>
              <a:t>&gt;&lt;/</a:t>
            </a:r>
            <a:r>
              <a:rPr lang="fr-FR" sz="2400" spc="-1" dirty="0" err="1">
                <a:solidFill>
                  <a:srgbClr val="376092"/>
                </a:solidFill>
                <a:latin typeface="Arial"/>
              </a:rPr>
              <a:t>dt</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définitions : &lt;dd&gt;&lt;/dd&gt;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terminer sur les listes, il est bon de savoir qu’un élément d’une liste peut aussi être une liste. Nous avons donc la possibilité de mettre en place des listes imbriquées.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4892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liens</a:t>
            </a:r>
          </a:p>
        </p:txBody>
      </p:sp>
      <p:sp>
        <p:nvSpPr>
          <p:cNvPr id="140" name="TextShape 2"/>
          <p:cNvSpPr txBox="1"/>
          <p:nvPr/>
        </p:nvSpPr>
        <p:spPr>
          <a:xfrm>
            <a:off x="457200" y="932155"/>
            <a:ext cx="8229240" cy="519360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clique sur un lien va nous amener à l’adresse vers laquelle pointe le lien. Ce lien peut être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autre site</a:t>
            </a:r>
          </a:p>
          <a:p>
            <a:pPr marL="1346400" lvl="2" indent="-324000">
              <a:spcAft>
                <a:spcPts val="1060"/>
              </a:spcAft>
              <a:buClr>
                <a:srgbClr val="000000"/>
              </a:buClr>
              <a:buSzPct val="45000"/>
              <a:buFont typeface="Wingdings" charset="2"/>
              <a:buChar char=""/>
            </a:pPr>
            <a:r>
              <a:rPr lang="pt-BR" sz="2400" spc="-1" dirty="0">
                <a:solidFill>
                  <a:srgbClr val="376092"/>
                </a:solidFill>
                <a:latin typeface="Arial"/>
              </a:rPr>
              <a:t>&lt;a href="https://www.google.fr"&gt;Rechercher&lt;/a&gt;</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autre page du même site</a:t>
            </a:r>
          </a:p>
          <a:p>
            <a:pPr marL="1346400" lvl="2" indent="-324000">
              <a:spcAft>
                <a:spcPts val="1060"/>
              </a:spcAft>
              <a:buClr>
                <a:srgbClr val="000000"/>
              </a:buClr>
              <a:buSzPct val="45000"/>
              <a:buFont typeface="Wingdings" charset="2"/>
              <a:buChar char=""/>
            </a:pPr>
            <a:r>
              <a:rPr lang="pt-BR" sz="2400" spc="-1" dirty="0">
                <a:solidFill>
                  <a:srgbClr val="376092"/>
                </a:solidFill>
                <a:latin typeface="Arial"/>
              </a:rPr>
              <a:t>&lt;a href=“page2.html"&gt;Page2&lt;/a&gt;</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lien vers une autre section de la page</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&lt;a href="#</a:t>
            </a:r>
            <a:r>
              <a:rPr lang="fr-FR" sz="2400" spc="-1" dirty="0" err="1">
                <a:solidFill>
                  <a:srgbClr val="376092"/>
                </a:solidFill>
                <a:latin typeface="Arial"/>
              </a:rPr>
              <a:t>mon_ancre</a:t>
            </a:r>
            <a:r>
              <a:rPr lang="fr-FR" sz="2400" spc="-1" dirty="0">
                <a:solidFill>
                  <a:srgbClr val="376092"/>
                </a:solidFill>
                <a:latin typeface="Arial"/>
              </a:rPr>
              <a:t>"&gt;Aller vers l'ancre&lt;/a&gt;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adresse mail</a:t>
            </a:r>
          </a:p>
          <a:p>
            <a:pPr marL="1346400" lvl="2" indent="-324000">
              <a:spcAft>
                <a:spcPts val="1060"/>
              </a:spcAft>
              <a:buClr>
                <a:srgbClr val="000000"/>
              </a:buClr>
              <a:buSzPct val="45000"/>
              <a:buFont typeface="Wingdings" charset="2"/>
              <a:buChar char=""/>
            </a:pPr>
            <a:r>
              <a:rPr lang="it-IT" sz="2400" spc="-1" dirty="0">
                <a:solidFill>
                  <a:srgbClr val="376092"/>
                </a:solidFill>
                <a:latin typeface="Arial"/>
              </a:rPr>
              <a:t>&lt;a href="mailto:bob@truc.com"&gt;e-mail !&lt;/a&gt;</a:t>
            </a:r>
          </a:p>
          <a:p>
            <a:pPr marL="889200" lvl="1" indent="-324000">
              <a:spcAft>
                <a:spcPts val="1060"/>
              </a:spcAft>
              <a:buClr>
                <a:srgbClr val="000000"/>
              </a:buClr>
              <a:buSzPct val="45000"/>
              <a:buFont typeface="Wingdings" charset="2"/>
              <a:buChar char=""/>
            </a:pPr>
            <a:r>
              <a:rPr lang="it-IT" sz="2400" spc="-1" dirty="0">
                <a:solidFill>
                  <a:srgbClr val="376092"/>
                </a:solidFill>
                <a:latin typeface="Arial"/>
              </a:rPr>
              <a:t>Un fichier : </a:t>
            </a:r>
          </a:p>
          <a:p>
            <a:pPr marL="1346400" lvl="2" indent="-324000">
              <a:spcAft>
                <a:spcPts val="1060"/>
              </a:spcAft>
              <a:buClr>
                <a:srgbClr val="000000"/>
              </a:buClr>
              <a:buSzPct val="45000"/>
              <a:buFont typeface="Wingdings" charset="2"/>
              <a:buChar char=""/>
            </a:pPr>
            <a:r>
              <a:rPr lang="it-IT" sz="2400" spc="-1" dirty="0">
                <a:solidFill>
                  <a:srgbClr val="376092"/>
                </a:solidFill>
                <a:latin typeface="Arial"/>
              </a:rPr>
              <a:t>&lt;</a:t>
            </a:r>
            <a:r>
              <a:rPr lang="fr-FR" sz="2400" spc="-1" dirty="0">
                <a:solidFill>
                  <a:srgbClr val="376092"/>
                </a:solidFill>
                <a:latin typeface="Arial"/>
              </a:rPr>
              <a:t>a href=« image.jpg"&gt;Télécharger&lt;/a&gt;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569432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liens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un lien sur notre page HTML qui nous mène vers la documentation : </a:t>
            </a:r>
            <a:r>
              <a:rPr lang="fr-FR" sz="2400" spc="-1" dirty="0">
                <a:solidFill>
                  <a:srgbClr val="376092"/>
                </a:solidFill>
                <a:latin typeface="Arial"/>
                <a:hlinkClick r:id="rId3"/>
              </a:rPr>
              <a:t>https://developer.mozilla.org/fr/docs/Web/HTML/Element</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Créons une autre page et essayons de mettre en place des liens sur chacune des pages pour naviguer de l’une à l’autre.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un attribut id sur les titres de la page et voyons comment faire un lien vers ces ancres.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Enfin proposons un lien qui télécharge une image ou un son qui se trouve déjà dans notre projet.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le navigateur peut lire le fichier il l'exécute, sinon il vous propose de le télécharger.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8683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tableaux</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d’ajouter des tableaux dans les pages HTML ce qui va nous aider à résoudre les problèmes d’alignement.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tableau utilise la balise &lt;table&gt; &lt;/table&gt;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définir plusieurs choses dans une tableau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Son titre : &lt;</a:t>
            </a:r>
            <a:r>
              <a:rPr lang="fr-FR" sz="2400" spc="-1" dirty="0" err="1">
                <a:solidFill>
                  <a:srgbClr val="376092"/>
                </a:solidFill>
                <a:latin typeface="Arial"/>
              </a:rPr>
              <a:t>caption</a:t>
            </a:r>
            <a:r>
              <a:rPr lang="fr-FR" sz="2400" spc="-1" dirty="0">
                <a:solidFill>
                  <a:srgbClr val="376092"/>
                </a:solidFill>
                <a:latin typeface="Arial"/>
              </a:rPr>
              <a:t>&gt; &lt;/</a:t>
            </a:r>
            <a:r>
              <a:rPr lang="fr-FR" sz="2400" spc="-1" dirty="0" err="1">
                <a:solidFill>
                  <a:srgbClr val="376092"/>
                </a:solidFill>
                <a:latin typeface="Arial"/>
              </a:rPr>
              <a:t>caption</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ligne du tableau : &lt;tr&gt;&lt;/tr&gt;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cellule d’une ligne du tableau : &lt;td&gt;&lt;/td&gt;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cellule d’entête du tableau : &lt;th&gt;&lt;/th&gt;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19703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tableaux</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ces balises pour créer un tableau :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structurer ce tableau qui contient 3 parties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Entête : &lt;</a:t>
            </a:r>
            <a:r>
              <a:rPr lang="fr-FR" sz="2400" spc="-1" dirty="0" err="1">
                <a:solidFill>
                  <a:srgbClr val="376092"/>
                </a:solidFill>
                <a:latin typeface="Arial"/>
              </a:rPr>
              <a:t>thead</a:t>
            </a:r>
            <a:r>
              <a:rPr lang="fr-FR" sz="2400" spc="-1" dirty="0">
                <a:solidFill>
                  <a:srgbClr val="376092"/>
                </a:solidFill>
                <a:latin typeface="Arial"/>
              </a:rPr>
              <a:t>&gt;&lt;</a:t>
            </a:r>
            <a:r>
              <a:rPr lang="fr-FR" sz="2400" spc="-1" dirty="0" err="1">
                <a:solidFill>
                  <a:srgbClr val="376092"/>
                </a:solidFill>
                <a:latin typeface="Arial"/>
              </a:rPr>
              <a:t>thead</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Contenu : &lt;</a:t>
            </a:r>
            <a:r>
              <a:rPr lang="fr-FR" sz="2400" spc="-1" dirty="0" err="1">
                <a:solidFill>
                  <a:srgbClr val="376092"/>
                </a:solidFill>
                <a:latin typeface="Arial"/>
              </a:rPr>
              <a:t>tbody</a:t>
            </a:r>
            <a:r>
              <a:rPr lang="fr-FR" sz="2400" spc="-1" dirty="0">
                <a:solidFill>
                  <a:srgbClr val="376092"/>
                </a:solidFill>
                <a:latin typeface="Arial"/>
              </a:rPr>
              <a:t>&gt;&lt;</a:t>
            </a:r>
            <a:r>
              <a:rPr lang="fr-FR" sz="2400" spc="-1" dirty="0" err="1">
                <a:solidFill>
                  <a:srgbClr val="376092"/>
                </a:solidFill>
                <a:latin typeface="Arial"/>
              </a:rPr>
              <a:t>tbody</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Pied  : &lt;</a:t>
            </a:r>
            <a:r>
              <a:rPr lang="fr-FR" sz="2400" spc="-1" dirty="0" err="1">
                <a:solidFill>
                  <a:srgbClr val="376092"/>
                </a:solidFill>
                <a:latin typeface="Arial"/>
              </a:rPr>
              <a:t>tfoot</a:t>
            </a:r>
            <a:r>
              <a:rPr lang="fr-FR" sz="2400" spc="-1" dirty="0">
                <a:solidFill>
                  <a:srgbClr val="376092"/>
                </a:solidFill>
                <a:latin typeface="Arial"/>
              </a:rPr>
              <a:t>&gt;&lt;</a:t>
            </a:r>
            <a:r>
              <a:rPr lang="fr-FR" sz="2400" spc="-1" dirty="0" err="1">
                <a:solidFill>
                  <a:srgbClr val="376092"/>
                </a:solidFill>
                <a:latin typeface="Arial"/>
              </a:rPr>
              <a:t>tfoot</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aussi possible de fusionner des cellules avec les attribut </a:t>
            </a:r>
            <a:r>
              <a:rPr lang="fr-FR" sz="2400" spc="-1" dirty="0" err="1">
                <a:solidFill>
                  <a:srgbClr val="376092"/>
                </a:solidFill>
                <a:latin typeface="Arial"/>
              </a:rPr>
              <a:t>colspan</a:t>
            </a:r>
            <a:r>
              <a:rPr lang="fr-FR" sz="2400" spc="-1" dirty="0">
                <a:solidFill>
                  <a:srgbClr val="376092"/>
                </a:solidFill>
                <a:latin typeface="Arial"/>
              </a:rPr>
              <a:t> et </a:t>
            </a:r>
            <a:r>
              <a:rPr lang="fr-FR" sz="2400" spc="-1" dirty="0" err="1">
                <a:solidFill>
                  <a:srgbClr val="376092"/>
                </a:solidFill>
                <a:latin typeface="Arial"/>
              </a:rPr>
              <a:t>rowspan</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Image 1">
            <a:extLst>
              <a:ext uri="{FF2B5EF4-FFF2-40B4-BE49-F238E27FC236}">
                <a16:creationId xmlns:a16="http://schemas.microsoft.com/office/drawing/2014/main" id="{164F71C0-E2F9-4241-83FC-6B398AD9169A}"/>
              </a:ext>
            </a:extLst>
          </p:cNvPr>
          <p:cNvPicPr>
            <a:picLocks noChangeAspect="1"/>
          </p:cNvPicPr>
          <p:nvPr/>
        </p:nvPicPr>
        <p:blipFill>
          <a:blip r:embed="rId3"/>
          <a:stretch>
            <a:fillRect/>
          </a:stretch>
        </p:blipFill>
        <p:spPr>
          <a:xfrm>
            <a:off x="2590620" y="2074185"/>
            <a:ext cx="3962400" cy="971550"/>
          </a:xfrm>
          <a:prstGeom prst="rect">
            <a:avLst/>
          </a:prstGeom>
        </p:spPr>
      </p:pic>
    </p:spTree>
    <p:extLst>
      <p:ext uri="{BB962C8B-B14F-4D97-AF65-F5344CB8AC3E}">
        <p14:creationId xmlns:p14="http://schemas.microsoft.com/office/powerpoint/2010/main" val="130156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Parlons un peu de langage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Quels sont les langages que vous connaissez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Avez-vous déjà programmé avec ces langages ?</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Dans quel environnement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Quels sont les difficultés rencontrées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Quelles sont vos attentes vis-à-vis de ce cours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formulaires vont permettre à l’utilisateur d’interagir avec les sites.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Cependant, si on arrive à afficher un formulaire en HTML, ce langage montre ses limites pour ce qui est de traiter ces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effet, le HTML s’occupe de l’affichage, mais le traitement des données devra être fait en javascript, </a:t>
            </a:r>
            <a:r>
              <a:rPr lang="fr-FR" sz="2400" spc="-1" dirty="0" err="1">
                <a:solidFill>
                  <a:srgbClr val="376092"/>
                </a:solidFill>
                <a:latin typeface="Arial"/>
              </a:rPr>
              <a:t>php</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donc pour le moment nous limiter à l’affichage d’un formulaire avec la balise &lt;</a:t>
            </a:r>
            <a:r>
              <a:rPr lang="fr-FR" sz="2400" spc="-1" dirty="0" err="1">
                <a:solidFill>
                  <a:srgbClr val="376092"/>
                </a:solidFill>
                <a:latin typeface="Arial"/>
              </a:rPr>
              <a:t>form</a:t>
            </a:r>
            <a:r>
              <a:rPr lang="fr-FR" sz="2400" spc="-1" dirty="0">
                <a:solidFill>
                  <a:srgbClr val="376092"/>
                </a:solidFill>
                <a:latin typeface="Arial"/>
              </a:rPr>
              <a:t>&gt;&lt;/</a:t>
            </a:r>
            <a:r>
              <a:rPr lang="fr-FR" sz="2400" spc="-1" dirty="0" err="1">
                <a:solidFill>
                  <a:srgbClr val="376092"/>
                </a:solidFill>
                <a:latin typeface="Arial"/>
              </a:rPr>
              <a:t>form</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809994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mettre beaucoup de choses dans un formulaire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Libellé : &lt;label&gt;&lt;/label&gt;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Zone de saisie texte : &lt;input type=‘’</a:t>
            </a:r>
            <a:r>
              <a:rPr lang="fr-FR" sz="2400" spc="-1" dirty="0" err="1">
                <a:solidFill>
                  <a:srgbClr val="376092"/>
                </a:solidFill>
                <a:latin typeface="Arial"/>
              </a:rPr>
              <a:t>text</a:t>
            </a:r>
            <a:r>
              <a:rPr lang="fr-FR" sz="2400" spc="-1" dirty="0">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Mot de passe : &lt;input type=‘’</a:t>
            </a:r>
            <a:r>
              <a:rPr lang="fr-FR" sz="2400" spc="-1" dirty="0" err="1">
                <a:solidFill>
                  <a:srgbClr val="376092"/>
                </a:solidFill>
                <a:latin typeface="Arial"/>
              </a:rPr>
              <a:t>password</a:t>
            </a:r>
            <a:r>
              <a:rPr lang="fr-FR" sz="2400" spc="-1" dirty="0">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Texte multiligne : &lt;</a:t>
            </a:r>
            <a:r>
              <a:rPr lang="fr-FR" sz="2400" spc="-1" dirty="0" err="1">
                <a:solidFill>
                  <a:srgbClr val="376092"/>
                </a:solidFill>
                <a:latin typeface="Arial"/>
              </a:rPr>
              <a:t>textarea</a:t>
            </a:r>
            <a:r>
              <a:rPr lang="fr-FR" sz="2400" spc="-1" dirty="0">
                <a:solidFill>
                  <a:srgbClr val="376092"/>
                </a:solidFill>
                <a:latin typeface="Arial"/>
              </a:rPr>
              <a:t>&gt;&lt;/</a:t>
            </a:r>
            <a:r>
              <a:rPr lang="fr-FR" sz="2400" spc="-1" dirty="0" err="1">
                <a:solidFill>
                  <a:srgbClr val="376092"/>
                </a:solidFill>
                <a:latin typeface="Arial"/>
              </a:rPr>
              <a:t>textarea</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Case à cocher : &lt;input type=‘’</a:t>
            </a:r>
            <a:r>
              <a:rPr lang="fr-FR" sz="2400" spc="-1" dirty="0" err="1">
                <a:solidFill>
                  <a:srgbClr val="376092"/>
                </a:solidFill>
                <a:latin typeface="Arial"/>
              </a:rPr>
              <a:t>checkbox</a:t>
            </a:r>
            <a:r>
              <a:rPr lang="fr-FR" sz="2400" spc="-1" dirty="0">
                <a:solidFill>
                  <a:srgbClr val="376092"/>
                </a:solidFill>
                <a:latin typeface="Arial"/>
              </a:rPr>
              <a:t>’’ /&gt; avec un label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Boutons radios : &lt;input type=‘’radio’’ /&gt;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le bouton radio, le HTML va faire le lien sur l’attribut nom.</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2840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balise input possède beaucoup d’attributs, jetons un œil à la doc. L’attribut type est très important.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également possible de rajouter une liste déroulante avec la balise &lt;select&gt;&lt;/select&gt;. Chacune des options va utiliser la balise &lt;option&gt;&lt;/option&gt;.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classer les options de la liste déroulante en sous groupe avec la balise :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optgroup</a:t>
            </a:r>
            <a:r>
              <a:rPr lang="fr-FR" sz="2400" spc="-1" dirty="0">
                <a:solidFill>
                  <a:srgbClr val="376092"/>
                </a:solidFill>
                <a:latin typeface="Arial"/>
              </a:rPr>
              <a:t> label="Nom du sous-groupe"&gt;&lt;/</a:t>
            </a:r>
            <a:r>
              <a:rPr lang="fr-FR" sz="2400" spc="-1" dirty="0" err="1">
                <a:solidFill>
                  <a:srgbClr val="376092"/>
                </a:solidFill>
                <a:latin typeface="Arial"/>
              </a:rPr>
              <a:t>optgroup</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Chacun de ces éléments doit utiliser l’attribut nom pour que nous puissions y faire référence facilement.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validation du formulaire se fait par un bouton qui est lui-même un input : &lt;input type="</a:t>
            </a:r>
            <a:r>
              <a:rPr lang="fr-FR" sz="2400" spc="-1" dirty="0" err="1">
                <a:solidFill>
                  <a:srgbClr val="376092"/>
                </a:solidFill>
                <a:latin typeface="Arial"/>
              </a:rPr>
              <a:t>submit</a:t>
            </a:r>
            <a:r>
              <a:rPr lang="fr-FR" sz="2400" spc="-1" dirty="0">
                <a:solidFill>
                  <a:srgbClr val="376092"/>
                </a:solidFill>
                <a:latin typeface="Arial"/>
              </a:rPr>
              <a:t>" value=‘’Go" /&gt;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37152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un formulaire il est possible de regrouper des informations qui vont ensembles (état civil, hobbies, préférences…) avec la balise &lt;</a:t>
            </a:r>
            <a:r>
              <a:rPr lang="fr-FR" sz="2400" spc="-1" dirty="0" err="1">
                <a:solidFill>
                  <a:srgbClr val="376092"/>
                </a:solidFill>
                <a:latin typeface="Arial"/>
              </a:rPr>
              <a:t>fieldset</a:t>
            </a:r>
            <a:r>
              <a:rPr lang="fr-FR" sz="2400" spc="-1" dirty="0">
                <a:solidFill>
                  <a:srgbClr val="376092"/>
                </a:solidFill>
                <a:latin typeface="Arial"/>
              </a:rPr>
              <a:t>&gt;&lt;/</a:t>
            </a:r>
            <a:r>
              <a:rPr lang="fr-FR" sz="2400" spc="-1" dirty="0" err="1">
                <a:solidFill>
                  <a:srgbClr val="376092"/>
                </a:solidFill>
                <a:latin typeface="Arial"/>
              </a:rPr>
              <a:t>fieldset</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partie isolée dans un </a:t>
            </a:r>
            <a:r>
              <a:rPr lang="fr-FR" sz="2400" spc="-1" dirty="0" err="1">
                <a:solidFill>
                  <a:srgbClr val="376092"/>
                </a:solidFill>
                <a:latin typeface="Arial"/>
              </a:rPr>
              <a:t>fieldset</a:t>
            </a:r>
            <a:r>
              <a:rPr lang="fr-FR" sz="2400" spc="-1" dirty="0">
                <a:solidFill>
                  <a:srgbClr val="376092"/>
                </a:solidFill>
                <a:latin typeface="Arial"/>
              </a:rPr>
              <a:t> peut avoir un titre avec la balise &lt;</a:t>
            </a:r>
            <a:r>
              <a:rPr lang="fr-FR" sz="2400" spc="-1" dirty="0" err="1">
                <a:solidFill>
                  <a:srgbClr val="376092"/>
                </a:solidFill>
                <a:latin typeface="Arial"/>
              </a:rPr>
              <a:t>legend</a:t>
            </a:r>
            <a:r>
              <a:rPr lang="fr-FR" sz="2400" spc="-1" dirty="0">
                <a:solidFill>
                  <a:srgbClr val="376092"/>
                </a:solidFill>
                <a:latin typeface="Arial"/>
              </a:rPr>
              <a:t>&gt;&lt;/</a:t>
            </a:r>
            <a:r>
              <a:rPr lang="fr-FR" sz="2400" spc="-1" dirty="0" err="1">
                <a:solidFill>
                  <a:srgbClr val="376092"/>
                </a:solidFill>
                <a:latin typeface="Arial"/>
              </a:rPr>
              <a:t>legend</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Avec tous ces éléments à notre disposition, il est temps de voir comment ils fonctionnent.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9063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Créer un formulaire en 3 parties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partie information personnelle comprenant la civilité, le nom, le prénom, l’adresse mail et le mot de passe de l’utilisateur.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partie hobbies qui va permettre de sélectionner quelques hobbies.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partie qui va demander la plus grande qualité de l’utilisateur et qui va lui proposer une liste dans laquelle il pourra en sélectionner une seule.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formulaire se termine avec un bouton de validation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799662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 Définir le type de contenu</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d’utiliser des balises qui expriment à quoi est destiné le contenu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&lt;section&gt; : Elément bloc traitant d’un même sujet.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&lt;article&gt; : Section indépendante de la page.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nav</a:t>
            </a:r>
            <a:r>
              <a:rPr lang="fr-FR" sz="2400" spc="-1" dirty="0">
                <a:solidFill>
                  <a:srgbClr val="376092"/>
                </a:solidFill>
                <a:latin typeface="Arial"/>
              </a:rPr>
              <a:t>&gt; : Liens de navigation principaux</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aside</a:t>
            </a:r>
            <a:r>
              <a:rPr lang="fr-FR" sz="2400" spc="-1" dirty="0">
                <a:solidFill>
                  <a:srgbClr val="376092"/>
                </a:solidFill>
                <a:latin typeface="Arial"/>
              </a:rPr>
              <a:t>&gt; : complément, informations supplémentaires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&lt;header&gt; : en-tête de la page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t>
            </a:r>
            <a:r>
              <a:rPr lang="fr-FR" sz="2400" spc="-1" dirty="0" err="1">
                <a:solidFill>
                  <a:srgbClr val="376092"/>
                </a:solidFill>
                <a:latin typeface="Arial"/>
              </a:rPr>
              <a:t>footer</a:t>
            </a:r>
            <a:r>
              <a:rPr lang="fr-FR" sz="2400" spc="-1" dirty="0">
                <a:solidFill>
                  <a:srgbClr val="376092"/>
                </a:solidFill>
                <a:latin typeface="Arial"/>
              </a:rPr>
              <a:t>&gt; : conclusion de la page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&lt;div&gt; : balise bloc générique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aussi une balise générique en ligne qui est &lt;</a:t>
            </a:r>
            <a:r>
              <a:rPr lang="fr-FR" sz="2400" spc="-1" dirty="0" err="1">
                <a:solidFill>
                  <a:srgbClr val="376092"/>
                </a:solidFill>
                <a:latin typeface="Arial"/>
              </a:rPr>
              <a:t>span</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71627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a:t>
            </a:r>
            <a:r>
              <a:rPr lang="fr-FR" sz="3200" spc="-1" dirty="0">
                <a:solidFill>
                  <a:srgbClr val="376092"/>
                </a:solidFill>
                <a:latin typeface="Calibri"/>
              </a:rPr>
              <a:t> contenu sonore et vidéo</a:t>
            </a:r>
            <a:endParaRPr lang="fr-FR" sz="3200" b="0" strike="noStrike" spc="-1" dirty="0">
              <a:solidFill>
                <a:srgbClr val="376092"/>
              </a:solidFill>
              <a:latin typeface="Calibri"/>
            </a:endParaRPr>
          </a:p>
        </p:txBody>
      </p:sp>
      <p:sp>
        <p:nvSpPr>
          <p:cNvPr id="140" name="TextShape 2"/>
          <p:cNvSpPr txBox="1"/>
          <p:nvPr/>
        </p:nvSpPr>
        <p:spPr>
          <a:xfrm>
            <a:off x="457200" y="958789"/>
            <a:ext cx="8229240" cy="516697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dernière version d’HTML permet d’intégrer des éléments multimédia.</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donc une balise pour intégrer un fichier sonore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&lt;audio src=‘’fichier.mp3" </a:t>
            </a:r>
            <a:r>
              <a:rPr lang="fr-FR" sz="2400" spc="-1" dirty="0" err="1">
                <a:solidFill>
                  <a:srgbClr val="376092"/>
                </a:solidFill>
                <a:latin typeface="Arial"/>
              </a:rPr>
              <a:t>controls</a:t>
            </a:r>
            <a:r>
              <a:rPr lang="fr-FR" sz="2400" spc="-1" dirty="0">
                <a:solidFill>
                  <a:srgbClr val="376092"/>
                </a:solidFill>
                <a:latin typeface="Arial"/>
              </a:rPr>
              <a:t>&gt;&lt;/audio&gt;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L’attribut </a:t>
            </a:r>
            <a:r>
              <a:rPr lang="fr-FR" sz="2400" spc="-1" dirty="0" err="1">
                <a:solidFill>
                  <a:srgbClr val="376092"/>
                </a:solidFill>
                <a:latin typeface="Arial"/>
              </a:rPr>
              <a:t>controls</a:t>
            </a:r>
            <a:r>
              <a:rPr lang="fr-FR" sz="2400" spc="-1" dirty="0">
                <a:solidFill>
                  <a:srgbClr val="376092"/>
                </a:solidFill>
                <a:latin typeface="Arial"/>
              </a:rPr>
              <a:t> est essentiel pour pouvoir lancer la musique.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bien d’autres attributs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Loop : joue la musique en boucle</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Autoplay</a:t>
            </a:r>
            <a:r>
              <a:rPr lang="fr-FR" sz="2400" spc="-1" dirty="0">
                <a:solidFill>
                  <a:srgbClr val="376092"/>
                </a:solidFill>
                <a:latin typeface="Arial"/>
              </a:rPr>
              <a:t> : démarre au chargement de la page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Attention, n’abusez pas de ces 2 attributs, les utilisateurs vous remercierons.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la vidéo, on utilise la balise &lt;</a:t>
            </a:r>
            <a:r>
              <a:rPr lang="fr-FR" sz="2400" spc="-1" dirty="0" err="1">
                <a:solidFill>
                  <a:srgbClr val="376092"/>
                </a:solidFill>
                <a:latin typeface="Arial"/>
              </a:rPr>
              <a:t>video</a:t>
            </a:r>
            <a:r>
              <a:rPr lang="fr-FR" sz="2400" spc="-1" dirty="0">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667913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a:t>
            </a:r>
            <a:r>
              <a:rPr lang="fr-FR" sz="3200" spc="-1" dirty="0">
                <a:solidFill>
                  <a:srgbClr val="376092"/>
                </a:solidFill>
                <a:latin typeface="Calibri"/>
              </a:rPr>
              <a:t> contenu venant d’un autre site</a:t>
            </a:r>
            <a:endParaRPr lang="fr-FR"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balise &lt;</a:t>
            </a:r>
            <a:r>
              <a:rPr lang="fr-FR" sz="2400" spc="-1" dirty="0" err="1">
                <a:solidFill>
                  <a:srgbClr val="376092"/>
                </a:solidFill>
                <a:latin typeface="Arial"/>
              </a:rPr>
              <a:t>iframe</a:t>
            </a:r>
            <a:r>
              <a:rPr lang="fr-FR" sz="2400" spc="-1" dirty="0">
                <a:solidFill>
                  <a:srgbClr val="376092"/>
                </a:solidFill>
                <a:latin typeface="Arial"/>
              </a:rPr>
              <a:t>&gt; permet d’intégrer dans votre page, des informations venant d’une autre page (google </a:t>
            </a:r>
            <a:r>
              <a:rPr lang="fr-FR" sz="2400" spc="-1" dirty="0" err="1">
                <a:solidFill>
                  <a:srgbClr val="376092"/>
                </a:solidFill>
                <a:latin typeface="Arial"/>
              </a:rPr>
              <a:t>map</a:t>
            </a:r>
            <a:r>
              <a:rPr lang="fr-FR" sz="2400" spc="-1" dirty="0">
                <a:solidFill>
                  <a:srgbClr val="376092"/>
                </a:solidFill>
                <a:latin typeface="Arial"/>
              </a:rPr>
              <a:t>, </a:t>
            </a:r>
            <a:r>
              <a:rPr lang="fr-FR" sz="2400" spc="-1" dirty="0" err="1">
                <a:solidFill>
                  <a:srgbClr val="376092"/>
                </a:solidFill>
                <a:latin typeface="Arial"/>
              </a:rPr>
              <a:t>video</a:t>
            </a:r>
            <a:r>
              <a:rPr lang="fr-FR" sz="2400" spc="-1" dirty="0">
                <a:solidFill>
                  <a:srgbClr val="376092"/>
                </a:solidFill>
                <a:latin typeface="Arial"/>
              </a:rPr>
              <a:t> </a:t>
            </a:r>
            <a:r>
              <a:rPr lang="fr-FR" sz="2400" spc="-1" dirty="0" err="1">
                <a:solidFill>
                  <a:srgbClr val="376092"/>
                </a:solidFill>
                <a:latin typeface="Arial"/>
              </a:rPr>
              <a:t>youtube</a:t>
            </a:r>
            <a:r>
              <a:rPr lang="fr-FR" sz="2400" spc="-1" dirty="0">
                <a:solidFill>
                  <a:srgbClr val="376092"/>
                </a:solidFill>
                <a:latin typeface="Arial"/>
              </a:rPr>
              <a:t>, 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d’intégrer le plan de CCI Campus Strasbourg au travers de google </a:t>
            </a:r>
            <a:r>
              <a:rPr lang="fr-FR" sz="2400" spc="-1" dirty="0" err="1">
                <a:solidFill>
                  <a:srgbClr val="376092"/>
                </a:solidFill>
                <a:latin typeface="Arial"/>
              </a:rPr>
              <a:t>map</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sv-SE" sz="2400" spc="-1" dirty="0">
                <a:solidFill>
                  <a:srgbClr val="376092"/>
                </a:solidFill>
                <a:latin typeface="Arial"/>
              </a:rPr>
              <a:t>Utiliser l’adresse dans google map : 234 Av. de Colmar, 67021 Strasbourg</a:t>
            </a:r>
          </a:p>
          <a:p>
            <a:pPr marL="889200" lvl="1" indent="-324000">
              <a:spcAft>
                <a:spcPts val="1060"/>
              </a:spcAft>
              <a:buClr>
                <a:srgbClr val="000000"/>
              </a:buClr>
              <a:buSzPct val="45000"/>
              <a:buFont typeface="Wingdings" charset="2"/>
              <a:buChar char=""/>
            </a:pPr>
            <a:r>
              <a:rPr lang="sv-SE" sz="2400" spc="-1" dirty="0">
                <a:solidFill>
                  <a:srgbClr val="376092"/>
                </a:solidFill>
                <a:latin typeface="Arial"/>
              </a:rPr>
              <a:t>Appuyer sur le bouton partager</a:t>
            </a:r>
          </a:p>
          <a:p>
            <a:pPr marL="889200" lvl="1" indent="-324000">
              <a:spcAft>
                <a:spcPts val="1060"/>
              </a:spcAft>
              <a:buClr>
                <a:srgbClr val="000000"/>
              </a:buClr>
              <a:buSzPct val="45000"/>
              <a:buFont typeface="Wingdings" charset="2"/>
              <a:buChar char=""/>
            </a:pPr>
            <a:r>
              <a:rPr lang="sv-SE" sz="2400" spc="-1" dirty="0">
                <a:solidFill>
                  <a:srgbClr val="376092"/>
                </a:solidFill>
                <a:latin typeface="Arial"/>
              </a:rPr>
              <a:t>Sélectionner l’onglet ”intégrer une carte”</a:t>
            </a:r>
          </a:p>
          <a:p>
            <a:pPr marL="889200" lvl="1" indent="-324000">
              <a:spcAft>
                <a:spcPts val="1060"/>
              </a:spcAft>
              <a:buClr>
                <a:srgbClr val="000000"/>
              </a:buClr>
              <a:buSzPct val="45000"/>
              <a:buFont typeface="Wingdings" charset="2"/>
              <a:buChar char=""/>
            </a:pPr>
            <a:r>
              <a:rPr lang="sv-SE" sz="2400" spc="-1" dirty="0">
                <a:solidFill>
                  <a:srgbClr val="376092"/>
                </a:solidFill>
                <a:latin typeface="Arial"/>
              </a:rPr>
              <a:t>Copier le lien dans votre page</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29281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dirty="0">
                <a:solidFill>
                  <a:srgbClr val="376092"/>
                </a:solidFill>
                <a:latin typeface="Calibri"/>
              </a:rPr>
              <a:t>Premiers pas en HTML –</a:t>
            </a:r>
            <a:r>
              <a:rPr lang="fr-FR" sz="3200" spc="-1" dirty="0">
                <a:solidFill>
                  <a:srgbClr val="376092"/>
                </a:solidFill>
                <a:latin typeface="Calibri"/>
              </a:rPr>
              <a:t> contenu venant d’un autre site</a:t>
            </a:r>
            <a:endParaRPr lang="fr-FR" sz="3200" b="0" strike="noStrike" spc="-1" dirty="0">
              <a:solidFill>
                <a:srgbClr val="376092"/>
              </a:solidFill>
              <a:latin typeface="Calibri"/>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De même essayons d’intégrer une vidéo </a:t>
            </a:r>
            <a:r>
              <a:rPr lang="fr-FR" sz="2400" spc="-1" dirty="0" err="1">
                <a:solidFill>
                  <a:srgbClr val="376092"/>
                </a:solidFill>
                <a:latin typeface="Arial"/>
              </a:rPr>
              <a:t>Youtube</a:t>
            </a:r>
            <a:r>
              <a:rPr lang="fr-FR" sz="2400" spc="-1" dirty="0">
                <a:solidFill>
                  <a:srgbClr val="376092"/>
                </a:solidFill>
                <a:latin typeface="Arial"/>
              </a:rPr>
              <a:t> dans notre page.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Prenez une vidéo </a:t>
            </a:r>
            <a:r>
              <a:rPr lang="fr-FR" sz="2400" spc="-1" dirty="0" err="1">
                <a:solidFill>
                  <a:srgbClr val="376092"/>
                </a:solidFill>
                <a:latin typeface="Arial"/>
              </a:rPr>
              <a:t>youtube</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Cliquez sur partager sous la vidéo</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Sélectionner l’option intégrer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Copier la balise </a:t>
            </a:r>
            <a:r>
              <a:rPr lang="fr-FR" sz="2400" spc="-1" dirty="0" err="1">
                <a:solidFill>
                  <a:srgbClr val="376092"/>
                </a:solidFill>
                <a:latin typeface="Arial"/>
              </a:rPr>
              <a:t>iframe</a:t>
            </a:r>
            <a:r>
              <a:rPr lang="fr-FR" sz="2400" spc="-1" dirty="0">
                <a:solidFill>
                  <a:srgbClr val="376092"/>
                </a:solidFill>
                <a:latin typeface="Arial"/>
              </a:rPr>
              <a:t> dans votre page web.</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y a une grande différence entre &lt;vidéo&gt; et &lt;</a:t>
            </a:r>
            <a:r>
              <a:rPr lang="fr-FR" sz="2400" spc="-1" dirty="0" err="1">
                <a:solidFill>
                  <a:srgbClr val="376092"/>
                </a:solidFill>
                <a:latin typeface="Arial"/>
              </a:rPr>
              <a:t>iframe</a:t>
            </a:r>
            <a:r>
              <a:rPr lang="fr-FR" sz="2400" spc="-1" dirty="0">
                <a:solidFill>
                  <a:srgbClr val="376092"/>
                </a:solidFill>
                <a:latin typeface="Arial"/>
              </a:rPr>
              <a:t>&gt;. &lt;</a:t>
            </a:r>
            <a:r>
              <a:rPr lang="fr-FR" sz="2400" spc="-1" dirty="0" err="1">
                <a:solidFill>
                  <a:srgbClr val="376092"/>
                </a:solidFill>
                <a:latin typeface="Arial"/>
              </a:rPr>
              <a:t>iframe</a:t>
            </a:r>
            <a:r>
              <a:rPr lang="fr-FR" sz="2400" spc="-1" dirty="0">
                <a:solidFill>
                  <a:srgbClr val="376092"/>
                </a:solidFill>
                <a:latin typeface="Arial"/>
              </a:rPr>
              <a:t>&gt; permet non seulement d’importer le contenu d’une autre page mais donne également accès aux contrôles de cette page (toutes les fonctionnalités </a:t>
            </a:r>
            <a:r>
              <a:rPr lang="fr-FR" sz="2400" spc="-1" dirty="0" err="1">
                <a:solidFill>
                  <a:srgbClr val="376092"/>
                </a:solidFill>
                <a:latin typeface="Arial"/>
              </a:rPr>
              <a:t>youtube</a:t>
            </a:r>
            <a:r>
              <a:rPr lang="fr-FR" sz="2400" spc="-1" dirty="0">
                <a:solidFill>
                  <a:srgbClr val="376092"/>
                </a:solidFill>
                <a:latin typeface="Arial"/>
              </a:rPr>
              <a:t>, les déplacements de google </a:t>
            </a:r>
            <a:r>
              <a:rPr lang="fr-FR" sz="2400" spc="-1" dirty="0" err="1">
                <a:solidFill>
                  <a:srgbClr val="376092"/>
                </a:solidFill>
                <a:latin typeface="Arial"/>
              </a:rPr>
              <a:t>map</a:t>
            </a:r>
            <a:r>
              <a:rPr lang="fr-FR" sz="2400" spc="-1">
                <a:solidFill>
                  <a:srgbClr val="376092"/>
                </a:solidFill>
                <a:latin typeface="Arial"/>
              </a:rPr>
              <a:t>).</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45318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Quels langages pour les développeurs web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un développeur web, il est important de faire la différence entre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Programmation côté client (front) : le code est exécuté par le navigateur de l’utilisateur.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Programmation côté serveur (back) : le code est exécuté par un serveur qui génère un code compréhensible par un navigateur.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Côté client, les navigateurs peuvent interpréter 3 langages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HTML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CSS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Javascript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8488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Quels langages pour les développeurs web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Côté serveur, on peut imaginer tous les langages à partir du moment où le résultat est interprétable par un navigateur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Google Chrome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Mozilla Firefox</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Microsoft Edge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Safari</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Opera</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navigateurs intègrent également des outils qui vont aider le développeur dans sa tâche et permettent de voir le code à l’origine de l’application.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088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Quels langages pour les développeurs web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En plus des langages côté serveur, il existe un grand nombre de </a:t>
            </a:r>
            <a:r>
              <a:rPr lang="fr-FR" sz="2400" spc="-1" dirty="0" err="1">
                <a:solidFill>
                  <a:srgbClr val="376092"/>
                </a:solidFill>
                <a:latin typeface="Arial"/>
              </a:rPr>
              <a:t>Frameworks</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Php</a:t>
            </a:r>
            <a:r>
              <a:rPr lang="fr-FR" sz="2400" spc="-1" dirty="0">
                <a:solidFill>
                  <a:srgbClr val="376092"/>
                </a:solidFill>
                <a:latin typeface="Arial"/>
              </a:rPr>
              <a:t> : Symfony, Zend…</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Python : Django, Flask</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 : ASP .NET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Java : J2EE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Javascript : </a:t>
            </a:r>
            <a:r>
              <a:rPr lang="fr-FR" sz="2400" spc="-1" dirty="0" err="1">
                <a:solidFill>
                  <a:srgbClr val="376092"/>
                </a:solidFill>
                <a:latin typeface="Arial"/>
              </a:rPr>
              <a:t>React</a:t>
            </a:r>
            <a:r>
              <a:rPr lang="fr-FR" sz="2400" spc="-1" dirty="0">
                <a:solidFill>
                  <a:srgbClr val="376092"/>
                </a:solidFill>
                <a:latin typeface="Arial"/>
              </a:rPr>
              <a:t>, Vue, </a:t>
            </a:r>
            <a:r>
              <a:rPr lang="fr-FR" sz="2400" spc="-1" dirty="0" err="1">
                <a:solidFill>
                  <a:srgbClr val="376092"/>
                </a:solidFill>
                <a:latin typeface="Arial"/>
              </a:rPr>
              <a:t>Angular</a:t>
            </a:r>
            <a:r>
              <a:rPr lang="fr-FR" sz="2400" spc="-1" dirty="0">
                <a:solidFill>
                  <a:srgbClr val="376092"/>
                </a:solidFill>
                <a:latin typeface="Arial"/>
              </a:rPr>
              <a: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a:t>
            </a:r>
            <a:r>
              <a:rPr lang="fr-FR" sz="2400" spc="-1" dirty="0" err="1">
                <a:solidFill>
                  <a:srgbClr val="376092"/>
                </a:solidFill>
                <a:latin typeface="Arial"/>
              </a:rPr>
              <a:t>frameworks</a:t>
            </a:r>
            <a:r>
              <a:rPr lang="fr-FR" sz="2400" spc="-1" dirty="0">
                <a:solidFill>
                  <a:srgbClr val="376092"/>
                </a:solidFill>
                <a:latin typeface="Arial"/>
              </a:rPr>
              <a:t> sont des bibliothèques qui vont faciliter la vie du développeur en leur évitant de réinventer la roue à chaque nouvelle application.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6502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Quels langages pour les développeurs web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voulez stocker vos informations, vous aurez besoin d’une base de données.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 base de données se fait à nouveau à l’aide d’un langage spécifique.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exemple, les bases relationnelles utilisent la plupart du temps le langage SQL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MySQL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SQL Server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Oracle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77330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Quels langages pour les développeurs web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richesse montre également qu’il peut y avoir des métiers très différents :</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Front-end</a:t>
            </a:r>
            <a:r>
              <a:rPr lang="fr-FR" sz="2400" spc="-1" dirty="0">
                <a:solidFill>
                  <a:srgbClr val="376092"/>
                </a:solidFill>
                <a:latin typeface="Arial"/>
              </a:rPr>
              <a:t> développeur</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Back-end</a:t>
            </a:r>
            <a:r>
              <a:rPr lang="fr-FR" sz="2400" spc="-1" dirty="0">
                <a:solidFill>
                  <a:srgbClr val="376092"/>
                </a:solidFill>
                <a:latin typeface="Arial"/>
              </a:rPr>
              <a:t> développeur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UX designer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Administrateur système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Administrateur de base de données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Développeur mobile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domaine est tellement vaste qu’il n’est pas possible de tout maitriser.</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7037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Calibri"/>
              </a:rPr>
              <a:t>De quoi ai-je besoin pour commencer ?</a:t>
            </a:r>
            <a:endParaRPr lang="en-US" sz="3200" b="0" strike="noStrike" spc="-1" dirty="0">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En ce qui concerne la programmation web, nous avons déjà vu que les langages clients seront interprétés par un navigateur.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vu qu’il existe plusieurs navigateurs et pourtant, le rendu reste assez similaire. Cela vient du fait qu’il existe des normes pour tout ce qui touche à la programmation web.</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toujours bon de vérifier vos applications sur plusieurs navigateurs.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vérifier si votre application respecte la norme, il est possible de le faire valider par l’organisme W3C.</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https://validator.w3.org/</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21956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0" ma:contentTypeDescription="Crée un document." ma:contentTypeScope="" ma:versionID="25719ed148d7cdc4bdae3dd483d80576">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eeb4fdcbfc8a1d7ece678a8fe90d1916"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9F45AC-C182-4085-9255-5C38A607C1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6DD4C0-03E1-4044-9C27-760FBC1B9E7D}">
  <ds:schemaRefs>
    <ds:schemaRef ds:uri="http://schemas.microsoft.com/sharepoint/v3/contenttype/forms"/>
  </ds:schemaRefs>
</ds:datastoreItem>
</file>

<file path=customXml/itemProps3.xml><?xml version="1.0" encoding="utf-8"?>
<ds:datastoreItem xmlns:ds="http://schemas.openxmlformats.org/officeDocument/2006/customXml" ds:itemID="{08458C07-4145-4225-BEF2-659CD39B8546}"/>
</file>

<file path=docProps/app.xml><?xml version="1.0" encoding="utf-8"?>
<Properties xmlns="http://schemas.openxmlformats.org/officeDocument/2006/extended-properties" xmlns:vt="http://schemas.openxmlformats.org/officeDocument/2006/docPropsVTypes">
  <Template/>
  <TotalTime>6190</TotalTime>
  <Words>3309</Words>
  <Application>Microsoft Office PowerPoint</Application>
  <PresentationFormat>Affichage à l'écran (4:3)</PresentationFormat>
  <Paragraphs>525</Paragraphs>
  <Slides>39</Slides>
  <Notes>9</Notes>
  <HiddenSlides>0</HiddenSlides>
  <MMClips>0</MMClips>
  <ScaleCrop>false</ScaleCrop>
  <HeadingPairs>
    <vt:vector size="4" baseType="variant">
      <vt:variant>
        <vt:lpstr>Thème</vt:lpstr>
      </vt:variant>
      <vt:variant>
        <vt:i4>3</vt:i4>
      </vt:variant>
      <vt:variant>
        <vt:lpstr>Titres des diapositives</vt:lpstr>
      </vt:variant>
      <vt:variant>
        <vt:i4>39</vt:i4>
      </vt:variant>
    </vt:vector>
  </HeadingPairs>
  <TitlesOfParts>
    <vt:vector size="42"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280</cp:revision>
  <dcterms:created xsi:type="dcterms:W3CDTF">2012-01-17T22:15:29Z</dcterms:created>
  <dcterms:modified xsi:type="dcterms:W3CDTF">2021-11-16T12:32:30Z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