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Lst>
  <p:notesMasterIdLst>
    <p:notesMasterId r:id="rId55"/>
  </p:notesMasterIdLst>
  <p:sldIdLst>
    <p:sldId id="256" r:id="rId6"/>
    <p:sldId id="343" r:id="rId7"/>
    <p:sldId id="257" r:id="rId8"/>
    <p:sldId id="419" r:id="rId9"/>
    <p:sldId id="420" r:id="rId10"/>
    <p:sldId id="421" r:id="rId11"/>
    <p:sldId id="423" r:id="rId12"/>
    <p:sldId id="424" r:id="rId13"/>
    <p:sldId id="425" r:id="rId14"/>
    <p:sldId id="426" r:id="rId15"/>
    <p:sldId id="427" r:id="rId16"/>
    <p:sldId id="428" r:id="rId17"/>
    <p:sldId id="429" r:id="rId18"/>
    <p:sldId id="430" r:id="rId19"/>
    <p:sldId id="461" r:id="rId20"/>
    <p:sldId id="431" r:id="rId21"/>
    <p:sldId id="462" r:id="rId22"/>
    <p:sldId id="432" r:id="rId23"/>
    <p:sldId id="433" r:id="rId24"/>
    <p:sldId id="434" r:id="rId25"/>
    <p:sldId id="463" r:id="rId26"/>
    <p:sldId id="435" r:id="rId27"/>
    <p:sldId id="436" r:id="rId28"/>
    <p:sldId id="437" r:id="rId29"/>
    <p:sldId id="438" r:id="rId30"/>
    <p:sldId id="439" r:id="rId31"/>
    <p:sldId id="464" r:id="rId32"/>
    <p:sldId id="440" r:id="rId33"/>
    <p:sldId id="460" r:id="rId34"/>
    <p:sldId id="441" r:id="rId35"/>
    <p:sldId id="459" r:id="rId36"/>
    <p:sldId id="442" r:id="rId37"/>
    <p:sldId id="443" r:id="rId38"/>
    <p:sldId id="444" r:id="rId39"/>
    <p:sldId id="445" r:id="rId40"/>
    <p:sldId id="446" r:id="rId41"/>
    <p:sldId id="447" r:id="rId42"/>
    <p:sldId id="448" r:id="rId43"/>
    <p:sldId id="449" r:id="rId44"/>
    <p:sldId id="450" r:id="rId45"/>
    <p:sldId id="451" r:id="rId46"/>
    <p:sldId id="452" r:id="rId47"/>
    <p:sldId id="454" r:id="rId48"/>
    <p:sldId id="455" r:id="rId49"/>
    <p:sldId id="456" r:id="rId50"/>
    <p:sldId id="457" r:id="rId51"/>
    <p:sldId id="458" r:id="rId52"/>
    <p:sldId id="465" r:id="rId53"/>
    <p:sldId id="281" r:id="rId54"/>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674C0-3EC5-4938-92C9-30E179EACE5A}" v="2" dt="2021-10-20T13:37:55.129"/>
    <p1510:client id="{56D40DB7-3549-7A65-A01C-213A30626430}" v="2" dt="2021-10-20T11:36:11.703"/>
    <p1510:client id="{A149C8A4-71AC-4EF6-A22E-25EE63FDD334}" v="6" dt="2021-10-20T11:30:32.623"/>
    <p1510:client id="{A7EECAA7-8C4D-4B78-9709-2D5443FCD10F}" v="3" dt="2021-10-20T11:26:06.925"/>
    <p1510:client id="{BD6C86BA-2E36-1852-FE24-BC9B61831CD0}" v="4" dt="2021-11-02T13:04:20.381"/>
    <p1510:client id="{D244C9D4-36CA-404E-AFA1-A2AD8537E175}" v="3" dt="2021-10-20T14:35:34.800"/>
    <p1510:client id="{D64F6CF0-6835-F03A-C669-BEDB268CE226}" v="26" dt="2021-10-20T14:19:14.85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LDAL Suleyman" userId="S::alss-sio-sisr21-gsu@ccicampus.fr::6ed5ebbf-72a6-43f9-81a3-31d34590cd17" providerId="AD" clId="Web-{A7EECAA7-8C4D-4B78-9709-2D5443FCD10F}"/>
    <pc:docChg chg="modSld">
      <pc:chgData name="GULDAL Suleyman" userId="S::alss-sio-sisr21-gsu@ccicampus.fr::6ed5ebbf-72a6-43f9-81a3-31d34590cd17" providerId="AD" clId="Web-{A7EECAA7-8C4D-4B78-9709-2D5443FCD10F}" dt="2021-10-20T11:26:06.925" v="2" actId="20577"/>
      <pc:docMkLst>
        <pc:docMk/>
      </pc:docMkLst>
      <pc:sldChg chg="modSp">
        <pc:chgData name="GULDAL Suleyman" userId="S::alss-sio-sisr21-gsu@ccicampus.fr::6ed5ebbf-72a6-43f9-81a3-31d34590cd17" providerId="AD" clId="Web-{A7EECAA7-8C4D-4B78-9709-2D5443FCD10F}" dt="2021-10-20T11:26:06.925" v="2" actId="20577"/>
        <pc:sldMkLst>
          <pc:docMk/>
          <pc:sldMk cId="991455505" sldId="424"/>
        </pc:sldMkLst>
        <pc:spChg chg="mod">
          <ac:chgData name="GULDAL Suleyman" userId="S::alss-sio-sisr21-gsu@ccicampus.fr::6ed5ebbf-72a6-43f9-81a3-31d34590cd17" providerId="AD" clId="Web-{A7EECAA7-8C4D-4B78-9709-2D5443FCD10F}" dt="2021-10-20T11:26:06.925" v="2" actId="20577"/>
          <ac:spMkLst>
            <pc:docMk/>
            <pc:sldMk cId="991455505" sldId="424"/>
            <ac:spMk id="136" creationId="{00000000-0000-0000-0000-000000000000}"/>
          </ac:spMkLst>
        </pc:spChg>
      </pc:sldChg>
    </pc:docChg>
  </pc:docChgLst>
  <pc:docChgLst>
    <pc:chgData name="YILMAZ Bünyamin" userId="S::alss-sio-sisr21-ybu@ccicampus.fr::8b84071b-48c5-43d2-85c5-1e15df6c2384" providerId="AD" clId="Web-{BD6C86BA-2E36-1852-FE24-BC9B61831CD0}"/>
    <pc:docChg chg="modSld">
      <pc:chgData name="YILMAZ Bünyamin" userId="S::alss-sio-sisr21-ybu@ccicampus.fr::8b84071b-48c5-43d2-85c5-1e15df6c2384" providerId="AD" clId="Web-{BD6C86BA-2E36-1852-FE24-BC9B61831CD0}" dt="2021-11-02T13:04:19.896" v="2" actId="20577"/>
      <pc:docMkLst>
        <pc:docMk/>
      </pc:docMkLst>
      <pc:sldChg chg="modSp">
        <pc:chgData name="YILMAZ Bünyamin" userId="S::alss-sio-sisr21-ybu@ccicampus.fr::8b84071b-48c5-43d2-85c5-1e15df6c2384" providerId="AD" clId="Web-{BD6C86BA-2E36-1852-FE24-BC9B61831CD0}" dt="2021-11-02T13:04:19.896" v="2" actId="20577"/>
        <pc:sldMkLst>
          <pc:docMk/>
          <pc:sldMk cId="3328854371" sldId="449"/>
        </pc:sldMkLst>
        <pc:spChg chg="mod">
          <ac:chgData name="YILMAZ Bünyamin" userId="S::alss-sio-sisr21-ybu@ccicampus.fr::8b84071b-48c5-43d2-85c5-1e15df6c2384" providerId="AD" clId="Web-{BD6C86BA-2E36-1852-FE24-BC9B61831CD0}" dt="2021-11-02T13:04:19.896" v="2" actId="20577"/>
          <ac:spMkLst>
            <pc:docMk/>
            <pc:sldMk cId="3328854371" sldId="449"/>
            <ac:spMk id="136" creationId="{00000000-0000-0000-0000-000000000000}"/>
          </ac:spMkLst>
        </pc:spChg>
      </pc:sldChg>
    </pc:docChg>
  </pc:docChgLst>
  <pc:docChgLst>
    <pc:chgData name="YILMAZ Bünyamin" userId="S::alss-sio-sisr21-ybu@ccicampus.fr::8b84071b-48c5-43d2-85c5-1e15df6c2384" providerId="AD" clId="Web-{56D40DB7-3549-7A65-A01C-213A30626430}"/>
    <pc:docChg chg="addSld delSld">
      <pc:chgData name="YILMAZ Bünyamin" userId="S::alss-sio-sisr21-ybu@ccicampus.fr::8b84071b-48c5-43d2-85c5-1e15df6c2384" providerId="AD" clId="Web-{56D40DB7-3549-7A65-A01C-213A30626430}" dt="2021-10-20T11:36:11.671" v="1"/>
      <pc:docMkLst>
        <pc:docMk/>
      </pc:docMkLst>
      <pc:sldChg chg="add del">
        <pc:chgData name="YILMAZ Bünyamin" userId="S::alss-sio-sisr21-ybu@ccicampus.fr::8b84071b-48c5-43d2-85c5-1e15df6c2384" providerId="AD" clId="Web-{56D40DB7-3549-7A65-A01C-213A30626430}" dt="2021-10-20T11:36:11.671" v="1"/>
        <pc:sldMkLst>
          <pc:docMk/>
          <pc:sldMk cId="2790435654" sldId="425"/>
        </pc:sldMkLst>
      </pc:sldChg>
    </pc:docChg>
  </pc:docChgLst>
  <pc:docChgLst>
    <pc:chgData name="GULDAL Suleyman" userId="S::alss-sio-sisr21-gsu@ccicampus.fr::6ed5ebbf-72a6-43f9-81a3-31d34590cd17" providerId="AD" clId="Web-{A149C8A4-71AC-4EF6-A22E-25EE63FDD334}"/>
    <pc:docChg chg="modSld">
      <pc:chgData name="GULDAL Suleyman" userId="S::alss-sio-sisr21-gsu@ccicampus.fr::6ed5ebbf-72a6-43f9-81a3-31d34590cd17" providerId="AD" clId="Web-{A149C8A4-71AC-4EF6-A22E-25EE63FDD334}" dt="2021-10-20T11:30:30.420" v="1" actId="20577"/>
      <pc:docMkLst>
        <pc:docMk/>
      </pc:docMkLst>
      <pc:sldChg chg="modSp">
        <pc:chgData name="GULDAL Suleyman" userId="S::alss-sio-sisr21-gsu@ccicampus.fr::6ed5ebbf-72a6-43f9-81a3-31d34590cd17" providerId="AD" clId="Web-{A149C8A4-71AC-4EF6-A22E-25EE63FDD334}" dt="2021-10-20T11:30:30.420" v="1" actId="20577"/>
        <pc:sldMkLst>
          <pc:docMk/>
          <pc:sldMk cId="991455505" sldId="424"/>
        </pc:sldMkLst>
        <pc:spChg chg="mod">
          <ac:chgData name="GULDAL Suleyman" userId="S::alss-sio-sisr21-gsu@ccicampus.fr::6ed5ebbf-72a6-43f9-81a3-31d34590cd17" providerId="AD" clId="Web-{A149C8A4-71AC-4EF6-A22E-25EE63FDD334}" dt="2021-10-20T11:30:30.420" v="1" actId="20577"/>
          <ac:spMkLst>
            <pc:docMk/>
            <pc:sldMk cId="991455505" sldId="424"/>
            <ac:spMk id="136" creationId="{00000000-0000-0000-0000-000000000000}"/>
          </ac:spMkLst>
        </pc:spChg>
      </pc:sldChg>
    </pc:docChg>
  </pc:docChgLst>
  <pc:docChgLst>
    <pc:chgData name="KOEHLER Erwann" userId="S::alss-sio-sisr21-ker@ccicampus.fr::da2e9d1c-232b-42cf-9e37-1bdf11b64c59" providerId="AD" clId="Web-{119674C0-3EC5-4938-92C9-30E179EACE5A}"/>
    <pc:docChg chg="modSld">
      <pc:chgData name="KOEHLER Erwann" userId="S::alss-sio-sisr21-ker@ccicampus.fr::da2e9d1c-232b-42cf-9e37-1bdf11b64c59" providerId="AD" clId="Web-{119674C0-3EC5-4938-92C9-30E179EACE5A}" dt="2021-10-20T13:37:55.129" v="1"/>
      <pc:docMkLst>
        <pc:docMk/>
      </pc:docMkLst>
      <pc:sldChg chg="addSp">
        <pc:chgData name="KOEHLER Erwann" userId="S::alss-sio-sisr21-ker@ccicampus.fr::da2e9d1c-232b-42cf-9e37-1bdf11b64c59" providerId="AD" clId="Web-{119674C0-3EC5-4938-92C9-30E179EACE5A}" dt="2021-10-20T13:37:55.129" v="1"/>
        <pc:sldMkLst>
          <pc:docMk/>
          <pc:sldMk cId="3029929372" sldId="438"/>
        </pc:sldMkLst>
        <pc:spChg chg="add">
          <ac:chgData name="KOEHLER Erwann" userId="S::alss-sio-sisr21-ker@ccicampus.fr::da2e9d1c-232b-42cf-9e37-1bdf11b64c59" providerId="AD" clId="Web-{119674C0-3EC5-4938-92C9-30E179EACE5A}" dt="2021-10-20T13:37:54.551" v="0"/>
          <ac:spMkLst>
            <pc:docMk/>
            <pc:sldMk cId="3029929372" sldId="438"/>
            <ac:spMk id="2" creationId="{75CF874D-D27E-4D2B-B978-158BD06E69BD}"/>
          </ac:spMkLst>
        </pc:spChg>
        <pc:spChg chg="add">
          <ac:chgData name="KOEHLER Erwann" userId="S::alss-sio-sisr21-ker@ccicampus.fr::da2e9d1c-232b-42cf-9e37-1bdf11b64c59" providerId="AD" clId="Web-{119674C0-3EC5-4938-92C9-30E179EACE5A}" dt="2021-10-20T13:37:55.129" v="1"/>
          <ac:spMkLst>
            <pc:docMk/>
            <pc:sldMk cId="3029929372" sldId="438"/>
            <ac:spMk id="3" creationId="{7658114F-F307-4C47-A434-DDA3F400D5E5}"/>
          </ac:spMkLst>
        </pc:spChg>
      </pc:sldChg>
    </pc:docChg>
  </pc:docChgLst>
  <pc:docChgLst>
    <pc:chgData name="MULLER Gaétan" userId="S::alss-sio-sisr21-mga@ccicampus.fr::d2673e7d-af6b-4901-99c0-493aef6347e5" providerId="AD" clId="Web-{D244C9D4-36CA-404E-AFA1-A2AD8537E175}"/>
    <pc:docChg chg="modSld">
      <pc:chgData name="MULLER Gaétan" userId="S::alss-sio-sisr21-mga@ccicampus.fr::d2673e7d-af6b-4901-99c0-493aef6347e5" providerId="AD" clId="Web-{D244C9D4-36CA-404E-AFA1-A2AD8537E175}" dt="2021-10-20T14:35:34.800" v="2"/>
      <pc:docMkLst>
        <pc:docMk/>
      </pc:docMkLst>
      <pc:sldChg chg="delSp">
        <pc:chgData name="MULLER Gaétan" userId="S::alss-sio-sisr21-mga@ccicampus.fr::d2673e7d-af6b-4901-99c0-493aef6347e5" providerId="AD" clId="Web-{D244C9D4-36CA-404E-AFA1-A2AD8537E175}" dt="2021-10-20T13:38:46.080" v="1"/>
        <pc:sldMkLst>
          <pc:docMk/>
          <pc:sldMk cId="3029929372" sldId="438"/>
        </pc:sldMkLst>
        <pc:spChg chg="del">
          <ac:chgData name="MULLER Gaétan" userId="S::alss-sio-sisr21-mga@ccicampus.fr::d2673e7d-af6b-4901-99c0-493aef6347e5" providerId="AD" clId="Web-{D244C9D4-36CA-404E-AFA1-A2AD8537E175}" dt="2021-10-20T13:38:46.080" v="1"/>
          <ac:spMkLst>
            <pc:docMk/>
            <pc:sldMk cId="3029929372" sldId="438"/>
            <ac:spMk id="2" creationId="{75CF874D-D27E-4D2B-B978-158BD06E69BD}"/>
          </ac:spMkLst>
        </pc:spChg>
        <pc:spChg chg="del">
          <ac:chgData name="MULLER Gaétan" userId="S::alss-sio-sisr21-mga@ccicampus.fr::d2673e7d-af6b-4901-99c0-493aef6347e5" providerId="AD" clId="Web-{D244C9D4-36CA-404E-AFA1-A2AD8537E175}" dt="2021-10-20T13:38:42.908" v="0"/>
          <ac:spMkLst>
            <pc:docMk/>
            <pc:sldMk cId="3029929372" sldId="438"/>
            <ac:spMk id="3" creationId="{7658114F-F307-4C47-A434-DDA3F400D5E5}"/>
          </ac:spMkLst>
        </pc:spChg>
      </pc:sldChg>
      <pc:sldChg chg="delSp">
        <pc:chgData name="MULLER Gaétan" userId="S::alss-sio-sisr21-mga@ccicampus.fr::d2673e7d-af6b-4901-99c0-493aef6347e5" providerId="AD" clId="Web-{D244C9D4-36CA-404E-AFA1-A2AD8537E175}" dt="2021-10-20T14:35:34.800" v="2"/>
        <pc:sldMkLst>
          <pc:docMk/>
          <pc:sldMk cId="1187919302" sldId="445"/>
        </pc:sldMkLst>
        <pc:spChg chg="del">
          <ac:chgData name="MULLER Gaétan" userId="S::alss-sio-sisr21-mga@ccicampus.fr::d2673e7d-af6b-4901-99c0-493aef6347e5" providerId="AD" clId="Web-{D244C9D4-36CA-404E-AFA1-A2AD8537E175}" dt="2021-10-20T14:35:34.800" v="2"/>
          <ac:spMkLst>
            <pc:docMk/>
            <pc:sldMk cId="1187919302" sldId="445"/>
            <ac:spMk id="2" creationId="{079505EB-2761-4096-8B31-D7C7239A86E2}"/>
          </ac:spMkLst>
        </pc:spChg>
      </pc:sldChg>
    </pc:docChg>
  </pc:docChgLst>
  <pc:docChgLst>
    <pc:chgData name="FELTER Jules" userId="S::alss-sio-sisr21-fju@ccicampus.fr::0fb6e3b0-ab75-4696-a72a-020fe5fbae8d" providerId="AD" clId="Web-{D64F6CF0-6835-F03A-C669-BEDB268CE226}"/>
    <pc:docChg chg="modSld">
      <pc:chgData name="FELTER Jules" userId="S::alss-sio-sisr21-fju@ccicampus.fr::0fb6e3b0-ab75-4696-a72a-020fe5fbae8d" providerId="AD" clId="Web-{D64F6CF0-6835-F03A-C669-BEDB268CE226}" dt="2021-10-20T14:19:14.853" v="25"/>
      <pc:docMkLst>
        <pc:docMk/>
      </pc:docMkLst>
      <pc:sldChg chg="modSp">
        <pc:chgData name="FELTER Jules" userId="S::alss-sio-sisr21-fju@ccicampus.fr::0fb6e3b0-ab75-4696-a72a-020fe5fbae8d" providerId="AD" clId="Web-{D64F6CF0-6835-F03A-C669-BEDB268CE226}" dt="2021-10-20T13:41:47.039" v="23" actId="20577"/>
        <pc:sldMkLst>
          <pc:docMk/>
          <pc:sldMk cId="3029929372" sldId="438"/>
        </pc:sldMkLst>
        <pc:spChg chg="mod">
          <ac:chgData name="FELTER Jules" userId="S::alss-sio-sisr21-fju@ccicampus.fr::0fb6e3b0-ab75-4696-a72a-020fe5fbae8d" providerId="AD" clId="Web-{D64F6CF0-6835-F03A-C669-BEDB268CE226}" dt="2021-10-20T13:41:47.039" v="23" actId="20577"/>
          <ac:spMkLst>
            <pc:docMk/>
            <pc:sldMk cId="3029929372" sldId="438"/>
            <ac:spMk id="136" creationId="{00000000-0000-0000-0000-000000000000}"/>
          </ac:spMkLst>
        </pc:spChg>
      </pc:sldChg>
      <pc:sldChg chg="addSp">
        <pc:chgData name="FELTER Jules" userId="S::alss-sio-sisr21-fju@ccicampus.fr::0fb6e3b0-ab75-4696-a72a-020fe5fbae8d" providerId="AD" clId="Web-{D64F6CF0-6835-F03A-C669-BEDB268CE226}" dt="2021-10-20T14:11:51.685" v="24"/>
        <pc:sldMkLst>
          <pc:docMk/>
          <pc:sldMk cId="2824122069" sldId="443"/>
        </pc:sldMkLst>
        <pc:spChg chg="add">
          <ac:chgData name="FELTER Jules" userId="S::alss-sio-sisr21-fju@ccicampus.fr::0fb6e3b0-ab75-4696-a72a-020fe5fbae8d" providerId="AD" clId="Web-{D64F6CF0-6835-F03A-C669-BEDB268CE226}" dt="2021-10-20T14:11:51.685" v="24"/>
          <ac:spMkLst>
            <pc:docMk/>
            <pc:sldMk cId="2824122069" sldId="443"/>
            <ac:spMk id="2" creationId="{CA4BB6FF-BD3C-46D0-83FC-420F8F755577}"/>
          </ac:spMkLst>
        </pc:spChg>
      </pc:sldChg>
      <pc:sldChg chg="addSp">
        <pc:chgData name="FELTER Jules" userId="S::alss-sio-sisr21-fju@ccicampus.fr::0fb6e3b0-ab75-4696-a72a-020fe5fbae8d" providerId="AD" clId="Web-{D64F6CF0-6835-F03A-C669-BEDB268CE226}" dt="2021-10-20T14:19:14.853" v="25"/>
        <pc:sldMkLst>
          <pc:docMk/>
          <pc:sldMk cId="1187919302" sldId="445"/>
        </pc:sldMkLst>
        <pc:spChg chg="add">
          <ac:chgData name="FELTER Jules" userId="S::alss-sio-sisr21-fju@ccicampus.fr::0fb6e3b0-ab75-4696-a72a-020fe5fbae8d" providerId="AD" clId="Web-{D64F6CF0-6835-F03A-C669-BEDB268CE226}" dt="2021-10-20T14:19:14.853" v="25"/>
          <ac:spMkLst>
            <pc:docMk/>
            <pc:sldMk cId="1187919302" sldId="445"/>
            <ac:spMk id="2" creationId="{079505EB-2761-4096-8B31-D7C7239A86E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02/11/2021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hyperlink" Target="https://www.fontsquirrel.com/"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s://htmlcolorcodes.com/fr/" TargetMode="Externa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s://caniuse.com/"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a:solidFill>
                  <a:srgbClr val="376092"/>
                </a:solidFill>
                <a:latin typeface="Arial"/>
              </a:rPr>
              <a:t>Bases de la programmation</a:t>
            </a:r>
            <a:br>
              <a:rPr/>
            </a:br>
            <a:r>
              <a:rPr lang="fr-FR" sz="4400" spc="-1">
                <a:solidFill>
                  <a:srgbClr val="376092"/>
                </a:solidFill>
                <a:latin typeface="Arial"/>
              </a:rPr>
              <a:t>CSS </a:t>
            </a:r>
            <a:endParaRPr lang="en-US" sz="4400" spc="-1">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 – </a:t>
            </a:r>
            <a:r>
              <a:rPr lang="fr-FR" sz="2400" spc="-1">
                <a:solidFill>
                  <a:srgbClr val="999999"/>
                </a:solidFill>
                <a:latin typeface="Arial"/>
              </a:rPr>
              <a:t>BTS SIO</a:t>
            </a:r>
            <a:endParaRPr lang="en-US" sz="2400" b="0" strike="noStrike" spc="-1">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Philippe Schlegel</a:t>
            </a:r>
            <a:endParaRPr lang="en-US" sz="2400" b="0" strike="noStrike" spc="-1">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Créer votre style – premiers pas</a:t>
            </a:r>
            <a:endParaRPr lang="en-US" sz="3200" b="0" strike="noStrike" spc="-1">
              <a:solidFill>
                <a:srgbClr val="376092"/>
              </a:solidFill>
              <a:latin typeface="Arial"/>
            </a:endParaRPr>
          </a:p>
        </p:txBody>
      </p:sp>
      <p:sp>
        <p:nvSpPr>
          <p:cNvPr id="136" name="TextShape 2"/>
          <p:cNvSpPr txBox="1"/>
          <p:nvPr/>
        </p:nvSpPr>
        <p:spPr>
          <a:xfrm>
            <a:off x="457200" y="1162974"/>
            <a:ext cx="8229240" cy="4962785"/>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pouvons redéfinir le formatage d’une balise.</a:t>
            </a:r>
          </a:p>
          <a:p>
            <a:pPr marL="540000" lvl="1">
              <a:spcAft>
                <a:spcPts val="1134"/>
              </a:spcAft>
              <a:buClr>
                <a:srgbClr val="000000"/>
              </a:buClr>
              <a:buSzPct val="45000"/>
            </a:pPr>
            <a:r>
              <a:rPr lang="fr-FR" sz="2400" spc="-1">
                <a:latin typeface="Calibri"/>
              </a:rPr>
              <a:t>Balise {</a:t>
            </a:r>
          </a:p>
          <a:p>
            <a:pPr marL="540000" lvl="1">
              <a:spcAft>
                <a:spcPts val="1134"/>
              </a:spcAft>
              <a:buClr>
                <a:srgbClr val="000000"/>
              </a:buClr>
              <a:buSzPct val="45000"/>
            </a:pPr>
            <a:r>
              <a:rPr lang="fr-FR" sz="2400" spc="-1">
                <a:latin typeface="Calibri"/>
              </a:rPr>
              <a:t>		prop1 : val1;</a:t>
            </a:r>
          </a:p>
          <a:p>
            <a:pPr marL="540000" lvl="1">
              <a:spcAft>
                <a:spcPts val="1134"/>
              </a:spcAft>
              <a:buClr>
                <a:srgbClr val="000000"/>
              </a:buClr>
              <a:buSzPct val="45000"/>
            </a:pPr>
            <a:r>
              <a:rPr lang="fr-FR" sz="2400" spc="-1">
                <a:latin typeface="Calibri"/>
              </a:rPr>
              <a:t>		prop2 : val2;</a:t>
            </a:r>
          </a:p>
          <a:p>
            <a:pPr marL="540000" lvl="1">
              <a:spcAft>
                <a:spcPts val="1134"/>
              </a:spcAft>
              <a:buClr>
                <a:srgbClr val="000000"/>
              </a:buClr>
              <a:buSzPct val="45000"/>
            </a:pPr>
            <a:r>
              <a:rPr lang="fr-FR" sz="2400" spc="-1">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Nous pouvons nous appuyer sur un grand nombre de propriétés auxquelles nous pouvons affecter des valeurs.</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valeurs sont importantes et doivent correspondre à ce qu’attend la propriété.</a:t>
            </a:r>
          </a:p>
          <a:p>
            <a:pPr marL="406800" indent="-324000">
              <a:spcAft>
                <a:spcPts val="1134"/>
              </a:spcAft>
              <a:buClr>
                <a:srgbClr val="000000"/>
              </a:buClr>
              <a:buSzPct val="45000"/>
              <a:buFont typeface="Wingdings" charset="2"/>
              <a:buChar char=""/>
            </a:pPr>
            <a:r>
              <a:rPr lang="fr-FR" sz="2400" spc="-1">
                <a:solidFill>
                  <a:srgbClr val="376092"/>
                </a:solidFill>
                <a:latin typeface="Calibri"/>
              </a:rPr>
              <a:t>Le nombre de propriétés est très important, ce qui vous fera consulter la documentation fréquemment pour savoir ce que vous avez le droit de faire et de ne pas faire.</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195800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Créer votre style – premiers pas</a:t>
            </a:r>
            <a:endParaRPr lang="en-US" sz="3200" b="0" strike="noStrike" spc="-1">
              <a:solidFill>
                <a:srgbClr val="376092"/>
              </a:solidFill>
              <a:latin typeface="Arial"/>
            </a:endParaRPr>
          </a:p>
        </p:txBody>
      </p:sp>
      <p:sp>
        <p:nvSpPr>
          <p:cNvPr id="136" name="TextShape 2"/>
          <p:cNvSpPr txBox="1"/>
          <p:nvPr/>
        </p:nvSpPr>
        <p:spPr>
          <a:xfrm>
            <a:off x="457200" y="1162974"/>
            <a:ext cx="8229240" cy="4962785"/>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 CSS va également nous permettre de grouper des propriétés et de les affecter à plusieurs balises.</a:t>
            </a:r>
          </a:p>
          <a:p>
            <a:pPr marL="406800" indent="-324000">
              <a:spcAft>
                <a:spcPts val="1134"/>
              </a:spcAft>
              <a:buClr>
                <a:srgbClr val="000000"/>
              </a:buClr>
              <a:buSzPct val="45000"/>
              <a:buFont typeface="Wingdings" charset="2"/>
              <a:buChar char=""/>
            </a:pPr>
            <a:r>
              <a:rPr lang="fr-FR" sz="2400" spc="-1">
                <a:solidFill>
                  <a:srgbClr val="376092"/>
                </a:solidFill>
                <a:latin typeface="Calibri"/>
              </a:rPr>
              <a:t>Si par exemple, je veux que le texte soit rouge dans le titre et dans la balise </a:t>
            </a:r>
            <a:r>
              <a:rPr lang="fr-FR" sz="2400" spc="-1" err="1">
                <a:solidFill>
                  <a:srgbClr val="376092"/>
                </a:solidFill>
                <a:latin typeface="Calibri"/>
              </a:rPr>
              <a:t>em</a:t>
            </a:r>
            <a:r>
              <a:rPr lang="fr-FR" sz="2400" spc="-1">
                <a:solidFill>
                  <a:srgbClr val="376092"/>
                </a:solidFill>
                <a:latin typeface="Calibri"/>
              </a:rPr>
              <a:t> :</a:t>
            </a:r>
          </a:p>
          <a:p>
            <a:pPr marL="540000" lvl="1">
              <a:spcAft>
                <a:spcPts val="1134"/>
              </a:spcAft>
              <a:buClr>
                <a:srgbClr val="000000"/>
              </a:buClr>
              <a:buSzPct val="45000"/>
            </a:pPr>
            <a:r>
              <a:rPr lang="fr-FR" sz="2400" spc="-1">
                <a:latin typeface="Calibri"/>
              </a:rPr>
              <a:t>h2, </a:t>
            </a:r>
            <a:r>
              <a:rPr lang="fr-FR" sz="2400" spc="-1" err="1">
                <a:latin typeface="Calibri"/>
              </a:rPr>
              <a:t>em</a:t>
            </a:r>
            <a:r>
              <a:rPr lang="fr-FR" sz="2400" spc="-1">
                <a:latin typeface="Calibri"/>
              </a:rPr>
              <a:t> {</a:t>
            </a:r>
          </a:p>
          <a:p>
            <a:pPr marL="540000" lvl="1">
              <a:spcAft>
                <a:spcPts val="1134"/>
              </a:spcAft>
              <a:buClr>
                <a:srgbClr val="000000"/>
              </a:buClr>
              <a:buSzPct val="45000"/>
            </a:pPr>
            <a:r>
              <a:rPr lang="fr-FR" sz="2400" spc="-1">
                <a:latin typeface="Calibri"/>
              </a:rPr>
              <a:t>		</a:t>
            </a:r>
            <a:r>
              <a:rPr lang="fr-FR" sz="2400" spc="-1" err="1">
                <a:latin typeface="Calibri"/>
              </a:rPr>
              <a:t>color</a:t>
            </a:r>
            <a:r>
              <a:rPr lang="fr-FR" sz="2400" spc="-1">
                <a:latin typeface="Calibri"/>
              </a:rPr>
              <a:t>: </a:t>
            </a:r>
            <a:r>
              <a:rPr lang="fr-FR" sz="2400" spc="-1" err="1">
                <a:latin typeface="Calibri"/>
              </a:rPr>
              <a:t>red</a:t>
            </a:r>
            <a:r>
              <a:rPr lang="fr-FR" sz="2400" spc="-1">
                <a:latin typeface="Calibri"/>
              </a:rPr>
              <a:t>;</a:t>
            </a:r>
          </a:p>
          <a:p>
            <a:pPr marL="540000" lvl="1">
              <a:spcAft>
                <a:spcPts val="1134"/>
              </a:spcAft>
              <a:buClr>
                <a:srgbClr val="000000"/>
              </a:buClr>
              <a:buSzPct val="45000"/>
            </a:pPr>
            <a:r>
              <a:rPr lang="fr-FR" sz="2400" spc="-1">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L’idée, ici, comme souvent en informatique, est de ne pas avoir à dupliquer du code. </a:t>
            </a:r>
          </a:p>
          <a:p>
            <a:pPr marL="406800" indent="-324000">
              <a:spcAft>
                <a:spcPts val="1134"/>
              </a:spcAft>
              <a:buClr>
                <a:srgbClr val="000000"/>
              </a:buClr>
              <a:buSzPct val="45000"/>
              <a:buFont typeface="Wingdings" charset="2"/>
              <a:buChar char=""/>
            </a:pPr>
            <a:r>
              <a:rPr lang="fr-FR" sz="2400" spc="-1">
                <a:solidFill>
                  <a:srgbClr val="376092"/>
                </a:solidFill>
                <a:latin typeface="Calibri"/>
              </a:rPr>
              <a:t>Au lieu de définir la couleur pour chaque balise, on donne une fois pour toute la liste des balises qui vont écrire en bleu.</a:t>
            </a: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331189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Créer votre style – Les commentaires</a:t>
            </a:r>
            <a:endParaRPr lang="en-US" sz="3200" b="0" strike="noStrike" spc="-1">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En phase d’apprentissage, n’hésitez pas à glisser dans votre code des commentaires pour vous souvenir comment fonctionnent les choses.</a:t>
            </a:r>
          </a:p>
          <a:p>
            <a:pPr marL="406800" indent="-324000">
              <a:spcAft>
                <a:spcPts val="1134"/>
              </a:spcAft>
              <a:buClr>
                <a:srgbClr val="000000"/>
              </a:buClr>
              <a:buSzPct val="45000"/>
              <a:buFont typeface="Wingdings" charset="2"/>
              <a:buChar char=""/>
            </a:pPr>
            <a:r>
              <a:rPr lang="fr-FR" sz="2400" spc="-1">
                <a:solidFill>
                  <a:srgbClr val="376092"/>
                </a:solidFill>
                <a:latin typeface="Calibri"/>
              </a:rPr>
              <a:t>La syntaxe du commentaire ici est différente de celle du HTML, nous sommes plus dans un commentaire C ou C++ :</a:t>
            </a:r>
          </a:p>
          <a:p>
            <a:pPr marL="82800">
              <a:spcAft>
                <a:spcPts val="1134"/>
              </a:spcAft>
              <a:buClr>
                <a:srgbClr val="000000"/>
              </a:buClr>
              <a:buSzPct val="45000"/>
            </a:pPr>
            <a:r>
              <a:rPr lang="fr-FR" sz="2400" spc="-1">
                <a:latin typeface="Calibri"/>
              </a:rPr>
              <a:t>	/* Ceci est un commentaire */</a:t>
            </a:r>
          </a:p>
          <a:p>
            <a:pPr marL="406800" indent="-324000">
              <a:spcAft>
                <a:spcPts val="1134"/>
              </a:spcAft>
              <a:buClr>
                <a:srgbClr val="000000"/>
              </a:buClr>
              <a:buSzPct val="45000"/>
              <a:buFont typeface="Wingdings" charset="2"/>
              <a:buChar char=""/>
            </a:pPr>
            <a:r>
              <a:rPr lang="fr-FR" sz="2400" spc="-1">
                <a:solidFill>
                  <a:srgbClr val="376092"/>
                </a:solidFill>
                <a:latin typeface="Calibri"/>
              </a:rPr>
              <a:t>Comme en HTML les commentaires ne sont pas interprétés et sont là uniquement pour aider le développeur.</a:t>
            </a: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284059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Créer votre style – les class et les </a:t>
            </a:r>
            <a:r>
              <a:rPr lang="fr-FR" sz="3200" spc="-1" err="1">
                <a:solidFill>
                  <a:srgbClr val="376092"/>
                </a:solidFill>
                <a:latin typeface="Arial"/>
              </a:rPr>
              <a:t>ids</a:t>
            </a:r>
            <a:endParaRPr lang="en-US" sz="3200" b="0" strike="noStrike" spc="-1">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Pour pouvoir affecter un style a une partie précise de votre application il faut que vous puissiez définir avec précision cette partie.</a:t>
            </a:r>
          </a:p>
          <a:p>
            <a:pPr marL="406800" indent="-324000">
              <a:spcAft>
                <a:spcPts val="1134"/>
              </a:spcAft>
              <a:buClr>
                <a:srgbClr val="000000"/>
              </a:buClr>
              <a:buSzPct val="45000"/>
              <a:buFont typeface="Wingdings" charset="2"/>
              <a:buChar char=""/>
            </a:pPr>
            <a:r>
              <a:rPr lang="fr-FR" sz="2400" spc="-1">
                <a:solidFill>
                  <a:srgbClr val="376092"/>
                </a:solidFill>
                <a:latin typeface="Calibri"/>
              </a:rPr>
              <a:t>On peut imaginer un paragraphe explicatif dans votre site et un paragraphe qui donne la définition d’un terme. Vous avez peut être envie d’appliquer des styles différents sur ces deux paragraphes mais les deux utilisent la balise &lt;p&gt;</a:t>
            </a:r>
          </a:p>
          <a:p>
            <a:pPr marL="406800" indent="-324000">
              <a:spcAft>
                <a:spcPts val="1134"/>
              </a:spcAft>
              <a:buClr>
                <a:srgbClr val="000000"/>
              </a:buClr>
              <a:buSzPct val="45000"/>
              <a:buFont typeface="Wingdings" charset="2"/>
              <a:buChar char=""/>
            </a:pPr>
            <a:r>
              <a:rPr lang="fr-FR" sz="2400" spc="-1">
                <a:solidFill>
                  <a:srgbClr val="376092"/>
                </a:solidFill>
                <a:latin typeface="Calibri"/>
              </a:rPr>
              <a:t>Vous avez peut être également envie d’utiliser le même style sur un élément &lt;h2&gt; et un élément &lt;p&gt;.</a:t>
            </a:r>
          </a:p>
          <a:p>
            <a:pPr marL="406800" indent="-324000">
              <a:spcAft>
                <a:spcPts val="1134"/>
              </a:spcAft>
              <a:buClr>
                <a:srgbClr val="000000"/>
              </a:buClr>
              <a:buSzPct val="45000"/>
              <a:buFont typeface="Wingdings" charset="2"/>
              <a:buChar char=""/>
            </a:pPr>
            <a:r>
              <a:rPr lang="fr-FR" sz="2400" spc="-1">
                <a:solidFill>
                  <a:srgbClr val="376092"/>
                </a:solidFill>
                <a:latin typeface="Calibri"/>
              </a:rPr>
              <a:t>Nous allons voir que cela devient possible avec les propriétés class et id des balises.</a:t>
            </a: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217861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Créer votre style – les class et les </a:t>
            </a:r>
            <a:r>
              <a:rPr lang="fr-FR" sz="3200" spc="-1" err="1">
                <a:solidFill>
                  <a:srgbClr val="376092"/>
                </a:solidFill>
                <a:latin typeface="Arial"/>
              </a:rPr>
              <a:t>ids</a:t>
            </a:r>
            <a:endParaRPr lang="en-US" sz="3200" b="0" strike="noStrike" spc="-1">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Id identifie une balise de manière unique. On ne peut donc pas utiliser deux fois le même id dans une page :</a:t>
            </a:r>
          </a:p>
          <a:p>
            <a:pPr marL="864000" lvl="1" indent="-324000">
              <a:spcAft>
                <a:spcPts val="1134"/>
              </a:spcAft>
              <a:buClr>
                <a:srgbClr val="000000"/>
              </a:buClr>
              <a:buSzPct val="45000"/>
              <a:buFont typeface="Wingdings" charset="2"/>
              <a:buChar char=""/>
            </a:pPr>
            <a:r>
              <a:rPr lang="fr-FR" sz="2400" spc="-1">
                <a:latin typeface="Calibri"/>
              </a:rPr>
              <a:t>HTML : &lt;h1 id="</a:t>
            </a:r>
            <a:r>
              <a:rPr lang="fr-FR" sz="2400" spc="-1" err="1">
                <a:latin typeface="Calibri"/>
              </a:rPr>
              <a:t>titrePrincipal</a:t>
            </a:r>
            <a:r>
              <a:rPr lang="fr-FR" sz="2400" spc="-1">
                <a:latin typeface="Calibri"/>
              </a:rPr>
              <a:t>"&gt;&lt;/h1&gt;</a:t>
            </a:r>
          </a:p>
          <a:p>
            <a:pPr marL="864000" lvl="1" indent="-324000">
              <a:spcAft>
                <a:spcPts val="1134"/>
              </a:spcAft>
              <a:buClr>
                <a:srgbClr val="000000"/>
              </a:buClr>
              <a:buSzPct val="45000"/>
              <a:buFont typeface="Wingdings" charset="2"/>
              <a:buChar char=""/>
            </a:pPr>
            <a:r>
              <a:rPr lang="fr-FR" sz="2400" spc="-1">
                <a:latin typeface="Calibri"/>
              </a:rPr>
              <a:t>CSS : #titrePrincipal {}</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peut être intéressant d'identifier une balise de manière unique pour y faire référence, notamment en javascript.</a:t>
            </a:r>
          </a:p>
          <a:p>
            <a:pPr marL="406800" indent="-324000">
              <a:spcAft>
                <a:spcPts val="1134"/>
              </a:spcAft>
              <a:buClr>
                <a:srgbClr val="000000"/>
              </a:buClr>
              <a:buSzPct val="45000"/>
              <a:buFont typeface="Wingdings" charset="2"/>
              <a:buChar char=""/>
            </a:pPr>
            <a:r>
              <a:rPr lang="fr-FR" sz="2400" spc="-1">
                <a:solidFill>
                  <a:srgbClr val="376092"/>
                </a:solidFill>
                <a:latin typeface="Calibri"/>
              </a:rPr>
              <a:t>Class définit la classe de l'objet et par conséquent plusieurs balises peuvent donc appartenir à la même classe et utiliser le même style :</a:t>
            </a:r>
          </a:p>
          <a:p>
            <a:pPr marL="864000" lvl="1" indent="-324000">
              <a:spcAft>
                <a:spcPts val="1134"/>
              </a:spcAft>
              <a:buClr>
                <a:srgbClr val="000000"/>
              </a:buClr>
              <a:buSzPct val="45000"/>
              <a:buFont typeface="Wingdings" charset="2"/>
              <a:buChar char=""/>
            </a:pPr>
            <a:r>
              <a:rPr lang="fr-FR" sz="2400" spc="-1">
                <a:latin typeface="Calibri"/>
              </a:rPr>
              <a:t>HTML : &lt;h1 class="</a:t>
            </a:r>
            <a:r>
              <a:rPr lang="fr-FR" sz="2400" spc="-1" err="1">
                <a:latin typeface="Calibri"/>
              </a:rPr>
              <a:t>titrePrincipal</a:t>
            </a:r>
            <a:r>
              <a:rPr lang="fr-FR" sz="2400" spc="-1">
                <a:latin typeface="Calibri"/>
              </a:rPr>
              <a:t>"&gt;&lt;/h1&gt;</a:t>
            </a:r>
          </a:p>
          <a:p>
            <a:pPr marL="864000" lvl="1" indent="-324000">
              <a:spcAft>
                <a:spcPts val="1134"/>
              </a:spcAft>
              <a:buClr>
                <a:srgbClr val="000000"/>
              </a:buClr>
              <a:buSzPct val="45000"/>
              <a:buFont typeface="Wingdings" charset="2"/>
              <a:buChar char=""/>
            </a:pPr>
            <a:r>
              <a:rPr lang="fr-FR" sz="2400" spc="-1">
                <a:latin typeface="Calibri"/>
              </a:rPr>
              <a:t>CSS : .</a:t>
            </a:r>
            <a:r>
              <a:rPr lang="fr-FR" sz="2400" spc="-1" err="1">
                <a:latin typeface="Calibri"/>
              </a:rPr>
              <a:t>titrePrincipal</a:t>
            </a:r>
            <a:r>
              <a:rPr lang="fr-FR" sz="2400" spc="-1">
                <a:latin typeface="Calibri"/>
              </a:rPr>
              <a:t> {}</a:t>
            </a: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79565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Créer votre style – les class et les </a:t>
            </a:r>
            <a:r>
              <a:rPr lang="fr-FR" sz="3200" spc="-1" err="1">
                <a:solidFill>
                  <a:srgbClr val="376092"/>
                </a:solidFill>
                <a:latin typeface="Arial"/>
              </a:rPr>
              <a:t>ids</a:t>
            </a:r>
            <a:endParaRPr lang="en-US" sz="3200" b="0" strike="noStrike" spc="-1">
              <a:solidFill>
                <a:srgbClr val="376092"/>
              </a:solidFill>
              <a:latin typeface="Arial"/>
            </a:endParaRPr>
          </a:p>
        </p:txBody>
      </p:sp>
      <p:sp>
        <p:nvSpPr>
          <p:cNvPr id="136" name="TextShape 2"/>
          <p:cNvSpPr txBox="1"/>
          <p:nvPr/>
        </p:nvSpPr>
        <p:spPr>
          <a:xfrm>
            <a:off x="457200" y="1260630"/>
            <a:ext cx="8229240" cy="486513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Utiliser la propriété id pour donner un identifiant au titre h1. </a:t>
            </a:r>
          </a:p>
          <a:p>
            <a:pPr marL="864000" lvl="1" indent="-324000">
              <a:spcAft>
                <a:spcPts val="1134"/>
              </a:spcAft>
              <a:buClr>
                <a:srgbClr val="000000"/>
              </a:buClr>
              <a:buSzPct val="45000"/>
              <a:buFont typeface="Wingdings" charset="2"/>
              <a:buChar char=""/>
            </a:pPr>
            <a:r>
              <a:rPr lang="fr-FR" sz="2400" spc="-1">
                <a:latin typeface="Calibri"/>
              </a:rPr>
              <a:t>HTML : &lt;h1 id="</a:t>
            </a:r>
            <a:r>
              <a:rPr lang="fr-FR" sz="2400" spc="-1" err="1">
                <a:latin typeface="Calibri"/>
              </a:rPr>
              <a:t>titrePrincipal</a:t>
            </a:r>
            <a:r>
              <a:rPr lang="fr-FR" sz="2400" spc="-1">
                <a:latin typeface="Calibri"/>
              </a:rPr>
              <a:t>"&gt;</a:t>
            </a:r>
          </a:p>
          <a:p>
            <a:pPr marL="406800" indent="-324000">
              <a:spcAft>
                <a:spcPts val="1134"/>
              </a:spcAft>
              <a:buClr>
                <a:srgbClr val="000000"/>
              </a:buClr>
              <a:buSzPct val="45000"/>
              <a:buFont typeface="Wingdings" charset="2"/>
              <a:buChar char=""/>
            </a:pPr>
            <a:r>
              <a:rPr lang="fr-FR" sz="2400" spc="-1">
                <a:solidFill>
                  <a:srgbClr val="376092"/>
                </a:solidFill>
                <a:latin typeface="Calibri"/>
              </a:rPr>
              <a:t>Utiliser les propriétés CSS pour afficher le </a:t>
            </a:r>
            <a:r>
              <a:rPr lang="fr-FR" sz="2400" spc="-1" err="1">
                <a:solidFill>
                  <a:srgbClr val="376092"/>
                </a:solidFill>
                <a:latin typeface="Calibri"/>
              </a:rPr>
              <a:t>titrePrincipal</a:t>
            </a:r>
            <a:r>
              <a:rPr lang="fr-FR" sz="2400" spc="-1">
                <a:solidFill>
                  <a:srgbClr val="376092"/>
                </a:solidFill>
                <a:latin typeface="Calibri"/>
              </a:rPr>
              <a:t> en blanc sur fond noir.</a:t>
            </a:r>
          </a:p>
          <a:p>
            <a:pPr marL="864000" lvl="1" indent="-324000">
              <a:spcAft>
                <a:spcPts val="1134"/>
              </a:spcAft>
              <a:buClr>
                <a:srgbClr val="000000"/>
              </a:buClr>
              <a:buSzPct val="45000"/>
              <a:buFont typeface="Wingdings" charset="2"/>
              <a:buChar char=""/>
            </a:pPr>
            <a:r>
              <a:rPr lang="fr-FR" sz="2400" spc="-1">
                <a:latin typeface="Calibri"/>
              </a:rPr>
              <a:t>CSS : #titrePrincipal {}</a:t>
            </a:r>
          </a:p>
          <a:p>
            <a:pPr marL="406800" indent="-324000">
              <a:spcAft>
                <a:spcPts val="1134"/>
              </a:spcAft>
              <a:buClr>
                <a:srgbClr val="000000"/>
              </a:buClr>
              <a:buSzPct val="45000"/>
              <a:buFont typeface="Wingdings" charset="2"/>
              <a:buChar char=""/>
            </a:pPr>
            <a:r>
              <a:rPr lang="fr-FR" sz="2400" spc="-1">
                <a:solidFill>
                  <a:srgbClr val="376092"/>
                </a:solidFill>
                <a:latin typeface="Calibri"/>
              </a:rPr>
              <a:t>Utilisez la propriété class sur chaque premier paragraphe de partie.</a:t>
            </a:r>
          </a:p>
          <a:p>
            <a:pPr marL="864000" lvl="1" indent="-324000">
              <a:spcAft>
                <a:spcPts val="1134"/>
              </a:spcAft>
              <a:buClr>
                <a:srgbClr val="000000"/>
              </a:buClr>
              <a:buSzPct val="45000"/>
              <a:buFont typeface="Wingdings" charset="2"/>
              <a:buChar char=""/>
            </a:pPr>
            <a:r>
              <a:rPr lang="fr-FR" sz="2400" spc="-1">
                <a:latin typeface="Calibri"/>
              </a:rPr>
              <a:t>HTML : &lt;p class="</a:t>
            </a:r>
            <a:r>
              <a:rPr lang="fr-FR" sz="2400" spc="-1" err="1">
                <a:latin typeface="Calibri"/>
              </a:rPr>
              <a:t>premierPara</a:t>
            </a:r>
            <a:r>
              <a:rPr lang="fr-FR" sz="2400" spc="-1">
                <a:latin typeface="Calibri"/>
              </a:rPr>
              <a:t>"&gt;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Utiliser la couleur verte pour écrire touts les premiers paragraphes de chacune des parties :</a:t>
            </a:r>
          </a:p>
          <a:p>
            <a:pPr marL="864000" lvl="1" indent="-324000">
              <a:spcAft>
                <a:spcPts val="1134"/>
              </a:spcAft>
              <a:buClr>
                <a:srgbClr val="000000"/>
              </a:buClr>
              <a:buSzPct val="45000"/>
              <a:buFont typeface="Wingdings" charset="2"/>
              <a:buChar char=""/>
            </a:pPr>
            <a:r>
              <a:rPr lang="fr-FR" sz="2400" spc="-1">
                <a:latin typeface="Calibri"/>
              </a:rPr>
              <a:t>CSS : . </a:t>
            </a:r>
            <a:r>
              <a:rPr lang="fr-FR" sz="2400" spc="-1" err="1">
                <a:latin typeface="Calibri"/>
              </a:rPr>
              <a:t>premierPara</a:t>
            </a:r>
            <a:r>
              <a:rPr lang="fr-FR" sz="2400" spc="-1">
                <a:latin typeface="Calibri"/>
              </a:rPr>
              <a:t> {}</a:t>
            </a: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45029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Créer votre style – balises universelles</a:t>
            </a:r>
            <a:endParaRPr lang="en-US" sz="3200" b="0" strike="noStrike" spc="-1">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Parfois on aura besoin d'affecter un style à une partie du site qui ne se trouve pas forcément dans un découpage logique.</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est alors possible de créer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Une balise de type bloc avec &lt;div&gt;&lt;/div&gt; pour entourer plusieurs instructions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Une balise de type </a:t>
            </a:r>
            <a:r>
              <a:rPr lang="fr-FR" sz="2400" spc="-1" err="1">
                <a:solidFill>
                  <a:srgbClr val="376092"/>
                </a:solidFill>
                <a:latin typeface="Calibri"/>
              </a:rPr>
              <a:t>inline</a:t>
            </a:r>
            <a:r>
              <a:rPr lang="fr-FR" sz="2400" spc="-1">
                <a:solidFill>
                  <a:srgbClr val="376092"/>
                </a:solidFill>
                <a:latin typeface="Calibri"/>
              </a:rPr>
              <a:t> avec &lt;</a:t>
            </a:r>
            <a:r>
              <a:rPr lang="fr-FR" sz="2400" spc="-1" err="1">
                <a:solidFill>
                  <a:srgbClr val="376092"/>
                </a:solidFill>
                <a:latin typeface="Calibri"/>
              </a:rPr>
              <a:t>span</a:t>
            </a:r>
            <a:r>
              <a:rPr lang="fr-FR" sz="2400" spc="-1">
                <a:solidFill>
                  <a:srgbClr val="376092"/>
                </a:solidFill>
                <a:latin typeface="Calibri"/>
              </a:rPr>
              <a:t>&gt;&lt;/</a:t>
            </a:r>
            <a:r>
              <a:rPr lang="fr-FR" sz="2400" spc="-1" err="1">
                <a:solidFill>
                  <a:srgbClr val="376092"/>
                </a:solidFill>
                <a:latin typeface="Calibri"/>
              </a:rPr>
              <a:t>span</a:t>
            </a:r>
            <a:r>
              <a:rPr lang="fr-FR" sz="2400" spc="-1">
                <a:solidFill>
                  <a:srgbClr val="376092"/>
                </a:solidFill>
                <a:latin typeface="Calibri"/>
              </a:rPr>
              <a:t>&gt; que l'on place dans un paragraphe pour qualifier une partie de celui-ci.</a:t>
            </a:r>
          </a:p>
          <a:p>
            <a:pPr marL="406800" indent="-324000">
              <a:spcAft>
                <a:spcPts val="1134"/>
              </a:spcAft>
              <a:buClr>
                <a:srgbClr val="000000"/>
              </a:buClr>
              <a:buSzPct val="45000"/>
              <a:buFont typeface="Wingdings" charset="2"/>
              <a:buChar char=""/>
            </a:pPr>
            <a:r>
              <a:rPr lang="fr-FR" sz="2400" spc="-1">
                <a:solidFill>
                  <a:srgbClr val="376092"/>
                </a:solidFill>
                <a:latin typeface="Calibri"/>
              </a:rPr>
              <a:t>Ces deux balises peuvent ensuite appartenir à une class ou posséder un id et peuvent donc recevoir un effet de style.</a:t>
            </a:r>
          </a:p>
          <a:p>
            <a:pPr marL="406800" indent="-324000">
              <a:spcAft>
                <a:spcPts val="1134"/>
              </a:spcAft>
              <a:buClr>
                <a:srgbClr val="000000"/>
              </a:buClr>
              <a:buSzPct val="45000"/>
              <a:buFont typeface="Wingdings" charset="2"/>
              <a:buChar char=""/>
            </a:pPr>
            <a:r>
              <a:rPr lang="fr-FR" sz="2400" spc="-1">
                <a:solidFill>
                  <a:srgbClr val="376092"/>
                </a:solidFill>
                <a:latin typeface="Calibri"/>
              </a:rPr>
              <a:t>Ces deux balises n'ont pas de signification particulière pour le navigateur.</a:t>
            </a: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1747175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Créer votre style – balises universelles</a:t>
            </a:r>
            <a:endParaRPr lang="en-US" sz="3200" b="0" strike="noStrike" spc="-1">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allons donner une couleur spécifique aux paragraphes 2 et 3 de chaque partie. Pour cela nous allons commencer par les entourer d'une balise &lt;div&gt;. Cette balise div contiendra une propriété class :</a:t>
            </a:r>
          </a:p>
          <a:p>
            <a:pPr marL="864000" lvl="1" indent="-324000">
              <a:spcAft>
                <a:spcPts val="1134"/>
              </a:spcAft>
              <a:buClr>
                <a:srgbClr val="000000"/>
              </a:buClr>
              <a:buSzPct val="45000"/>
              <a:buFont typeface="Wingdings" charset="2"/>
              <a:buChar char=""/>
            </a:pPr>
            <a:r>
              <a:rPr lang="fr-FR" sz="2400" spc="-1">
                <a:latin typeface="Calibri"/>
              </a:rPr>
              <a:t>HTML : &lt;div class="para2et3"&gt;&lt;/div&gt;</a:t>
            </a:r>
          </a:p>
          <a:p>
            <a:pPr marL="406800" indent="-324000">
              <a:spcAft>
                <a:spcPts val="1134"/>
              </a:spcAft>
              <a:buClr>
                <a:srgbClr val="000000"/>
              </a:buClr>
              <a:buSzPct val="45000"/>
              <a:buFont typeface="Wingdings" charset="2"/>
              <a:buChar char=""/>
            </a:pPr>
            <a:r>
              <a:rPr lang="fr-FR" sz="2400" spc="-1">
                <a:solidFill>
                  <a:srgbClr val="376092"/>
                </a:solidFill>
                <a:latin typeface="Calibri"/>
              </a:rPr>
              <a:t>Utilisons le nom de la classe pour changer la couleur pour les paragraphes 2 et 3.</a:t>
            </a:r>
          </a:p>
          <a:p>
            <a:pPr marL="406800" indent="-324000">
              <a:spcAft>
                <a:spcPts val="1134"/>
              </a:spcAft>
              <a:buClr>
                <a:srgbClr val="000000"/>
              </a:buClr>
              <a:buSzPct val="45000"/>
              <a:buFont typeface="Wingdings" charset="2"/>
              <a:buChar char=""/>
            </a:pPr>
            <a:r>
              <a:rPr lang="fr-FR" sz="2400" spc="-1">
                <a:solidFill>
                  <a:srgbClr val="376092"/>
                </a:solidFill>
                <a:latin typeface="Calibri"/>
              </a:rPr>
              <a:t>Nous voulons mettre en valeur le terme programmation, utilisons pour cela une balise générique </a:t>
            </a:r>
            <a:r>
              <a:rPr lang="fr-FR" sz="2400" spc="-1" err="1">
                <a:solidFill>
                  <a:srgbClr val="376092"/>
                </a:solidFill>
                <a:latin typeface="Calibri"/>
              </a:rPr>
              <a:t>span</a:t>
            </a:r>
            <a:r>
              <a:rPr lang="fr-FR" sz="2400" spc="-1">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a:latin typeface="Calibri"/>
              </a:rPr>
              <a:t>HTML : &lt;</a:t>
            </a:r>
            <a:r>
              <a:rPr lang="fr-FR" sz="2400" spc="-1" err="1">
                <a:latin typeface="Calibri"/>
              </a:rPr>
              <a:t>span</a:t>
            </a:r>
            <a:r>
              <a:rPr lang="fr-FR" sz="2400" spc="-1">
                <a:latin typeface="Calibri"/>
              </a:rPr>
              <a:t> class="prog"&gt;programmation&lt;/</a:t>
            </a:r>
            <a:r>
              <a:rPr lang="fr-FR" sz="2400" spc="-1" err="1">
                <a:latin typeface="Calibri"/>
              </a:rPr>
              <a:t>span</a:t>
            </a:r>
            <a:r>
              <a:rPr lang="fr-FR" sz="2400" spc="-1">
                <a:latin typeface="Calibri"/>
              </a:rPr>
              <a:t>&gt;</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301130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Créer votre style – sélecteurs avancés</a:t>
            </a:r>
            <a:endParaRPr lang="en-US" sz="3200" b="0" strike="noStrike" spc="-1">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de regrouper des sélecteurs dans le fichier CSS pour désigner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toutes les balises : *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une balise contenu dans une autre :  .para2et3 p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une balise qui en suit une autre : h3 + p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Une balise qui possède un attribut : </a:t>
            </a:r>
            <a:r>
              <a:rPr lang="fr-FR" sz="2400" spc="-1" err="1">
                <a:solidFill>
                  <a:srgbClr val="376092"/>
                </a:solidFill>
                <a:latin typeface="Calibri"/>
              </a:rPr>
              <a:t>img</a:t>
            </a:r>
            <a:r>
              <a:rPr lang="fr-FR" sz="2400" spc="-1">
                <a:solidFill>
                  <a:srgbClr val="376092"/>
                </a:solidFill>
                <a:latin typeface="Calibri"/>
              </a:rPr>
              <a:t>[</a:t>
            </a:r>
            <a:r>
              <a:rPr lang="fr-FR" sz="2400" spc="-1" err="1">
                <a:solidFill>
                  <a:srgbClr val="376092"/>
                </a:solidFill>
                <a:latin typeface="Calibri"/>
              </a:rPr>
              <a:t>title</a:t>
            </a:r>
            <a:r>
              <a:rPr lang="fr-FR" sz="2400" spc="-1">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Une balise qui possède un attribut qui a une valeur exacte : </a:t>
            </a:r>
            <a:r>
              <a:rPr lang="fr-FR" sz="2400" spc="-1" err="1">
                <a:solidFill>
                  <a:srgbClr val="376092"/>
                </a:solidFill>
                <a:latin typeface="Calibri"/>
              </a:rPr>
              <a:t>img</a:t>
            </a:r>
            <a:r>
              <a:rPr lang="fr-FR" sz="2400" spc="-1">
                <a:solidFill>
                  <a:srgbClr val="376092"/>
                </a:solidFill>
                <a:latin typeface="Calibri"/>
              </a:rPr>
              <a:t>[</a:t>
            </a:r>
            <a:r>
              <a:rPr lang="fr-FR" sz="2400" spc="-1" err="1">
                <a:solidFill>
                  <a:srgbClr val="376092"/>
                </a:solidFill>
                <a:latin typeface="Calibri"/>
              </a:rPr>
              <a:t>title</a:t>
            </a:r>
            <a:r>
              <a:rPr lang="fr-FR" sz="2400" spc="-1">
                <a:solidFill>
                  <a:srgbClr val="376092"/>
                </a:solidFill>
                <a:latin typeface="Calibri"/>
              </a:rPr>
              <a:t>="île déserte"]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Une balise qui possède un attribut qui a une valeur qui contient : </a:t>
            </a:r>
            <a:r>
              <a:rPr lang="fr-FR" sz="2400" spc="-1" err="1">
                <a:solidFill>
                  <a:srgbClr val="376092"/>
                </a:solidFill>
                <a:latin typeface="Calibri"/>
              </a:rPr>
              <a:t>img</a:t>
            </a:r>
            <a:r>
              <a:rPr lang="fr-FR" sz="2400" spc="-1">
                <a:solidFill>
                  <a:srgbClr val="376092"/>
                </a:solidFill>
                <a:latin typeface="Calibri"/>
              </a:rPr>
              <a:t>[</a:t>
            </a:r>
            <a:r>
              <a:rPr lang="fr-FR" sz="2400" spc="-1" err="1">
                <a:solidFill>
                  <a:srgbClr val="376092"/>
                </a:solidFill>
                <a:latin typeface="Calibri"/>
              </a:rPr>
              <a:t>title</a:t>
            </a:r>
            <a:r>
              <a:rPr lang="fr-FR" sz="2400" spc="-1">
                <a:solidFill>
                  <a:srgbClr val="376092"/>
                </a:solidFill>
                <a:latin typeface="Calibri"/>
              </a:rPr>
              <a:t>*="île"] {}</a:t>
            </a:r>
          </a:p>
          <a:p>
            <a:pPr marL="406800" indent="-324000">
              <a:spcAft>
                <a:spcPts val="1134"/>
              </a:spcAft>
              <a:buClr>
                <a:srgbClr val="000000"/>
              </a:buClr>
              <a:buSzPct val="45000"/>
              <a:buFont typeface="Wingdings" charset="2"/>
              <a:buChar char=""/>
            </a:pPr>
            <a:r>
              <a:rPr lang="fr-FR" sz="2400" spc="-1">
                <a:solidFill>
                  <a:srgbClr val="376092"/>
                </a:solidFill>
                <a:latin typeface="Calibri"/>
              </a:rPr>
              <a:t>D'autres sélecteurs seront présentés dans la documentation officielle.</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161326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a:t>
            </a:r>
            <a:endParaRPr lang="en-US" sz="3200" b="0" strike="noStrike" spc="-1">
              <a:solidFill>
                <a:srgbClr val="376092"/>
              </a:solidFill>
              <a:latin typeface="Arial"/>
            </a:endParaRPr>
          </a:p>
        </p:txBody>
      </p:sp>
      <p:sp>
        <p:nvSpPr>
          <p:cNvPr id="136" name="TextShape 2"/>
          <p:cNvSpPr txBox="1"/>
          <p:nvPr/>
        </p:nvSpPr>
        <p:spPr>
          <a:xfrm>
            <a:off x="457200" y="1417320"/>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La plus grande partie de l'information de votre site reste souvent sous forme de texte.</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est donc important de faire en sorte que ce texte soit agréable à lire.</a:t>
            </a:r>
          </a:p>
          <a:p>
            <a:pPr marL="406800" indent="-324000">
              <a:spcAft>
                <a:spcPts val="1134"/>
              </a:spcAft>
              <a:buClr>
                <a:srgbClr val="000000"/>
              </a:buClr>
              <a:buSzPct val="45000"/>
              <a:buFont typeface="Wingdings" charset="2"/>
              <a:buChar char=""/>
            </a:pPr>
            <a:r>
              <a:rPr lang="fr-FR" sz="2400" spc="-1">
                <a:solidFill>
                  <a:srgbClr val="376092"/>
                </a:solidFill>
                <a:latin typeface="Calibri"/>
              </a:rPr>
              <a:t>Le formatage du texte permet aussi de mettre en valeur la structure et l'organisation de votre page (Titre, sous partie, éléments importants…).</a:t>
            </a:r>
          </a:p>
          <a:p>
            <a:pPr marL="406800" indent="-324000">
              <a:spcAft>
                <a:spcPts val="1134"/>
              </a:spcAft>
              <a:buClr>
                <a:srgbClr val="000000"/>
              </a:buClr>
              <a:buSzPct val="45000"/>
              <a:buFont typeface="Wingdings" charset="2"/>
              <a:buChar char=""/>
            </a:pPr>
            <a:r>
              <a:rPr lang="fr-FR" sz="2400" spc="-1">
                <a:solidFill>
                  <a:srgbClr val="376092"/>
                </a:solidFill>
                <a:latin typeface="Calibri"/>
              </a:rPr>
              <a:t>Pour cela vous allez avoir accès à différentes propriétés (taille, police, couleur…).</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175353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a:t>
            </a:r>
            <a:r>
              <a:rPr lang="fr-FR" sz="3200" spc="-1" err="1">
                <a:solidFill>
                  <a:srgbClr val="376092"/>
                </a:solidFill>
                <a:latin typeface="Arial"/>
              </a:rPr>
              <a:t>Cascading</a:t>
            </a:r>
            <a:r>
              <a:rPr lang="fr-FR" sz="3200" spc="-1">
                <a:solidFill>
                  <a:srgbClr val="376092"/>
                </a:solidFill>
                <a:latin typeface="Arial"/>
              </a:rPr>
              <a:t> Style Sheets):</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CSS, c’est quoi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Créer votre style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Texte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Couleur</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Bordure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Ombres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Cas concrets</a:t>
            </a:r>
          </a:p>
          <a:p>
            <a:pPr marL="432000" indent="-324000">
              <a:spcAft>
                <a:spcPts val="1060"/>
              </a:spcAft>
              <a:buClr>
                <a:srgbClr val="000000"/>
              </a:buClr>
              <a:buSzPct val="45000"/>
              <a:buFont typeface="Wingdings" charset="2"/>
              <a:buChar char=""/>
            </a:pPr>
            <a:r>
              <a:rPr lang="fr-FR" sz="2400" spc="-1">
                <a:solidFill>
                  <a:srgbClr val="376092"/>
                </a:solidFill>
                <a:latin typeface="Arial"/>
              </a:rPr>
              <a:t>Questions</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taille de police</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Vous avez deux façons de spécifier la taille d'un texte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En absolue (px, cm, mm) : taille fixe</a:t>
            </a:r>
          </a:p>
          <a:p>
            <a:pPr marL="0" lvl="1">
              <a:buClr>
                <a:srgbClr val="000000"/>
              </a:buClr>
              <a:buSzPct val="45000"/>
            </a:pPr>
            <a:r>
              <a:rPr lang="fr-FR" spc="-1">
                <a:latin typeface="Calibri"/>
              </a:rPr>
              <a:t>	p</a:t>
            </a:r>
          </a:p>
          <a:p>
            <a:pPr marL="0" lvl="1">
              <a:buClr>
                <a:srgbClr val="000000"/>
              </a:buClr>
              <a:buSzPct val="45000"/>
            </a:pPr>
            <a:r>
              <a:rPr lang="fr-FR" spc="-1">
                <a:latin typeface="Calibri"/>
              </a:rPr>
              <a:t>	{</a:t>
            </a:r>
          </a:p>
          <a:p>
            <a:pPr marL="0" lvl="1">
              <a:buClr>
                <a:srgbClr val="000000"/>
              </a:buClr>
              <a:buSzPct val="45000"/>
            </a:pPr>
            <a:r>
              <a:rPr lang="fr-FR" spc="-1">
                <a:latin typeface="Calibri"/>
              </a:rPr>
              <a:t>    		font-size: 14px; </a:t>
            </a:r>
          </a:p>
          <a:p>
            <a:pPr marL="0" lvl="1">
              <a:buClr>
                <a:srgbClr val="000000"/>
              </a:buClr>
              <a:buSzPct val="45000"/>
            </a:pPr>
            <a:r>
              <a:rPr lang="fr-FR" spc="-1">
                <a:latin typeface="Calibri"/>
              </a:rPr>
              <a:t>	}</a:t>
            </a:r>
          </a:p>
          <a:p>
            <a:pPr marL="0" lvl="1">
              <a:buClr>
                <a:srgbClr val="000000"/>
              </a:buClr>
              <a:buSzPct val="45000"/>
            </a:pPr>
            <a:r>
              <a:rPr lang="fr-FR" spc="-1">
                <a:latin typeface="Calibri"/>
              </a:rPr>
              <a:t>	h1</a:t>
            </a:r>
          </a:p>
          <a:p>
            <a:pPr marL="0" lvl="1">
              <a:buClr>
                <a:srgbClr val="000000"/>
              </a:buClr>
              <a:buSzPct val="45000"/>
            </a:pPr>
            <a:r>
              <a:rPr lang="fr-FR" spc="-1">
                <a:latin typeface="Calibri"/>
              </a:rPr>
              <a:t>	{</a:t>
            </a:r>
          </a:p>
          <a:p>
            <a:pPr marL="0" lvl="1">
              <a:buClr>
                <a:srgbClr val="000000"/>
              </a:buClr>
              <a:buSzPct val="45000"/>
            </a:pPr>
            <a:r>
              <a:rPr lang="fr-FR" spc="-1">
                <a:latin typeface="Calibri"/>
              </a:rPr>
              <a:t>    		font-size: 40px; </a:t>
            </a:r>
          </a:p>
          <a:p>
            <a:pPr marL="0" lvl="1">
              <a:buClr>
                <a:srgbClr val="000000"/>
              </a:buClr>
              <a:buSzPct val="45000"/>
            </a:pPr>
            <a:r>
              <a:rPr lang="fr-FR" spc="-1">
                <a:latin typeface="Calibri"/>
              </a:rPr>
              <a:t>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En relatif (</a:t>
            </a:r>
            <a:r>
              <a:rPr lang="fr-FR" sz="2400" spc="-1" err="1">
                <a:solidFill>
                  <a:srgbClr val="376092"/>
                </a:solidFill>
                <a:latin typeface="Calibri"/>
              </a:rPr>
              <a:t>em</a:t>
            </a:r>
            <a:r>
              <a:rPr lang="fr-FR" sz="2400" spc="-1">
                <a:solidFill>
                  <a:srgbClr val="376092"/>
                </a:solidFill>
                <a:latin typeface="Calibri"/>
              </a:rPr>
              <a:t>)(recommandée) : pourcentage </a:t>
            </a:r>
          </a:p>
          <a:p>
            <a:pPr marL="0" lvl="1">
              <a:buClr>
                <a:srgbClr val="000000"/>
              </a:buClr>
              <a:buSzPct val="45000"/>
            </a:pPr>
            <a:r>
              <a:rPr lang="fr-FR" spc="-1">
                <a:latin typeface="Calibri"/>
              </a:rPr>
              <a:t>	h1</a:t>
            </a:r>
          </a:p>
          <a:p>
            <a:pPr marL="0" lvl="1">
              <a:buClr>
                <a:srgbClr val="000000"/>
              </a:buClr>
              <a:buSzPct val="45000"/>
            </a:pPr>
            <a:r>
              <a:rPr lang="fr-FR" spc="-1">
                <a:latin typeface="Calibri"/>
              </a:rPr>
              <a:t>	{</a:t>
            </a:r>
          </a:p>
          <a:p>
            <a:pPr marL="0" lvl="1">
              <a:buClr>
                <a:srgbClr val="000000"/>
              </a:buClr>
              <a:buSzPct val="45000"/>
            </a:pPr>
            <a:r>
              <a:rPr lang="fr-FR" spc="-1">
                <a:latin typeface="Calibri"/>
              </a:rPr>
              <a:t>    		font-size: 1.5em; </a:t>
            </a:r>
          </a:p>
          <a:p>
            <a:pPr marL="0" lvl="1">
              <a:buClr>
                <a:srgbClr val="000000"/>
              </a:buClr>
              <a:buSzPct val="45000"/>
            </a:pPr>
            <a:r>
              <a:rPr lang="fr-FR" spc="-1">
                <a:latin typeface="Calibri"/>
              </a:rPr>
              <a:t>	}</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317075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taille de police</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L'unité </a:t>
            </a:r>
            <a:r>
              <a:rPr lang="fr-FR" sz="2400" spc="-1" err="1">
                <a:solidFill>
                  <a:srgbClr val="376092"/>
                </a:solidFill>
                <a:latin typeface="Calibri"/>
              </a:rPr>
              <a:t>em</a:t>
            </a:r>
            <a:r>
              <a:rPr lang="fr-FR" sz="2400" spc="-1">
                <a:solidFill>
                  <a:srgbClr val="376092"/>
                </a:solidFill>
                <a:latin typeface="Calibri"/>
              </a:rPr>
              <a:t> considère que 1 est la taille du texte standard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0.8 correspond donc à 80% de la taille standard</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2.0 correspond donc à 200% de la taille standard</a:t>
            </a:r>
          </a:p>
          <a:p>
            <a:pPr marL="406800" indent="-324000">
              <a:spcAft>
                <a:spcPts val="1134"/>
              </a:spcAft>
              <a:buClr>
                <a:srgbClr val="000000"/>
              </a:buClr>
              <a:buSzPct val="45000"/>
              <a:buFont typeface="Wingdings" charset="2"/>
              <a:buChar char=""/>
            </a:pPr>
            <a:r>
              <a:rPr lang="fr-FR" sz="2400" spc="-1">
                <a:solidFill>
                  <a:srgbClr val="376092"/>
                </a:solidFill>
                <a:latin typeface="Calibri"/>
              </a:rPr>
              <a:t>Modifier le CSS pour que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le titre principal du document soit écrit 3 fois plus grand</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Les titres h2 soient écrit 2 fois plus grand</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L'auteur soit écrit à 80% de la taille standard</a:t>
            </a:r>
          </a:p>
          <a:p>
            <a:pPr marL="0" lvl="1">
              <a:buClr>
                <a:srgbClr val="000000"/>
              </a:buClr>
              <a:buSzPct val="45000"/>
            </a:pPr>
            <a:r>
              <a:rPr lang="fr-FR" spc="-1">
                <a:latin typeface="Calibri"/>
              </a:rPr>
              <a:t>	</a:t>
            </a: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2470415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police</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 type de police utilisé est plus problématique car il rejoint les mêmes contraintes que dans les traitements de texte.</a:t>
            </a:r>
          </a:p>
          <a:p>
            <a:pPr marL="406800" indent="-324000">
              <a:spcAft>
                <a:spcPts val="1134"/>
              </a:spcAft>
              <a:buClr>
                <a:srgbClr val="000000"/>
              </a:buClr>
              <a:buSzPct val="45000"/>
              <a:buFont typeface="Wingdings" charset="2"/>
              <a:buChar char=""/>
            </a:pPr>
            <a:r>
              <a:rPr lang="fr-FR" sz="2400" spc="-1">
                <a:solidFill>
                  <a:srgbClr val="376092"/>
                </a:solidFill>
                <a:latin typeface="Calibri"/>
              </a:rPr>
              <a:t>Pour qu'une police s'affiche correctement dans un navigateur, il faut que la police soit reconnue.</a:t>
            </a:r>
          </a:p>
          <a:p>
            <a:pPr marL="406800" indent="-324000">
              <a:spcAft>
                <a:spcPts val="1134"/>
              </a:spcAft>
              <a:buClr>
                <a:srgbClr val="000000"/>
              </a:buClr>
              <a:buSzPct val="45000"/>
              <a:buFont typeface="Wingdings" charset="2"/>
              <a:buChar char=""/>
            </a:pPr>
            <a:r>
              <a:rPr lang="fr-FR" sz="2400" spc="-1">
                <a:solidFill>
                  <a:srgbClr val="376092"/>
                </a:solidFill>
                <a:latin typeface="Calibri"/>
              </a:rPr>
              <a:t>CSS 3.0 permet de télécharger la police qu'il faut utiliser.</a:t>
            </a:r>
          </a:p>
          <a:p>
            <a:pPr marL="406800" indent="-324000">
              <a:spcAft>
                <a:spcPts val="1134"/>
              </a:spcAft>
              <a:buClr>
                <a:srgbClr val="000000"/>
              </a:buClr>
              <a:buSzPct val="45000"/>
              <a:buFont typeface="Wingdings" charset="2"/>
              <a:buChar char=""/>
            </a:pPr>
            <a:r>
              <a:rPr lang="fr-FR" sz="2400" spc="-1">
                <a:solidFill>
                  <a:srgbClr val="376092"/>
                </a:solidFill>
                <a:latin typeface="Calibri"/>
              </a:rPr>
              <a:t>On peut donc affecter une police à une balise :</a:t>
            </a:r>
          </a:p>
          <a:p>
            <a:pPr marL="0" lvl="1">
              <a:buClr>
                <a:srgbClr val="000000"/>
              </a:buClr>
              <a:buSzPct val="45000"/>
            </a:pPr>
            <a:r>
              <a:rPr lang="fr-FR" sz="2400" spc="-1">
                <a:latin typeface="Calibri"/>
              </a:rPr>
              <a:t>	p</a:t>
            </a:r>
          </a:p>
          <a:p>
            <a:pPr marL="0" lvl="1">
              <a:buClr>
                <a:srgbClr val="000000"/>
              </a:buClr>
              <a:buSzPct val="45000"/>
            </a:pPr>
            <a:r>
              <a:rPr lang="fr-FR" sz="2400" spc="-1">
                <a:latin typeface="Calibri"/>
              </a:rPr>
              <a:t>	{</a:t>
            </a:r>
          </a:p>
          <a:p>
            <a:pPr marL="0" lvl="1">
              <a:buClr>
                <a:srgbClr val="000000"/>
              </a:buClr>
              <a:buSzPct val="45000"/>
            </a:pPr>
            <a:r>
              <a:rPr lang="fr-FR" sz="2400" spc="-1">
                <a:latin typeface="Calibri"/>
              </a:rPr>
              <a:t>    		font-</a:t>
            </a:r>
            <a:r>
              <a:rPr lang="fr-FR" sz="2400" spc="-1" err="1">
                <a:latin typeface="Calibri"/>
              </a:rPr>
              <a:t>family</a:t>
            </a:r>
            <a:r>
              <a:rPr lang="fr-FR" sz="2400" spc="-1">
                <a:latin typeface="Calibri"/>
              </a:rPr>
              <a:t>: Arial, "Courier New", Verdana, </a:t>
            </a:r>
            <a:r>
              <a:rPr lang="fr-FR" sz="2400" spc="-1" err="1">
                <a:latin typeface="Calibri"/>
              </a:rPr>
              <a:t>serif</a:t>
            </a:r>
            <a:r>
              <a:rPr lang="fr-FR" sz="2400" spc="-1">
                <a:latin typeface="Calibri"/>
              </a:rPr>
              <a:t>; </a:t>
            </a:r>
          </a:p>
          <a:p>
            <a:pPr marL="0" lvl="1">
              <a:buClr>
                <a:srgbClr val="000000"/>
              </a:buClr>
              <a:buSzPct val="45000"/>
            </a:pPr>
            <a:r>
              <a:rPr lang="fr-FR" sz="2400" spc="-1">
                <a:latin typeface="Calibri"/>
              </a:rPr>
              <a:t>	}</a:t>
            </a:r>
          </a:p>
          <a:p>
            <a:pPr marL="406800" indent="-324000">
              <a:spcAft>
                <a:spcPts val="1134"/>
              </a:spcAft>
              <a:buClr>
                <a:srgbClr val="000000"/>
              </a:buClr>
              <a:buSzPct val="45000"/>
              <a:buFont typeface="Wingdings" charset="2"/>
              <a:buChar char=""/>
            </a:pPr>
            <a:r>
              <a:rPr lang="fr-FR" sz="2400" spc="-1">
                <a:solidFill>
                  <a:srgbClr val="376092"/>
                </a:solidFill>
                <a:latin typeface="Calibri"/>
              </a:rPr>
              <a:t>Le navigateur vérifie s'il connait la première police. Si oui, il l'applique, sinon il passe à la suivante.</a:t>
            </a: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1428257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police</a:t>
            </a:r>
            <a:endParaRPr lang="en-US" sz="3200" b="0" strike="noStrike" spc="-1">
              <a:solidFill>
                <a:srgbClr val="376092"/>
              </a:solidFill>
              <a:latin typeface="Arial"/>
            </a:endParaRPr>
          </a:p>
        </p:txBody>
      </p:sp>
      <p:sp>
        <p:nvSpPr>
          <p:cNvPr id="136" name="TextShape 2"/>
          <p:cNvSpPr txBox="1"/>
          <p:nvPr/>
        </p:nvSpPr>
        <p:spPr>
          <a:xfrm>
            <a:off x="457200" y="1171852"/>
            <a:ext cx="8229240" cy="4962785"/>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Exemple avec les polices (utilisez en une pour le paragraphe1 et une autre pour les paragraphes 2 et 3)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Arial</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"Arial Black"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t>
            </a:r>
            <a:r>
              <a:rPr lang="fr-FR" sz="2400" spc="-1" err="1">
                <a:solidFill>
                  <a:srgbClr val="376092"/>
                </a:solidFill>
                <a:latin typeface="Calibri"/>
              </a:rPr>
              <a:t>Comic</a:t>
            </a:r>
            <a:r>
              <a:rPr lang="fr-FR" sz="2400" spc="-1">
                <a:solidFill>
                  <a:srgbClr val="376092"/>
                </a:solidFill>
                <a:latin typeface="Calibri"/>
              </a:rPr>
              <a:t> Sans MS"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"Courier New"</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Georgia</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Impact</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"Times new Roman"</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t>
            </a:r>
            <a:r>
              <a:rPr lang="fr-FR" sz="2400" spc="-1" err="1">
                <a:solidFill>
                  <a:srgbClr val="376092"/>
                </a:solidFill>
                <a:latin typeface="Calibri"/>
              </a:rPr>
              <a:t>Trebuchet</a:t>
            </a:r>
            <a:r>
              <a:rPr lang="fr-FR" sz="2400" spc="-1">
                <a:solidFill>
                  <a:srgbClr val="376092"/>
                </a:solidFill>
                <a:latin typeface="Calibri"/>
              </a:rPr>
              <a:t> MS"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Verdana</a:t>
            </a: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248506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police supplémentaire</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Si vous voulez utiliser des polices moins conventionnelles vous devrez imposer au navigateur de télécharger systématiquement la nouvelle police (attention aux droits d'auteur)</a:t>
            </a:r>
          </a:p>
          <a:p>
            <a:pPr marL="406800" indent="-324000">
              <a:spcAft>
                <a:spcPts val="1134"/>
              </a:spcAft>
              <a:buClr>
                <a:srgbClr val="000000"/>
              </a:buClr>
              <a:buSzPct val="45000"/>
              <a:buFont typeface="Wingdings" charset="2"/>
              <a:buChar char=""/>
            </a:pPr>
            <a:r>
              <a:rPr lang="fr-FR" sz="2400" spc="-1">
                <a:solidFill>
                  <a:srgbClr val="376092"/>
                </a:solidFill>
                <a:latin typeface="Calibri"/>
              </a:rPr>
              <a:t>Vous pouvez trouver des sites contenant des polices libres de droits :</a:t>
            </a:r>
          </a:p>
          <a:p>
            <a:pPr marL="864000" lvl="1" indent="-324000">
              <a:spcAft>
                <a:spcPts val="1134"/>
              </a:spcAft>
              <a:buClr>
                <a:srgbClr val="000000"/>
              </a:buClr>
              <a:buSzPct val="45000"/>
              <a:buFont typeface="Wingdings" charset="2"/>
              <a:buChar char=""/>
            </a:pPr>
            <a:r>
              <a:rPr lang="fr-FR" sz="2400" spc="-1">
                <a:solidFill>
                  <a:srgbClr val="376092"/>
                </a:solidFill>
                <a:latin typeface="Calibri"/>
                <a:hlinkClick r:id="rId2"/>
              </a:rPr>
              <a:t>https://www.fontsquirrel.com/</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https://fonts.google.com/</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https://www.dafont.com/fr/</a:t>
            </a:r>
          </a:p>
          <a:p>
            <a:pPr marL="406800" indent="-324000">
              <a:spcAft>
                <a:spcPts val="1134"/>
              </a:spcAft>
              <a:buClr>
                <a:srgbClr val="000000"/>
              </a:buClr>
              <a:buSzPct val="45000"/>
              <a:buFont typeface="Wingdings" charset="2"/>
              <a:buChar char=""/>
            </a:pPr>
            <a:r>
              <a:rPr lang="fr-FR" sz="2400" spc="-1">
                <a:solidFill>
                  <a:srgbClr val="376092"/>
                </a:solidFill>
                <a:latin typeface="Calibri"/>
              </a:rPr>
              <a:t>Téléchargeons une police sur le site </a:t>
            </a:r>
            <a:r>
              <a:rPr lang="fr-FR" sz="2400" spc="-1" err="1">
                <a:solidFill>
                  <a:srgbClr val="376092"/>
                </a:solidFill>
                <a:latin typeface="Calibri"/>
              </a:rPr>
              <a:t>dafont</a:t>
            </a:r>
            <a:r>
              <a:rPr lang="fr-FR" sz="2400" spc="-1">
                <a:solidFill>
                  <a:srgbClr val="376092"/>
                </a:solidFill>
                <a:latin typeface="Calibri"/>
              </a:rPr>
              <a:t> et voyons comment nous en servir.</a:t>
            </a: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196480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police supplémentaire</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chor="t">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va falloir déclarer la police dans votre fichier CSS :</a:t>
            </a:r>
          </a:p>
          <a:p>
            <a:pPr marL="914400" lvl="3">
              <a:buClr>
                <a:srgbClr val="000000"/>
              </a:buClr>
              <a:buSzPct val="45000"/>
            </a:pPr>
            <a:r>
              <a:rPr lang="fr-FR" spc="-1">
                <a:latin typeface="Calibri"/>
              </a:rPr>
              <a:t>@font-face {</a:t>
            </a:r>
          </a:p>
          <a:p>
            <a:pPr marL="914400" lvl="3">
              <a:buClr>
                <a:srgbClr val="000000"/>
              </a:buClr>
              <a:buSzPct val="45000"/>
            </a:pPr>
            <a:r>
              <a:rPr lang="fr-FR" spc="-1">
                <a:latin typeface="Calibri"/>
              </a:rPr>
              <a:t>    font-</a:t>
            </a:r>
            <a:r>
              <a:rPr lang="fr-FR" spc="-1" err="1">
                <a:latin typeface="Calibri"/>
              </a:rPr>
              <a:t>family</a:t>
            </a:r>
            <a:r>
              <a:rPr lang="fr-FR" spc="-1">
                <a:latin typeface="Calibri"/>
              </a:rPr>
              <a:t>: '</a:t>
            </a:r>
            <a:r>
              <a:rPr lang="fr-FR" spc="-1" err="1">
                <a:latin typeface="Calibri"/>
              </a:rPr>
              <a:t>maPolice</a:t>
            </a:r>
            <a:r>
              <a:rPr lang="fr-FR" spc="-1">
                <a:latin typeface="Calibri"/>
              </a:rPr>
              <a:t>';</a:t>
            </a:r>
          </a:p>
          <a:p>
            <a:pPr marL="914400" lvl="3">
              <a:buClr>
                <a:srgbClr val="000000"/>
              </a:buClr>
              <a:buSzPct val="45000"/>
            </a:pPr>
            <a:r>
              <a:rPr lang="fr-FR" spc="-1">
                <a:latin typeface="Calibri"/>
              </a:rPr>
              <a:t>    src: 	url('</a:t>
            </a:r>
            <a:r>
              <a:rPr lang="fr-FR" spc="-1" err="1">
                <a:latin typeface="Calibri"/>
              </a:rPr>
              <a:t>maPolice.eot</a:t>
            </a:r>
            <a:r>
              <a:rPr lang="fr-FR" spc="-1">
                <a:latin typeface="Calibri"/>
              </a:rPr>
              <a:t>') format('</a:t>
            </a:r>
            <a:r>
              <a:rPr lang="fr-FR" spc="-1" err="1">
                <a:latin typeface="Calibri"/>
              </a:rPr>
              <a:t>eot</a:t>
            </a:r>
            <a:r>
              <a:rPr lang="fr-FR" spc="-1">
                <a:latin typeface="Calibri"/>
              </a:rPr>
              <a:t>'),</a:t>
            </a:r>
          </a:p>
          <a:p>
            <a:pPr marL="914400" lvl="3">
              <a:buClr>
                <a:srgbClr val="000000"/>
              </a:buClr>
              <a:buSzPct val="45000"/>
            </a:pPr>
            <a:r>
              <a:rPr lang="fr-FR" spc="-1">
                <a:latin typeface="Calibri"/>
              </a:rPr>
              <a:t>	url('maPolice.ttf') format('</a:t>
            </a:r>
            <a:r>
              <a:rPr lang="fr-FR" spc="-1" err="1">
                <a:latin typeface="Calibri"/>
              </a:rPr>
              <a:t>truetype</a:t>
            </a:r>
            <a:r>
              <a:rPr lang="fr-FR" spc="-1">
                <a:latin typeface="Calibri"/>
              </a:rPr>
              <a:t>');</a:t>
            </a:r>
          </a:p>
          <a:p>
            <a:pPr marL="914400" lvl="3">
              <a:buClr>
                <a:srgbClr val="000000"/>
              </a:buClr>
              <a:buSzPct val="45000"/>
            </a:pPr>
            <a:r>
              <a:rPr lang="fr-FR" spc="-1">
                <a:latin typeface="Calibri"/>
              </a:rPr>
              <a:t>}</a:t>
            </a:r>
          </a:p>
          <a:p>
            <a:pPr marL="914400" lvl="3">
              <a:buClr>
                <a:srgbClr val="000000"/>
              </a:buClr>
              <a:buSzPct val="45000"/>
            </a:pPr>
            <a:r>
              <a:rPr lang="fr-FR" spc="-1">
                <a:latin typeface="Calibri"/>
              </a:rPr>
              <a:t>h1 { </a:t>
            </a:r>
          </a:p>
          <a:p>
            <a:pPr marL="914400" lvl="3">
              <a:buClr>
                <a:srgbClr val="000000"/>
              </a:buClr>
              <a:buSzPct val="45000"/>
            </a:pPr>
            <a:r>
              <a:rPr lang="fr-FR" spc="-1">
                <a:latin typeface="Calibri"/>
              </a:rPr>
              <a:t>	font-</a:t>
            </a:r>
            <a:r>
              <a:rPr lang="fr-FR" spc="-1" err="1">
                <a:latin typeface="Calibri"/>
              </a:rPr>
              <a:t>family</a:t>
            </a:r>
            <a:r>
              <a:rPr lang="fr-FR" spc="-1">
                <a:latin typeface="Calibri"/>
              </a:rPr>
              <a:t>: '</a:t>
            </a:r>
            <a:r>
              <a:rPr lang="fr-FR" spc="-1" err="1">
                <a:latin typeface="Calibri"/>
              </a:rPr>
              <a:t>maPolice</a:t>
            </a:r>
            <a:r>
              <a:rPr lang="fr-FR" spc="-1">
                <a:latin typeface="Calibri"/>
              </a:rPr>
              <a:t>', Arial, </a:t>
            </a:r>
            <a:r>
              <a:rPr lang="fr-FR" spc="-1" err="1">
                <a:latin typeface="Calibri"/>
              </a:rPr>
              <a:t>serif</a:t>
            </a:r>
            <a:r>
              <a:rPr lang="fr-FR" spc="-1">
                <a:latin typeface="Calibri"/>
              </a:rPr>
              <a:t>;</a:t>
            </a:r>
          </a:p>
          <a:p>
            <a:pPr marL="914400" lvl="3">
              <a:buClr>
                <a:srgbClr val="000000"/>
              </a:buClr>
              <a:buSzPct val="45000"/>
            </a:pPr>
            <a:r>
              <a:rPr lang="fr-FR" spc="-1">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Dont pouvons voir @font-face comme la déclaration d'une variable '</a:t>
            </a:r>
            <a:r>
              <a:rPr lang="fr-FR" sz="2400" spc="-1" err="1">
                <a:solidFill>
                  <a:srgbClr val="376092"/>
                </a:solidFill>
                <a:latin typeface="Calibri"/>
              </a:rPr>
              <a:t>maPolice</a:t>
            </a:r>
            <a:r>
              <a:rPr lang="fr-FR" sz="2400" spc="-1">
                <a:solidFill>
                  <a:srgbClr val="376092"/>
                </a:solidFill>
                <a:latin typeface="Calibri"/>
              </a:rPr>
              <a:t>' que nous allons donc pouvoir utiliser par la suite.</a:t>
            </a:r>
          </a:p>
          <a:p>
            <a:pPr marL="406800" indent="-324000">
              <a:spcAft>
                <a:spcPts val="1134"/>
              </a:spcAft>
              <a:buClr>
                <a:srgbClr val="000000"/>
              </a:buClr>
              <a:buSzPct val="45000"/>
              <a:buFont typeface="Wingdings" charset="2"/>
              <a:buChar char=""/>
            </a:pPr>
            <a:r>
              <a:rPr lang="fr-FR" sz="2400" spc="-1">
                <a:solidFill>
                  <a:srgbClr val="376092"/>
                </a:solidFill>
                <a:latin typeface="Calibri"/>
              </a:rPr>
              <a:t>Utilisez cette nouvelle police pour le titre principal.</a:t>
            </a: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302992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gras, italique, souligné, barré…</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Toutes ces variations dépendent également de la police :</a:t>
            </a:r>
          </a:p>
          <a:p>
            <a:pPr marL="914400" lvl="3">
              <a:buClr>
                <a:srgbClr val="000000"/>
              </a:buClr>
              <a:buSzPct val="45000"/>
            </a:pPr>
            <a:r>
              <a:rPr lang="fr-FR" spc="-1">
                <a:latin typeface="Calibri"/>
              </a:rPr>
              <a:t>h1 {</a:t>
            </a:r>
          </a:p>
          <a:p>
            <a:pPr marL="914400" lvl="3">
              <a:buClr>
                <a:srgbClr val="000000"/>
              </a:buClr>
              <a:buSzPct val="45000"/>
            </a:pPr>
            <a:r>
              <a:rPr lang="fr-FR" spc="-1">
                <a:latin typeface="Calibri"/>
              </a:rPr>
              <a:t>	font-style: </a:t>
            </a:r>
            <a:r>
              <a:rPr lang="fr-FR" spc="-1" err="1">
                <a:latin typeface="Calibri"/>
              </a:rPr>
              <a:t>italic</a:t>
            </a:r>
            <a:r>
              <a:rPr lang="fr-FR" spc="-1">
                <a:latin typeface="Calibri"/>
              </a:rPr>
              <a:t>;</a:t>
            </a:r>
          </a:p>
          <a:p>
            <a:pPr marL="914400" lvl="3">
              <a:buClr>
                <a:srgbClr val="000000"/>
              </a:buClr>
              <a:buSzPct val="45000"/>
            </a:pPr>
            <a:r>
              <a:rPr lang="fr-FR" spc="-1">
                <a:latin typeface="Calibri"/>
              </a:rPr>
              <a:t>	font-</a:t>
            </a:r>
            <a:r>
              <a:rPr lang="fr-FR" spc="-1" err="1">
                <a:latin typeface="Calibri"/>
              </a:rPr>
              <a:t>weight</a:t>
            </a:r>
            <a:r>
              <a:rPr lang="fr-FR" spc="-1">
                <a:latin typeface="Calibri"/>
              </a:rPr>
              <a:t>: </a:t>
            </a:r>
            <a:r>
              <a:rPr lang="fr-FR" spc="-1" err="1">
                <a:latin typeface="Calibri"/>
              </a:rPr>
              <a:t>bold</a:t>
            </a:r>
            <a:r>
              <a:rPr lang="fr-FR" spc="-1">
                <a:latin typeface="Calibri"/>
              </a:rPr>
              <a:t>;</a:t>
            </a:r>
          </a:p>
          <a:p>
            <a:pPr marL="914400" lvl="3">
              <a:buClr>
                <a:srgbClr val="000000"/>
              </a:buClr>
              <a:buSzPct val="45000"/>
            </a:pPr>
            <a:r>
              <a:rPr lang="fr-FR" spc="-1">
                <a:latin typeface="Calibri"/>
              </a:rPr>
              <a:t>	</a:t>
            </a:r>
            <a:r>
              <a:rPr lang="fr-FR" spc="-1" err="1">
                <a:latin typeface="Calibri"/>
              </a:rPr>
              <a:t>text-decoration</a:t>
            </a:r>
            <a:r>
              <a:rPr lang="fr-FR" spc="-1">
                <a:latin typeface="Calibri"/>
              </a:rPr>
              <a:t> : </a:t>
            </a:r>
            <a:r>
              <a:rPr lang="fr-FR" spc="-1" err="1">
                <a:latin typeface="Calibri"/>
              </a:rPr>
              <a:t>underline</a:t>
            </a:r>
            <a:r>
              <a:rPr lang="fr-FR" spc="-1">
                <a:latin typeface="Calibri"/>
              </a:rPr>
              <a:t>;</a:t>
            </a:r>
          </a:p>
          <a:p>
            <a:pPr marL="914400" lvl="3">
              <a:buClr>
                <a:srgbClr val="000000"/>
              </a:buClr>
              <a:buSzPct val="45000"/>
            </a:pPr>
            <a:r>
              <a:rPr lang="fr-FR" spc="-1">
                <a:latin typeface="Calibri"/>
              </a:rPr>
              <a:t>}</a:t>
            </a:r>
          </a:p>
          <a:p>
            <a:pPr marL="914400" lvl="3">
              <a:buClr>
                <a:srgbClr val="000000"/>
              </a:buClr>
              <a:buSzPct val="45000"/>
            </a:pPr>
            <a:r>
              <a:rPr lang="fr-FR" spc="-1">
                <a:latin typeface="Calibri"/>
              </a:rPr>
              <a:t>h2 {</a:t>
            </a:r>
          </a:p>
          <a:p>
            <a:pPr marL="914400" lvl="3">
              <a:buClr>
                <a:srgbClr val="000000"/>
              </a:buClr>
              <a:buSzPct val="45000"/>
            </a:pPr>
            <a:r>
              <a:rPr lang="fr-FR" spc="-1">
                <a:latin typeface="Calibri"/>
              </a:rPr>
              <a:t>	font-style: </a:t>
            </a:r>
            <a:r>
              <a:rPr lang="fr-FR" spc="-1" err="1">
                <a:latin typeface="Calibri"/>
              </a:rPr>
              <a:t>italic</a:t>
            </a:r>
            <a:r>
              <a:rPr lang="fr-FR" spc="-1">
                <a:latin typeface="Calibri"/>
              </a:rPr>
              <a:t>;</a:t>
            </a:r>
          </a:p>
          <a:p>
            <a:pPr marL="914400" lvl="3">
              <a:buClr>
                <a:srgbClr val="000000"/>
              </a:buClr>
              <a:buSzPct val="45000"/>
            </a:pPr>
            <a:r>
              <a:rPr lang="fr-FR" spc="-1">
                <a:latin typeface="Calibri"/>
              </a:rPr>
              <a:t>	</a:t>
            </a:r>
            <a:r>
              <a:rPr lang="fr-FR" spc="-1" err="1">
                <a:latin typeface="Calibri"/>
              </a:rPr>
              <a:t>text-decoration</a:t>
            </a:r>
            <a:r>
              <a:rPr lang="fr-FR" spc="-1">
                <a:latin typeface="Calibri"/>
              </a:rPr>
              <a:t> : line-</a:t>
            </a:r>
            <a:r>
              <a:rPr lang="fr-FR" spc="-1" err="1">
                <a:latin typeface="Calibri"/>
              </a:rPr>
              <a:t>through</a:t>
            </a:r>
            <a:r>
              <a:rPr lang="fr-FR" spc="-1">
                <a:latin typeface="Calibri"/>
              </a:rPr>
              <a:t>;</a:t>
            </a:r>
          </a:p>
          <a:p>
            <a:pPr marL="914400" lvl="3">
              <a:buClr>
                <a:srgbClr val="000000"/>
              </a:buClr>
              <a:buSzPct val="45000"/>
            </a:pPr>
            <a:endParaRPr lang="fr-FR" spc="-1">
              <a:latin typeface="Calibri"/>
            </a:endParaRPr>
          </a:p>
          <a:p>
            <a:pPr marL="914400" lvl="3">
              <a:buClr>
                <a:srgbClr val="000000"/>
              </a:buClr>
              <a:buSzPct val="45000"/>
            </a:pPr>
            <a:r>
              <a:rPr lang="fr-FR" spc="-1">
                <a:latin typeface="Calibri"/>
              </a:rPr>
              <a:t>}</a:t>
            </a:r>
          </a:p>
          <a:p>
            <a:pPr marL="914400" lvl="3">
              <a:buClr>
                <a:srgbClr val="000000"/>
              </a:buClr>
              <a:buSzPct val="45000"/>
            </a:pPr>
            <a:r>
              <a:rPr lang="fr-FR" spc="-1">
                <a:latin typeface="Calibri"/>
              </a:rPr>
              <a:t>h3 {</a:t>
            </a:r>
          </a:p>
          <a:p>
            <a:pPr marL="914400" lvl="3">
              <a:buClr>
                <a:srgbClr val="000000"/>
              </a:buClr>
              <a:buSzPct val="45000"/>
            </a:pPr>
            <a:r>
              <a:rPr lang="fr-FR" spc="-1">
                <a:latin typeface="Calibri"/>
              </a:rPr>
              <a:t>	font-style: oblique;</a:t>
            </a:r>
          </a:p>
          <a:p>
            <a:pPr marL="914400" lvl="3">
              <a:buClr>
                <a:srgbClr val="000000"/>
              </a:buClr>
              <a:buSzPct val="45000"/>
            </a:pPr>
            <a:r>
              <a:rPr lang="fr-FR" spc="-1">
                <a:latin typeface="Calibri"/>
              </a:rPr>
              <a:t>	</a:t>
            </a:r>
            <a:r>
              <a:rPr lang="fr-FR" spc="-1" err="1">
                <a:latin typeface="Calibri"/>
              </a:rPr>
              <a:t>text-decoration</a:t>
            </a:r>
            <a:r>
              <a:rPr lang="fr-FR" spc="-1">
                <a:latin typeface="Calibri"/>
              </a:rPr>
              <a:t> :</a:t>
            </a:r>
            <a:r>
              <a:rPr lang="fr-FR" spc="-1" err="1">
                <a:latin typeface="Calibri"/>
              </a:rPr>
              <a:t>overline</a:t>
            </a:r>
            <a:r>
              <a:rPr lang="fr-FR" spc="-1">
                <a:latin typeface="Calibri"/>
              </a:rPr>
              <a:t>;</a:t>
            </a:r>
          </a:p>
          <a:p>
            <a:pPr marL="914400" lvl="3">
              <a:buClr>
                <a:srgbClr val="000000"/>
              </a:buClr>
              <a:buSzPct val="45000"/>
            </a:pPr>
            <a:r>
              <a:rPr lang="fr-FR" spc="-1">
                <a:latin typeface="Calibri"/>
              </a:rPr>
              <a:t>}</a:t>
            </a:r>
          </a:p>
          <a:p>
            <a:pPr marL="914400" lvl="3">
              <a:buClr>
                <a:srgbClr val="000000"/>
              </a:buClr>
              <a:buSzPct val="45000"/>
            </a:pPr>
            <a:r>
              <a:rPr lang="fr-FR" spc="-1">
                <a:latin typeface="Calibri"/>
              </a:rPr>
              <a:t>p {</a:t>
            </a:r>
          </a:p>
          <a:p>
            <a:pPr marL="914400" lvl="3">
              <a:buClr>
                <a:srgbClr val="000000"/>
              </a:buClr>
              <a:buSzPct val="45000"/>
            </a:pPr>
            <a:r>
              <a:rPr lang="fr-FR" spc="-1">
                <a:latin typeface="Calibri"/>
              </a:rPr>
              <a:t>	font-style: normal;</a:t>
            </a:r>
          </a:p>
          <a:p>
            <a:pPr marL="914400" lvl="3">
              <a:buClr>
                <a:srgbClr val="000000"/>
              </a:buClr>
              <a:buSzPct val="45000"/>
            </a:pPr>
            <a:r>
              <a:rPr lang="fr-FR" spc="-1">
                <a:latin typeface="Calibri"/>
              </a:rPr>
              <a:t>}</a:t>
            </a: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3197174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gras, italique, souligné, barré…</a:t>
            </a:r>
            <a:endParaRPr lang="en-US" sz="3200" b="0" strike="noStrike" spc="-1">
              <a:solidFill>
                <a:srgbClr val="376092"/>
              </a:solidFill>
              <a:latin typeface="Arial"/>
            </a:endParaRPr>
          </a:p>
        </p:txBody>
      </p:sp>
      <p:sp>
        <p:nvSpPr>
          <p:cNvPr id="136" name="TextShape 2"/>
          <p:cNvSpPr txBox="1"/>
          <p:nvPr/>
        </p:nvSpPr>
        <p:spPr>
          <a:xfrm>
            <a:off x="457200" y="1615736"/>
            <a:ext cx="8229240" cy="451890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allons continuer a modifier notre fichier HTML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Mettez le mot programmation en gras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Soulignez les titres h2</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Mettez le nom de l'auteur en italique.</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718404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alignement horizontal</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allons retrouver tous alignements présent dans un traitement de texte :</a:t>
            </a:r>
          </a:p>
          <a:p>
            <a:pPr marL="914400" lvl="3">
              <a:buClr>
                <a:srgbClr val="000000"/>
              </a:buClr>
              <a:buSzPct val="45000"/>
            </a:pPr>
            <a:r>
              <a:rPr lang="fr-FR" spc="-1">
                <a:latin typeface="Calibri"/>
              </a:rPr>
              <a:t>h1 {</a:t>
            </a:r>
          </a:p>
          <a:p>
            <a:pPr marL="914400" lvl="3">
              <a:buClr>
                <a:srgbClr val="000000"/>
              </a:buClr>
              <a:buSzPct val="45000"/>
            </a:pPr>
            <a:r>
              <a:rPr lang="fr-FR" spc="-1">
                <a:latin typeface="Calibri"/>
              </a:rPr>
              <a:t>	</a:t>
            </a:r>
            <a:r>
              <a:rPr lang="fr-FR" spc="-1" err="1">
                <a:latin typeface="Calibri"/>
              </a:rPr>
              <a:t>text-align</a:t>
            </a:r>
            <a:r>
              <a:rPr lang="fr-FR" spc="-1">
                <a:latin typeface="Calibri"/>
              </a:rPr>
              <a:t> : center</a:t>
            </a:r>
          </a:p>
          <a:p>
            <a:pPr marL="914400" lvl="3">
              <a:buClr>
                <a:srgbClr val="000000"/>
              </a:buClr>
              <a:buSzPct val="45000"/>
            </a:pPr>
            <a:r>
              <a:rPr lang="fr-FR" spc="-1">
                <a:latin typeface="Calibri"/>
              </a:rPr>
              <a:t>}</a:t>
            </a:r>
          </a:p>
          <a:p>
            <a:pPr marL="914400" lvl="3">
              <a:buClr>
                <a:srgbClr val="000000"/>
              </a:buClr>
              <a:buSzPct val="45000"/>
            </a:pPr>
            <a:r>
              <a:rPr lang="fr-FR" spc="-1">
                <a:latin typeface="Calibri"/>
              </a:rPr>
              <a:t>h2 {</a:t>
            </a:r>
          </a:p>
          <a:p>
            <a:pPr marL="914400" lvl="3">
              <a:buClr>
                <a:srgbClr val="000000"/>
              </a:buClr>
              <a:buSzPct val="45000"/>
            </a:pPr>
            <a:r>
              <a:rPr lang="fr-FR" spc="-1">
                <a:latin typeface="Calibri"/>
              </a:rPr>
              <a:t>	</a:t>
            </a:r>
            <a:r>
              <a:rPr lang="fr-FR" spc="-1" err="1">
                <a:latin typeface="Calibri"/>
              </a:rPr>
              <a:t>text-align</a:t>
            </a:r>
            <a:r>
              <a:rPr lang="fr-FR" spc="-1">
                <a:latin typeface="Calibri"/>
              </a:rPr>
              <a:t> : </a:t>
            </a:r>
            <a:r>
              <a:rPr lang="fr-FR" spc="-1" err="1">
                <a:latin typeface="Calibri"/>
              </a:rPr>
              <a:t>left</a:t>
            </a:r>
            <a:endParaRPr lang="fr-FR" spc="-1">
              <a:latin typeface="Calibri"/>
            </a:endParaRPr>
          </a:p>
          <a:p>
            <a:pPr marL="914400" lvl="3">
              <a:buClr>
                <a:srgbClr val="000000"/>
              </a:buClr>
              <a:buSzPct val="45000"/>
            </a:pPr>
            <a:r>
              <a:rPr lang="fr-FR" spc="-1">
                <a:latin typeface="Calibri"/>
              </a:rPr>
              <a:t>}</a:t>
            </a:r>
          </a:p>
          <a:p>
            <a:pPr marL="914400" lvl="3">
              <a:buClr>
                <a:srgbClr val="000000"/>
              </a:buClr>
              <a:buSzPct val="45000"/>
            </a:pPr>
            <a:r>
              <a:rPr lang="fr-FR" spc="-1">
                <a:latin typeface="Calibri"/>
              </a:rPr>
              <a:t>h3 {</a:t>
            </a:r>
          </a:p>
          <a:p>
            <a:pPr marL="914400" lvl="3">
              <a:buClr>
                <a:srgbClr val="000000"/>
              </a:buClr>
              <a:buSzPct val="45000"/>
            </a:pPr>
            <a:r>
              <a:rPr lang="fr-FR" spc="-1">
                <a:latin typeface="Calibri"/>
              </a:rPr>
              <a:t>	</a:t>
            </a:r>
            <a:r>
              <a:rPr lang="fr-FR" spc="-1" err="1">
                <a:latin typeface="Calibri"/>
              </a:rPr>
              <a:t>text-align</a:t>
            </a:r>
            <a:r>
              <a:rPr lang="fr-FR" spc="-1">
                <a:latin typeface="Calibri"/>
              </a:rPr>
              <a:t> : right</a:t>
            </a:r>
          </a:p>
          <a:p>
            <a:pPr marL="914400" lvl="3">
              <a:buClr>
                <a:srgbClr val="000000"/>
              </a:buClr>
              <a:buSzPct val="45000"/>
            </a:pPr>
            <a:r>
              <a:rPr lang="fr-FR" spc="-1">
                <a:latin typeface="Calibri"/>
              </a:rPr>
              <a:t>}</a:t>
            </a:r>
          </a:p>
          <a:p>
            <a:pPr marL="914400" lvl="3">
              <a:buClr>
                <a:srgbClr val="000000"/>
              </a:buClr>
              <a:buSzPct val="45000"/>
            </a:pPr>
            <a:r>
              <a:rPr lang="fr-FR" spc="-1">
                <a:latin typeface="Calibri"/>
              </a:rPr>
              <a:t>p {</a:t>
            </a:r>
          </a:p>
          <a:p>
            <a:pPr marL="914400" lvl="3">
              <a:buClr>
                <a:srgbClr val="000000"/>
              </a:buClr>
              <a:buSzPct val="45000"/>
            </a:pPr>
            <a:r>
              <a:rPr lang="fr-FR" spc="-1">
                <a:latin typeface="Calibri"/>
              </a:rPr>
              <a:t>	</a:t>
            </a:r>
            <a:r>
              <a:rPr lang="fr-FR" spc="-1" err="1">
                <a:latin typeface="Calibri"/>
              </a:rPr>
              <a:t>text-align</a:t>
            </a:r>
            <a:r>
              <a:rPr lang="fr-FR" spc="-1">
                <a:latin typeface="Calibri"/>
              </a:rPr>
              <a:t> : </a:t>
            </a:r>
            <a:r>
              <a:rPr lang="fr-FR" spc="-1" err="1">
                <a:latin typeface="Calibri"/>
              </a:rPr>
              <a:t>justify</a:t>
            </a:r>
            <a:endParaRPr lang="fr-FR" spc="-1">
              <a:latin typeface="Calibri"/>
            </a:endParaRPr>
          </a:p>
          <a:p>
            <a:pPr marL="914400" lvl="3">
              <a:buClr>
                <a:srgbClr val="000000"/>
              </a:buClr>
              <a:buSzPct val="45000"/>
            </a:pPr>
            <a:r>
              <a:rPr lang="fr-FR" spc="-1">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Testons ces exemples dans notre fichier CSS.</a:t>
            </a: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605399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alignement vertical</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L'alignement vertical fonctionne uniquement dans le cas de cellules de tableau ou si un texte entoure une image :</a:t>
            </a:r>
          </a:p>
          <a:p>
            <a:pPr marL="914400" lvl="3">
              <a:buClr>
                <a:srgbClr val="000000"/>
              </a:buClr>
              <a:buSzPct val="45000"/>
            </a:pPr>
            <a:r>
              <a:rPr lang="fr-FR" spc="-1">
                <a:latin typeface="Calibri"/>
              </a:rPr>
              <a:t>#case1 {</a:t>
            </a:r>
          </a:p>
          <a:p>
            <a:pPr marL="914400" lvl="3">
              <a:buClr>
                <a:srgbClr val="000000"/>
              </a:buClr>
              <a:buSzPct val="45000"/>
            </a:pPr>
            <a:r>
              <a:rPr lang="fr-FR" spc="-1">
                <a:latin typeface="Calibri"/>
              </a:rPr>
              <a:t>	vertical-</a:t>
            </a:r>
            <a:r>
              <a:rPr lang="fr-FR" spc="-1" err="1">
                <a:latin typeface="Calibri"/>
              </a:rPr>
              <a:t>align</a:t>
            </a:r>
            <a:r>
              <a:rPr lang="fr-FR" spc="-1">
                <a:latin typeface="Calibri"/>
              </a:rPr>
              <a:t> : </a:t>
            </a:r>
            <a:r>
              <a:rPr lang="fr-FR" spc="-1" err="1">
                <a:latin typeface="Calibri"/>
              </a:rPr>
              <a:t>text</a:t>
            </a:r>
            <a:r>
              <a:rPr lang="fr-FR" spc="-1">
                <a:latin typeface="Calibri"/>
              </a:rPr>
              <a:t>-top;</a:t>
            </a:r>
          </a:p>
          <a:p>
            <a:pPr marL="914400" lvl="3">
              <a:buClr>
                <a:srgbClr val="000000"/>
              </a:buClr>
              <a:buSzPct val="45000"/>
            </a:pPr>
            <a:r>
              <a:rPr lang="fr-FR" spc="-1">
                <a:latin typeface="Calibri"/>
              </a:rPr>
              <a:t>}</a:t>
            </a:r>
          </a:p>
          <a:p>
            <a:pPr marL="914400" lvl="3">
              <a:buClr>
                <a:srgbClr val="000000"/>
              </a:buClr>
              <a:buSzPct val="45000"/>
            </a:pPr>
            <a:r>
              <a:rPr lang="fr-FR" spc="-1">
                <a:latin typeface="Calibri"/>
              </a:rPr>
              <a:t>#case2 {</a:t>
            </a:r>
          </a:p>
          <a:p>
            <a:pPr marL="914400" lvl="3">
              <a:buClr>
                <a:srgbClr val="000000"/>
              </a:buClr>
              <a:buSzPct val="45000"/>
            </a:pPr>
            <a:r>
              <a:rPr lang="fr-FR" spc="-1">
                <a:latin typeface="Calibri"/>
              </a:rPr>
              <a:t>	vertical-</a:t>
            </a:r>
            <a:r>
              <a:rPr lang="fr-FR" spc="-1" err="1">
                <a:latin typeface="Calibri"/>
              </a:rPr>
              <a:t>align</a:t>
            </a:r>
            <a:r>
              <a:rPr lang="fr-FR" spc="-1">
                <a:latin typeface="Calibri"/>
              </a:rPr>
              <a:t> : </a:t>
            </a:r>
            <a:r>
              <a:rPr lang="fr-FR" spc="-1" err="1">
                <a:latin typeface="Calibri"/>
              </a:rPr>
              <a:t>baseline</a:t>
            </a:r>
            <a:r>
              <a:rPr lang="fr-FR" spc="-1">
                <a:latin typeface="Calibri"/>
              </a:rPr>
              <a:t>;</a:t>
            </a:r>
          </a:p>
          <a:p>
            <a:pPr marL="914400" lvl="3">
              <a:buClr>
                <a:srgbClr val="000000"/>
              </a:buClr>
              <a:buSzPct val="45000"/>
            </a:pPr>
            <a:r>
              <a:rPr lang="fr-FR" spc="-1">
                <a:latin typeface="Calibri"/>
              </a:rPr>
              <a:t>}</a:t>
            </a:r>
          </a:p>
          <a:p>
            <a:pPr marL="914400" lvl="3">
              <a:buClr>
                <a:srgbClr val="000000"/>
              </a:buClr>
              <a:buSzPct val="45000"/>
            </a:pPr>
            <a:r>
              <a:rPr lang="fr-FR" spc="-1">
                <a:latin typeface="Calibri"/>
              </a:rPr>
              <a:t>#case3 {</a:t>
            </a:r>
          </a:p>
          <a:p>
            <a:pPr marL="914400" lvl="3">
              <a:buClr>
                <a:srgbClr val="000000"/>
              </a:buClr>
              <a:buSzPct val="45000"/>
            </a:pPr>
            <a:r>
              <a:rPr lang="fr-FR" spc="-1">
                <a:latin typeface="Calibri"/>
              </a:rPr>
              <a:t>	vertical-</a:t>
            </a:r>
            <a:r>
              <a:rPr lang="fr-FR" spc="-1" err="1">
                <a:latin typeface="Calibri"/>
              </a:rPr>
              <a:t>align</a:t>
            </a:r>
            <a:r>
              <a:rPr lang="fr-FR" spc="-1">
                <a:latin typeface="Calibri"/>
              </a:rPr>
              <a:t> : </a:t>
            </a:r>
            <a:r>
              <a:rPr lang="fr-FR" spc="-1" err="1">
                <a:latin typeface="Calibri"/>
              </a:rPr>
              <a:t>text-bottom</a:t>
            </a:r>
            <a:r>
              <a:rPr lang="fr-FR" spc="-1">
                <a:latin typeface="Calibri"/>
              </a:rPr>
              <a:t>;</a:t>
            </a:r>
          </a:p>
          <a:p>
            <a:pPr marL="914400" lvl="3">
              <a:buClr>
                <a:srgbClr val="000000"/>
              </a:buClr>
              <a:buSzPct val="45000"/>
            </a:pPr>
            <a:r>
              <a:rPr lang="fr-FR" spc="-1">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Ajoutons une image dans l'un des paragraphes avec la balise &lt;</a:t>
            </a:r>
            <a:r>
              <a:rPr lang="fr-FR" sz="2400" spc="-1" err="1">
                <a:solidFill>
                  <a:srgbClr val="376092"/>
                </a:solidFill>
                <a:latin typeface="Calibri"/>
              </a:rPr>
              <a:t>img</a:t>
            </a:r>
            <a:r>
              <a:rPr lang="fr-FR" sz="2400" spc="-1">
                <a:solidFill>
                  <a:srgbClr val="376092"/>
                </a:solidFill>
                <a:latin typeface="Calibri"/>
              </a:rPr>
              <a:t>&gt; (pensez a modifier la taille de l'image dans le fichier CSS avec </a:t>
            </a:r>
            <a:r>
              <a:rPr lang="fr-FR" sz="2400" spc="-1" err="1">
                <a:solidFill>
                  <a:srgbClr val="376092"/>
                </a:solidFill>
                <a:latin typeface="Calibri"/>
              </a:rPr>
              <a:t>width</a:t>
            </a:r>
            <a:r>
              <a:rPr lang="fr-FR" sz="2400" spc="-1">
                <a:solidFill>
                  <a:srgbClr val="376092"/>
                </a:solidFill>
                <a:latin typeface="Calibri"/>
              </a:rPr>
              <a:t>, </a:t>
            </a:r>
            <a:r>
              <a:rPr lang="fr-FR" sz="2400" spc="-1" err="1">
                <a:solidFill>
                  <a:srgbClr val="376092"/>
                </a:solidFill>
                <a:latin typeface="Calibri"/>
              </a:rPr>
              <a:t>height</a:t>
            </a:r>
            <a:r>
              <a:rPr lang="fr-FR" sz="2400" spc="-1">
                <a:solidFill>
                  <a:srgbClr val="376092"/>
                </a:solidFill>
                <a:latin typeface="Calibri"/>
              </a:rPr>
              <a:t> et </a:t>
            </a:r>
            <a:r>
              <a:rPr lang="fr-FR" sz="2400" spc="-1" err="1">
                <a:solidFill>
                  <a:srgbClr val="376092"/>
                </a:solidFill>
                <a:latin typeface="Calibri"/>
              </a:rPr>
              <a:t>object</a:t>
            </a:r>
            <a:r>
              <a:rPr lang="fr-FR" sz="2400" spc="-1">
                <a:solidFill>
                  <a:srgbClr val="376092"/>
                </a:solidFill>
                <a:latin typeface="Calibri"/>
              </a:rPr>
              <a:t>-fit)</a:t>
            </a:r>
          </a:p>
          <a:p>
            <a:pPr marL="406800" indent="-324000">
              <a:spcAft>
                <a:spcPts val="1134"/>
              </a:spcAft>
              <a:buClr>
                <a:srgbClr val="000000"/>
              </a:buClr>
              <a:buSzPct val="45000"/>
              <a:buFont typeface="Wingdings" charset="2"/>
              <a:buChar char=""/>
            </a:pPr>
            <a:r>
              <a:rPr lang="fr-FR" sz="2400" spc="-1">
                <a:solidFill>
                  <a:srgbClr val="376092"/>
                </a:solidFill>
                <a:latin typeface="Calibri"/>
              </a:rPr>
              <a:t>Varions les alignements pour voir la différence</a:t>
            </a: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271115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C’est quoi ?</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 CSS va nous permettre de mieux organiser notre en projet en divisant la partie structure (HTML) de la partie formatage (CSS).</a:t>
            </a: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Les fichiers CSS vont donc inclure tout ce qui concerne la mise en page, le style et l’organisation de votre page.</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est donc tout à fait possible d’utiliser plusieurs fichiers CSS différents avec le même code HTML pour que l’affichage soit différent.</a:t>
            </a:r>
          </a:p>
          <a:p>
            <a:pPr marL="406800" indent="-324000">
              <a:spcAft>
                <a:spcPts val="1134"/>
              </a:spcAft>
              <a:buClr>
                <a:srgbClr val="000000"/>
              </a:buClr>
              <a:buSzPct val="45000"/>
              <a:buFont typeface="Wingdings" charset="2"/>
              <a:buChar char=""/>
            </a:pPr>
            <a:r>
              <a:rPr lang="fr-FR" sz="2400" b="0" strike="noStrike" spc="-1">
                <a:solidFill>
                  <a:srgbClr val="376092"/>
                </a:solidFill>
                <a:latin typeface="Calibri"/>
              </a:rPr>
              <a:t>C’est une technique utilisée par exemple pour des entreprises qui veulent garder le même site mais utiliser des enseignes différentes.</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entourer une image</a:t>
            </a:r>
            <a:endParaRPr lang="en-US" sz="3200" b="0" strike="noStrike" spc="-1">
              <a:solidFill>
                <a:srgbClr val="376092"/>
              </a:solidFill>
              <a:latin typeface="Arial"/>
            </a:endParaRPr>
          </a:p>
        </p:txBody>
      </p:sp>
      <p:sp>
        <p:nvSpPr>
          <p:cNvPr id="136" name="TextShape 2"/>
          <p:cNvSpPr txBox="1"/>
          <p:nvPr/>
        </p:nvSpPr>
        <p:spPr>
          <a:xfrm>
            <a:off x="457200" y="1198486"/>
            <a:ext cx="8229240" cy="493615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également d'écrire un texte entourant une image grâce à la propriété </a:t>
            </a:r>
            <a:r>
              <a:rPr lang="fr-FR" sz="2400" spc="-1" err="1">
                <a:solidFill>
                  <a:srgbClr val="376092"/>
                </a:solidFill>
                <a:latin typeface="Calibri"/>
              </a:rPr>
              <a:t>float</a:t>
            </a:r>
            <a:r>
              <a:rPr lang="fr-FR" sz="2400" spc="-1">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HTML</a:t>
            </a:r>
          </a:p>
          <a:p>
            <a:pPr marL="914400" lvl="3">
              <a:spcAft>
                <a:spcPts val="1134"/>
              </a:spcAft>
              <a:buClr>
                <a:srgbClr val="000000"/>
              </a:buClr>
              <a:buSzPct val="45000"/>
            </a:pPr>
            <a:r>
              <a:rPr lang="fr-FR" spc="-1">
                <a:latin typeface="Calibri"/>
              </a:rPr>
              <a:t>&lt;p&gt;&lt;</a:t>
            </a:r>
            <a:r>
              <a:rPr lang="fr-FR" spc="-1" err="1">
                <a:latin typeface="Calibri"/>
              </a:rPr>
              <a:t>img</a:t>
            </a:r>
            <a:r>
              <a:rPr lang="fr-FR" spc="-1">
                <a:latin typeface="Calibri"/>
              </a:rPr>
              <a:t> src="image.gif" class="</a:t>
            </a:r>
            <a:r>
              <a:rPr lang="fr-FR" spc="-1" err="1">
                <a:latin typeface="Calibri"/>
              </a:rPr>
              <a:t>imageClass</a:t>
            </a:r>
            <a:r>
              <a:rPr lang="fr-FR" spc="-1">
                <a:latin typeface="Calibri"/>
              </a:rPr>
              <a:t>" /&gt; Voici un petit texte qui si tout se passe bien habillera de manière assez habile une image.&lt;/p&gt;</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CSS</a:t>
            </a:r>
          </a:p>
          <a:p>
            <a:pPr marL="914400" lvl="3">
              <a:buClr>
                <a:srgbClr val="000000"/>
              </a:buClr>
              <a:buSzPct val="45000"/>
            </a:pPr>
            <a:r>
              <a:rPr lang="fr-FR" spc="-1">
                <a:latin typeface="Calibri"/>
              </a:rPr>
              <a:t>. </a:t>
            </a:r>
            <a:r>
              <a:rPr lang="fr-FR" spc="-1" err="1">
                <a:latin typeface="Calibri"/>
              </a:rPr>
              <a:t>imageClass</a:t>
            </a:r>
            <a:r>
              <a:rPr lang="fr-FR" spc="-1">
                <a:latin typeface="Calibri"/>
              </a:rPr>
              <a:t> {</a:t>
            </a:r>
          </a:p>
          <a:p>
            <a:pPr marL="914400" lvl="3">
              <a:buClr>
                <a:srgbClr val="000000"/>
              </a:buClr>
              <a:buSzPct val="45000"/>
            </a:pPr>
            <a:r>
              <a:rPr lang="fr-FR" spc="-1">
                <a:latin typeface="Calibri"/>
              </a:rPr>
              <a:t>	</a:t>
            </a:r>
            <a:r>
              <a:rPr lang="fr-FR" spc="-1" err="1">
                <a:latin typeface="Calibri"/>
              </a:rPr>
              <a:t>float</a:t>
            </a:r>
            <a:r>
              <a:rPr lang="fr-FR" spc="-1">
                <a:latin typeface="Calibri"/>
              </a:rPr>
              <a:t> : </a:t>
            </a:r>
            <a:r>
              <a:rPr lang="fr-FR" spc="-1" err="1">
                <a:latin typeface="Calibri"/>
              </a:rPr>
              <a:t>left</a:t>
            </a:r>
            <a:r>
              <a:rPr lang="fr-FR" spc="-1">
                <a:latin typeface="Calibri"/>
              </a:rPr>
              <a:t>;</a:t>
            </a:r>
          </a:p>
          <a:p>
            <a:pPr marL="914400" lvl="3">
              <a:buClr>
                <a:srgbClr val="000000"/>
              </a:buClr>
              <a:buSzPct val="45000"/>
            </a:pPr>
            <a:r>
              <a:rPr lang="fr-FR" spc="-1">
                <a:latin typeface="Calibri"/>
              </a:rPr>
              <a:t>}</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Il est possible de stopper l'effet du </a:t>
            </a:r>
            <a:r>
              <a:rPr lang="fr-FR" sz="2400" spc="-1" err="1">
                <a:solidFill>
                  <a:srgbClr val="376092"/>
                </a:solidFill>
                <a:latin typeface="Calibri"/>
              </a:rPr>
              <a:t>float</a:t>
            </a:r>
            <a:endParaRPr lang="fr-FR" sz="2400" spc="-1">
              <a:solidFill>
                <a:srgbClr val="376092"/>
              </a:solidFill>
              <a:latin typeface="Calibri"/>
            </a:endParaRPr>
          </a:p>
          <a:p>
            <a:pPr marL="914400" lvl="3">
              <a:buClr>
                <a:srgbClr val="000000"/>
              </a:buClr>
              <a:buSzPct val="45000"/>
            </a:pPr>
            <a:r>
              <a:rPr lang="fr-FR" spc="-1">
                <a:latin typeface="Calibri"/>
              </a:rPr>
              <a:t>. </a:t>
            </a:r>
            <a:r>
              <a:rPr lang="fr-FR" spc="-1" err="1">
                <a:latin typeface="Calibri"/>
              </a:rPr>
              <a:t>Jeveuxquecasarrete</a:t>
            </a:r>
            <a:r>
              <a:rPr lang="fr-FR" spc="-1">
                <a:latin typeface="Calibri"/>
              </a:rPr>
              <a:t> {</a:t>
            </a:r>
          </a:p>
          <a:p>
            <a:pPr marL="914400" lvl="3">
              <a:buClr>
                <a:srgbClr val="000000"/>
              </a:buClr>
              <a:buSzPct val="45000"/>
            </a:pPr>
            <a:r>
              <a:rPr lang="fr-FR" spc="-1">
                <a:latin typeface="Calibri"/>
              </a:rPr>
              <a:t>	</a:t>
            </a:r>
            <a:r>
              <a:rPr lang="fr-FR" spc="-1" err="1">
                <a:latin typeface="Calibri"/>
              </a:rPr>
              <a:t>clear</a:t>
            </a:r>
            <a:r>
              <a:rPr lang="fr-FR" spc="-1">
                <a:latin typeface="Calibri"/>
              </a:rPr>
              <a:t> : </a:t>
            </a:r>
            <a:r>
              <a:rPr lang="fr-FR" spc="-1" err="1">
                <a:latin typeface="Calibri"/>
              </a:rPr>
              <a:t>both</a:t>
            </a:r>
            <a:r>
              <a:rPr lang="fr-FR" spc="-1">
                <a:latin typeface="Calibri"/>
              </a:rPr>
              <a:t>;</a:t>
            </a:r>
          </a:p>
          <a:p>
            <a:pPr marL="914400" lvl="3">
              <a:buClr>
                <a:srgbClr val="000000"/>
              </a:buClr>
              <a:buSzPct val="45000"/>
            </a:pPr>
            <a:r>
              <a:rPr lang="fr-FR" spc="-1">
                <a:latin typeface="Calibri"/>
              </a:rPr>
              <a:t>}</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Testons la propriété </a:t>
            </a:r>
            <a:r>
              <a:rPr lang="fr-FR" sz="2400" spc="-1" err="1">
                <a:solidFill>
                  <a:srgbClr val="376092"/>
                </a:solidFill>
                <a:latin typeface="Calibri"/>
              </a:rPr>
              <a:t>float</a:t>
            </a:r>
            <a:r>
              <a:rPr lang="fr-FR" sz="2400" spc="-1">
                <a:solidFill>
                  <a:srgbClr val="376092"/>
                </a:solidFill>
                <a:latin typeface="Calibri"/>
              </a:rPr>
              <a:t> avec le cas précédent</a:t>
            </a:r>
          </a:p>
          <a:p>
            <a:pPr marL="914400" lvl="3">
              <a:buClr>
                <a:srgbClr val="000000"/>
              </a:buClr>
              <a:buSzPct val="45000"/>
            </a:pPr>
            <a:endParaRPr lang="fr-FR" spc="-1">
              <a:latin typeface="Calibri"/>
            </a:endParaRP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1213081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le texte – La casse</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de modifier la casse d'un texte (minuscule/majuscule)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CSS</a:t>
            </a:r>
          </a:p>
          <a:p>
            <a:pPr marL="914400" lvl="3">
              <a:buClr>
                <a:srgbClr val="000000"/>
              </a:buClr>
              <a:buSzPct val="45000"/>
            </a:pPr>
            <a:r>
              <a:rPr lang="fr-FR" spc="-1">
                <a:latin typeface="Calibri"/>
              </a:rPr>
              <a:t>.h1 {</a:t>
            </a:r>
          </a:p>
          <a:p>
            <a:pPr marL="914400" lvl="3">
              <a:buClr>
                <a:srgbClr val="000000"/>
              </a:buClr>
              <a:buSzPct val="45000"/>
            </a:pPr>
            <a:r>
              <a:rPr lang="fr-FR" spc="-1">
                <a:latin typeface="Calibri"/>
              </a:rPr>
              <a:t>	</a:t>
            </a:r>
            <a:r>
              <a:rPr lang="fr-FR" spc="-1" err="1">
                <a:latin typeface="Calibri"/>
              </a:rPr>
              <a:t>text-transform</a:t>
            </a:r>
            <a:r>
              <a:rPr lang="fr-FR" spc="-1">
                <a:latin typeface="Calibri"/>
              </a:rPr>
              <a:t> : </a:t>
            </a:r>
            <a:r>
              <a:rPr lang="fr-FR" spc="-1" err="1">
                <a:latin typeface="Calibri"/>
              </a:rPr>
              <a:t>uppercase</a:t>
            </a:r>
            <a:r>
              <a:rPr lang="fr-FR" spc="-1">
                <a:latin typeface="Calibri"/>
              </a:rPr>
              <a:t>;</a:t>
            </a:r>
          </a:p>
          <a:p>
            <a:pPr marL="914400" lvl="3">
              <a:buClr>
                <a:srgbClr val="000000"/>
              </a:buClr>
              <a:buSzPct val="45000"/>
            </a:pPr>
            <a:r>
              <a:rPr lang="fr-FR" spc="-1">
                <a:latin typeface="Calibri"/>
              </a:rPr>
              <a:t>}</a:t>
            </a:r>
          </a:p>
          <a:p>
            <a:pPr marL="914400" lvl="3">
              <a:buClr>
                <a:srgbClr val="000000"/>
              </a:buClr>
              <a:buSzPct val="45000"/>
            </a:pPr>
            <a:endParaRPr lang="fr-FR" spc="-1">
              <a:latin typeface="Calibri"/>
            </a:endParaRPr>
          </a:p>
          <a:p>
            <a:pPr marL="914400" lvl="3">
              <a:buClr>
                <a:srgbClr val="000000"/>
              </a:buClr>
              <a:buSzPct val="45000"/>
            </a:pPr>
            <a:r>
              <a:rPr lang="fr-FR" spc="-1">
                <a:latin typeface="Calibri"/>
              </a:rPr>
              <a:t>.h2 {</a:t>
            </a:r>
          </a:p>
          <a:p>
            <a:pPr marL="914400" lvl="3">
              <a:buClr>
                <a:srgbClr val="000000"/>
              </a:buClr>
              <a:buSzPct val="45000"/>
            </a:pPr>
            <a:r>
              <a:rPr lang="fr-FR" spc="-1">
                <a:latin typeface="Calibri"/>
              </a:rPr>
              <a:t>	</a:t>
            </a:r>
            <a:r>
              <a:rPr lang="fr-FR" spc="-1" err="1">
                <a:latin typeface="Calibri"/>
              </a:rPr>
              <a:t>text-transform</a:t>
            </a:r>
            <a:r>
              <a:rPr lang="fr-FR" spc="-1">
                <a:latin typeface="Calibri"/>
              </a:rPr>
              <a:t> : </a:t>
            </a:r>
            <a:r>
              <a:rPr lang="fr-FR" spc="-1" err="1">
                <a:latin typeface="Calibri"/>
              </a:rPr>
              <a:t>capitalize</a:t>
            </a:r>
            <a:r>
              <a:rPr lang="fr-FR" spc="-1">
                <a:latin typeface="Calibri"/>
              </a:rPr>
              <a:t>;</a:t>
            </a:r>
          </a:p>
          <a:p>
            <a:pPr marL="914400" lvl="3">
              <a:buClr>
                <a:srgbClr val="000000"/>
              </a:buClr>
              <a:buSzPct val="45000"/>
            </a:pPr>
            <a:r>
              <a:rPr lang="fr-FR" spc="-1">
                <a:latin typeface="Calibri"/>
              </a:rPr>
              <a:t>}</a:t>
            </a:r>
          </a:p>
          <a:p>
            <a:pPr marL="914400" lvl="3">
              <a:buClr>
                <a:srgbClr val="000000"/>
              </a:buClr>
              <a:buSzPct val="45000"/>
            </a:pPr>
            <a:endParaRPr lang="fr-FR" spc="-1">
              <a:latin typeface="Calibri"/>
            </a:endParaRPr>
          </a:p>
          <a:p>
            <a:pPr marL="914400" lvl="3">
              <a:buClr>
                <a:srgbClr val="000000"/>
              </a:buClr>
              <a:buSzPct val="45000"/>
            </a:pPr>
            <a:r>
              <a:rPr lang="fr-FR" spc="-1">
                <a:latin typeface="Calibri"/>
              </a:rPr>
              <a:t>.h3 {</a:t>
            </a:r>
          </a:p>
          <a:p>
            <a:pPr marL="914400" lvl="3">
              <a:buClr>
                <a:srgbClr val="000000"/>
              </a:buClr>
              <a:buSzPct val="45000"/>
            </a:pPr>
            <a:r>
              <a:rPr lang="fr-FR" spc="-1">
                <a:latin typeface="Calibri"/>
              </a:rPr>
              <a:t>	</a:t>
            </a:r>
            <a:r>
              <a:rPr lang="fr-FR" spc="-1" err="1">
                <a:latin typeface="Calibri"/>
              </a:rPr>
              <a:t>text-transform</a:t>
            </a:r>
            <a:r>
              <a:rPr lang="fr-FR" spc="-1">
                <a:latin typeface="Calibri"/>
              </a:rPr>
              <a:t> : </a:t>
            </a:r>
            <a:r>
              <a:rPr lang="fr-FR" spc="-1" err="1">
                <a:latin typeface="Calibri"/>
              </a:rPr>
              <a:t>lowercase</a:t>
            </a:r>
            <a:r>
              <a:rPr lang="fr-FR" spc="-1">
                <a:latin typeface="Calibri"/>
              </a:rPr>
              <a:t>;</a:t>
            </a:r>
          </a:p>
          <a:p>
            <a:pPr marL="914400" lvl="3">
              <a:buClr>
                <a:srgbClr val="000000"/>
              </a:buClr>
              <a:buSzPct val="45000"/>
            </a:pPr>
            <a:r>
              <a:rPr lang="fr-FR" spc="-1">
                <a:latin typeface="Calibri"/>
              </a:rPr>
              <a:t>}</a:t>
            </a:r>
          </a:p>
          <a:p>
            <a:pPr marL="914400" lvl="3">
              <a:buClr>
                <a:srgbClr val="000000"/>
              </a:buClr>
              <a:buSzPct val="45000"/>
            </a:pPr>
            <a:endParaRPr lang="fr-FR" spc="-1">
              <a:latin typeface="Calibri"/>
            </a:endParaRP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1635223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la couleur</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La couleur peut être appliquée à différents endroits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Couleur du texte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Couleur du fond</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Couleur de l'ombre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Couleur de la bordure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y a donc des propriétés différentes pour chacune de ces utilisations.</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4056020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la couleur – Couleur du texte</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de changer la couleur du texte via la propriété </a:t>
            </a:r>
            <a:r>
              <a:rPr lang="fr-FR" sz="2400" spc="-1" err="1">
                <a:solidFill>
                  <a:srgbClr val="376092"/>
                </a:solidFill>
                <a:latin typeface="Calibri"/>
              </a:rPr>
              <a:t>color</a:t>
            </a:r>
            <a:r>
              <a:rPr lang="fr-FR" sz="2400" spc="-1">
                <a:solidFill>
                  <a:srgbClr val="376092"/>
                </a:solidFill>
                <a:latin typeface="Calibri"/>
              </a:rPr>
              <a:t> :</a:t>
            </a:r>
          </a:p>
          <a:p>
            <a:pPr marL="914400" lvl="3">
              <a:buClr>
                <a:srgbClr val="000000"/>
              </a:buClr>
              <a:buSzPct val="45000"/>
            </a:pPr>
            <a:r>
              <a:rPr lang="fr-FR" sz="2400" spc="-1">
                <a:latin typeface="Calibri"/>
              </a:rPr>
              <a:t>h1 {</a:t>
            </a:r>
          </a:p>
          <a:p>
            <a:pPr marL="914400" lvl="3">
              <a:buClr>
                <a:srgbClr val="000000"/>
              </a:buClr>
              <a:buSzPct val="45000"/>
            </a:pPr>
            <a:r>
              <a:rPr lang="fr-FR" sz="2400" spc="-1">
                <a:latin typeface="Calibri"/>
              </a:rPr>
              <a:t>	</a:t>
            </a:r>
            <a:r>
              <a:rPr lang="fr-FR" sz="2400" spc="-1" err="1">
                <a:latin typeface="Calibri"/>
              </a:rPr>
              <a:t>color</a:t>
            </a:r>
            <a:r>
              <a:rPr lang="fr-FR" sz="2400" spc="-1">
                <a:latin typeface="Calibri"/>
              </a:rPr>
              <a:t> : </a:t>
            </a:r>
            <a:r>
              <a:rPr lang="fr-FR" sz="2400" spc="-1" err="1">
                <a:latin typeface="Calibri"/>
              </a:rPr>
              <a:t>blue</a:t>
            </a:r>
            <a:endParaRPr lang="fr-FR" sz="2400" spc="-1">
              <a:latin typeface="Calibri"/>
            </a:endParaRP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Il existe 16 noms de couleurs mais si vous voulez plus de nuances, vous pouvez utiliser la notation hexadécimal :</a:t>
            </a:r>
          </a:p>
          <a:p>
            <a:pPr marL="914400" lvl="3">
              <a:buClr>
                <a:srgbClr val="000000"/>
              </a:buClr>
              <a:buSzPct val="45000"/>
            </a:pPr>
            <a:r>
              <a:rPr lang="fr-FR" sz="2400" spc="-1">
                <a:latin typeface="Calibri"/>
              </a:rPr>
              <a:t>h1 {</a:t>
            </a:r>
          </a:p>
          <a:p>
            <a:pPr marL="914400" lvl="3">
              <a:buClr>
                <a:srgbClr val="000000"/>
              </a:buClr>
              <a:buSzPct val="45000"/>
            </a:pPr>
            <a:r>
              <a:rPr lang="fr-FR" sz="2400" spc="-1">
                <a:latin typeface="Calibri"/>
              </a:rPr>
              <a:t>	</a:t>
            </a:r>
            <a:r>
              <a:rPr lang="fr-FR" sz="2400" spc="-1" err="1">
                <a:latin typeface="Calibri"/>
              </a:rPr>
              <a:t>color</a:t>
            </a:r>
            <a:r>
              <a:rPr lang="fr-FR" sz="2400" spc="-1">
                <a:latin typeface="Calibri"/>
              </a:rPr>
              <a:t> : #B2F020</a:t>
            </a: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La notation hexadécimale se base sur la quantité de rouge, de vert et de bleu que la couleur finale doit contenir.</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
        <p:nvSpPr>
          <p:cNvPr id="2" name="ZoneTexte 1">
            <a:extLst>
              <a:ext uri="{FF2B5EF4-FFF2-40B4-BE49-F238E27FC236}">
                <a16:creationId xmlns:a16="http://schemas.microsoft.com/office/drawing/2014/main" id="{CA4BB6FF-BD3C-46D0-83FC-420F8F755577}"/>
              </a:ext>
            </a:extLst>
          </p:cNvPr>
          <p:cNvSpPr txBox="1"/>
          <p:nvPr/>
        </p:nvSpPr>
        <p:spPr>
          <a:xfrm>
            <a:off x="3200400" y="320040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Tree>
    <p:extLst>
      <p:ext uri="{BB962C8B-B14F-4D97-AF65-F5344CB8AC3E}">
        <p14:creationId xmlns:p14="http://schemas.microsoft.com/office/powerpoint/2010/main" val="2824122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la couleur – Couleur du texte</a:t>
            </a:r>
            <a:endParaRPr lang="en-US" sz="3200" b="0" strike="noStrike" spc="-1">
              <a:solidFill>
                <a:srgbClr val="376092"/>
              </a:solidFill>
              <a:latin typeface="Arial"/>
            </a:endParaRPr>
          </a:p>
        </p:txBody>
      </p:sp>
      <p:sp>
        <p:nvSpPr>
          <p:cNvPr id="136" name="TextShape 2"/>
          <p:cNvSpPr txBox="1"/>
          <p:nvPr/>
        </p:nvSpPr>
        <p:spPr>
          <a:xfrm>
            <a:off x="457200" y="1269508"/>
            <a:ext cx="8229240" cy="486513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également possible d'utiliser la fonction </a:t>
            </a:r>
            <a:r>
              <a:rPr lang="fr-FR" sz="2400" spc="-1" err="1">
                <a:solidFill>
                  <a:srgbClr val="376092"/>
                </a:solidFill>
                <a:latin typeface="Calibri"/>
              </a:rPr>
              <a:t>rgb</a:t>
            </a:r>
            <a:r>
              <a:rPr lang="fr-FR" sz="2400" spc="-1">
                <a:solidFill>
                  <a:srgbClr val="376092"/>
                </a:solidFill>
                <a:latin typeface="Calibri"/>
              </a:rPr>
              <a:t>():</a:t>
            </a:r>
          </a:p>
          <a:p>
            <a:pPr marL="914400" lvl="3">
              <a:buClr>
                <a:srgbClr val="000000"/>
              </a:buClr>
              <a:buSzPct val="45000"/>
            </a:pPr>
            <a:r>
              <a:rPr lang="fr-FR" sz="2400" spc="-1">
                <a:latin typeface="Calibri"/>
              </a:rPr>
              <a:t>h1 {</a:t>
            </a:r>
          </a:p>
          <a:p>
            <a:pPr marL="914400" lvl="3">
              <a:buClr>
                <a:srgbClr val="000000"/>
              </a:buClr>
              <a:buSzPct val="45000"/>
            </a:pPr>
            <a:r>
              <a:rPr lang="fr-FR" sz="2400" spc="-1">
                <a:latin typeface="Calibri"/>
              </a:rPr>
              <a:t>	</a:t>
            </a:r>
            <a:r>
              <a:rPr lang="fr-FR" sz="2400" spc="-1" err="1">
                <a:latin typeface="Calibri"/>
              </a:rPr>
              <a:t>color</a:t>
            </a:r>
            <a:r>
              <a:rPr lang="fr-FR" sz="2400" spc="-1">
                <a:latin typeface="Calibri"/>
              </a:rPr>
              <a:t> : </a:t>
            </a:r>
            <a:r>
              <a:rPr lang="fr-FR" sz="2400" spc="-1" err="1">
                <a:latin typeface="Calibri"/>
              </a:rPr>
              <a:t>rgb</a:t>
            </a:r>
            <a:r>
              <a:rPr lang="fr-FR" sz="2400" spc="-1">
                <a:latin typeface="Calibri"/>
              </a:rPr>
              <a:t>(240, 96, 204)</a:t>
            </a: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Chacune des 3 valeurs est comprise entre 0 et 255 et donne l'intensité de rouge, de vert et de bleu.</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valeurs de la fonction </a:t>
            </a:r>
            <a:r>
              <a:rPr lang="fr-FR" sz="2400" spc="-1" err="1">
                <a:solidFill>
                  <a:srgbClr val="376092"/>
                </a:solidFill>
                <a:latin typeface="Calibri"/>
              </a:rPr>
              <a:t>rgb</a:t>
            </a:r>
            <a:r>
              <a:rPr lang="fr-FR" sz="2400" spc="-1">
                <a:solidFill>
                  <a:srgbClr val="376092"/>
                </a:solidFill>
                <a:latin typeface="Calibri"/>
              </a:rPr>
              <a:t> correspondent en tout point aux valeurs de la notation hexadécimale.</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existe des outils en ligne pour trouver la valeur hexadécimal d'une couleur : </a:t>
            </a:r>
          </a:p>
          <a:p>
            <a:pPr marL="864000" lvl="1" indent="-324000">
              <a:spcAft>
                <a:spcPts val="1134"/>
              </a:spcAft>
              <a:buClr>
                <a:srgbClr val="000000"/>
              </a:buClr>
              <a:buSzPct val="45000"/>
              <a:buFont typeface="Wingdings" charset="2"/>
              <a:buChar char=""/>
            </a:pPr>
            <a:r>
              <a:rPr lang="fr-FR" sz="2400" spc="-1">
                <a:solidFill>
                  <a:srgbClr val="376092"/>
                </a:solidFill>
                <a:latin typeface="Calibri"/>
                <a:hlinkClick r:id="rId2"/>
              </a:rPr>
              <a:t>https://htmlcolorcodes.com/fr/</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Utilisons </a:t>
            </a:r>
            <a:r>
              <a:rPr lang="fr-FR" sz="2400" spc="-1" err="1">
                <a:solidFill>
                  <a:srgbClr val="376092"/>
                </a:solidFill>
                <a:latin typeface="Calibri"/>
              </a:rPr>
              <a:t>rgb</a:t>
            </a:r>
            <a:r>
              <a:rPr lang="fr-FR" sz="2400" spc="-1">
                <a:solidFill>
                  <a:srgbClr val="376092"/>
                </a:solidFill>
                <a:latin typeface="Calibri"/>
              </a:rPr>
              <a:t> et la notation hexadécimal dans notre exemple.</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1572024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la couleur – Couleur de fond</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de modifier la couleur de fond de chaque élément :</a:t>
            </a:r>
          </a:p>
          <a:p>
            <a:pPr marL="914400" lvl="3">
              <a:buClr>
                <a:srgbClr val="000000"/>
              </a:buClr>
              <a:buSzPct val="45000"/>
            </a:pPr>
            <a:r>
              <a:rPr lang="fr-FR" sz="2400" spc="-1">
                <a:latin typeface="Calibri"/>
              </a:rPr>
              <a:t>h1 {</a:t>
            </a:r>
          </a:p>
          <a:p>
            <a:pPr marL="914400" lvl="3">
              <a:buClr>
                <a:srgbClr val="000000"/>
              </a:buClr>
              <a:buSzPct val="45000"/>
            </a:pPr>
            <a:r>
              <a:rPr lang="fr-FR" sz="2400" spc="-1">
                <a:latin typeface="Calibri"/>
              </a:rPr>
              <a:t>	background-</a:t>
            </a:r>
            <a:r>
              <a:rPr lang="fr-FR" sz="2400" spc="-1" err="1">
                <a:latin typeface="Calibri"/>
              </a:rPr>
              <a:t>color</a:t>
            </a:r>
            <a:r>
              <a:rPr lang="fr-FR" sz="2400" spc="-1">
                <a:latin typeface="Calibri"/>
              </a:rPr>
              <a:t> : </a:t>
            </a:r>
            <a:r>
              <a:rPr lang="fr-FR" sz="2400" spc="-1" err="1">
                <a:latin typeface="Calibri"/>
              </a:rPr>
              <a:t>rgb</a:t>
            </a:r>
            <a:r>
              <a:rPr lang="fr-FR" sz="2400" spc="-1">
                <a:latin typeface="Calibri"/>
              </a:rPr>
              <a:t>(240, 96, 204)</a:t>
            </a: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Si on veut modifier la couleur de fond de la page entière, il suffit d'affecter la propriété background-</a:t>
            </a:r>
            <a:r>
              <a:rPr lang="fr-FR" sz="2400" spc="-1" err="1">
                <a:solidFill>
                  <a:srgbClr val="376092"/>
                </a:solidFill>
                <a:latin typeface="Calibri"/>
              </a:rPr>
              <a:t>color</a:t>
            </a:r>
            <a:r>
              <a:rPr lang="fr-FR" sz="2400" spc="-1">
                <a:solidFill>
                  <a:srgbClr val="376092"/>
                </a:solidFill>
                <a:latin typeface="Calibri"/>
              </a:rPr>
              <a:t> à la balise &lt;body&gt;</a:t>
            </a:r>
          </a:p>
          <a:p>
            <a:pPr marL="406800" indent="-324000">
              <a:spcAft>
                <a:spcPts val="1134"/>
              </a:spcAft>
              <a:buClr>
                <a:srgbClr val="000000"/>
              </a:buClr>
              <a:buSzPct val="45000"/>
              <a:buFont typeface="Wingdings" charset="2"/>
              <a:buChar char=""/>
            </a:pPr>
            <a:r>
              <a:rPr lang="fr-FR" sz="2400" spc="-1">
                <a:solidFill>
                  <a:srgbClr val="376092"/>
                </a:solidFill>
                <a:latin typeface="Calibri"/>
              </a:rPr>
              <a:t>On peut noter que si on applique un style à une balise, toutes les balises à l'intérieur utiliserons le même style sauf si autre chose est précisée (C'est le C de CSS : </a:t>
            </a:r>
            <a:r>
              <a:rPr lang="fr-FR" sz="2400" spc="-1" err="1">
                <a:solidFill>
                  <a:srgbClr val="376092"/>
                </a:solidFill>
                <a:latin typeface="Calibri"/>
              </a:rPr>
              <a:t>Cascading</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est également possible d'utiliser la fonction </a:t>
            </a:r>
            <a:r>
              <a:rPr lang="fr-FR" sz="2400" spc="-1" err="1">
                <a:solidFill>
                  <a:srgbClr val="376092"/>
                </a:solidFill>
                <a:latin typeface="Calibri"/>
              </a:rPr>
              <a:t>hsla</a:t>
            </a:r>
            <a:r>
              <a:rPr lang="fr-FR" sz="2400" spc="-1">
                <a:solidFill>
                  <a:srgbClr val="376092"/>
                </a:solidFill>
                <a:latin typeface="Calibri"/>
              </a:rPr>
              <a:t> pour définir une couleur. Elle va spécifier la saturation et la luminosité.</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1187919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la couleur – Image de fond</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Si on veut rompre la monotonie d'un fond uni, il est possible d'utiliser une image en fond et de la redimensionner :</a:t>
            </a:r>
          </a:p>
          <a:p>
            <a:pPr marL="914400" lvl="3">
              <a:buClr>
                <a:srgbClr val="000000"/>
              </a:buClr>
              <a:buSzPct val="45000"/>
            </a:pPr>
            <a:r>
              <a:rPr lang="fr-FR" sz="2400" spc="-1">
                <a:latin typeface="Calibri"/>
              </a:rPr>
              <a:t>body {</a:t>
            </a:r>
          </a:p>
          <a:p>
            <a:pPr marL="914400" lvl="3">
              <a:buClr>
                <a:srgbClr val="000000"/>
              </a:buClr>
              <a:buSzPct val="45000"/>
            </a:pPr>
            <a:r>
              <a:rPr lang="fr-FR" sz="2400" spc="-1">
                <a:latin typeface="Calibri"/>
              </a:rPr>
              <a:t>	background-image : url("monImage.png")</a:t>
            </a:r>
          </a:p>
          <a:p>
            <a:pPr marL="914400" lvl="3">
              <a:buClr>
                <a:srgbClr val="000000"/>
              </a:buClr>
              <a:buSzPct val="45000"/>
            </a:pPr>
            <a:r>
              <a:rPr lang="fr-FR" sz="2400" b="0">
                <a:solidFill>
                  <a:srgbClr val="9CDCFE"/>
                </a:solidFill>
                <a:effectLst/>
                <a:latin typeface="Consolas" panose="020B0609020204030204" pitchFamily="49" charset="0"/>
              </a:rPr>
              <a:t>	</a:t>
            </a:r>
            <a:r>
              <a:rPr lang="fr-FR" sz="2400" spc="-1">
                <a:latin typeface="Calibri"/>
              </a:rPr>
              <a:t>background-size: 300px </a:t>
            </a:r>
            <a:r>
              <a:rPr lang="fr-FR" sz="2400" spc="-1" err="1">
                <a:latin typeface="Calibri"/>
              </a:rPr>
              <a:t>300px</a:t>
            </a:r>
            <a:r>
              <a:rPr lang="fr-FR" sz="2400" spc="-1">
                <a:latin typeface="Calibri"/>
              </a:rPr>
              <a:t>;</a:t>
            </a:r>
          </a:p>
          <a:p>
            <a:pPr marL="914400" lvl="3">
              <a:buClr>
                <a:srgbClr val="000000"/>
              </a:buClr>
              <a:buSzPct val="45000"/>
            </a:pPr>
            <a:r>
              <a:rPr lang="fr-FR" sz="2400" spc="-1">
                <a:latin typeface="Calibri"/>
              </a:rPr>
              <a:t>}</a:t>
            </a:r>
          </a:p>
          <a:p>
            <a:pPr marL="406800" lvl="3" indent="-324000">
              <a:spcAft>
                <a:spcPts val="1134"/>
              </a:spcAft>
              <a:buClr>
                <a:srgbClr val="000000"/>
              </a:buClr>
              <a:buSzPct val="45000"/>
              <a:buFont typeface="Wingdings" charset="2"/>
              <a:buChar char=""/>
            </a:pPr>
            <a:r>
              <a:rPr lang="fr-FR" sz="2400" spc="-1">
                <a:solidFill>
                  <a:srgbClr val="376092"/>
                </a:solidFill>
                <a:latin typeface="Calibri"/>
              </a:rPr>
              <a:t>Ajoutons une image de notre répertoire en fond.</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de fixer l'image de fond ou au contraire de la laisser défiler avec le texte :</a:t>
            </a:r>
          </a:p>
          <a:p>
            <a:pPr marL="914400" lvl="3">
              <a:buClr>
                <a:srgbClr val="000000"/>
              </a:buClr>
              <a:buSzPct val="45000"/>
            </a:pPr>
            <a:r>
              <a:rPr lang="fr-FR" sz="2400" spc="-1">
                <a:latin typeface="Calibri"/>
              </a:rPr>
              <a:t>body {</a:t>
            </a:r>
          </a:p>
          <a:p>
            <a:pPr marL="914400" lvl="3">
              <a:buClr>
                <a:srgbClr val="000000"/>
              </a:buClr>
              <a:buSzPct val="45000"/>
            </a:pPr>
            <a:r>
              <a:rPr lang="fr-FR" sz="2400" spc="-1">
                <a:latin typeface="Calibri"/>
              </a:rPr>
              <a:t>	background-image : url("monImage.png")</a:t>
            </a:r>
          </a:p>
          <a:p>
            <a:pPr marL="914400" lvl="3">
              <a:buClr>
                <a:srgbClr val="000000"/>
              </a:buClr>
              <a:buSzPct val="45000"/>
            </a:pPr>
            <a:r>
              <a:rPr lang="fr-FR" sz="2400" spc="-1">
                <a:latin typeface="Calibri"/>
              </a:rPr>
              <a:t>	background-</a:t>
            </a:r>
            <a:r>
              <a:rPr lang="fr-FR" sz="2400" spc="-1" err="1">
                <a:latin typeface="Calibri"/>
              </a:rPr>
              <a:t>attachment</a:t>
            </a:r>
            <a:r>
              <a:rPr lang="fr-FR" sz="2400" spc="-1">
                <a:latin typeface="Calibri"/>
              </a:rPr>
              <a:t>: </a:t>
            </a:r>
            <a:r>
              <a:rPr lang="fr-FR" sz="2400" spc="-1" err="1">
                <a:latin typeface="Calibri"/>
              </a:rPr>
              <a:t>fixed</a:t>
            </a:r>
            <a:endParaRPr lang="fr-FR" sz="2400" spc="-1">
              <a:latin typeface="Calibri"/>
            </a:endParaRP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4175710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la couleur – Image de fond</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Si vous utilisez une petite image ou un motif, vous pouvez le répéter :</a:t>
            </a:r>
          </a:p>
          <a:p>
            <a:pPr marL="914400" lvl="3">
              <a:buClr>
                <a:srgbClr val="000000"/>
              </a:buClr>
              <a:buSzPct val="45000"/>
            </a:pPr>
            <a:r>
              <a:rPr lang="fr-FR" sz="2400" spc="-1">
                <a:latin typeface="Calibri"/>
              </a:rPr>
              <a:t>body {</a:t>
            </a:r>
          </a:p>
          <a:p>
            <a:pPr marL="914400" lvl="3">
              <a:buClr>
                <a:srgbClr val="000000"/>
              </a:buClr>
              <a:buSzPct val="45000"/>
            </a:pPr>
            <a:r>
              <a:rPr lang="fr-FR" sz="2400" spc="-1">
                <a:latin typeface="Calibri"/>
              </a:rPr>
              <a:t>	background-image : url("monImage.png")</a:t>
            </a:r>
          </a:p>
          <a:p>
            <a:pPr marL="914400" lvl="3">
              <a:buClr>
                <a:srgbClr val="000000"/>
              </a:buClr>
              <a:buSzPct val="45000"/>
            </a:pPr>
            <a:r>
              <a:rPr lang="fr-FR" sz="2400" spc="-1">
                <a:latin typeface="Calibri"/>
              </a:rPr>
              <a:t>	background-</a:t>
            </a:r>
            <a:r>
              <a:rPr lang="fr-FR" sz="2400" spc="-1" err="1">
                <a:latin typeface="Calibri"/>
              </a:rPr>
              <a:t>repeat</a:t>
            </a:r>
            <a:r>
              <a:rPr lang="fr-FR" sz="2400" spc="-1">
                <a:latin typeface="Calibri"/>
              </a:rPr>
              <a:t>: </a:t>
            </a:r>
            <a:r>
              <a:rPr lang="fr-FR" sz="2400" spc="-1" err="1">
                <a:latin typeface="Calibri"/>
              </a:rPr>
              <a:t>repeat</a:t>
            </a:r>
            <a:r>
              <a:rPr lang="fr-FR" sz="2400" spc="-1">
                <a:latin typeface="Calibri"/>
              </a:rPr>
              <a:t>;</a:t>
            </a: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de répéter l'image uniquement horizontalement (</a:t>
            </a:r>
            <a:r>
              <a:rPr lang="fr-FR" sz="2400" spc="-1" err="1">
                <a:solidFill>
                  <a:srgbClr val="376092"/>
                </a:solidFill>
                <a:latin typeface="Calibri"/>
              </a:rPr>
              <a:t>repeat</a:t>
            </a:r>
            <a:r>
              <a:rPr lang="fr-FR" sz="2400" spc="-1">
                <a:solidFill>
                  <a:srgbClr val="376092"/>
                </a:solidFill>
                <a:latin typeface="Calibri"/>
              </a:rPr>
              <a:t>-x), uniquement verticalement (</a:t>
            </a:r>
            <a:r>
              <a:rPr lang="fr-FR" sz="2400" spc="-1" err="1">
                <a:solidFill>
                  <a:srgbClr val="376092"/>
                </a:solidFill>
                <a:latin typeface="Calibri"/>
              </a:rPr>
              <a:t>repeat</a:t>
            </a:r>
            <a:r>
              <a:rPr lang="fr-FR" sz="2400" spc="-1">
                <a:solidFill>
                  <a:srgbClr val="376092"/>
                </a:solidFill>
                <a:latin typeface="Calibri"/>
              </a:rPr>
              <a:t>-y) ou ne pas la répéter du tout (no-</a:t>
            </a:r>
            <a:r>
              <a:rPr lang="fr-FR" sz="2400" spc="-1" err="1">
                <a:solidFill>
                  <a:srgbClr val="376092"/>
                </a:solidFill>
                <a:latin typeface="Calibri"/>
              </a:rPr>
              <a:t>repeat</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Par défaut l'image est répétée horizontalement et verticalement.</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821169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la couleur – Image de fond</a:t>
            </a:r>
            <a:endParaRPr lang="en-US" sz="3200" b="0" strike="noStrike" spc="-1">
              <a:solidFill>
                <a:srgbClr val="376092"/>
              </a:solidFill>
              <a:latin typeface="Arial"/>
            </a:endParaRPr>
          </a:p>
        </p:txBody>
      </p:sp>
      <p:sp>
        <p:nvSpPr>
          <p:cNvPr id="136" name="TextShape 2"/>
          <p:cNvSpPr txBox="1"/>
          <p:nvPr/>
        </p:nvSpPr>
        <p:spPr>
          <a:xfrm>
            <a:off x="457200" y="1109709"/>
            <a:ext cx="8229240" cy="502492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Dans le cas où l'image de fond ne se répète pas il est possible de la positionner (50 px de la gauche et 100 px du haut) :</a:t>
            </a:r>
          </a:p>
          <a:p>
            <a:pPr marL="914400" lvl="3">
              <a:buClr>
                <a:srgbClr val="000000"/>
              </a:buClr>
              <a:buSzPct val="45000"/>
            </a:pPr>
            <a:r>
              <a:rPr lang="fr-FR" sz="2400" spc="-1">
                <a:latin typeface="Calibri"/>
              </a:rPr>
              <a:t>body {</a:t>
            </a:r>
          </a:p>
          <a:p>
            <a:pPr marL="914400" lvl="3">
              <a:buClr>
                <a:srgbClr val="000000"/>
              </a:buClr>
              <a:buSzPct val="45000"/>
            </a:pPr>
            <a:r>
              <a:rPr lang="fr-FR" sz="2400" spc="-1">
                <a:latin typeface="Calibri"/>
              </a:rPr>
              <a:t>	background-image : url("monImage.png")</a:t>
            </a:r>
          </a:p>
          <a:p>
            <a:pPr marL="914400" lvl="3">
              <a:buClr>
                <a:srgbClr val="000000"/>
              </a:buClr>
              <a:buSzPct val="45000"/>
            </a:pPr>
            <a:r>
              <a:rPr lang="fr-FR" sz="2400" spc="-1">
                <a:latin typeface="Calibri"/>
              </a:rPr>
              <a:t>	background-</a:t>
            </a:r>
            <a:r>
              <a:rPr lang="fr-FR" sz="2400" spc="-1" err="1">
                <a:latin typeface="Calibri"/>
              </a:rPr>
              <a:t>repeat</a:t>
            </a:r>
            <a:r>
              <a:rPr lang="fr-FR" sz="2400" spc="-1">
                <a:latin typeface="Calibri"/>
              </a:rPr>
              <a:t>: no-</a:t>
            </a:r>
            <a:r>
              <a:rPr lang="fr-FR" sz="2400" spc="-1" err="1">
                <a:latin typeface="Calibri"/>
              </a:rPr>
              <a:t>repeat</a:t>
            </a:r>
            <a:r>
              <a:rPr lang="fr-FR" sz="2400" spc="-1">
                <a:latin typeface="Calibri"/>
              </a:rPr>
              <a:t>;</a:t>
            </a:r>
          </a:p>
          <a:p>
            <a:pPr marL="914400" lvl="3">
              <a:buClr>
                <a:srgbClr val="000000"/>
              </a:buClr>
              <a:buSzPct val="45000"/>
            </a:pPr>
            <a:r>
              <a:rPr lang="fr-FR" sz="2400" spc="-1">
                <a:latin typeface="Calibri"/>
              </a:rPr>
              <a:t>	background-position: 50px 100px;</a:t>
            </a: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Il est également possible la coller à un bord :</a:t>
            </a:r>
          </a:p>
          <a:p>
            <a:pPr marL="914400" lvl="3">
              <a:buClr>
                <a:srgbClr val="000000"/>
              </a:buClr>
              <a:buSzPct val="45000"/>
            </a:pPr>
            <a:r>
              <a:rPr lang="fr-FR" sz="2400" spc="-1">
                <a:latin typeface="Calibri"/>
              </a:rPr>
              <a:t>body {</a:t>
            </a:r>
          </a:p>
          <a:p>
            <a:pPr marL="914400" lvl="3">
              <a:buClr>
                <a:srgbClr val="000000"/>
              </a:buClr>
              <a:buSzPct val="45000"/>
            </a:pPr>
            <a:r>
              <a:rPr lang="fr-FR" sz="2400" spc="-1">
                <a:latin typeface="Calibri"/>
              </a:rPr>
              <a:t>	background-image : url("monImage.png")</a:t>
            </a:r>
          </a:p>
          <a:p>
            <a:pPr marL="914400" lvl="3">
              <a:buClr>
                <a:srgbClr val="000000"/>
              </a:buClr>
              <a:buSzPct val="45000"/>
            </a:pPr>
            <a:r>
              <a:rPr lang="fr-FR" sz="2400" spc="-1">
                <a:latin typeface="Calibri"/>
              </a:rPr>
              <a:t>	background-</a:t>
            </a:r>
            <a:r>
              <a:rPr lang="fr-FR" sz="2400" spc="-1" err="1">
                <a:latin typeface="Calibri"/>
              </a:rPr>
              <a:t>repeat</a:t>
            </a:r>
            <a:r>
              <a:rPr lang="fr-FR" sz="2400" spc="-1">
                <a:latin typeface="Calibri"/>
              </a:rPr>
              <a:t>: no-</a:t>
            </a:r>
            <a:r>
              <a:rPr lang="fr-FR" sz="2400" spc="-1" err="1">
                <a:latin typeface="Calibri"/>
              </a:rPr>
              <a:t>repeat</a:t>
            </a:r>
            <a:r>
              <a:rPr lang="fr-FR" sz="2400" spc="-1">
                <a:latin typeface="Calibri"/>
              </a:rPr>
              <a:t>;</a:t>
            </a:r>
          </a:p>
          <a:p>
            <a:pPr marL="914400" lvl="3">
              <a:buClr>
                <a:srgbClr val="000000"/>
              </a:buClr>
              <a:buSzPct val="45000"/>
            </a:pPr>
            <a:r>
              <a:rPr lang="fr-FR" sz="2400" spc="-1">
                <a:latin typeface="Calibri"/>
              </a:rPr>
              <a:t>	background-position: top right;</a:t>
            </a:r>
          </a:p>
          <a:p>
            <a:pPr marL="914400" lvl="3">
              <a:buClr>
                <a:srgbClr val="000000"/>
              </a:buClr>
              <a:buSzPct val="45000"/>
            </a:pPr>
            <a:r>
              <a:rPr lang="fr-FR" sz="2400" spc="-1">
                <a:latin typeface="Calibri"/>
              </a:rPr>
              <a:t>}</a:t>
            </a:r>
          </a:p>
          <a:p>
            <a:pPr marL="406800" lvl="3" indent="-324000">
              <a:spcAft>
                <a:spcPts val="1134"/>
              </a:spcAft>
              <a:buClr>
                <a:srgbClr val="000000"/>
              </a:buClr>
              <a:buSzPct val="45000"/>
              <a:buFont typeface="Wingdings" charset="2"/>
              <a:buChar char=""/>
            </a:pPr>
            <a:r>
              <a:rPr lang="fr-FR" sz="2400" spc="-1">
                <a:solidFill>
                  <a:srgbClr val="376092"/>
                </a:solidFill>
                <a:latin typeface="Calibri"/>
              </a:rPr>
              <a:t>Vous pouvez aussi utiliser la propriété background.</a:t>
            </a:r>
          </a:p>
          <a:p>
            <a:pPr marL="914400" lvl="3">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3056971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la couleur – La transparence</a:t>
            </a:r>
            <a:endParaRPr lang="en-US" sz="3200" b="0" strike="noStrike" spc="-1">
              <a:solidFill>
                <a:srgbClr val="376092"/>
              </a:solidFill>
              <a:latin typeface="Arial"/>
            </a:endParaRPr>
          </a:p>
        </p:txBody>
      </p:sp>
      <p:sp>
        <p:nvSpPr>
          <p:cNvPr id="136" name="TextShape 2"/>
          <p:cNvSpPr txBox="1"/>
          <p:nvPr/>
        </p:nvSpPr>
        <p:spPr>
          <a:xfrm>
            <a:off x="457200" y="1242874"/>
            <a:ext cx="8229240" cy="4891763"/>
          </a:xfrm>
          <a:prstGeom prst="rect">
            <a:avLst/>
          </a:prstGeom>
          <a:noFill/>
          <a:ln w="0">
            <a:noFill/>
          </a:ln>
        </p:spPr>
        <p:txBody>
          <a:bodyPr lIns="0" tIns="0" rIns="0" bIns="0" anchor="t">
            <a:noAutofit/>
          </a:bodyPr>
          <a:lstStyle/>
          <a:p>
            <a:pPr marL="406400" indent="-323850">
              <a:spcAft>
                <a:spcPts val="1134"/>
              </a:spcAft>
              <a:buClr>
                <a:srgbClr val="000000"/>
              </a:buClr>
              <a:buSzPct val="45000"/>
              <a:buFont typeface="Wingdings" charset="2"/>
              <a:buChar char=""/>
            </a:pPr>
            <a:r>
              <a:rPr lang="fr-FR" sz="2400" spc="-1">
                <a:solidFill>
                  <a:srgbClr val="376092"/>
                </a:solidFill>
                <a:latin typeface="Calibri"/>
              </a:rPr>
              <a:t>La transparence permet de voir à travers un objet comme s'il était dessiné sur du papier calque :</a:t>
            </a:r>
            <a:endParaRPr lang="fr-FR"/>
          </a:p>
          <a:p>
            <a:pPr marL="914400" lvl="3">
              <a:buClr>
                <a:srgbClr val="000000"/>
              </a:buClr>
              <a:buSzPct val="45000"/>
            </a:pPr>
            <a:r>
              <a:rPr lang="fr-FR" sz="2400" spc="-1">
                <a:latin typeface="Calibri"/>
              </a:rPr>
              <a:t>h1 {</a:t>
            </a:r>
          </a:p>
          <a:p>
            <a:pPr marL="914400" lvl="3">
              <a:buClr>
                <a:srgbClr val="000000"/>
              </a:buClr>
              <a:buSzPct val="45000"/>
            </a:pPr>
            <a:r>
              <a:rPr lang="fr-FR" sz="2400" spc="-1">
                <a:latin typeface="Calibri"/>
              </a:rPr>
              <a:t>	</a:t>
            </a:r>
            <a:r>
              <a:rPr lang="fr-FR" sz="2400" spc="-1" err="1">
                <a:latin typeface="Calibri"/>
              </a:rPr>
              <a:t>opacity</a:t>
            </a:r>
            <a:r>
              <a:rPr lang="fr-FR" sz="2400" spc="-1">
                <a:latin typeface="Calibri"/>
              </a:rPr>
              <a:t>: 0.6;</a:t>
            </a:r>
          </a:p>
          <a:p>
            <a:pPr marL="914400" lvl="3">
              <a:buClr>
                <a:srgbClr val="000000"/>
              </a:buClr>
              <a:buSzPct val="45000"/>
            </a:pPr>
            <a:r>
              <a:rPr lang="fr-FR" sz="2400" spc="-1">
                <a:latin typeface="Calibri"/>
              </a:rPr>
              <a:t>}</a:t>
            </a:r>
            <a:endParaRPr lang="fr-FR" sz="2400" spc="-1">
              <a:solidFill>
                <a:srgbClr val="376092"/>
              </a:solidFill>
              <a:latin typeface="Calibri"/>
            </a:endParaRPr>
          </a:p>
          <a:p>
            <a:pPr marL="406400" indent="-323850">
              <a:spcAft>
                <a:spcPts val="1134"/>
              </a:spcAft>
              <a:buClr>
                <a:srgbClr val="000000"/>
              </a:buClr>
              <a:buSzPct val="45000"/>
              <a:buFont typeface="Wingdings" charset="2"/>
              <a:buChar char=""/>
            </a:pPr>
            <a:r>
              <a:rPr lang="fr-FR" sz="2400" spc="-1">
                <a:solidFill>
                  <a:srgbClr val="376092"/>
                </a:solidFill>
                <a:latin typeface="Calibri"/>
              </a:rPr>
              <a:t>1 (100%) signifie que l'objet est opaque, 0 (0%) qu'il est invisible. Toutes les valeurs intermédiaires sont possibles.</a:t>
            </a:r>
          </a:p>
          <a:p>
            <a:pPr marL="406400" indent="-323850">
              <a:spcAft>
                <a:spcPts val="1134"/>
              </a:spcAft>
              <a:buClr>
                <a:srgbClr val="000000"/>
              </a:buClr>
              <a:buSzPct val="45000"/>
              <a:buFont typeface="Wingdings" charset="2"/>
              <a:buChar char=""/>
            </a:pPr>
            <a:r>
              <a:rPr lang="fr-FR" sz="2400" spc="-1">
                <a:solidFill>
                  <a:srgbClr val="376092"/>
                </a:solidFill>
                <a:latin typeface="Calibri"/>
              </a:rPr>
              <a:t>Une valeur de 0.6 signifie donc simplement que l'image est visible à 60%</a:t>
            </a:r>
          </a:p>
          <a:p>
            <a:pPr marL="406400" indent="-323850">
              <a:spcAft>
                <a:spcPts val="1134"/>
              </a:spcAft>
              <a:buClr>
                <a:srgbClr val="000000"/>
              </a:buClr>
              <a:buSzPct val="45000"/>
              <a:buFont typeface="Wingdings" charset="2"/>
              <a:buChar char=""/>
            </a:pPr>
            <a:r>
              <a:rPr lang="fr-FR" sz="2400" spc="-1">
                <a:solidFill>
                  <a:srgbClr val="376092"/>
                </a:solidFill>
                <a:latin typeface="Calibri"/>
              </a:rPr>
              <a:t>Cette propriété est très utilisée notamment dans les animations CSS pour faire apparaitre ou disparaitre un objet.</a:t>
            </a:r>
          </a:p>
          <a:p>
            <a:pPr marL="406400" indent="-323850">
              <a:spcAft>
                <a:spcPts val="1134"/>
              </a:spcAft>
              <a:buClr>
                <a:srgbClr val="000000"/>
              </a:buClr>
              <a:buSzPct val="45000"/>
              <a:buFont typeface="Wingdings" charset="2"/>
              <a:buChar char=""/>
            </a:pPr>
            <a:r>
              <a:rPr lang="fr-FR" sz="2400" spc="-1">
                <a:solidFill>
                  <a:srgbClr val="376092"/>
                </a:solidFill>
                <a:latin typeface="Calibri"/>
              </a:rPr>
              <a:t>Utiliser la propriété </a:t>
            </a:r>
            <a:r>
              <a:rPr lang="fr-FR" sz="2400" spc="-1" err="1">
                <a:solidFill>
                  <a:srgbClr val="376092"/>
                </a:solidFill>
                <a:latin typeface="Calibri"/>
              </a:rPr>
              <a:t>opacity</a:t>
            </a:r>
            <a:r>
              <a:rPr lang="fr-FR" sz="2400" spc="-1">
                <a:solidFill>
                  <a:srgbClr val="376092"/>
                </a:solidFill>
                <a:latin typeface="Calibri"/>
              </a:rPr>
              <a:t> et voyez apparaitre le fond en transparence.</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a:rPr>
              <a:t>	</a:t>
            </a:r>
            <a:endParaRPr lang="fr-FR" sz="2400" b="0">
              <a:solidFill>
                <a:srgbClr val="D4D4D4"/>
              </a:solidFill>
              <a:effectLst/>
              <a:latin typeface="Consolas"/>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332885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C’est quoi ?</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Voici quelques problématiques que va solutionner le CSS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Je veux que le fond de ma page soit jaune clair</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Je veux utiliser une police bien précise.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Je veux que mon menu soit à droite sur mon site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Je veux qu’il y ait un effet lorsque je survole un bouton cliquable.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Je veux que mon site s’adapte à la dimension de l’écran sur lequel il est affiché.</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906504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et la couleur – La transparence</a:t>
            </a:r>
            <a:endParaRPr lang="en-US" sz="3200" b="0" strike="noStrike" spc="-1">
              <a:solidFill>
                <a:srgbClr val="376092"/>
              </a:solidFill>
              <a:latin typeface="Arial"/>
            </a:endParaRPr>
          </a:p>
        </p:txBody>
      </p:sp>
      <p:sp>
        <p:nvSpPr>
          <p:cNvPr id="136" name="TextShape 2"/>
          <p:cNvSpPr txBox="1"/>
          <p:nvPr/>
        </p:nvSpPr>
        <p:spPr>
          <a:xfrm>
            <a:off x="457200" y="1426198"/>
            <a:ext cx="8229240" cy="4708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La fonction de coloration </a:t>
            </a:r>
            <a:r>
              <a:rPr lang="fr-FR" sz="2400" spc="-1" err="1">
                <a:solidFill>
                  <a:srgbClr val="376092"/>
                </a:solidFill>
                <a:latin typeface="Calibri"/>
              </a:rPr>
              <a:t>rgb</a:t>
            </a:r>
            <a:r>
              <a:rPr lang="fr-FR" sz="2400" spc="-1">
                <a:solidFill>
                  <a:srgbClr val="376092"/>
                </a:solidFill>
                <a:latin typeface="Calibri"/>
              </a:rPr>
              <a:t>() possède une fonction analogue qui gère en plus la transparence qui est appelée </a:t>
            </a:r>
            <a:r>
              <a:rPr lang="fr-FR" sz="2400" spc="-1" err="1">
                <a:solidFill>
                  <a:srgbClr val="376092"/>
                </a:solidFill>
                <a:latin typeface="Calibri"/>
              </a:rPr>
              <a:t>rgba</a:t>
            </a:r>
            <a:r>
              <a:rPr lang="fr-FR" sz="2400" spc="-1">
                <a:solidFill>
                  <a:srgbClr val="376092"/>
                </a:solidFill>
                <a:latin typeface="Calibri"/>
              </a:rPr>
              <a:t>():</a:t>
            </a:r>
          </a:p>
          <a:p>
            <a:pPr marL="914400" lvl="3">
              <a:buClr>
                <a:srgbClr val="000000"/>
              </a:buClr>
              <a:buSzPct val="45000"/>
            </a:pPr>
            <a:r>
              <a:rPr lang="fr-FR" sz="2400" spc="-1">
                <a:latin typeface="Calibri"/>
              </a:rPr>
              <a:t>h1 {</a:t>
            </a:r>
          </a:p>
          <a:p>
            <a:pPr marL="914400" lvl="3">
              <a:buClr>
                <a:srgbClr val="000000"/>
              </a:buClr>
              <a:buSzPct val="45000"/>
            </a:pPr>
            <a:r>
              <a:rPr lang="fr-FR" sz="2400" spc="-1">
                <a:latin typeface="Calibri"/>
              </a:rPr>
              <a:t>	background-</a:t>
            </a:r>
            <a:r>
              <a:rPr lang="fr-FR" sz="2400" spc="-1" err="1">
                <a:latin typeface="Calibri"/>
              </a:rPr>
              <a:t>color</a:t>
            </a:r>
            <a:r>
              <a:rPr lang="fr-FR" sz="2400" spc="-1">
                <a:latin typeface="Calibri"/>
              </a:rPr>
              <a:t>: </a:t>
            </a:r>
            <a:r>
              <a:rPr lang="fr-FR" sz="2400" spc="-1" err="1">
                <a:latin typeface="Calibri"/>
              </a:rPr>
              <a:t>rgba</a:t>
            </a:r>
            <a:r>
              <a:rPr lang="fr-FR" sz="2400" spc="-1">
                <a:latin typeface="Calibri"/>
              </a:rPr>
              <a:t>(140, 22, 250, 0.5);</a:t>
            </a: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Toutefois, il se peut que la fonction </a:t>
            </a:r>
            <a:r>
              <a:rPr lang="fr-FR" sz="2400" spc="-1" err="1">
                <a:solidFill>
                  <a:srgbClr val="376092"/>
                </a:solidFill>
                <a:latin typeface="Calibri"/>
              </a:rPr>
              <a:t>rgba</a:t>
            </a:r>
            <a:r>
              <a:rPr lang="fr-FR" sz="2400" spc="-1">
                <a:solidFill>
                  <a:srgbClr val="376092"/>
                </a:solidFill>
                <a:latin typeface="Calibri"/>
              </a:rPr>
              <a:t> ne soit pas reconnu dans les navigateurs les plus anciens, pour cela, on peut écrire :</a:t>
            </a:r>
          </a:p>
          <a:p>
            <a:pPr marL="914400" lvl="3">
              <a:buClr>
                <a:srgbClr val="000000"/>
              </a:buClr>
              <a:buSzPct val="45000"/>
            </a:pPr>
            <a:r>
              <a:rPr lang="fr-FR" sz="2400" spc="-1">
                <a:latin typeface="Calibri"/>
              </a:rPr>
              <a:t>h1 {</a:t>
            </a:r>
          </a:p>
          <a:p>
            <a:pPr marL="914400" lvl="3">
              <a:buClr>
                <a:srgbClr val="000000"/>
              </a:buClr>
              <a:buSzPct val="45000"/>
            </a:pPr>
            <a:r>
              <a:rPr lang="fr-FR" sz="2400" spc="-1">
                <a:latin typeface="Calibri"/>
              </a:rPr>
              <a:t>	background-</a:t>
            </a:r>
            <a:r>
              <a:rPr lang="fr-FR" sz="2400" spc="-1" err="1">
                <a:latin typeface="Calibri"/>
              </a:rPr>
              <a:t>color</a:t>
            </a:r>
            <a:r>
              <a:rPr lang="fr-FR" sz="2400" spc="-1">
                <a:latin typeface="Calibri"/>
              </a:rPr>
              <a:t>: </a:t>
            </a:r>
            <a:r>
              <a:rPr lang="fr-FR" sz="2400" spc="-1" err="1">
                <a:latin typeface="Calibri"/>
              </a:rPr>
              <a:t>rgb</a:t>
            </a:r>
            <a:r>
              <a:rPr lang="fr-FR" sz="2400" spc="-1">
                <a:latin typeface="Calibri"/>
              </a:rPr>
              <a:t>(140, 22, 250);</a:t>
            </a:r>
          </a:p>
          <a:p>
            <a:pPr marL="914400" lvl="3">
              <a:buClr>
                <a:srgbClr val="000000"/>
              </a:buClr>
              <a:buSzPct val="45000"/>
            </a:pPr>
            <a:r>
              <a:rPr lang="fr-FR" sz="2400" spc="-1">
                <a:latin typeface="Calibri"/>
              </a:rPr>
              <a:t>	background-</a:t>
            </a:r>
            <a:r>
              <a:rPr lang="fr-FR" sz="2400" spc="-1" err="1">
                <a:latin typeface="Calibri"/>
              </a:rPr>
              <a:t>color</a:t>
            </a:r>
            <a:r>
              <a:rPr lang="fr-FR" sz="2400" spc="-1">
                <a:latin typeface="Calibri"/>
              </a:rPr>
              <a:t>: </a:t>
            </a:r>
            <a:r>
              <a:rPr lang="fr-FR" sz="2400" spc="-1" err="1">
                <a:latin typeface="Calibri"/>
              </a:rPr>
              <a:t>rgba</a:t>
            </a:r>
            <a:r>
              <a:rPr lang="fr-FR" sz="2400" spc="-1">
                <a:latin typeface="Calibri"/>
              </a:rPr>
              <a:t>(140, 22, 250, 0.5);</a:t>
            </a:r>
          </a:p>
          <a:p>
            <a:pPr marL="914400" lvl="3">
              <a:buClr>
                <a:srgbClr val="000000"/>
              </a:buClr>
              <a:buSzPct val="45000"/>
            </a:pPr>
            <a:r>
              <a:rPr lang="fr-FR" sz="2400" spc="-1">
                <a:latin typeface="Calibri"/>
              </a:rPr>
              <a:t>}</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3455003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 Bordures</a:t>
            </a:r>
            <a:endParaRPr lang="en-US" sz="3200" b="0" strike="noStrike" spc="-1">
              <a:solidFill>
                <a:srgbClr val="376092"/>
              </a:solidFill>
              <a:latin typeface="Arial"/>
            </a:endParaRPr>
          </a:p>
        </p:txBody>
      </p:sp>
      <p:sp>
        <p:nvSpPr>
          <p:cNvPr id="136" name="TextShape 2"/>
          <p:cNvSpPr txBox="1"/>
          <p:nvPr/>
        </p:nvSpPr>
        <p:spPr>
          <a:xfrm>
            <a:off x="457200" y="1417320"/>
            <a:ext cx="8229240" cy="471731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Vous pouvez ajouter des bordures à vos balises et ces bordures s'appuient sur plusieurs propriétés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Epaisseur : border-</a:t>
            </a:r>
            <a:r>
              <a:rPr lang="fr-FR" sz="2400" spc="-1" err="1">
                <a:solidFill>
                  <a:srgbClr val="376092"/>
                </a:solidFill>
                <a:latin typeface="Calibri"/>
              </a:rPr>
              <a:t>width</a:t>
            </a:r>
            <a:r>
              <a:rPr lang="fr-FR" sz="2400" spc="-1">
                <a:solidFill>
                  <a:srgbClr val="376092"/>
                </a:solidFill>
                <a:latin typeface="Calibri"/>
              </a:rPr>
              <a:t> : 2px;</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Couleur : border-</a:t>
            </a:r>
            <a:r>
              <a:rPr lang="fr-FR" sz="2400" spc="-1" err="1">
                <a:solidFill>
                  <a:srgbClr val="376092"/>
                </a:solidFill>
                <a:latin typeface="Calibri"/>
              </a:rPr>
              <a:t>color</a:t>
            </a:r>
            <a:r>
              <a:rPr lang="fr-FR" sz="2400" spc="-1">
                <a:solidFill>
                  <a:srgbClr val="376092"/>
                </a:solidFill>
                <a:latin typeface="Calibri"/>
              </a:rPr>
              <a:t> : #FF0000;</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Style : border-style : </a:t>
            </a:r>
            <a:r>
              <a:rPr lang="fr-FR" sz="2400" spc="-1" err="1">
                <a:solidFill>
                  <a:srgbClr val="376092"/>
                </a:solidFill>
                <a:latin typeface="Calibri"/>
              </a:rPr>
              <a:t>solid</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Tout comme l'arrière plan, toutes ces propriétés peuvent être factorisées avec la propriété border</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 : 2px #FF0000 </a:t>
            </a:r>
            <a:r>
              <a:rPr lang="fr-FR" sz="2400" spc="-1" err="1">
                <a:solidFill>
                  <a:srgbClr val="376092"/>
                </a:solidFill>
                <a:latin typeface="Calibri"/>
              </a:rPr>
              <a:t>solid</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Encadrons les titres h2 et voyons les valeurs possibles pour la propriété border-style.</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1570540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 Bordures</a:t>
            </a:r>
            <a:endParaRPr lang="en-US" sz="3200" b="0" strike="noStrike" spc="-1">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de différencier les 4 bordures de votre élément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Border-top</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a:t>
            </a:r>
            <a:r>
              <a:rPr lang="fr-FR" sz="2400" spc="-1" err="1">
                <a:solidFill>
                  <a:srgbClr val="376092"/>
                </a:solidFill>
                <a:latin typeface="Calibri"/>
              </a:rPr>
              <a:t>bottom</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a:t>
            </a:r>
            <a:r>
              <a:rPr lang="fr-FR" sz="2400" spc="-1" err="1">
                <a:solidFill>
                  <a:srgbClr val="376092"/>
                </a:solidFill>
                <a:latin typeface="Calibri"/>
              </a:rPr>
              <a:t>left</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Border-right</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propriétés combinant les positions et les styles de bordure existent également</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Border-top-</a:t>
            </a:r>
            <a:r>
              <a:rPr lang="fr-FR" sz="2400" spc="-1" err="1">
                <a:solidFill>
                  <a:srgbClr val="376092"/>
                </a:solidFill>
                <a:latin typeface="Calibri"/>
              </a:rPr>
              <a:t>width</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a:t>
            </a:r>
            <a:r>
              <a:rPr lang="fr-FR" sz="2400" spc="-1" err="1">
                <a:solidFill>
                  <a:srgbClr val="376092"/>
                </a:solidFill>
                <a:latin typeface="Calibri"/>
              </a:rPr>
              <a:t>bottom</a:t>
            </a:r>
            <a:r>
              <a:rPr lang="fr-FR" sz="2400" spc="-1">
                <a:solidFill>
                  <a:srgbClr val="376092"/>
                </a:solidFill>
                <a:latin typeface="Calibri"/>
              </a:rPr>
              <a:t>-style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a:t>
            </a:r>
            <a:r>
              <a:rPr lang="fr-FR" sz="2400" spc="-1" err="1">
                <a:solidFill>
                  <a:srgbClr val="376092"/>
                </a:solidFill>
                <a:latin typeface="Calibri"/>
              </a:rPr>
              <a:t>left</a:t>
            </a:r>
            <a:r>
              <a:rPr lang="fr-FR" sz="2400" spc="-1">
                <a:solidFill>
                  <a:srgbClr val="376092"/>
                </a:solidFill>
                <a:latin typeface="Calibri"/>
              </a:rPr>
              <a:t>-</a:t>
            </a:r>
            <a:r>
              <a:rPr lang="fr-FR" sz="2400" spc="-1" err="1">
                <a:solidFill>
                  <a:srgbClr val="376092"/>
                </a:solidFill>
                <a:latin typeface="Calibri"/>
              </a:rPr>
              <a:t>color</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2667802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 Bordures et arrondis</a:t>
            </a:r>
            <a:endParaRPr lang="en-US" sz="3200" b="0" strike="noStrike" spc="-1">
              <a:solidFill>
                <a:srgbClr val="376092"/>
              </a:solidFill>
              <a:latin typeface="Arial"/>
            </a:endParaRPr>
          </a:p>
        </p:txBody>
      </p:sp>
      <p:sp>
        <p:nvSpPr>
          <p:cNvPr id="136" name="TextShape 2"/>
          <p:cNvSpPr txBox="1"/>
          <p:nvPr/>
        </p:nvSpPr>
        <p:spPr>
          <a:xfrm>
            <a:off x="457200" y="1074198"/>
            <a:ext cx="8229240" cy="5060439"/>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d'arrondir les angles des bordures :</a:t>
            </a:r>
          </a:p>
          <a:p>
            <a:pPr marL="914400" lvl="3">
              <a:buClr>
                <a:srgbClr val="000000"/>
              </a:buClr>
              <a:buSzPct val="45000"/>
            </a:pPr>
            <a:r>
              <a:rPr lang="fr-FR" sz="2400" spc="-1">
                <a:latin typeface="Calibri"/>
              </a:rPr>
              <a:t>h1 {</a:t>
            </a:r>
          </a:p>
          <a:p>
            <a:pPr marL="914400" lvl="3">
              <a:buClr>
                <a:srgbClr val="000000"/>
              </a:buClr>
              <a:buSzPct val="45000"/>
            </a:pPr>
            <a:r>
              <a:rPr lang="fr-FR" sz="2400" spc="-1">
                <a:latin typeface="Calibri"/>
              </a:rPr>
              <a:t>	border-radius: 10px;</a:t>
            </a: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Plus la valeur en pixel sera grande, plus l'arrondi sera marqué.</a:t>
            </a:r>
          </a:p>
          <a:p>
            <a:pPr marL="406800" indent="-324000">
              <a:spcAft>
                <a:spcPts val="1134"/>
              </a:spcAft>
              <a:buClr>
                <a:srgbClr val="000000"/>
              </a:buClr>
              <a:buSzPct val="45000"/>
              <a:buFont typeface="Wingdings" charset="2"/>
              <a:buChar char=""/>
            </a:pPr>
            <a:r>
              <a:rPr lang="fr-FR" sz="2400" spc="-1">
                <a:solidFill>
                  <a:srgbClr val="376092"/>
                </a:solidFill>
                <a:latin typeface="Calibri"/>
              </a:rPr>
              <a:t>La couleur de fond sera également limitée par la courbure de la bordure.</a:t>
            </a:r>
          </a:p>
          <a:p>
            <a:pPr marL="406800" indent="-324000">
              <a:spcAft>
                <a:spcPts val="1134"/>
              </a:spcAft>
              <a:buClr>
                <a:srgbClr val="000000"/>
              </a:buClr>
              <a:buSzPct val="45000"/>
              <a:buFont typeface="Wingdings" charset="2"/>
              <a:buChar char=""/>
            </a:pPr>
            <a:r>
              <a:rPr lang="fr-FR" sz="2400" spc="-1">
                <a:solidFill>
                  <a:srgbClr val="376092"/>
                </a:solidFill>
                <a:latin typeface="Calibri"/>
              </a:rPr>
              <a:t>Comme toujours, on peut donner des valeurs différentes pour chacun des 4 angles (Haut G, Haut D, Bas D, Bas G:</a:t>
            </a:r>
          </a:p>
          <a:p>
            <a:pPr marL="914400" lvl="3">
              <a:buClr>
                <a:srgbClr val="000000"/>
              </a:buClr>
              <a:buSzPct val="45000"/>
            </a:pPr>
            <a:r>
              <a:rPr lang="fr-FR" sz="2400" spc="-1">
                <a:latin typeface="Calibri"/>
              </a:rPr>
              <a:t>h1 {</a:t>
            </a:r>
          </a:p>
          <a:p>
            <a:pPr marL="914400" lvl="3">
              <a:buClr>
                <a:srgbClr val="000000"/>
              </a:buClr>
              <a:buSzPct val="45000"/>
            </a:pPr>
            <a:r>
              <a:rPr lang="fr-FR" sz="2400" spc="-1">
                <a:latin typeface="Calibri"/>
              </a:rPr>
              <a:t>	border-radius: 10px 5px 10px 5px;</a:t>
            </a:r>
          </a:p>
          <a:p>
            <a:pPr marL="914400" lvl="3">
              <a:buClr>
                <a:srgbClr val="000000"/>
              </a:buClr>
              <a:buSzPct val="45000"/>
            </a:pPr>
            <a:r>
              <a:rPr lang="fr-FR" sz="2400" spc="-1">
                <a:latin typeface="Calibri"/>
              </a:rPr>
              <a:t>}</a:t>
            </a:r>
          </a:p>
          <a:p>
            <a:pPr marL="406800" lvl="3" indent="-324000">
              <a:spcAft>
                <a:spcPts val="1134"/>
              </a:spcAft>
              <a:buClr>
                <a:srgbClr val="000000"/>
              </a:buClr>
              <a:buSzPct val="45000"/>
              <a:buFont typeface="Wingdings" charset="2"/>
              <a:buChar char=""/>
            </a:pPr>
            <a:r>
              <a:rPr lang="fr-FR" sz="2400" spc="-1">
                <a:solidFill>
                  <a:srgbClr val="376092"/>
                </a:solidFill>
                <a:latin typeface="Calibri"/>
              </a:rPr>
              <a:t>Voyons comment les arrondis modifient notre titre principal.</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2342752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 Ombres des éléments</a:t>
            </a:r>
            <a:endParaRPr lang="en-US" sz="3200" b="0" strike="noStrike" spc="-1">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d'ajouter une ombre sur un bloc</a:t>
            </a:r>
          </a:p>
          <a:p>
            <a:pPr marL="82800">
              <a:spcAft>
                <a:spcPts val="1134"/>
              </a:spcAft>
              <a:buClr>
                <a:srgbClr val="000000"/>
              </a:buClr>
              <a:buSzPct val="45000"/>
            </a:pPr>
            <a:r>
              <a:rPr lang="fr-FR" sz="2400" spc="-1">
                <a:latin typeface="Calibri"/>
              </a:rPr>
              <a:t>	p {</a:t>
            </a:r>
          </a:p>
          <a:p>
            <a:pPr marL="914400" lvl="3">
              <a:buClr>
                <a:srgbClr val="000000"/>
              </a:buClr>
              <a:buSzPct val="45000"/>
            </a:pPr>
            <a:r>
              <a:rPr lang="fr-FR" sz="2400" spc="-1">
                <a:latin typeface="Calibri"/>
              </a:rPr>
              <a:t>	box-</a:t>
            </a:r>
            <a:r>
              <a:rPr lang="fr-FR" sz="2400" spc="-1" err="1">
                <a:latin typeface="Calibri"/>
              </a:rPr>
              <a:t>shadow</a:t>
            </a:r>
            <a:r>
              <a:rPr lang="fr-FR" sz="2400" spc="-1">
                <a:latin typeface="Calibri"/>
              </a:rPr>
              <a:t>: 6px </a:t>
            </a:r>
            <a:r>
              <a:rPr lang="fr-FR" sz="2400" spc="-1" err="1">
                <a:latin typeface="Calibri"/>
              </a:rPr>
              <a:t>6px</a:t>
            </a:r>
            <a:r>
              <a:rPr lang="fr-FR" sz="2400" spc="-1">
                <a:latin typeface="Calibri"/>
              </a:rPr>
              <a:t> 0px black &lt;</a:t>
            </a:r>
            <a:r>
              <a:rPr lang="fr-FR" sz="2400" spc="-1" err="1">
                <a:latin typeface="Calibri"/>
              </a:rPr>
              <a:t>inset</a:t>
            </a:r>
            <a:r>
              <a:rPr lang="fr-FR" sz="2400" spc="-1">
                <a:latin typeface="Calibri"/>
              </a:rPr>
              <a:t>&gt;;</a:t>
            </a: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Les 5 valeurs de la propriété correspondent à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Décalage horizontal de l'ombre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Décalage vertical de l'ombre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Adoucissement du dégradé</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Couleur de l'ombre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Inset</a:t>
            </a:r>
            <a:r>
              <a:rPr lang="fr-FR" sz="2400" spc="-1">
                <a:solidFill>
                  <a:srgbClr val="376092"/>
                </a:solidFill>
                <a:latin typeface="Calibri"/>
              </a:rPr>
              <a:t> est optionnel et permet d'ombrer dans le bloc</a:t>
            </a:r>
          </a:p>
          <a:p>
            <a:pPr marL="406800" indent="-324000">
              <a:spcAft>
                <a:spcPts val="1134"/>
              </a:spcAft>
              <a:buClr>
                <a:srgbClr val="000000"/>
              </a:buClr>
              <a:buSzPct val="45000"/>
              <a:buFont typeface="Wingdings" charset="2"/>
              <a:buChar char=""/>
            </a:pPr>
            <a:r>
              <a:rPr lang="fr-FR" sz="2400" spc="-1">
                <a:solidFill>
                  <a:srgbClr val="376092"/>
                </a:solidFill>
                <a:latin typeface="Calibri"/>
              </a:rPr>
              <a:t>Appliquons une ombre à un élément de notre exemple.</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2676718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 Ombres de la police</a:t>
            </a:r>
            <a:endParaRPr lang="en-US" sz="3200" b="0" strike="noStrike" spc="-1">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d'ajouter une ombre sur une police d'écriture</a:t>
            </a:r>
          </a:p>
          <a:p>
            <a:pPr marL="82800">
              <a:spcAft>
                <a:spcPts val="1134"/>
              </a:spcAft>
              <a:buClr>
                <a:srgbClr val="000000"/>
              </a:buClr>
              <a:buSzPct val="45000"/>
            </a:pPr>
            <a:r>
              <a:rPr lang="fr-FR" sz="2400" spc="-1">
                <a:latin typeface="Calibri"/>
              </a:rPr>
              <a:t>	p {</a:t>
            </a:r>
          </a:p>
          <a:p>
            <a:pPr marL="914400" lvl="3">
              <a:buClr>
                <a:srgbClr val="000000"/>
              </a:buClr>
              <a:buSzPct val="45000"/>
            </a:pPr>
            <a:r>
              <a:rPr lang="fr-FR" sz="2400" spc="-1">
                <a:latin typeface="Calibri"/>
              </a:rPr>
              <a:t>	</a:t>
            </a:r>
            <a:r>
              <a:rPr lang="fr-FR" sz="2400" spc="-1" err="1">
                <a:latin typeface="Calibri"/>
              </a:rPr>
              <a:t>text-shadow</a:t>
            </a:r>
            <a:r>
              <a:rPr lang="fr-FR" sz="2400" spc="-1">
                <a:latin typeface="Calibri"/>
              </a:rPr>
              <a:t>: 2px </a:t>
            </a:r>
            <a:r>
              <a:rPr lang="fr-FR" sz="2400" spc="-1" err="1">
                <a:latin typeface="Calibri"/>
              </a:rPr>
              <a:t>2px</a:t>
            </a:r>
            <a:r>
              <a:rPr lang="fr-FR" sz="2400" spc="-1">
                <a:latin typeface="Calibri"/>
              </a:rPr>
              <a:t> 1px black;</a:t>
            </a: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Les 4 valeurs de la propriété correspondent à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Décalage horizontal de l'ombre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Décalage vertical de l'ombre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Adoucissement du dégradé</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Couleur de l'ombre</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2155323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 Un peu de dynamisme</a:t>
            </a:r>
            <a:endParaRPr lang="en-US" sz="3200" b="0" strike="noStrike" spc="-1">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de modifier des propriétés CSS lorsqu'une action est entreprise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Survol de la zone : </a:t>
            </a:r>
            <a:r>
              <a:rPr lang="fr-FR" sz="2400" spc="-1" err="1">
                <a:solidFill>
                  <a:srgbClr val="376092"/>
                </a:solidFill>
                <a:latin typeface="Calibri"/>
              </a:rPr>
              <a:t>hover</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Clic sur la zone : active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Sélection d'un élément : focus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Lien déjà consulté : </a:t>
            </a:r>
            <a:r>
              <a:rPr lang="fr-FR" sz="2400" spc="-1" err="1">
                <a:solidFill>
                  <a:srgbClr val="376092"/>
                </a:solidFill>
                <a:latin typeface="Calibri"/>
              </a:rPr>
              <a:t>visited</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Il est donc possible de spécifier deux styles différents pour un même objet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 style classique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Un style lorsqu'une action est réalisée.</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2197941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 Un peu de dynamisme</a:t>
            </a:r>
            <a:endParaRPr lang="en-US" sz="3200" b="0" strike="noStrike" spc="-1">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Imaginons que nous voulons créer un bouton qui change de couleur lorsque le curseur de la souris passe dessus.</a:t>
            </a:r>
          </a:p>
          <a:p>
            <a:pPr marL="82800">
              <a:spcAft>
                <a:spcPts val="1134"/>
              </a:spcAft>
              <a:buClr>
                <a:srgbClr val="000000"/>
              </a:buClr>
              <a:buSzPct val="45000"/>
            </a:pPr>
            <a:r>
              <a:rPr lang="fr-FR" sz="2400" spc="-1">
                <a:latin typeface="Calibri"/>
              </a:rPr>
              <a:t>	a {</a:t>
            </a:r>
          </a:p>
          <a:p>
            <a:pPr marL="914400" lvl="3">
              <a:buClr>
                <a:srgbClr val="000000"/>
              </a:buClr>
              <a:buSzPct val="45000"/>
            </a:pPr>
            <a:r>
              <a:rPr lang="fr-FR" sz="2400" spc="-1">
                <a:latin typeface="Calibri"/>
              </a:rPr>
              <a:t>	background-</a:t>
            </a:r>
            <a:r>
              <a:rPr lang="fr-FR" sz="2400" spc="-1" err="1">
                <a:latin typeface="Calibri"/>
              </a:rPr>
              <a:t>color</a:t>
            </a:r>
            <a:r>
              <a:rPr lang="fr-FR" sz="2400" spc="-1">
                <a:latin typeface="Calibri"/>
              </a:rPr>
              <a:t>: green;</a:t>
            </a:r>
          </a:p>
          <a:p>
            <a:pPr marL="914400" lvl="3">
              <a:buClr>
                <a:srgbClr val="000000"/>
              </a:buClr>
              <a:buSzPct val="45000"/>
            </a:pPr>
            <a:r>
              <a:rPr lang="fr-FR" sz="2400" spc="-1">
                <a:latin typeface="Calibri"/>
              </a:rPr>
              <a:t>}</a:t>
            </a:r>
          </a:p>
          <a:p>
            <a:pPr marL="82800">
              <a:spcAft>
                <a:spcPts val="1134"/>
              </a:spcAft>
              <a:buClr>
                <a:srgbClr val="000000"/>
              </a:buClr>
              <a:buSzPct val="45000"/>
            </a:pPr>
            <a:r>
              <a:rPr lang="fr-FR" sz="2400" spc="-1">
                <a:latin typeface="Calibri"/>
              </a:rPr>
              <a:t>	a:hover {</a:t>
            </a:r>
          </a:p>
          <a:p>
            <a:pPr marL="914400" lvl="3">
              <a:buClr>
                <a:srgbClr val="000000"/>
              </a:buClr>
              <a:buSzPct val="45000"/>
            </a:pPr>
            <a:r>
              <a:rPr lang="fr-FR" sz="2400" spc="-1">
                <a:latin typeface="Calibri"/>
              </a:rPr>
              <a:t>	background-</a:t>
            </a:r>
            <a:r>
              <a:rPr lang="fr-FR" sz="2400" spc="-1" err="1">
                <a:latin typeface="Calibri"/>
              </a:rPr>
              <a:t>color</a:t>
            </a:r>
            <a:r>
              <a:rPr lang="fr-FR" sz="2400" spc="-1">
                <a:latin typeface="Calibri"/>
              </a:rPr>
              <a:t>: </a:t>
            </a:r>
            <a:r>
              <a:rPr lang="fr-FR" sz="2400" spc="-1" err="1">
                <a:latin typeface="Calibri"/>
              </a:rPr>
              <a:t>red</a:t>
            </a:r>
            <a:r>
              <a:rPr lang="fr-FR" sz="2400" spc="-1">
                <a:latin typeface="Calibri"/>
              </a:rPr>
              <a:t>;</a:t>
            </a:r>
          </a:p>
          <a:p>
            <a:pPr marL="914400" lvl="3">
              <a:buClr>
                <a:srgbClr val="000000"/>
              </a:buClr>
              <a:buSzPct val="45000"/>
            </a:pPr>
            <a:r>
              <a:rPr lang="fr-FR" sz="2400" spc="-1">
                <a:latin typeface="Calibri"/>
              </a:rPr>
              <a:t>}</a:t>
            </a:r>
            <a:endParaRPr lang="fr-FR" sz="2400" spc="-1">
              <a:solidFill>
                <a:srgbClr val="376092"/>
              </a:solidFill>
              <a:latin typeface="Calibri"/>
            </a:endParaRPr>
          </a:p>
          <a:p>
            <a:pPr marL="406800" lvl="3" indent="-324000">
              <a:spcAft>
                <a:spcPts val="1134"/>
              </a:spcAft>
              <a:buClr>
                <a:srgbClr val="000000"/>
              </a:buClr>
              <a:buSzPct val="45000"/>
              <a:buFont typeface="Wingdings" charset="2"/>
              <a:buChar char=""/>
            </a:pPr>
            <a:r>
              <a:rPr lang="fr-FR" sz="2400" spc="-1">
                <a:solidFill>
                  <a:srgbClr val="376092"/>
                </a:solidFill>
                <a:latin typeface="Calibri"/>
              </a:rPr>
              <a:t>De base notre bouton sera vert, dès que l'on va passer le curseur dessus (</a:t>
            </a:r>
            <a:r>
              <a:rPr lang="fr-FR" sz="2400" spc="-1" err="1">
                <a:solidFill>
                  <a:srgbClr val="376092"/>
                </a:solidFill>
                <a:latin typeface="Calibri"/>
              </a:rPr>
              <a:t>hover</a:t>
            </a:r>
            <a:r>
              <a:rPr lang="fr-FR" sz="2400" spc="-1">
                <a:solidFill>
                  <a:srgbClr val="376092"/>
                </a:solidFill>
                <a:latin typeface="Calibri"/>
              </a:rPr>
              <a:t>) il va passer au rouge vif.</a:t>
            </a:r>
          </a:p>
          <a:p>
            <a:pPr marL="406800" lvl="3" indent="-324000">
              <a:spcAft>
                <a:spcPts val="1134"/>
              </a:spcAft>
              <a:buClr>
                <a:srgbClr val="000000"/>
              </a:buClr>
              <a:buSzPct val="45000"/>
              <a:buFont typeface="Wingdings" charset="2"/>
              <a:buChar char=""/>
            </a:pPr>
            <a:r>
              <a:rPr lang="fr-FR" sz="2400" spc="-1">
                <a:solidFill>
                  <a:srgbClr val="376092"/>
                </a:solidFill>
                <a:latin typeface="Calibri"/>
              </a:rPr>
              <a:t>La modification peut être plus subtil, comme par exemple un léger agrandissement ou une augmentation de l'ombre.</a:t>
            </a:r>
          </a:p>
          <a:p>
            <a:pPr marL="914400" lvl="3">
              <a:buClr>
                <a:srgbClr val="000000"/>
              </a:buClr>
              <a:buSzPct val="45000"/>
            </a:pP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4285662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 Un peu de dynamisme</a:t>
            </a:r>
            <a:endParaRPr lang="en-US" sz="3200" b="0" strike="noStrike" spc="-1">
              <a:solidFill>
                <a:srgbClr val="376092"/>
              </a:solidFill>
              <a:latin typeface="Arial"/>
            </a:endParaRPr>
          </a:p>
        </p:txBody>
      </p:sp>
      <p:sp>
        <p:nvSpPr>
          <p:cNvPr id="136" name="TextShape 2"/>
          <p:cNvSpPr txBox="1"/>
          <p:nvPr/>
        </p:nvSpPr>
        <p:spPr>
          <a:xfrm>
            <a:off x="457200" y="1233996"/>
            <a:ext cx="8229240" cy="49006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allons mettre en place un lien qui va se comporter comme un bouton.</a:t>
            </a:r>
          </a:p>
          <a:p>
            <a:pPr marL="406800" indent="-324000">
              <a:spcAft>
                <a:spcPts val="1134"/>
              </a:spcAft>
              <a:buClr>
                <a:srgbClr val="000000"/>
              </a:buClr>
              <a:buSzPct val="45000"/>
              <a:buFont typeface="Wingdings" charset="2"/>
              <a:buChar char=""/>
            </a:pPr>
            <a:r>
              <a:rPr lang="fr-FR" sz="2400" spc="-1">
                <a:solidFill>
                  <a:srgbClr val="376092"/>
                </a:solidFill>
                <a:latin typeface="Calibri"/>
              </a:rPr>
              <a:t>Commençons par mettre en place un lien avec la balise &lt;a&gt;</a:t>
            </a:r>
          </a:p>
          <a:p>
            <a:pPr marL="406800" indent="-324000">
              <a:spcAft>
                <a:spcPts val="1134"/>
              </a:spcAft>
              <a:buClr>
                <a:srgbClr val="000000"/>
              </a:buClr>
              <a:buSzPct val="45000"/>
              <a:buFont typeface="Wingdings" charset="2"/>
              <a:buChar char=""/>
            </a:pPr>
            <a:r>
              <a:rPr lang="fr-FR" sz="2400" spc="-1">
                <a:solidFill>
                  <a:srgbClr val="376092"/>
                </a:solidFill>
                <a:latin typeface="Calibri"/>
              </a:rPr>
              <a:t>Donnons un nom de classe à cette balise pour pouvoir modifier son style dans le fichier CSS.</a:t>
            </a:r>
          </a:p>
          <a:p>
            <a:pPr marL="406800" indent="-324000">
              <a:spcAft>
                <a:spcPts val="1134"/>
              </a:spcAft>
              <a:buClr>
                <a:srgbClr val="000000"/>
              </a:buClr>
              <a:buSzPct val="45000"/>
              <a:buFont typeface="Wingdings" charset="2"/>
              <a:buChar char=""/>
            </a:pPr>
            <a:r>
              <a:rPr lang="fr-FR" sz="2400" spc="-1">
                <a:solidFill>
                  <a:srgbClr val="376092"/>
                </a:solidFill>
                <a:latin typeface="Calibri"/>
              </a:rPr>
              <a:t>Donnons à ce lien l'apparence d'un bouton (couleur de fond, arrondis…)</a:t>
            </a:r>
          </a:p>
          <a:p>
            <a:pPr marL="406800" indent="-324000">
              <a:spcAft>
                <a:spcPts val="1134"/>
              </a:spcAft>
              <a:buClr>
                <a:srgbClr val="000000"/>
              </a:buClr>
              <a:buSzPct val="45000"/>
              <a:buFont typeface="Wingdings" charset="2"/>
              <a:buChar char=""/>
            </a:pPr>
            <a:r>
              <a:rPr lang="fr-FR" sz="2400" spc="-1">
                <a:solidFill>
                  <a:srgbClr val="376092"/>
                </a:solidFill>
                <a:latin typeface="Calibri"/>
              </a:rPr>
              <a:t>Définition le sélecteur :</a:t>
            </a:r>
            <a:r>
              <a:rPr lang="fr-FR" sz="2400" spc="-1" err="1">
                <a:solidFill>
                  <a:srgbClr val="376092"/>
                </a:solidFill>
                <a:latin typeface="Calibri"/>
              </a:rPr>
              <a:t>hover</a:t>
            </a:r>
            <a:r>
              <a:rPr lang="fr-FR" sz="2400" spc="-1">
                <a:solidFill>
                  <a:srgbClr val="376092"/>
                </a:solidFill>
                <a:latin typeface="Calibri"/>
              </a:rPr>
              <a:t> pour modifier des propriétés lors du passage de la souris (changer la couleur).</a:t>
            </a:r>
          </a:p>
          <a:p>
            <a:pPr marL="406800" indent="-324000">
              <a:spcAft>
                <a:spcPts val="1134"/>
              </a:spcAft>
              <a:buClr>
                <a:srgbClr val="000000"/>
              </a:buClr>
              <a:buSzPct val="45000"/>
              <a:buFont typeface="Wingdings" charset="2"/>
              <a:buChar char=""/>
            </a:pPr>
            <a:r>
              <a:rPr lang="fr-FR" sz="2400" spc="-1">
                <a:solidFill>
                  <a:srgbClr val="376092"/>
                </a:solidFill>
                <a:latin typeface="Calibri"/>
              </a:rPr>
              <a:t>Essayons d'autres effets dans le :</a:t>
            </a:r>
            <a:r>
              <a:rPr lang="fr-FR" sz="2400" spc="-1" err="1">
                <a:solidFill>
                  <a:srgbClr val="376092"/>
                </a:solidFill>
                <a:latin typeface="Calibri"/>
              </a:rPr>
              <a:t>hover</a:t>
            </a:r>
            <a:r>
              <a:rPr lang="fr-FR" sz="2400" spc="-1">
                <a:solidFill>
                  <a:srgbClr val="376092"/>
                </a:solidFill>
                <a:latin typeface="Calibri"/>
              </a:rPr>
              <a:t> (ajout d'une ombre, agrandissement du texte….).</a:t>
            </a:r>
          </a:p>
          <a:p>
            <a:pPr marL="406800" indent="-324000">
              <a:spcAft>
                <a:spcPts val="1134"/>
              </a:spcAft>
              <a:buClr>
                <a:srgbClr val="000000"/>
              </a:buClr>
              <a:buSzPct val="45000"/>
              <a:buFont typeface="Wingdings" charset="2"/>
              <a:buChar char=""/>
            </a:pPr>
            <a:r>
              <a:rPr lang="fr-FR" sz="2400" spc="-1">
                <a:solidFill>
                  <a:srgbClr val="376092"/>
                </a:solidFill>
                <a:latin typeface="Calibri"/>
              </a:rPr>
              <a:t>Voyons comment visualiser le :</a:t>
            </a:r>
            <a:r>
              <a:rPr lang="fr-FR" sz="2400" spc="-1" err="1">
                <a:solidFill>
                  <a:srgbClr val="376092"/>
                </a:solidFill>
                <a:latin typeface="Calibri"/>
              </a:rPr>
              <a:t>hover</a:t>
            </a:r>
            <a:r>
              <a:rPr lang="fr-FR" sz="2400" spc="-1">
                <a:solidFill>
                  <a:srgbClr val="376092"/>
                </a:solidFill>
                <a:latin typeface="Calibri"/>
              </a:rPr>
              <a:t> dans l'outil </a:t>
            </a:r>
            <a:r>
              <a:rPr lang="fr-FR" sz="2400" spc="-1" err="1">
                <a:solidFill>
                  <a:srgbClr val="376092"/>
                </a:solidFill>
                <a:latin typeface="Calibri"/>
              </a:rPr>
              <a:t>inspect</a:t>
            </a:r>
            <a:r>
              <a:rPr lang="fr-FR" sz="2400" spc="-1">
                <a:solidFill>
                  <a:srgbClr val="376092"/>
                </a:solidFill>
                <a:latin typeface="Calibri"/>
              </a:rPr>
              <a:t> (Style).</a:t>
            </a:r>
            <a:endParaRPr lang="fr-FR"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latin typeface="Calibri"/>
            </a:endParaRP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4089814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Résumé des notions abordées.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Difficultés particulières ?</a:t>
            </a:r>
            <a:endParaRPr lang="en-US" sz="2400" b="0" strike="noStrike" spc="-1">
              <a:solidFill>
                <a:srgbClr val="376092"/>
              </a:solidFill>
              <a:latin typeface="Arial"/>
            </a:endParaRPr>
          </a:p>
          <a:p>
            <a:pPr marL="1022400" lvl="2">
              <a:spcAft>
                <a:spcPts val="1060"/>
              </a:spcAft>
              <a:buClr>
                <a:srgbClr val="000000"/>
              </a:buClr>
              <a:buSzPct val="45000"/>
            </a:pPr>
            <a:r>
              <a:rPr lang="fr-FR" sz="2400" spc="-1">
                <a:solidFill>
                  <a:srgbClr val="376092"/>
                </a:solidFill>
                <a:latin typeface="Arial"/>
              </a:rPr>
              <a:t>				</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C’est quoi ?</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Lorsque le HTML est sorti en 1991, le CSS n’existait pas.</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était naturellement possible de formater des pages html mais tout se trouvait dans le fichier .html.</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projets devenant toujours plus conséquent, les sources devenaient très vite compliqués à lire.</a:t>
            </a:r>
          </a:p>
          <a:p>
            <a:pPr marL="406800" indent="-324000">
              <a:spcAft>
                <a:spcPts val="1134"/>
              </a:spcAft>
              <a:buClr>
                <a:srgbClr val="000000"/>
              </a:buClr>
              <a:buSzPct val="45000"/>
              <a:buFont typeface="Wingdings" charset="2"/>
              <a:buChar char=""/>
            </a:pPr>
            <a:r>
              <a:rPr lang="fr-FR" sz="2400" spc="-1">
                <a:solidFill>
                  <a:srgbClr val="376092"/>
                </a:solidFill>
                <a:latin typeface="Calibri"/>
              </a:rPr>
              <a:t>En 1996, le CSS est apparue pour permettre une organisation plus efficace des projets.</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habitudes étant difficiles à modifier, il fallu du temps pour que les développeurs adoptent le CSS.</a:t>
            </a:r>
          </a:p>
          <a:p>
            <a:pPr marL="406800" indent="-324000">
              <a:spcAft>
                <a:spcPts val="1134"/>
              </a:spcAft>
              <a:buClr>
                <a:srgbClr val="000000"/>
              </a:buClr>
              <a:buSzPct val="45000"/>
              <a:buFont typeface="Wingdings" charset="2"/>
              <a:buChar char=""/>
            </a:pPr>
            <a:r>
              <a:rPr lang="fr-FR" sz="2400" spc="-1">
                <a:solidFill>
                  <a:srgbClr val="376092"/>
                </a:solidFill>
                <a:latin typeface="Calibri"/>
              </a:rPr>
              <a:t>Même aujourd’hui on peut encore trouver des sites dont le formatage se trouve dans la partie html.</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327294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C’est quoi ?</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 CSS tout comme le HTML est lu est interprété directement par le navigateur.</a:t>
            </a:r>
          </a:p>
          <a:p>
            <a:pPr marL="406800" indent="-324000">
              <a:spcAft>
                <a:spcPts val="1134"/>
              </a:spcAft>
              <a:buClr>
                <a:srgbClr val="000000"/>
              </a:buClr>
              <a:buSzPct val="45000"/>
              <a:buFont typeface="Wingdings" charset="2"/>
              <a:buChar char=""/>
            </a:pPr>
            <a:r>
              <a:rPr lang="fr-FR" sz="2400" spc="-1">
                <a:solidFill>
                  <a:srgbClr val="376092"/>
                </a:solidFill>
                <a:latin typeface="Calibri"/>
              </a:rPr>
              <a:t>Encore une fois il n’y a rien à installer pour écrire un fichier CSS.</a:t>
            </a:r>
          </a:p>
          <a:p>
            <a:pPr marL="406800" indent="-324000">
              <a:spcAft>
                <a:spcPts val="1134"/>
              </a:spcAft>
              <a:buClr>
                <a:srgbClr val="000000"/>
              </a:buClr>
              <a:buSzPct val="45000"/>
              <a:buFont typeface="Wingdings" charset="2"/>
              <a:buChar char=""/>
            </a:pPr>
            <a:r>
              <a:rPr lang="fr-FR" sz="2400" spc="-1">
                <a:solidFill>
                  <a:srgbClr val="376092"/>
                </a:solidFill>
                <a:latin typeface="Calibri"/>
              </a:rPr>
              <a:t>Le CSS possède également des versions, nous en sommes à CSS 3. Ce qui fait que les éléments CSS les plus récents peuvent ne pas être interprétés par des navigateurs anciens.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Le site </a:t>
            </a:r>
            <a:r>
              <a:rPr lang="fr-FR" sz="2400" spc="-1">
                <a:solidFill>
                  <a:srgbClr val="376092"/>
                </a:solidFill>
                <a:latin typeface="Calibri"/>
                <a:hlinkClick r:id="rId2"/>
              </a:rPr>
              <a:t>https://caniuse.com/</a:t>
            </a:r>
            <a:r>
              <a:rPr lang="fr-FR" sz="2400" spc="-1">
                <a:solidFill>
                  <a:srgbClr val="376092"/>
                </a:solidFill>
                <a:latin typeface="Calibri"/>
              </a:rPr>
              <a:t> vous permet de savoir si une fonctionnalité est accessible ou non sur un navigateur donné.</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Cherchons par exemple le tag </a:t>
            </a:r>
            <a:r>
              <a:rPr lang="fr-FR" sz="2400" spc="-1" err="1">
                <a:solidFill>
                  <a:srgbClr val="376092"/>
                </a:solidFill>
                <a:latin typeface="Calibri"/>
              </a:rPr>
              <a:t>color</a:t>
            </a:r>
            <a:r>
              <a:rPr lang="fr-FR" sz="2400" spc="-1">
                <a:solidFill>
                  <a:srgbClr val="376092"/>
                </a:solidFill>
                <a:latin typeface="Calibri"/>
              </a:rPr>
              <a:t> pour voir sa compatibilité.</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01438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je le mets où ?</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Un fichier CSS est un fichier texte classique qui possède une extension .</a:t>
            </a:r>
            <a:r>
              <a:rPr lang="fr-FR" sz="2400" spc="-1" err="1">
                <a:solidFill>
                  <a:srgbClr val="376092"/>
                </a:solidFill>
                <a:latin typeface="Calibri"/>
              </a:rPr>
              <a:t>css</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Pour un petit projet, vous pouvez laisser le fichier CSS dans le même répertoire que les fichiers HTML</a:t>
            </a:r>
          </a:p>
          <a:p>
            <a:pPr marL="406800" indent="-324000">
              <a:spcAft>
                <a:spcPts val="1134"/>
              </a:spcAft>
              <a:buClr>
                <a:srgbClr val="000000"/>
              </a:buClr>
              <a:buSzPct val="45000"/>
              <a:buFont typeface="Wingdings" charset="2"/>
              <a:buChar char=""/>
            </a:pPr>
            <a:r>
              <a:rPr lang="fr-FR" sz="2400" spc="-1">
                <a:solidFill>
                  <a:srgbClr val="376092"/>
                </a:solidFill>
                <a:latin typeface="Calibri"/>
              </a:rPr>
              <a:t>Pour un projet plus conséquent, il vaut mieux créer un répertoire style dans votre projet pour y stocker les fichiers CSS.</a:t>
            </a:r>
          </a:p>
          <a:p>
            <a:pPr marL="406800" indent="-324000">
              <a:spcAft>
                <a:spcPts val="1134"/>
              </a:spcAft>
              <a:buClr>
                <a:srgbClr val="000000"/>
              </a:buClr>
              <a:buSzPct val="45000"/>
              <a:buFont typeface="Wingdings" charset="2"/>
              <a:buChar char=""/>
            </a:pPr>
            <a:r>
              <a:rPr lang="fr-FR" sz="2400" spc="-1">
                <a:solidFill>
                  <a:srgbClr val="376092"/>
                </a:solidFill>
                <a:latin typeface="Calibri"/>
              </a:rPr>
              <a:t>Vous pourriez aussi mettre vos instructions CSS dans une balise &lt;style&gt;&lt;/style&gt; en entête de vos fichier html mais nous perdons là l’intérêt de pouvoir organiser notre projet.</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45050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Créer votre style – premiers pas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chor="t">
            <a:noAutofit/>
          </a:bodyPr>
          <a:lstStyle/>
          <a:p>
            <a:pPr marL="406400" indent="-323850">
              <a:spcAft>
                <a:spcPts val="1134"/>
              </a:spcAft>
              <a:buClr>
                <a:srgbClr val="000000"/>
              </a:buClr>
              <a:buSzPct val="45000"/>
              <a:buFont typeface="Wingdings" charset="2"/>
              <a:buChar char=""/>
            </a:pPr>
            <a:r>
              <a:rPr lang="fr-FR" sz="2400" spc="-1">
                <a:solidFill>
                  <a:srgbClr val="376092"/>
                </a:solidFill>
                <a:latin typeface="Calibri"/>
              </a:rPr>
              <a:t>Là encore, il faut se rendre à l’évidence que l’informatique, c’est p as magique.</a:t>
            </a:r>
            <a:endParaRPr lang="fr-FR"/>
          </a:p>
          <a:p>
            <a:pPr marL="406400" indent="-323850">
              <a:spcAft>
                <a:spcPts val="1134"/>
              </a:spcAft>
              <a:buClr>
                <a:srgbClr val="000000"/>
              </a:buClr>
              <a:buSzPct val="45000"/>
              <a:buFont typeface="Wingdings" charset="2"/>
              <a:buChar char=""/>
            </a:pPr>
            <a:r>
              <a:rPr lang="fr-FR" sz="2400" spc="-1">
                <a:solidFill>
                  <a:srgbClr val="376092"/>
                </a:solidFill>
                <a:latin typeface="Calibri"/>
              </a:rPr>
              <a:t>Si vous voulez qu’un fichier HTML utilise un style CSS donné, il va falloir le définir dans son entête &lt;</a:t>
            </a:r>
            <a:r>
              <a:rPr lang="fr-FR" sz="2400" spc="-1" err="1">
                <a:solidFill>
                  <a:srgbClr val="376092"/>
                </a:solidFill>
                <a:latin typeface="Calibri"/>
              </a:rPr>
              <a:t>head</a:t>
            </a:r>
            <a:r>
              <a:rPr lang="fr-FR" sz="2400" spc="-1">
                <a:solidFill>
                  <a:srgbClr val="376092"/>
                </a:solidFill>
                <a:latin typeface="Calibri"/>
              </a:rPr>
              <a:t>&gt;&lt;/</a:t>
            </a:r>
            <a:r>
              <a:rPr lang="fr-FR" sz="2400" spc="-1" err="1">
                <a:solidFill>
                  <a:srgbClr val="376092"/>
                </a:solidFill>
                <a:latin typeface="Calibri"/>
              </a:rPr>
              <a:t>head</a:t>
            </a:r>
            <a:r>
              <a:rPr lang="fr-FR" sz="2400" spc="-1">
                <a:solidFill>
                  <a:srgbClr val="376092"/>
                </a:solidFill>
                <a:latin typeface="Calibri"/>
              </a:rPr>
              <a:t>&gt; :</a:t>
            </a:r>
          </a:p>
          <a:p>
            <a:r>
              <a:rPr lang="fr-FR" sz="2400" b="0">
                <a:effectLst/>
                <a:latin typeface="Consolas"/>
              </a:rPr>
              <a:t>&lt;</a:t>
            </a:r>
            <a:r>
              <a:rPr lang="fr-FR" sz="2400" err="1">
                <a:latin typeface="Consolas"/>
              </a:rPr>
              <a:t>link</a:t>
            </a:r>
            <a:r>
              <a:rPr lang="fr-FR" sz="2400" b="0">
                <a:effectLst/>
                <a:latin typeface="Consolas"/>
              </a:rPr>
              <a:t> rel="</a:t>
            </a:r>
            <a:r>
              <a:rPr lang="fr-FR" sz="2400" b="0" err="1">
                <a:effectLst/>
                <a:latin typeface="Consolas"/>
              </a:rPr>
              <a:t>stylesheet</a:t>
            </a:r>
            <a:r>
              <a:rPr lang="fr-FR" sz="2400" b="0">
                <a:effectLst/>
                <a:latin typeface="Consolas"/>
              </a:rPr>
              <a:t>" href="./style/monStyle.css" type="</a:t>
            </a:r>
            <a:r>
              <a:rPr lang="fr-FR" sz="2400" b="0" err="1">
                <a:effectLst/>
                <a:latin typeface="Consolas"/>
              </a:rPr>
              <a:t>text</a:t>
            </a:r>
            <a:r>
              <a:rPr lang="fr-FR" sz="2400" b="0">
                <a:effectLst/>
                <a:latin typeface="Consolas"/>
              </a:rPr>
              <a:t>/</a:t>
            </a:r>
            <a:r>
              <a:rPr lang="fr-FR" sz="2400" b="0" err="1">
                <a:effectLst/>
                <a:latin typeface="Consolas"/>
              </a:rPr>
              <a:t>css</a:t>
            </a:r>
            <a:r>
              <a:rPr lang="fr-FR" sz="2400" b="0">
                <a:effectLst/>
                <a:latin typeface="Consolas"/>
              </a:rPr>
              <a:t>" &gt;</a:t>
            </a:r>
          </a:p>
          <a:p>
            <a:pPr marL="406400" indent="-323850">
              <a:spcAft>
                <a:spcPts val="1134"/>
              </a:spcAft>
              <a:buClr>
                <a:srgbClr val="000000"/>
              </a:buClr>
              <a:buSzPct val="45000"/>
              <a:buFont typeface="Wingdings" charset="2"/>
              <a:buChar char=""/>
            </a:pPr>
            <a:r>
              <a:rPr lang="fr-FR" sz="2400" spc="-1">
                <a:solidFill>
                  <a:srgbClr val="376092"/>
                </a:solidFill>
                <a:latin typeface="Calibri"/>
              </a:rPr>
              <a:t>Dans ce cas précis, le fichier monStyle.css sera chargé par le navigateur et son contenu sera utilisé pour formatter mon fichier HTML. Une page peut inclure plusieurs fichier CSS.</a:t>
            </a:r>
          </a:p>
          <a:p>
            <a:pPr marL="406400" indent="-323850">
              <a:spcAft>
                <a:spcPts val="1134"/>
              </a:spcAft>
              <a:buClr>
                <a:srgbClr val="000000"/>
              </a:buClr>
              <a:buSzPct val="45000"/>
              <a:buFont typeface="Wingdings" charset="2"/>
              <a:buChar char=""/>
            </a:pPr>
            <a:r>
              <a:rPr lang="fr-FR" sz="2400" spc="-1">
                <a:solidFill>
                  <a:srgbClr val="376092"/>
                </a:solidFill>
                <a:latin typeface="Calibri"/>
              </a:rPr>
              <a:t>Je vous propose de créer dans le même répertoire un fichier HTML avec une structure de base (&lt;html&gt;, &lt;</a:t>
            </a:r>
            <a:r>
              <a:rPr lang="fr-FR" sz="2400" spc="-1" err="1">
                <a:solidFill>
                  <a:srgbClr val="376092"/>
                </a:solidFill>
                <a:latin typeface="Calibri"/>
              </a:rPr>
              <a:t>head</a:t>
            </a:r>
            <a:r>
              <a:rPr lang="fr-FR" sz="2400" spc="-1">
                <a:solidFill>
                  <a:srgbClr val="376092"/>
                </a:solidFill>
                <a:latin typeface="Calibri"/>
              </a:rPr>
              <a:t>&gt;, &lt;body&gt;) et un fichier CSS. Ajoutons quelques balises (&lt;H1&gt;, &lt;p&gt;…)</a:t>
            </a:r>
          </a:p>
          <a:p>
            <a:r>
              <a:rPr lang="fr-FR" sz="2400" b="0">
                <a:solidFill>
                  <a:srgbClr val="808080"/>
                </a:solidFill>
                <a:effectLst/>
                <a:latin typeface="Consolas"/>
              </a:rPr>
              <a:t>	</a:t>
            </a:r>
            <a:endParaRPr lang="fr-FR" sz="2400" b="0">
              <a:solidFill>
                <a:srgbClr val="D4D4D4"/>
              </a:solidFill>
              <a:effectLst/>
              <a:latin typeface="Consolas"/>
            </a:endParaRPr>
          </a:p>
          <a:p>
            <a:pPr marL="8255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99145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CSS, Créer votre style – premiers pas</a:t>
            </a:r>
            <a:endParaRPr lang="en-US" sz="3200" b="0" strike="noStrike" spc="-1">
              <a:solidFill>
                <a:srgbClr val="376092"/>
              </a:solidFill>
              <a:latin typeface="Arial"/>
            </a:endParaRPr>
          </a:p>
        </p:txBody>
      </p:sp>
      <p:sp>
        <p:nvSpPr>
          <p:cNvPr id="136" name="TextShape 2"/>
          <p:cNvSpPr txBox="1"/>
          <p:nvPr/>
        </p:nvSpPr>
        <p:spPr>
          <a:xfrm>
            <a:off x="457200" y="1189608"/>
            <a:ext cx="8229240" cy="493615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Tant que le fichier CSS est vide, les style par défaut s’applique.</a:t>
            </a:r>
          </a:p>
          <a:p>
            <a:pPr marL="406800" indent="-324000">
              <a:spcAft>
                <a:spcPts val="1134"/>
              </a:spcAft>
              <a:buClr>
                <a:srgbClr val="000000"/>
              </a:buClr>
              <a:buSzPct val="45000"/>
              <a:buFont typeface="Wingdings" charset="2"/>
              <a:buChar char=""/>
            </a:pPr>
            <a:r>
              <a:rPr lang="fr-FR" sz="2400" spc="-1">
                <a:solidFill>
                  <a:srgbClr val="376092"/>
                </a:solidFill>
                <a:latin typeface="Calibri"/>
              </a:rPr>
              <a:t>Changeons donc la couleur des titres H1 pour les afficher en bleu.</a:t>
            </a:r>
          </a:p>
          <a:p>
            <a:pPr marL="540000" lvl="1">
              <a:spcAft>
                <a:spcPts val="1134"/>
              </a:spcAft>
              <a:buClr>
                <a:srgbClr val="000000"/>
              </a:buClr>
              <a:buSzPct val="45000"/>
            </a:pPr>
            <a:r>
              <a:rPr lang="fr-FR" sz="2400" spc="-1">
                <a:latin typeface="Calibri"/>
              </a:rPr>
              <a:t>h1{</a:t>
            </a:r>
          </a:p>
          <a:p>
            <a:pPr marL="540000" lvl="1">
              <a:spcAft>
                <a:spcPts val="1134"/>
              </a:spcAft>
              <a:buClr>
                <a:srgbClr val="000000"/>
              </a:buClr>
              <a:buSzPct val="45000"/>
            </a:pPr>
            <a:r>
              <a:rPr lang="fr-FR" sz="2400" spc="-1">
                <a:latin typeface="Calibri"/>
              </a:rPr>
              <a:t>   	</a:t>
            </a:r>
            <a:r>
              <a:rPr lang="fr-FR" sz="2400" spc="-1" err="1">
                <a:latin typeface="Calibri"/>
              </a:rPr>
              <a:t>color:blue</a:t>
            </a:r>
            <a:r>
              <a:rPr lang="fr-FR" sz="2400" spc="-1">
                <a:latin typeface="Calibri"/>
              </a:rPr>
              <a:t>;</a:t>
            </a:r>
          </a:p>
          <a:p>
            <a:pPr marL="540000" lvl="1">
              <a:spcAft>
                <a:spcPts val="1134"/>
              </a:spcAft>
              <a:buClr>
                <a:srgbClr val="000000"/>
              </a:buClr>
              <a:buSzPct val="45000"/>
            </a:pPr>
            <a:r>
              <a:rPr lang="fr-FR" sz="2400" spc="-1">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Modifions aussi la couleur de fond des paragraphes :</a:t>
            </a:r>
          </a:p>
          <a:p>
            <a:pPr lvl="1"/>
            <a:r>
              <a:rPr lang="fr-FR" sz="2400" b="0">
                <a:effectLst/>
                <a:latin typeface="Consolas" panose="020B0609020204030204" pitchFamily="49" charset="0"/>
              </a:rPr>
              <a:t>p {</a:t>
            </a:r>
          </a:p>
          <a:p>
            <a:pPr lvl="1"/>
            <a:r>
              <a:rPr lang="fr-FR" sz="2400" b="0">
                <a:effectLst/>
                <a:latin typeface="Consolas" panose="020B0609020204030204" pitchFamily="49" charset="0"/>
              </a:rPr>
              <a:t>    background-</a:t>
            </a:r>
            <a:r>
              <a:rPr lang="fr-FR" sz="2400" b="0" err="1">
                <a:effectLst/>
                <a:latin typeface="Consolas" panose="020B0609020204030204" pitchFamily="49" charset="0"/>
              </a:rPr>
              <a:t>color</a:t>
            </a:r>
            <a:r>
              <a:rPr lang="fr-FR" sz="2400" b="0">
                <a:effectLst/>
                <a:latin typeface="Consolas" panose="020B0609020204030204" pitchFamily="49" charset="0"/>
              </a:rPr>
              <a:t>: gray;</a:t>
            </a:r>
          </a:p>
          <a:p>
            <a:pPr lvl="1"/>
            <a:r>
              <a:rPr lang="fr-FR" sz="2400" b="0">
                <a:effectLst/>
                <a:latin typeface="Consolas" panose="020B0609020204030204" pitchFamily="49" charset="0"/>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Ouvrons l’outil d’inspection du navigateur pour retrouver toutes ces valeurs.</a:t>
            </a:r>
          </a:p>
          <a:p>
            <a:pPr marL="82800">
              <a:spcAft>
                <a:spcPts val="1134"/>
              </a:spcAft>
              <a:buClr>
                <a:srgbClr val="000000"/>
              </a:buClr>
              <a:buSzPct val="45000"/>
            </a:pP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r>
              <a:rPr lang="fr-FR" sz="2400" b="0">
                <a:solidFill>
                  <a:srgbClr val="808080"/>
                </a:solidFill>
                <a:effectLst/>
                <a:latin typeface="Consolas" panose="020B0609020204030204" pitchFamily="49" charset="0"/>
              </a:rPr>
              <a:t>	</a:t>
            </a:r>
            <a:endParaRPr lang="fr-FR" sz="2400" b="0">
              <a:solidFill>
                <a:srgbClr val="D4D4D4"/>
              </a:solidFill>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p:txBody>
      </p:sp>
    </p:spTree>
    <p:extLst>
      <p:ext uri="{BB962C8B-B14F-4D97-AF65-F5344CB8AC3E}">
        <p14:creationId xmlns:p14="http://schemas.microsoft.com/office/powerpoint/2010/main" val="279043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10" ma:contentTypeDescription="Crée un document." ma:contentTypeScope="" ma:versionID="25719ed148d7cdc4bdae3dd483d80576">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eeb4fdcbfc8a1d7ece678a8fe90d1916"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1414F3-E4D1-483D-8BA8-B3E7A45A6E8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D4544BA-FECD-404B-9251-FB70AB8AD8A2}"/>
</file>

<file path=customXml/itemProps3.xml><?xml version="1.0" encoding="utf-8"?>
<ds:datastoreItem xmlns:ds="http://schemas.openxmlformats.org/officeDocument/2006/customXml" ds:itemID="{CCFD9991-B422-4403-8A25-370CCFC6D9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49</Slides>
  <Notes>0</Notes>
  <HiddenSlides>0</HiddenSlides>
  <ScaleCrop>false</ScaleCrop>
  <HeadingPairs>
    <vt:vector size="4" baseType="variant">
      <vt:variant>
        <vt:lpstr>Theme</vt:lpstr>
      </vt:variant>
      <vt:variant>
        <vt:i4>2</vt:i4>
      </vt:variant>
      <vt:variant>
        <vt:lpstr>Slide Titles</vt:lpstr>
      </vt:variant>
      <vt:variant>
        <vt:i4>49</vt:i4>
      </vt:variant>
    </vt:vector>
  </HeadingPairs>
  <TitlesOfParts>
    <vt:vector size="5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revision>1</cp:revision>
  <dcterms:created xsi:type="dcterms:W3CDTF">2012-01-17T22:15:29Z</dcterms:created>
  <dcterms:modified xsi:type="dcterms:W3CDTF">2021-11-02T13:04:58Z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