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661" r:id="rId5"/>
    <p:sldMasterId id="2147483674" r:id="rId6"/>
  </p:sldMasterIdLst>
  <p:notesMasterIdLst>
    <p:notesMasterId r:id="rId45"/>
  </p:notesMasterIdLst>
  <p:sldIdLst>
    <p:sldId id="256" r:id="rId7"/>
    <p:sldId id="343" r:id="rId8"/>
    <p:sldId id="257" r:id="rId9"/>
    <p:sldId id="459" r:id="rId10"/>
    <p:sldId id="460" r:id="rId11"/>
    <p:sldId id="419" r:id="rId12"/>
    <p:sldId id="461" r:id="rId13"/>
    <p:sldId id="420"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281" r:id="rId44"/>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2B443-2347-FD35-7B1B-5FF8698640AD}" v="2" dt="2021-11-02T14:40:40.916"/>
    <p1510:client id="{68BDB904-F156-491D-AAE9-1914DFFBAC93}" v="8" dt="2021-11-02T15:11:06.888"/>
    <p1510:client id="{E4CB27D5-1F6B-4A0E-BCBA-0E2CE5A2A02D}" v="8" dt="2021-11-02T15:26:53.17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KHTI Zakaria" userId="S::alss-sio-sisr21-bza@ccicampus.fr::989a8c70-604a-4356-833c-64b22ffd6b82" providerId="AD" clId="Web-{68BDB904-F156-491D-AAE9-1914DFFBAC93}"/>
    <pc:docChg chg="addSld">
      <pc:chgData name="BEKHTI Zakaria" userId="S::alss-sio-sisr21-bza@ccicampus.fr::989a8c70-604a-4356-833c-64b22ffd6b82" providerId="AD" clId="Web-{68BDB904-F156-491D-AAE9-1914DFFBAC93}" dt="2021-11-02T15:11:06.888" v="7"/>
      <pc:docMkLst>
        <pc:docMk/>
      </pc:docMkLst>
      <pc:sldChg chg="new">
        <pc:chgData name="BEKHTI Zakaria" userId="S::alss-sio-sisr21-bza@ccicampus.fr::989a8c70-604a-4356-833c-64b22ffd6b82" providerId="AD" clId="Web-{68BDB904-F156-491D-AAE9-1914DFFBAC93}" dt="2021-11-02T15:10:32.074" v="0"/>
        <pc:sldMkLst>
          <pc:docMk/>
          <pc:sldMk cId="1134006317" sldId="491"/>
        </pc:sldMkLst>
      </pc:sldChg>
      <pc:sldChg chg="new">
        <pc:chgData name="BEKHTI Zakaria" userId="S::alss-sio-sisr21-bza@ccicampus.fr::989a8c70-604a-4356-833c-64b22ffd6b82" providerId="AD" clId="Web-{68BDB904-F156-491D-AAE9-1914DFFBAC93}" dt="2021-11-02T15:11:05.638" v="1"/>
        <pc:sldMkLst>
          <pc:docMk/>
          <pc:sldMk cId="2531850668" sldId="492"/>
        </pc:sldMkLst>
      </pc:sldChg>
      <pc:sldChg chg="new">
        <pc:chgData name="BEKHTI Zakaria" userId="S::alss-sio-sisr21-bza@ccicampus.fr::989a8c70-604a-4356-833c-64b22ffd6b82" providerId="AD" clId="Web-{68BDB904-F156-491D-AAE9-1914DFFBAC93}" dt="2021-11-02T15:11:06.028" v="2"/>
        <pc:sldMkLst>
          <pc:docMk/>
          <pc:sldMk cId="2641854078" sldId="493"/>
        </pc:sldMkLst>
      </pc:sldChg>
      <pc:sldChg chg="new">
        <pc:chgData name="BEKHTI Zakaria" userId="S::alss-sio-sisr21-bza@ccicampus.fr::989a8c70-604a-4356-833c-64b22ffd6b82" providerId="AD" clId="Web-{68BDB904-F156-491D-AAE9-1914DFFBAC93}" dt="2021-11-02T15:11:06.185" v="3"/>
        <pc:sldMkLst>
          <pc:docMk/>
          <pc:sldMk cId="4130510289" sldId="494"/>
        </pc:sldMkLst>
      </pc:sldChg>
      <pc:sldChg chg="new">
        <pc:chgData name="BEKHTI Zakaria" userId="S::alss-sio-sisr21-bza@ccicampus.fr::989a8c70-604a-4356-833c-64b22ffd6b82" providerId="AD" clId="Web-{68BDB904-F156-491D-AAE9-1914DFFBAC93}" dt="2021-11-02T15:11:06.325" v="4"/>
        <pc:sldMkLst>
          <pc:docMk/>
          <pc:sldMk cId="2516281250" sldId="495"/>
        </pc:sldMkLst>
      </pc:sldChg>
      <pc:sldChg chg="new">
        <pc:chgData name="BEKHTI Zakaria" userId="S::alss-sio-sisr21-bza@ccicampus.fr::989a8c70-604a-4356-833c-64b22ffd6b82" providerId="AD" clId="Web-{68BDB904-F156-491D-AAE9-1914DFFBAC93}" dt="2021-11-02T15:11:06.497" v="5"/>
        <pc:sldMkLst>
          <pc:docMk/>
          <pc:sldMk cId="696149713" sldId="496"/>
        </pc:sldMkLst>
      </pc:sldChg>
      <pc:sldChg chg="new">
        <pc:chgData name="BEKHTI Zakaria" userId="S::alss-sio-sisr21-bza@ccicampus.fr::989a8c70-604a-4356-833c-64b22ffd6b82" providerId="AD" clId="Web-{68BDB904-F156-491D-AAE9-1914DFFBAC93}" dt="2021-11-02T15:11:06.653" v="6"/>
        <pc:sldMkLst>
          <pc:docMk/>
          <pc:sldMk cId="2617934432" sldId="497"/>
        </pc:sldMkLst>
      </pc:sldChg>
      <pc:sldChg chg="new">
        <pc:chgData name="BEKHTI Zakaria" userId="S::alss-sio-sisr21-bza@ccicampus.fr::989a8c70-604a-4356-833c-64b22ffd6b82" providerId="AD" clId="Web-{68BDB904-F156-491D-AAE9-1914DFFBAC93}" dt="2021-11-02T15:11:06.888" v="7"/>
        <pc:sldMkLst>
          <pc:docMk/>
          <pc:sldMk cId="718674003" sldId="498"/>
        </pc:sldMkLst>
      </pc:sldChg>
    </pc:docChg>
  </pc:docChgLst>
  <pc:docChgLst>
    <pc:chgData name="YILMAZ Bünyamin" userId="S::alss-sio-sisr21-ybu@ccicampus.fr::8b84071b-48c5-43d2-85c5-1e15df6c2384" providerId="AD" clId="Web-{4172B443-2347-FD35-7B1B-5FF8698640AD}"/>
    <pc:docChg chg="addSld delSld">
      <pc:chgData name="YILMAZ Bünyamin" userId="S::alss-sio-sisr21-ybu@ccicampus.fr::8b84071b-48c5-43d2-85c5-1e15df6c2384" providerId="AD" clId="Web-{4172B443-2347-FD35-7B1B-5FF8698640AD}" dt="2021-11-02T14:40:40.885" v="1"/>
      <pc:docMkLst>
        <pc:docMk/>
      </pc:docMkLst>
      <pc:sldChg chg="add del">
        <pc:chgData name="YILMAZ Bünyamin" userId="S::alss-sio-sisr21-ybu@ccicampus.fr::8b84071b-48c5-43d2-85c5-1e15df6c2384" providerId="AD" clId="Web-{4172B443-2347-FD35-7B1B-5FF8698640AD}" dt="2021-11-02T14:40:40.885" v="1"/>
        <pc:sldMkLst>
          <pc:docMk/>
          <pc:sldMk cId="936684111" sldId="459"/>
        </pc:sldMkLst>
      </pc:sldChg>
    </pc:docChg>
  </pc:docChgLst>
  <pc:docChgLst>
    <pc:chgData name="BEKHTI Zakaria" userId="S::alss-sio-sisr21-bza@ccicampus.fr::989a8c70-604a-4356-833c-64b22ffd6b82" providerId="AD" clId="Web-{E4CB27D5-1F6B-4A0E-BCBA-0E2CE5A2A02D}"/>
    <pc:docChg chg="delSld">
      <pc:chgData name="BEKHTI Zakaria" userId="S::alss-sio-sisr21-bza@ccicampus.fr::989a8c70-604a-4356-833c-64b22ffd6b82" providerId="AD" clId="Web-{E4CB27D5-1F6B-4A0E-BCBA-0E2CE5A2A02D}" dt="2021-11-02T15:26:53.175" v="7"/>
      <pc:docMkLst>
        <pc:docMk/>
      </pc:docMkLst>
      <pc:sldChg chg="del">
        <pc:chgData name="BEKHTI Zakaria" userId="S::alss-sio-sisr21-bza@ccicampus.fr::989a8c70-604a-4356-833c-64b22ffd6b82" providerId="AD" clId="Web-{E4CB27D5-1F6B-4A0E-BCBA-0E2CE5A2A02D}" dt="2021-11-02T15:26:46.174" v="0"/>
        <pc:sldMkLst>
          <pc:docMk/>
          <pc:sldMk cId="1134006317" sldId="491"/>
        </pc:sldMkLst>
      </pc:sldChg>
      <pc:sldChg chg="del">
        <pc:chgData name="BEKHTI Zakaria" userId="S::alss-sio-sisr21-bza@ccicampus.fr::989a8c70-604a-4356-833c-64b22ffd6b82" providerId="AD" clId="Web-{E4CB27D5-1F6B-4A0E-BCBA-0E2CE5A2A02D}" dt="2021-11-02T15:26:47.581" v="1"/>
        <pc:sldMkLst>
          <pc:docMk/>
          <pc:sldMk cId="2531850668" sldId="492"/>
        </pc:sldMkLst>
      </pc:sldChg>
      <pc:sldChg chg="del">
        <pc:chgData name="BEKHTI Zakaria" userId="S::alss-sio-sisr21-bza@ccicampus.fr::989a8c70-604a-4356-833c-64b22ffd6b82" providerId="AD" clId="Web-{E4CB27D5-1F6B-4A0E-BCBA-0E2CE5A2A02D}" dt="2021-11-02T15:26:48.487" v="2"/>
        <pc:sldMkLst>
          <pc:docMk/>
          <pc:sldMk cId="2641854078" sldId="493"/>
        </pc:sldMkLst>
      </pc:sldChg>
      <pc:sldChg chg="del">
        <pc:chgData name="BEKHTI Zakaria" userId="S::alss-sio-sisr21-bza@ccicampus.fr::989a8c70-604a-4356-833c-64b22ffd6b82" providerId="AD" clId="Web-{E4CB27D5-1F6B-4A0E-BCBA-0E2CE5A2A02D}" dt="2021-11-02T15:26:49.549" v="3"/>
        <pc:sldMkLst>
          <pc:docMk/>
          <pc:sldMk cId="4130510289" sldId="494"/>
        </pc:sldMkLst>
      </pc:sldChg>
      <pc:sldChg chg="del">
        <pc:chgData name="BEKHTI Zakaria" userId="S::alss-sio-sisr21-bza@ccicampus.fr::989a8c70-604a-4356-833c-64b22ffd6b82" providerId="AD" clId="Web-{E4CB27D5-1F6B-4A0E-BCBA-0E2CE5A2A02D}" dt="2021-11-02T15:26:50.581" v="4"/>
        <pc:sldMkLst>
          <pc:docMk/>
          <pc:sldMk cId="2516281250" sldId="495"/>
        </pc:sldMkLst>
      </pc:sldChg>
      <pc:sldChg chg="del">
        <pc:chgData name="BEKHTI Zakaria" userId="S::alss-sio-sisr21-bza@ccicampus.fr::989a8c70-604a-4356-833c-64b22ffd6b82" providerId="AD" clId="Web-{E4CB27D5-1F6B-4A0E-BCBA-0E2CE5A2A02D}" dt="2021-11-02T15:26:51.518" v="5"/>
        <pc:sldMkLst>
          <pc:docMk/>
          <pc:sldMk cId="696149713" sldId="496"/>
        </pc:sldMkLst>
      </pc:sldChg>
      <pc:sldChg chg="del">
        <pc:chgData name="BEKHTI Zakaria" userId="S::alss-sio-sisr21-bza@ccicampus.fr::989a8c70-604a-4356-833c-64b22ffd6b82" providerId="AD" clId="Web-{E4CB27D5-1F6B-4A0E-BCBA-0E2CE5A2A02D}" dt="2021-11-02T15:26:52.206" v="6"/>
        <pc:sldMkLst>
          <pc:docMk/>
          <pc:sldMk cId="2617934432" sldId="497"/>
        </pc:sldMkLst>
      </pc:sldChg>
      <pc:sldChg chg="del">
        <pc:chgData name="BEKHTI Zakaria" userId="S::alss-sio-sisr21-bza@ccicampus.fr::989a8c70-604a-4356-833c-64b22ffd6b82" providerId="AD" clId="Web-{E4CB27D5-1F6B-4A0E-BCBA-0E2CE5A2A02D}" dt="2021-11-02T15:26:53.175" v="7"/>
        <pc:sldMkLst>
          <pc:docMk/>
          <pc:sldMk cId="718674003" sldId="4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D7BB345-1F45-4209-89C2-CEF6D1D81871}" type="datetimeFigureOut">
              <a:rPr lang="fr-FR" smtClean="0"/>
              <a:t>02/11/2021</a:t>
            </a:fld>
            <a:endParaRPr lang="fr-FR"/>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6184EC8-970E-422B-BC5C-6A62245DC653}" type="slidenum">
              <a:rPr lang="fr-FR" smtClean="0"/>
              <a:t>‹#›</a:t>
            </a:fld>
            <a:endParaRPr lang="fr-FR"/>
          </a:p>
        </p:txBody>
      </p:sp>
    </p:spTree>
    <p:extLst>
      <p:ext uri="{BB962C8B-B14F-4D97-AF65-F5344CB8AC3E}">
        <p14:creationId xmlns:p14="http://schemas.microsoft.com/office/powerpoint/2010/main" val="116912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5"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6"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0"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1"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33"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4"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5"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6"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7"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38"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6"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8"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0"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1"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6"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57"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4"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59"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0"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1"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4"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5"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7"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68"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0"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1"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2"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3"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75"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6"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7"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8"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79"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80"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98"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0"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3"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6" name="PlaceHolder 2"/>
          <p:cNvSpPr>
            <a:spLocks noGrp="1"/>
          </p:cNvSpPr>
          <p:nvPr>
            <p:ph type="body"/>
          </p:nvPr>
        </p:nvSpPr>
        <p:spPr>
          <a:xfrm>
            <a:off x="457200" y="1600200"/>
            <a:ext cx="822924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07"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8"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09"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1"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3"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5"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6"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17"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19" name="PlaceHolder 2"/>
          <p:cNvSpPr>
            <a:spLocks noGrp="1"/>
          </p:cNvSpPr>
          <p:nvPr>
            <p:ph type="body"/>
          </p:nvPr>
        </p:nvSpPr>
        <p:spPr>
          <a:xfrm>
            <a:off x="457200" y="160020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0" name="PlaceHolder 3"/>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2"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3"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4"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5" name="PlaceHolder 5"/>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27" name="PlaceHolder 2"/>
          <p:cNvSpPr>
            <a:spLocks noGrp="1"/>
          </p:cNvSpPr>
          <p:nvPr>
            <p:ph type="body"/>
          </p:nvPr>
        </p:nvSpPr>
        <p:spPr>
          <a:xfrm>
            <a:off x="45720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8" name="PlaceHolder 3"/>
          <p:cNvSpPr>
            <a:spLocks noGrp="1"/>
          </p:cNvSpPr>
          <p:nvPr>
            <p:ph type="body"/>
          </p:nvPr>
        </p:nvSpPr>
        <p:spPr>
          <a:xfrm>
            <a:off x="323964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29" name="PlaceHolder 4"/>
          <p:cNvSpPr>
            <a:spLocks noGrp="1"/>
          </p:cNvSpPr>
          <p:nvPr>
            <p:ph type="body"/>
          </p:nvPr>
        </p:nvSpPr>
        <p:spPr>
          <a:xfrm>
            <a:off x="6022080" y="160020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0" name="PlaceHolder 5"/>
          <p:cNvSpPr>
            <a:spLocks noGrp="1"/>
          </p:cNvSpPr>
          <p:nvPr>
            <p:ph type="body"/>
          </p:nvPr>
        </p:nvSpPr>
        <p:spPr>
          <a:xfrm>
            <a:off x="45720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1" name="PlaceHolder 6"/>
          <p:cNvSpPr>
            <a:spLocks noGrp="1"/>
          </p:cNvSpPr>
          <p:nvPr>
            <p:ph type="body"/>
          </p:nvPr>
        </p:nvSpPr>
        <p:spPr>
          <a:xfrm>
            <a:off x="323964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32" name="PlaceHolder 7"/>
          <p:cNvSpPr>
            <a:spLocks noGrp="1"/>
          </p:cNvSpPr>
          <p:nvPr>
            <p:ph type="body"/>
          </p:nvPr>
        </p:nvSpPr>
        <p:spPr>
          <a:xfrm>
            <a:off x="6022080" y="3964320"/>
            <a:ext cx="26496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8"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9"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3"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4" name="PlaceHolder 3"/>
          <p:cNvSpPr>
            <a:spLocks noGrp="1"/>
          </p:cNvSpPr>
          <p:nvPr>
            <p:ph type="body"/>
          </p:nvPr>
        </p:nvSpPr>
        <p:spPr>
          <a:xfrm>
            <a:off x="467424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5" name="PlaceHolder 4"/>
          <p:cNvSpPr>
            <a:spLocks noGrp="1"/>
          </p:cNvSpPr>
          <p:nvPr>
            <p:ph type="body"/>
          </p:nvPr>
        </p:nvSpPr>
        <p:spPr>
          <a:xfrm>
            <a:off x="45720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17" name="PlaceHolder 2"/>
          <p:cNvSpPr>
            <a:spLocks noGrp="1"/>
          </p:cNvSpPr>
          <p:nvPr>
            <p:ph type="body"/>
          </p:nvPr>
        </p:nvSpPr>
        <p:spPr>
          <a:xfrm>
            <a:off x="457200" y="1600200"/>
            <a:ext cx="4015800" cy="4525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8"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19" name="PlaceHolder 4"/>
          <p:cNvSpPr>
            <a:spLocks noGrp="1"/>
          </p:cNvSpPr>
          <p:nvPr>
            <p:ph type="body"/>
          </p:nvPr>
        </p:nvSpPr>
        <p:spPr>
          <a:xfrm>
            <a:off x="4674240" y="396432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p:spPr>
        <p:txBody>
          <a:bodyPr lIns="0" tIns="0" rIns="0" bIns="0">
            <a:noAutofit/>
          </a:bodyPr>
          <a:lstStyle/>
          <a:p>
            <a:endParaRPr lang="en-US" sz="3200" b="0" strike="noStrike" spc="-1">
              <a:solidFill>
                <a:srgbClr val="376092"/>
              </a:solidFill>
              <a:latin typeface="Arial"/>
            </a:endParaRPr>
          </a:p>
        </p:txBody>
      </p:sp>
      <p:sp>
        <p:nvSpPr>
          <p:cNvPr id="21" name="PlaceHolder 2"/>
          <p:cNvSpPr>
            <a:spLocks noGrp="1"/>
          </p:cNvSpPr>
          <p:nvPr>
            <p:ph type="body"/>
          </p:nvPr>
        </p:nvSpPr>
        <p:spPr>
          <a:xfrm>
            <a:off x="45720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2" name="PlaceHolder 3"/>
          <p:cNvSpPr>
            <a:spLocks noGrp="1"/>
          </p:cNvSpPr>
          <p:nvPr>
            <p:ph type="body"/>
          </p:nvPr>
        </p:nvSpPr>
        <p:spPr>
          <a:xfrm>
            <a:off x="4674240" y="1600200"/>
            <a:ext cx="4015800" cy="2158560"/>
          </a:xfrm>
          <a:prstGeom prst="rect">
            <a:avLst/>
          </a:prstGeom>
        </p:spPr>
        <p:txBody>
          <a:bodyPr lIns="0" tIns="0" rIns="0" bIns="0">
            <a:noAutofit/>
          </a:bodyPr>
          <a:lstStyle/>
          <a:p>
            <a:endParaRPr lang="en-US" sz="2400" b="0" strike="noStrike" spc="-1">
              <a:solidFill>
                <a:srgbClr val="376092"/>
              </a:solidFill>
              <a:latin typeface="Arial"/>
            </a:endParaRPr>
          </a:p>
        </p:txBody>
      </p:sp>
      <p:sp>
        <p:nvSpPr>
          <p:cNvPr id="23" name="PlaceHolder 4"/>
          <p:cNvSpPr>
            <a:spLocks noGrp="1"/>
          </p:cNvSpPr>
          <p:nvPr>
            <p:ph type="body"/>
          </p:nvPr>
        </p:nvSpPr>
        <p:spPr>
          <a:xfrm>
            <a:off x="457200" y="3964320"/>
            <a:ext cx="8229240" cy="2158560"/>
          </a:xfrm>
          <a:prstGeom prst="rect">
            <a:avLst/>
          </a:prstGeom>
        </p:spPr>
        <p:txBody>
          <a:bodyPr lIns="0" tIns="0" rIns="0" bIns="0">
            <a:noAutofit/>
          </a:bodyPr>
          <a:lstStyle/>
          <a:p>
            <a:endParaRPr lang="en-US" sz="2400" b="0" strike="noStrike" spc="-1">
              <a:solidFill>
                <a:srgbClr val="37609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18"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hyperlink" Target="http://www.showeet.com/terms-of-use/" TargetMode="External"/><Relationship Id="rId2" Type="http://schemas.openxmlformats.org/officeDocument/2006/relationships/slideLayout" Target="../slideLayouts/slideLayout26.xml"/><Relationship Id="rId16" Type="http://schemas.openxmlformats.org/officeDocument/2006/relationships/hyperlink" Target="http://www.showeet.com/" TargetMode="Externa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19" Type="http://schemas.openxmlformats.org/officeDocument/2006/relationships/image" Target="../media/image4.emf"/><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hyperlink" Target="http://creativecommons.org/licenses/by-nd/3.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PlaceHolder 1"/>
          <p:cNvSpPr>
            <a:spLocks noGrp="1"/>
          </p:cNvSpPr>
          <p:nvPr>
            <p:ph type="title"/>
          </p:nvPr>
        </p:nvSpPr>
        <p:spPr>
          <a:xfrm>
            <a:off x="1043640" y="4149000"/>
            <a:ext cx="7772040" cy="1469520"/>
          </a:xfrm>
          <a:prstGeom prst="rect">
            <a:avLst/>
          </a:prstGeom>
        </p:spPr>
        <p:txBody>
          <a:bodyPr lIns="90000" tIns="45000" rIns="90000" bIns="45000">
            <a:noAutofit/>
          </a:bodyPr>
          <a:lstStyle/>
          <a:p>
            <a:pPr algn="ctr"/>
            <a:r>
              <a:rPr lang="en-US" sz="4400" b="0" strike="noStrike" spc="-1">
                <a:solidFill>
                  <a:srgbClr val="490A3D"/>
                </a:solidFill>
                <a:latin typeface="Arial"/>
                <a:ea typeface="Arial"/>
              </a:rPr>
              <a:t>Click to edit the title text format</a:t>
            </a:r>
            <a:endParaRPr lang="en-US" sz="4400" b="0" strike="noStrike" spc="-1">
              <a:solidFill>
                <a:srgbClr val="376092"/>
              </a:solidFill>
              <a:latin typeface="Arial"/>
            </a:endParaRPr>
          </a:p>
        </p:txBody>
      </p:sp>
      <p:sp>
        <p:nvSpPr>
          <p:cNvPr id="4" name="PlaceHolder 2"/>
          <p:cNvSpPr>
            <a:spLocks noGrp="1"/>
          </p:cNvSpPr>
          <p:nvPr>
            <p:ph type="body"/>
          </p:nvPr>
        </p:nvSpPr>
        <p:spPr>
          <a:xfrm>
            <a:off x="1043640" y="5733360"/>
            <a:ext cx="7772040" cy="923760"/>
          </a:xfrm>
          <a:prstGeom prst="rect">
            <a:avLst/>
          </a:prstGeom>
        </p:spPr>
        <p:txBody>
          <a:bodyPr lIns="90000" tIns="45000" rIns="90000" bIns="45000">
            <a:noAutofit/>
          </a:bodyPr>
          <a:lstStyle/>
          <a:p>
            <a:pPr marL="432000" indent="-324000" algn="r">
              <a:spcAft>
                <a:spcPts val="1060"/>
              </a:spcAft>
              <a:buClr>
                <a:srgbClr val="000000"/>
              </a:buClr>
              <a:buSzPct val="45000"/>
              <a:buFont typeface="Wingdings" charset="2"/>
              <a:buChar char=""/>
            </a:pPr>
            <a:r>
              <a:rPr lang="en-US" sz="2400" b="0" strike="noStrike" spc="-1">
                <a:solidFill>
                  <a:srgbClr val="808080"/>
                </a:solidFill>
                <a:latin typeface="Arial"/>
                <a:ea typeface="Arial"/>
              </a:rPr>
              <a:t>Click to edit the outline text format</a:t>
            </a:r>
            <a:endParaRPr lang="en-US" sz="2400" b="0" strike="noStrike" spc="-1">
              <a:solidFill>
                <a:srgbClr val="999999"/>
              </a:solidFill>
              <a:latin typeface="Arial"/>
            </a:endParaRPr>
          </a:p>
          <a:p>
            <a:pPr marL="864000" lvl="1" indent="-324000" algn="r">
              <a:spcAft>
                <a:spcPts val="1134"/>
              </a:spcAft>
              <a:buClr>
                <a:srgbClr val="000000"/>
              </a:buClr>
              <a:buSzPct val="45000"/>
              <a:buFont typeface="Wingdings" charset="2"/>
              <a:buChar char=""/>
            </a:pPr>
            <a:r>
              <a:rPr lang="en-US" sz="2400" b="0" strike="noStrike" spc="-1">
                <a:solidFill>
                  <a:srgbClr val="808080"/>
                </a:solidFill>
                <a:latin typeface="Arial"/>
                <a:ea typeface="Arial"/>
              </a:rPr>
              <a:t>Second Outline Level</a:t>
            </a:r>
            <a:endParaRPr lang="en-US" sz="2400" b="0" strike="noStrike" spc="-1">
              <a:solidFill>
                <a:srgbClr val="999999"/>
              </a:solidFill>
              <a:latin typeface="Calibri"/>
            </a:endParaRPr>
          </a:p>
          <a:p>
            <a:pPr marL="1296000" lvl="2" indent="-288000" algn="r">
              <a:spcAft>
                <a:spcPts val="850"/>
              </a:spcAft>
              <a:buClr>
                <a:srgbClr val="000000"/>
              </a:buClr>
              <a:buSzPct val="75000"/>
              <a:buFont typeface="Symbol" charset="2"/>
              <a:buChar char=""/>
            </a:pPr>
            <a:r>
              <a:rPr lang="en-US" sz="2400" b="0" strike="noStrike" spc="-1">
                <a:solidFill>
                  <a:srgbClr val="808080"/>
                </a:solidFill>
                <a:latin typeface="Arial"/>
                <a:ea typeface="Arial"/>
              </a:rPr>
              <a:t>Third Outline Level</a:t>
            </a:r>
            <a:endParaRPr lang="en-US" sz="2400" b="0" strike="noStrike" spc="-1">
              <a:solidFill>
                <a:srgbClr val="999999"/>
              </a:solidFill>
              <a:latin typeface="Calibri"/>
            </a:endParaRPr>
          </a:p>
          <a:p>
            <a:pPr marL="1728000" lvl="3" indent="-216000" algn="r">
              <a:spcAft>
                <a:spcPts val="567"/>
              </a:spcAft>
              <a:buClr>
                <a:srgbClr val="000000"/>
              </a:buClr>
              <a:buSzPct val="45000"/>
              <a:buFont typeface="Wingdings" charset="2"/>
              <a:buChar char=""/>
            </a:pPr>
            <a:r>
              <a:rPr lang="en-US" sz="2400" b="0" strike="noStrike" spc="-1">
                <a:solidFill>
                  <a:srgbClr val="808080"/>
                </a:solidFill>
                <a:latin typeface="Arial"/>
                <a:ea typeface="Arial"/>
              </a:rPr>
              <a:t>Fourth Outline Level</a:t>
            </a:r>
            <a:endParaRPr lang="en-US" sz="2400" b="0" strike="noStrike" spc="-1">
              <a:solidFill>
                <a:srgbClr val="999999"/>
              </a:solidFill>
              <a:latin typeface="Calibri"/>
            </a:endParaRPr>
          </a:p>
          <a:p>
            <a:pPr marL="2160000" lvl="4" indent="-216000" algn="r">
              <a:spcAft>
                <a:spcPts val="283"/>
              </a:spcAft>
              <a:buClr>
                <a:srgbClr val="000000"/>
              </a:buClr>
              <a:buSzPct val="75000"/>
              <a:buFont typeface="Symbol" charset="2"/>
              <a:buChar char=""/>
            </a:pPr>
            <a:r>
              <a:rPr lang="en-US" sz="2400" b="0" strike="noStrike" spc="-1">
                <a:solidFill>
                  <a:srgbClr val="808080"/>
                </a:solidFill>
                <a:latin typeface="Arial"/>
                <a:ea typeface="Arial"/>
              </a:rPr>
              <a:t>Fifth Outline Level</a:t>
            </a:r>
            <a:endParaRPr lang="en-US" sz="2400" b="0" strike="noStrike" spc="-1">
              <a:solidFill>
                <a:srgbClr val="999999"/>
              </a:solidFill>
              <a:latin typeface="Calibri"/>
            </a:endParaRPr>
          </a:p>
          <a:p>
            <a:pPr marL="2592000" lvl="5"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Sixth Outline Level</a:t>
            </a:r>
            <a:endParaRPr lang="en-US" sz="2400" b="0" strike="noStrike" spc="-1">
              <a:solidFill>
                <a:srgbClr val="999999"/>
              </a:solidFill>
              <a:latin typeface="Calibri"/>
            </a:endParaRPr>
          </a:p>
          <a:p>
            <a:pPr marL="3024000" lvl="6"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Seventh Outline Level</a:t>
            </a:r>
            <a:endParaRPr lang="en-US" sz="2400" b="0" strike="noStrike" spc="-1">
              <a:solidFill>
                <a:srgbClr val="999999"/>
              </a:solidFill>
              <a:latin typeface="Calibri"/>
            </a:endParaRPr>
          </a:p>
          <a:p>
            <a:pPr marL="3456000" lvl="7"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Eighth Outline Level</a:t>
            </a:r>
            <a:endParaRPr lang="en-US" sz="2400" b="0" strike="noStrike" spc="-1">
              <a:solidFill>
                <a:srgbClr val="999999"/>
              </a:solidFill>
              <a:latin typeface="Calibri"/>
            </a:endParaRPr>
          </a:p>
          <a:p>
            <a:pPr marL="3888000" lvl="8" indent="-216000" algn="r">
              <a:spcAft>
                <a:spcPts val="283"/>
              </a:spcAft>
              <a:buClr>
                <a:srgbClr val="000000"/>
              </a:buClr>
              <a:buSzPct val="45000"/>
              <a:buFont typeface="Wingdings" charset="2"/>
              <a:buChar char=""/>
            </a:pPr>
            <a:r>
              <a:rPr lang="en-US" sz="2400" b="0" strike="noStrike" spc="-1">
                <a:solidFill>
                  <a:srgbClr val="808080"/>
                </a:solidFill>
                <a:latin typeface="Arial"/>
                <a:ea typeface="Arial"/>
              </a:rPr>
              <a:t>Ninth Outline LevelClick to edit Master subtitle style</a:t>
            </a:r>
            <a:endParaRPr lang="en-US" sz="2400" b="0" strike="noStrike" spc="-1">
              <a:solidFill>
                <a:srgbClr val="999999"/>
              </a:solidFill>
              <a:latin typeface="Calibri"/>
            </a:endParaRPr>
          </a:p>
        </p:txBody>
      </p:sp>
      <p:pic>
        <p:nvPicPr>
          <p:cNvPr id="2" name="Picture 2"/>
          <p:cNvPicPr/>
          <p:nvPr/>
        </p:nvPicPr>
        <p:blipFill>
          <a:blip r:embed="rId14"/>
          <a:stretch/>
        </p:blipFill>
        <p:spPr>
          <a:xfrm>
            <a:off x="-420840" y="-143640"/>
            <a:ext cx="9984960" cy="4053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90000" tIns="45000" rIns="90000" bIns="45000">
            <a:noAutofit/>
          </a:bodyPr>
          <a:lstStyle/>
          <a:p>
            <a:pPr algn="ctr"/>
            <a:r>
              <a:rPr lang="en-US" sz="3200" b="1" strike="noStrike" spc="-1">
                <a:solidFill>
                  <a:srgbClr val="490A3D"/>
                </a:solidFill>
                <a:latin typeface="Arial"/>
                <a:ea typeface="Arial"/>
              </a:rPr>
              <a:t>Click to edit the title text format</a:t>
            </a:r>
            <a:endParaRPr lang="en-US" sz="3200" b="0" strike="noStrike" spc="-1">
              <a:solidFill>
                <a:srgbClr val="376092"/>
              </a:solid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lIns="90000" tIns="45000" rIns="90000" bIns="45000">
            <a:noAutofit/>
          </a:bodyPr>
          <a:lstStyle/>
          <a:p>
            <a:pPr marL="432000" indent="-324000">
              <a:spcAft>
                <a:spcPts val="1060"/>
              </a:spcAft>
              <a:buClr>
                <a:srgbClr val="000000"/>
              </a:buClr>
              <a:buSzPct val="45000"/>
              <a:buFont typeface="Wingdings" charset="2"/>
              <a:buChar char=""/>
            </a:pPr>
            <a:r>
              <a:rPr lang="en-US" sz="2400" b="0" strike="noStrike" spc="-1">
                <a:solidFill>
                  <a:srgbClr val="490A3D"/>
                </a:solidFill>
                <a:latin typeface="Arial"/>
                <a:ea typeface="Arial"/>
              </a:rPr>
              <a:t>Click to edit the outline text format</a:t>
            </a:r>
            <a:endParaRPr lang="en-US" sz="2400" b="0" strike="noStrike" spc="-1">
              <a:solidFill>
                <a:srgbClr val="376092"/>
              </a:solidFill>
              <a:latin typeface="Arial"/>
            </a:endParaRPr>
          </a:p>
          <a:p>
            <a:pPr marL="864000" lvl="1" indent="-324000">
              <a:spcAft>
                <a:spcPts val="1134"/>
              </a:spcAft>
              <a:buClr>
                <a:srgbClr val="000000"/>
              </a:buClr>
              <a:buSzPct val="45000"/>
              <a:buFont typeface="Wingdings" charset="2"/>
              <a:buChar char=""/>
            </a:pPr>
            <a:r>
              <a:rPr lang="en-US" sz="2200" b="0" strike="noStrike" spc="-1">
                <a:solidFill>
                  <a:srgbClr val="490A3D"/>
                </a:solidFill>
                <a:latin typeface="Arial"/>
                <a:ea typeface="Arial"/>
              </a:rPr>
              <a:t>Second Outline Level</a:t>
            </a:r>
            <a:endParaRPr lang="en-US" sz="2200" b="0" strike="noStrike" spc="-1">
              <a:solidFill>
                <a:srgbClr val="376092"/>
              </a:solidFill>
              <a:latin typeface="Calibri"/>
            </a:endParaRPr>
          </a:p>
          <a:p>
            <a:pPr marL="1296000" lvl="2" indent="-288000">
              <a:spcAft>
                <a:spcPts val="850"/>
              </a:spcAft>
              <a:buClr>
                <a:srgbClr val="000000"/>
              </a:buClr>
              <a:buSzPct val="75000"/>
              <a:buFont typeface="Symbol" charset="2"/>
              <a:buChar char=""/>
            </a:pPr>
            <a:r>
              <a:rPr lang="en-US" sz="2000" b="0" strike="noStrike" spc="-1">
                <a:solidFill>
                  <a:srgbClr val="490A3D"/>
                </a:solidFill>
                <a:latin typeface="Arial"/>
                <a:ea typeface="Arial"/>
              </a:rPr>
              <a:t>Third Outline Level</a:t>
            </a:r>
            <a:endParaRPr lang="en-US" sz="2000" b="0" strike="noStrike" spc="-1">
              <a:solidFill>
                <a:srgbClr val="376092"/>
              </a:solidFill>
              <a:latin typeface="Calibri"/>
            </a:endParaRPr>
          </a:p>
          <a:p>
            <a:pPr marL="1728000" lvl="3" indent="-216000">
              <a:spcAft>
                <a:spcPts val="567"/>
              </a:spcAft>
              <a:buClr>
                <a:srgbClr val="000000"/>
              </a:buClr>
              <a:buSzPct val="45000"/>
              <a:buFont typeface="Wingdings" charset="2"/>
              <a:buChar char=""/>
            </a:pPr>
            <a:r>
              <a:rPr lang="en-US" sz="1800" b="0" strike="noStrike" spc="-1">
                <a:solidFill>
                  <a:srgbClr val="490A3D"/>
                </a:solidFill>
                <a:latin typeface="Arial"/>
                <a:ea typeface="Arial"/>
              </a:rPr>
              <a:t>Fourth Outline Level</a:t>
            </a:r>
            <a:endParaRPr lang="en-US" sz="1800" b="0" strike="noStrike" spc="-1">
              <a:solidFill>
                <a:srgbClr val="376092"/>
              </a:solidFill>
              <a:latin typeface="Calibri"/>
            </a:endParaRPr>
          </a:p>
          <a:p>
            <a:pPr marL="2160000" lvl="4" indent="-216000">
              <a:spcAft>
                <a:spcPts val="283"/>
              </a:spcAft>
              <a:buClr>
                <a:srgbClr val="000000"/>
              </a:buClr>
              <a:buSzPct val="75000"/>
              <a:buFont typeface="Symbol" charset="2"/>
              <a:buChar char=""/>
            </a:pPr>
            <a:r>
              <a:rPr lang="en-US" sz="1600" b="0" strike="noStrike" spc="-1">
                <a:solidFill>
                  <a:srgbClr val="490A3D"/>
                </a:solidFill>
                <a:latin typeface="Arial"/>
                <a:ea typeface="Arial"/>
              </a:rPr>
              <a:t>Fifth Outline Level</a:t>
            </a:r>
            <a:endParaRPr lang="en-US" sz="1600" b="0" strike="noStrike" spc="-1">
              <a:solidFill>
                <a:srgbClr val="376092"/>
              </a:solidFill>
              <a:latin typeface="Calibri"/>
            </a:endParaRPr>
          </a:p>
          <a:p>
            <a:pPr marL="2592000" lvl="5" indent="-216000">
              <a:spcAft>
                <a:spcPts val="283"/>
              </a:spcAft>
              <a:buClr>
                <a:srgbClr val="000000"/>
              </a:buClr>
              <a:buSzPct val="45000"/>
              <a:buFont typeface="Wingdings" charset="2"/>
              <a:buChar char=""/>
            </a:pPr>
            <a:r>
              <a:rPr lang="en-US" sz="1500" b="0" strike="noStrike" spc="-1">
                <a:solidFill>
                  <a:srgbClr val="490A3D"/>
                </a:solidFill>
                <a:latin typeface="Arial"/>
                <a:ea typeface="Arial"/>
              </a:rPr>
              <a:t>Sixth Outline Level</a:t>
            </a:r>
            <a:endParaRPr lang="en-US" sz="1500" b="0" strike="noStrike" spc="-1">
              <a:solidFill>
                <a:srgbClr val="376092"/>
              </a:solidFill>
              <a:latin typeface="Calibri"/>
            </a:endParaRPr>
          </a:p>
          <a:p>
            <a:pPr marL="3024000" lvl="6" indent="-216000">
              <a:spcAft>
                <a:spcPts val="283"/>
              </a:spcAft>
              <a:buClr>
                <a:srgbClr val="000000"/>
              </a:buClr>
              <a:buSzPct val="45000"/>
              <a:buFont typeface="Wingdings" charset="2"/>
              <a:buChar char=""/>
            </a:pPr>
            <a:r>
              <a:rPr lang="en-US" sz="1400" b="0" strike="noStrike" spc="-1">
                <a:solidFill>
                  <a:srgbClr val="490A3D"/>
                </a:solidFill>
                <a:latin typeface="Arial"/>
                <a:ea typeface="Arial"/>
              </a:rPr>
              <a:t>Seventh Outline Level</a:t>
            </a:r>
            <a:endParaRPr lang="en-US" sz="1400" b="0" strike="noStrike" spc="-1">
              <a:solidFill>
                <a:srgbClr val="376092"/>
              </a:solidFill>
              <a:latin typeface="Calibri"/>
            </a:endParaRPr>
          </a:p>
          <a:p>
            <a:pPr marL="3456000" lvl="7" indent="-216000">
              <a:spcAft>
                <a:spcPts val="283"/>
              </a:spcAft>
              <a:buClr>
                <a:srgbClr val="000000"/>
              </a:buClr>
              <a:buSzPct val="45000"/>
              <a:buFont typeface="Wingdings" charset="2"/>
              <a:buChar char=""/>
            </a:pPr>
            <a:r>
              <a:rPr lang="en-US" sz="1300" b="0" strike="noStrike" spc="-1">
                <a:solidFill>
                  <a:srgbClr val="490A3D"/>
                </a:solidFill>
                <a:latin typeface="Arial"/>
                <a:ea typeface="Arial"/>
              </a:rPr>
              <a:t>Eighth Outline Level</a:t>
            </a:r>
            <a:endParaRPr lang="en-US" sz="1300" b="0" strike="noStrike" spc="-1">
              <a:solidFill>
                <a:srgbClr val="376092"/>
              </a:solidFill>
              <a:latin typeface="Calibri"/>
            </a:endParaRPr>
          </a:p>
          <a:p>
            <a:pPr marL="3888000" lvl="8" indent="-216000">
              <a:spcAft>
                <a:spcPts val="283"/>
              </a:spcAft>
              <a:buClr>
                <a:srgbClr val="000000"/>
              </a:buClr>
              <a:buSzPct val="45000"/>
              <a:buFont typeface="Wingdings" charset="2"/>
              <a:buChar char=""/>
            </a:pPr>
            <a:r>
              <a:rPr lang="en-US" sz="1200" b="0" strike="noStrike" spc="-1">
                <a:solidFill>
                  <a:srgbClr val="490A3D"/>
                </a:solidFill>
                <a:latin typeface="Arial"/>
                <a:ea typeface="Arial"/>
              </a:rPr>
              <a:t>Ninth Outline Level</a:t>
            </a:r>
            <a:endParaRPr lang="en-US" sz="1200" b="0" strike="noStrike" spc="-1">
              <a:solidFill>
                <a:srgbClr val="376092"/>
              </a:solid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lIns="90000" tIns="45000" rIns="90000" bIns="45000">
            <a:noAutofit/>
          </a:bodyPr>
          <a:lstStyle/>
          <a:p>
            <a:endParaRPr lang="fr-FR" sz="1200" b="0" strike="noStrike" spc="-1">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lIns="90000" tIns="45000" rIns="90000" bIns="45000">
            <a:noAutofit/>
          </a:bodyPr>
          <a:lstStyle/>
          <a:p>
            <a:pPr algn="ctr"/>
            <a:endParaRPr lang="fr-FR" sz="1200" b="0" strike="noStrike" spc="-1">
              <a:solidFill>
                <a:srgbClr val="B3B3B3"/>
              </a:solidFill>
              <a:latin typeface="Arial"/>
            </a:endParaRPr>
          </a:p>
        </p:txBody>
      </p:sp>
      <p:sp>
        <p:nvSpPr>
          <p:cNvPr id="43" name="PlaceHolder 5"/>
          <p:cNvSpPr>
            <a:spLocks noGrp="1"/>
          </p:cNvSpPr>
          <p:nvPr>
            <p:ph type="sldNum"/>
          </p:nvPr>
        </p:nvSpPr>
        <p:spPr>
          <a:xfrm>
            <a:off x="6553080" y="6356520"/>
            <a:ext cx="2133360" cy="364680"/>
          </a:xfrm>
          <a:prstGeom prst="rect">
            <a:avLst/>
          </a:prstGeom>
        </p:spPr>
        <p:txBody>
          <a:bodyPr lIns="90000" tIns="45000" rIns="90000" bIns="45000">
            <a:noAutofit/>
          </a:bodyPr>
          <a:lstStyle/>
          <a:p>
            <a:pPr algn="r"/>
            <a:fld id="{A5C73E94-B7FC-4C8D-BFA3-E33D91AB40A9}" type="slidenum">
              <a:rPr lang="fr-FR" sz="1200" b="0" strike="noStrike" spc="-1">
                <a:solidFill>
                  <a:srgbClr val="B3B3B3"/>
                </a:solidFill>
                <a:latin typeface="Arial"/>
                <a:ea typeface="Arial"/>
              </a:rPr>
              <a:t>‹#›</a:t>
            </a:fld>
            <a:endParaRPr lang="fr-FR" sz="1200" b="0" strike="noStrike" spc="-1">
              <a:latin typeface="Times New Roman"/>
            </a:endParaRPr>
          </a:p>
        </p:txBody>
      </p:sp>
      <p:sp>
        <p:nvSpPr>
          <p:cNvPr id="44" name="Line 6"/>
          <p:cNvSpPr/>
          <p:nvPr/>
        </p:nvSpPr>
        <p:spPr>
          <a:xfrm>
            <a:off x="467280" y="6309000"/>
            <a:ext cx="8209080" cy="0"/>
          </a:xfrm>
          <a:prstGeom prst="line">
            <a:avLst/>
          </a:prstGeom>
          <a:ln w="9360">
            <a:solidFill>
              <a:srgbClr val="BFBFBF"/>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360" y="360"/>
            <a:ext cx="9143640" cy="6857640"/>
          </a:xfrm>
          <a:prstGeom prst="rect">
            <a:avLst/>
          </a:prstGeom>
          <a:gradFill rotWithShape="0">
            <a:gsLst>
              <a:gs pos="0">
                <a:srgbClr val="FFFFFF"/>
              </a:gs>
              <a:gs pos="100000">
                <a:srgbClr val="D9D9D9"/>
              </a:gs>
            </a:gsLst>
            <a:path path="circle">
              <a:fillToRect l="50000" t="30000" r="50000" b="70000"/>
            </a:path>
          </a:gradFill>
          <a:ln w="9360">
            <a:solidFill>
              <a:srgbClr val="FFFFFF"/>
            </a:solidFill>
            <a:miter/>
          </a:ln>
        </p:spPr>
        <p:style>
          <a:lnRef idx="0">
            <a:scrgbClr r="0" g="0" b="0"/>
          </a:lnRef>
          <a:fillRef idx="0">
            <a:scrgbClr r="0" g="0" b="0"/>
          </a:fillRef>
          <a:effectRef idx="0">
            <a:scrgbClr r="0" g="0" b="0"/>
          </a:effectRef>
          <a:fontRef idx="minor"/>
        </p:style>
      </p:sp>
      <p:sp>
        <p:nvSpPr>
          <p:cNvPr id="82" name="PlaceHolder 2"/>
          <p:cNvSpPr>
            <a:spLocks noGrp="1"/>
          </p:cNvSpPr>
          <p:nvPr>
            <p:ph type="title"/>
          </p:nvPr>
        </p:nvSpPr>
        <p:spPr>
          <a:xfrm>
            <a:off x="685800" y="2130120"/>
            <a:ext cx="7772400" cy="1470240"/>
          </a:xfrm>
          <a:prstGeom prst="rect">
            <a:avLst/>
          </a:prstGeom>
        </p:spPr>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600" b="0" strike="noStrike" spc="-1">
                <a:solidFill>
                  <a:srgbClr val="000000"/>
                </a:solidFill>
                <a:latin typeface="Arial"/>
              </a:rPr>
              <a:t>Cliquez pour éditer le format du texte-titre</a:t>
            </a:r>
          </a:p>
        </p:txBody>
      </p:sp>
      <p:sp>
        <p:nvSpPr>
          <p:cNvPr id="83" name="PlaceHolder 3"/>
          <p:cNvSpPr>
            <a:spLocks noGrp="1"/>
          </p:cNvSpPr>
          <p:nvPr>
            <p:ph type="body"/>
          </p:nvPr>
        </p:nvSpPr>
        <p:spPr>
          <a:xfrm>
            <a:off x="457200" y="1604520"/>
            <a:ext cx="8229240" cy="3977640"/>
          </a:xfrm>
          <a:prstGeom prst="rect">
            <a:avLst/>
          </a:prstGeom>
        </p:spPr>
        <p:txBody>
          <a:bodyPr lIns="0" tIns="0" rIns="0" bIns="0">
            <a:noAutofit/>
          </a:bodyPr>
          <a:lstStyle/>
          <a:p>
            <a:pPr marL="342720" indent="-342720">
              <a:spcBef>
                <a:spcPts val="598"/>
              </a:spcBef>
              <a:buClr>
                <a:srgbClr val="000000"/>
              </a:buClr>
              <a:buFont typeface="Arial"/>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fr-FR" sz="2400" b="0" strike="noStrike" spc="-1">
                <a:solidFill>
                  <a:srgbClr val="000000"/>
                </a:solidFill>
                <a:latin typeface="Arial"/>
              </a:rPr>
              <a:t>Cliquez pour éditer le format du plan de texte</a:t>
            </a:r>
          </a:p>
          <a:p>
            <a:pPr marL="742680" lvl="1" indent="-285480">
              <a:spcBef>
                <a:spcPts val="499"/>
              </a:spcBef>
              <a:buClr>
                <a:srgbClr val="000000"/>
              </a:buClr>
              <a:buFont typeface="Arial"/>
              <a:buChar char="–"/>
              <a:tabLst>
                <a:tab pos="171360" algn="l"/>
                <a:tab pos="1085760" algn="l"/>
                <a:tab pos="2000160" algn="l"/>
                <a:tab pos="2914560" algn="l"/>
                <a:tab pos="3828960" algn="l"/>
                <a:tab pos="4743360" algn="l"/>
                <a:tab pos="5657760" algn="l"/>
                <a:tab pos="6572160" algn="l"/>
                <a:tab pos="7486560" algn="l"/>
                <a:tab pos="8400960" algn="l"/>
                <a:tab pos="9315360" algn="l"/>
              </a:tabLst>
            </a:pPr>
            <a:r>
              <a:rPr lang="fr-FR" sz="2000" b="0" strike="noStrike" spc="-1">
                <a:solidFill>
                  <a:srgbClr val="000000"/>
                </a:solidFill>
                <a:latin typeface="Arial"/>
              </a:rPr>
              <a:t>Second niveau de plan</a:t>
            </a:r>
          </a:p>
          <a:p>
            <a:pPr marL="1143000" lvl="2" indent="-228600">
              <a:spcBef>
                <a:spcPts val="448"/>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 pos="8915400" algn="l"/>
              </a:tabLst>
            </a:pPr>
            <a:r>
              <a:rPr lang="fr-FR" sz="1800" b="0" strike="noStrike" spc="-1">
                <a:solidFill>
                  <a:srgbClr val="000000"/>
                </a:solidFill>
                <a:latin typeface="Arial"/>
              </a:rPr>
              <a:t>Troisième niveau de plan</a:t>
            </a:r>
          </a:p>
          <a:p>
            <a:pPr marL="1600200" lvl="3" indent="-228600">
              <a:spcBef>
                <a:spcPts val="400"/>
              </a:spcBef>
              <a:buClr>
                <a:srgbClr val="000000"/>
              </a:buClr>
              <a:buFont typeface="Arial"/>
              <a:buChar char="–"/>
              <a:tabLst>
                <a:tab pos="228600" algn="l"/>
                <a:tab pos="1143000" algn="l"/>
                <a:tab pos="2057400" algn="l"/>
                <a:tab pos="2971800" algn="l"/>
                <a:tab pos="3886200" algn="l"/>
                <a:tab pos="4800600" algn="l"/>
                <a:tab pos="5715000" algn="l"/>
                <a:tab pos="6629400" algn="l"/>
                <a:tab pos="7543800" algn="l"/>
                <a:tab pos="8458200" algn="l"/>
              </a:tabLst>
            </a:pPr>
            <a:r>
              <a:rPr lang="fr-FR" sz="1600" b="0" strike="noStrike" spc="-1">
                <a:solidFill>
                  <a:srgbClr val="000000"/>
                </a:solidFill>
                <a:latin typeface="Arial"/>
              </a:rPr>
              <a:t>Quatrième niveau de plan</a:t>
            </a:r>
          </a:p>
          <a:p>
            <a:pPr marL="2057400" lvl="4"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Cinquième niveau de plan</a:t>
            </a:r>
          </a:p>
          <a:p>
            <a:pPr marL="2057400" lvl="5"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Sixième niveau de plan</a:t>
            </a:r>
          </a:p>
          <a:p>
            <a:pPr marL="2057400" lvl="6" indent="-228600">
              <a:spcBef>
                <a:spcPts val="400"/>
              </a:spcBef>
              <a:buClr>
                <a:srgbClr val="000000"/>
              </a:buClr>
              <a:buFont typeface="Arial"/>
              <a:buChar char="»"/>
              <a:tabLst>
                <a:tab pos="685800" algn="l"/>
                <a:tab pos="1600200" algn="l"/>
                <a:tab pos="2514600" algn="l"/>
                <a:tab pos="3429000" algn="l"/>
                <a:tab pos="4343400" algn="l"/>
                <a:tab pos="5257800" algn="l"/>
                <a:tab pos="6172200" algn="l"/>
                <a:tab pos="7086600" algn="l"/>
                <a:tab pos="8001000" algn="l"/>
              </a:tabLst>
            </a:pPr>
            <a:r>
              <a:rPr lang="fr-FR" sz="1600" b="0" strike="noStrike" spc="-1">
                <a:solidFill>
                  <a:srgbClr val="000000"/>
                </a:solidFill>
                <a:latin typeface="Arial"/>
              </a:rPr>
              <a:t>Septième niveau de plan</a:t>
            </a:r>
          </a:p>
        </p:txBody>
      </p:sp>
      <p:sp>
        <p:nvSpPr>
          <p:cNvPr id="84" name="Line 4"/>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5" name="CustomShape 5"/>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sp>
      <p:sp>
        <p:nvSpPr>
          <p:cNvPr id="86" name="CustomShape 6"/>
          <p:cNvSpPr/>
          <p:nvPr/>
        </p:nvSpPr>
        <p:spPr>
          <a:xfrm>
            <a:off x="3995640" y="6596280"/>
            <a:ext cx="5004000" cy="2462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spAutoFit/>
          </a:bodyPr>
          <a:lstStyle/>
          <a:p>
            <a:pPr>
              <a:lnSpc>
                <a:spcPct val="100000"/>
              </a:lnSpc>
            </a:pPr>
            <a:r>
              <a:rPr lang="fr-FR" sz="1000" b="0" strike="noStrike" spc="-1">
                <a:solidFill>
                  <a:srgbClr val="009999"/>
                </a:solidFill>
                <a:latin typeface="Arial"/>
                <a:hlinkClick r:id="rId14"/>
              </a:rPr>
              <a:t>http://creativecommons.org/licenses/by-nd/3.0/</a:t>
            </a:r>
            <a:r>
              <a:rPr lang="fr-FR" sz="1000" b="0" strike="noStrike" spc="-1">
                <a:latin typeface="Arial"/>
              </a:rPr>
              <a:t> </a:t>
            </a:r>
          </a:p>
        </p:txBody>
      </p:sp>
      <p:sp>
        <p:nvSpPr>
          <p:cNvPr id="87" name="Line 7"/>
          <p:cNvSpPr/>
          <p:nvPr/>
        </p:nvSpPr>
        <p:spPr>
          <a:xfrm>
            <a:off x="3348000" y="1413360"/>
            <a:ext cx="0" cy="4464000"/>
          </a:xfrm>
          <a:prstGeom prst="line">
            <a:avLst/>
          </a:prstGeom>
          <a:ln w="9360">
            <a:solidFill>
              <a:srgbClr val="C0C0C0"/>
            </a:solidFill>
            <a:miter/>
          </a:ln>
        </p:spPr>
        <p:style>
          <a:lnRef idx="0">
            <a:scrgbClr r="0" g="0" b="0"/>
          </a:lnRef>
          <a:fillRef idx="0">
            <a:scrgbClr r="0" g="0" b="0"/>
          </a:fillRef>
          <a:effectRef idx="0">
            <a:scrgbClr r="0" g="0" b="0"/>
          </a:effectRef>
          <a:fontRef idx="minor"/>
        </p:style>
      </p:sp>
      <p:sp>
        <p:nvSpPr>
          <p:cNvPr id="88" name="CustomShape 8"/>
          <p:cNvSpPr/>
          <p:nvPr/>
        </p:nvSpPr>
        <p:spPr>
          <a:xfrm>
            <a:off x="299880" y="1700640"/>
            <a:ext cx="2832120" cy="1739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pPr>
            <a:r>
              <a:rPr lang="en-GB" sz="1800" b="1" strike="noStrike" spc="-1">
                <a:solidFill>
                  <a:srgbClr val="4E2169"/>
                </a:solidFill>
                <a:latin typeface="Arial"/>
              </a:rPr>
              <a:t>You can use this </a:t>
            </a:r>
            <a:r>
              <a:rPr lang="en-GB" sz="1800" b="1" strike="noStrike" spc="-1">
                <a:solidFill>
                  <a:srgbClr val="AD5B84"/>
                </a:solidFill>
                <a:latin typeface="Arial"/>
              </a:rPr>
              <a:t>OpenOffice Impress</a:t>
            </a:r>
            <a:r>
              <a:rPr lang="en-GB" sz="1800" b="1" strike="noStrike" spc="-1">
                <a:solidFill>
                  <a:srgbClr val="4E2169"/>
                </a:solidFill>
                <a:latin typeface="Arial"/>
              </a:rPr>
              <a:t> template for </a:t>
            </a:r>
            <a:endParaRPr lang="fr-FR" sz="1800" b="0" strike="noStrike" spc="-1">
              <a:latin typeface="Arial"/>
            </a:endParaRPr>
          </a:p>
          <a:p>
            <a:pPr>
              <a:lnSpc>
                <a:spcPct val="100000"/>
              </a:lnSpc>
            </a:pPr>
            <a:r>
              <a:rPr lang="en-GB" sz="1800" b="1" strike="noStrike" spc="-1">
                <a:solidFill>
                  <a:srgbClr val="4E2169"/>
                </a:solidFill>
                <a:latin typeface="Arial"/>
              </a:rPr>
              <a:t>your personal, educational and business presentations.</a:t>
            </a:r>
            <a:endParaRPr lang="fr-FR" sz="1800" b="0" strike="noStrike" spc="-1">
              <a:latin typeface="Arial"/>
            </a:endParaRPr>
          </a:p>
        </p:txBody>
      </p:sp>
      <p:sp>
        <p:nvSpPr>
          <p:cNvPr id="89" name="CustomShape 9"/>
          <p:cNvSpPr/>
          <p:nvPr/>
        </p:nvSpPr>
        <p:spPr>
          <a:xfrm>
            <a:off x="457200" y="275040"/>
            <a:ext cx="8229600" cy="65556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ctr">
            <a:noAutofit/>
          </a:bodyPr>
          <a:lstStyle/>
          <a:p>
            <a:pPr>
              <a:lnSpc>
                <a:spcPct val="100000"/>
              </a:lnSpc>
            </a:pPr>
            <a:r>
              <a:rPr lang="en-US" sz="2800" b="1" strike="noStrike" spc="-1">
                <a:solidFill>
                  <a:srgbClr val="4E2169"/>
                </a:solidFill>
                <a:latin typeface="Arial"/>
              </a:rPr>
              <a:t>Conditions of use</a:t>
            </a:r>
            <a:endParaRPr lang="fr-FR" sz="2800" b="0" strike="noStrike" spc="-1">
              <a:latin typeface="Arial"/>
            </a:endParaRPr>
          </a:p>
        </p:txBody>
      </p:sp>
      <p:sp>
        <p:nvSpPr>
          <p:cNvPr id="90" name="CustomShape 10"/>
          <p:cNvSpPr/>
          <p:nvPr/>
        </p:nvSpPr>
        <p:spPr>
          <a:xfrm>
            <a:off x="250920" y="4617360"/>
            <a:ext cx="2736720" cy="423000"/>
          </a:xfrm>
          <a:prstGeom prst="rect">
            <a:avLst/>
          </a:prstGeom>
          <a:gradFill rotWithShape="0">
            <a:gsLst>
              <a:gs pos="0">
                <a:srgbClr val="FFA7A4"/>
              </a:gs>
              <a:gs pos="100000">
                <a:srgbClr val="FFE5E5"/>
              </a:gs>
            </a:gsLst>
            <a:lin ang="16200000"/>
          </a:gradFill>
          <a:ln w="9360">
            <a:solidFill>
              <a:srgbClr val="BE4B48"/>
            </a:solidFill>
            <a:round/>
          </a:ln>
        </p:spPr>
        <p:style>
          <a:lnRef idx="0">
            <a:scrgbClr r="0" g="0" b="0"/>
          </a:lnRef>
          <a:fillRef idx="0">
            <a:scrgbClr r="0" g="0" b="0"/>
          </a:fillRef>
          <a:effectRef idx="0">
            <a:scrgbClr r="0" g="0" b="0"/>
          </a:effectRef>
          <a:fontRef idx="minor"/>
        </p:style>
      </p:sp>
      <p:sp>
        <p:nvSpPr>
          <p:cNvPr id="91" name="CustomShape 11"/>
          <p:cNvSpPr/>
          <p:nvPr/>
        </p:nvSpPr>
        <p:spPr>
          <a:xfrm>
            <a:off x="299880" y="3644640"/>
            <a:ext cx="2831760" cy="1338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0" strike="noStrike" spc="-1">
                <a:solidFill>
                  <a:srgbClr val="000000"/>
                </a:solidFill>
                <a:latin typeface="Calibri"/>
              </a:rPr>
              <a:t>The copyright statement we require you to include when you use our material is:</a:t>
            </a:r>
            <a:endParaRPr lang="fr-FR" sz="1600" b="0" strike="noStrike" spc="-1">
              <a:latin typeface="Arial"/>
            </a:endParaRPr>
          </a:p>
          <a:p>
            <a:br/>
            <a:r>
              <a:rPr lang="fr-FR" sz="1800" b="0" strike="noStrike" spc="-1">
                <a:solidFill>
                  <a:srgbClr val="C00000"/>
                </a:solidFill>
                <a:latin typeface="Calibri"/>
              </a:rPr>
              <a:t>© Copyright Showeet.com</a:t>
            </a:r>
            <a:endParaRPr lang="fr-FR" sz="1800" b="0" strike="noStrike" spc="-1">
              <a:latin typeface="Arial"/>
            </a:endParaRPr>
          </a:p>
        </p:txBody>
      </p:sp>
      <p:pic>
        <p:nvPicPr>
          <p:cNvPr id="92" name="Image 1"/>
          <p:cNvPicPr/>
          <p:nvPr/>
        </p:nvPicPr>
        <p:blipFill>
          <a:blip r:embed="rId15"/>
          <a:stretch/>
        </p:blipFill>
        <p:spPr>
          <a:xfrm>
            <a:off x="335160" y="5410440"/>
            <a:ext cx="2323800" cy="961560"/>
          </a:xfrm>
          <a:prstGeom prst="rect">
            <a:avLst/>
          </a:prstGeom>
          <a:ln w="0">
            <a:noFill/>
          </a:ln>
        </p:spPr>
      </p:pic>
      <p:sp>
        <p:nvSpPr>
          <p:cNvPr id="93" name="CustomShape 12"/>
          <p:cNvSpPr/>
          <p:nvPr/>
        </p:nvSpPr>
        <p:spPr>
          <a:xfrm>
            <a:off x="625680" y="6157440"/>
            <a:ext cx="1759680" cy="54720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r>
              <a:rPr lang="fr-FR" sz="1000" b="0" strike="noStrike" spc="-1">
                <a:solidFill>
                  <a:srgbClr val="000000"/>
                </a:solidFill>
                <a:latin typeface="Calibri"/>
                <a:hlinkClick r:id="rId16"/>
              </a:rPr>
              <a:t>http://www.showeet.com</a:t>
            </a:r>
            <a:endParaRPr lang="fr-FR" sz="1000" b="0" strike="noStrike" spc="-1">
              <a:latin typeface="Arial"/>
            </a:endParaRPr>
          </a:p>
          <a:p>
            <a:endParaRPr lang="fr-FR" sz="1000" b="0" strike="noStrike" spc="-1">
              <a:latin typeface="Arial"/>
            </a:endParaRPr>
          </a:p>
          <a:p>
            <a:r>
              <a:rPr lang="fr-FR" sz="1000" b="0" strike="noStrike" spc="-1">
                <a:solidFill>
                  <a:srgbClr val="000000"/>
                </a:solidFill>
                <a:latin typeface="Calibri"/>
              </a:rPr>
              <a:t>Contact: Showeet@ymail.com </a:t>
            </a:r>
            <a:endParaRPr lang="fr-FR" sz="1000" b="0" strike="noStrike" spc="-1">
              <a:latin typeface="Arial"/>
            </a:endParaRPr>
          </a:p>
        </p:txBody>
      </p:sp>
      <p:sp>
        <p:nvSpPr>
          <p:cNvPr id="94" name="CustomShape 13"/>
          <p:cNvSpPr/>
          <p:nvPr/>
        </p:nvSpPr>
        <p:spPr>
          <a:xfrm>
            <a:off x="3995640" y="1448280"/>
            <a:ext cx="4716000" cy="5134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z="1600" b="1" strike="noStrike" spc="-1">
                <a:solidFill>
                  <a:srgbClr val="000000"/>
                </a:solidFill>
                <a:latin typeface="Calibri"/>
              </a:rPr>
              <a:t>With the use of this free </a:t>
            </a:r>
            <a:r>
              <a:rPr lang="en-US" sz="1600" b="1" strike="noStrike" spc="-1">
                <a:solidFill>
                  <a:srgbClr val="0070C0"/>
                </a:solidFill>
                <a:latin typeface="Calibri"/>
              </a:rPr>
              <a:t>template </a:t>
            </a:r>
            <a:r>
              <a:rPr lang="en-US" sz="1600" b="1" strike="noStrike" spc="-1">
                <a:solidFill>
                  <a:srgbClr val="000000"/>
                </a:solidFill>
                <a:latin typeface="Calibri"/>
              </a:rPr>
              <a:t>you accept the following use and license conditions.</a:t>
            </a:r>
            <a:endParaRPr lang="fr-FR" sz="1600" b="0" strike="noStrike" spc="-1">
              <a:latin typeface="Arial"/>
            </a:endParaRPr>
          </a:p>
          <a:p>
            <a:endParaRPr lang="fr-FR" sz="1600" b="0" strike="noStrike" spc="-1">
              <a:latin typeface="Arial"/>
            </a:endParaRPr>
          </a:p>
          <a:p>
            <a:r>
              <a:rPr lang="en-US" sz="1200" b="0" strike="noStrike" spc="-1">
                <a:solidFill>
                  <a:srgbClr val="000000"/>
                </a:solidFill>
                <a:latin typeface="Calibri"/>
              </a:rPr>
              <a:t>You</a:t>
            </a:r>
            <a:r>
              <a:rPr lang="fr-FR" sz="1200" b="0" strike="noStrike" spc="-1">
                <a:solidFill>
                  <a:srgbClr val="000000"/>
                </a:solidFill>
                <a:latin typeface="Calibri"/>
              </a:rPr>
              <a:t> are </a:t>
            </a:r>
            <a:r>
              <a:rPr lang="en-US" sz="1200" b="0" strike="noStrike" spc="-1">
                <a:solidFill>
                  <a:srgbClr val="000000"/>
                </a:solidFill>
                <a:latin typeface="Calibri"/>
              </a:rPr>
              <a:t>free</a:t>
            </a:r>
            <a:r>
              <a:rPr lang="fr-FR" sz="1200" b="0" strike="noStrike" spc="-1">
                <a:solidFill>
                  <a:srgbClr val="000000"/>
                </a:solidFill>
                <a:latin typeface="Calibri"/>
              </a:rPr>
              <a:t>:</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To Share</a:t>
            </a:r>
            <a:r>
              <a:rPr lang="en-US" sz="1200" b="0" strike="noStrike" spc="-1">
                <a:solidFill>
                  <a:srgbClr val="000000"/>
                </a:solidFill>
                <a:latin typeface="Calibri"/>
              </a:rPr>
              <a:t> — to copy, distribute and transmit the work</a:t>
            </a:r>
            <a:endParaRPr lang="fr-FR" sz="1200" b="0" strike="noStrike" spc="-1">
              <a:latin typeface="Arial"/>
            </a:endParaRPr>
          </a:p>
          <a:p>
            <a:r>
              <a:rPr lang="en-US" sz="1200" b="0" strike="noStrike" spc="-1">
                <a:solidFill>
                  <a:srgbClr val="000000"/>
                </a:solidFill>
                <a:latin typeface="Calibri"/>
              </a:rPr>
              <a:t>Under the following conditions:</a:t>
            </a:r>
            <a:endParaRPr lang="fr-FR" sz="1200" b="0" strike="noStrike" spc="-1">
              <a:latin typeface="Arial"/>
            </a:endParaRPr>
          </a:p>
          <a:p>
            <a:endParaRPr lang="fr-FR" sz="1200" b="0" strike="noStrike" spc="-1">
              <a:latin typeface="Arial"/>
            </a:endParaRPr>
          </a:p>
          <a:p>
            <a:r>
              <a:rPr lang="en-US" sz="1400" b="1" strike="noStrike" spc="-1">
                <a:solidFill>
                  <a:srgbClr val="000000"/>
                </a:solidFill>
                <a:latin typeface="Calibri"/>
              </a:rPr>
              <a:t>Attribution</a:t>
            </a:r>
            <a:r>
              <a:rPr lang="en-US" sz="1200" b="0" strike="noStrike" spc="-1">
                <a:solidFill>
                  <a:srgbClr val="000000"/>
                </a:solidFill>
                <a:latin typeface="Calibri"/>
              </a:rPr>
              <a:t> — You must attribute the work in the manner specified by the author or licensor (but not in any way that suggests that they endorse you or your use of the work).</a:t>
            </a:r>
            <a:endParaRPr lang="fr-FR" sz="1200" b="0" strike="noStrike" spc="-1">
              <a:latin typeface="Arial"/>
            </a:endParaRPr>
          </a:p>
          <a:p>
            <a:r>
              <a:rPr lang="en-US" sz="1400" b="1" strike="noStrike" spc="-1">
                <a:solidFill>
                  <a:srgbClr val="000000"/>
                </a:solidFill>
                <a:latin typeface="Calibri"/>
              </a:rPr>
              <a:t>No Derivative Works</a:t>
            </a:r>
            <a:r>
              <a:rPr lang="en-US" sz="1200" b="0" strike="noStrike" spc="-1">
                <a:solidFill>
                  <a:srgbClr val="000000"/>
                </a:solidFill>
                <a:latin typeface="Calibri"/>
              </a:rPr>
              <a:t> — You may not alter, transform, or build upon this work.</a:t>
            </a:r>
            <a:endParaRPr lang="fr-FR" sz="1200" b="0" strike="noStrike" spc="-1">
              <a:latin typeface="Arial"/>
            </a:endParaRPr>
          </a:p>
          <a:p>
            <a:endParaRPr lang="fr-FR" sz="1200" b="0" strike="noStrike" spc="-1">
              <a:latin typeface="Arial"/>
            </a:endParaRPr>
          </a:p>
          <a:p>
            <a:r>
              <a:rPr lang="en-US" sz="1050" b="0" strike="noStrike" spc="-1">
                <a:solidFill>
                  <a:srgbClr val="000000"/>
                </a:solidFill>
                <a:latin typeface="Calibri"/>
              </a:rPr>
              <a:t>For any  distribution, you must make clear to others the license terms of this work. The best way to do this is with a link to this web page: </a:t>
            </a:r>
            <a:r>
              <a:rPr lang="en-US" sz="1050" b="0" strike="noStrike" spc="-1">
                <a:solidFill>
                  <a:srgbClr val="000000"/>
                </a:solidFill>
                <a:latin typeface="Calibri"/>
                <a:hlinkClick r:id="rId17"/>
              </a:rPr>
              <a:t>http://www.showeet.com/terms-of-use/</a:t>
            </a:r>
            <a:r>
              <a:rPr lang="en-US" sz="1050" b="0" strike="noStrike" spc="-1">
                <a:solidFill>
                  <a:srgbClr val="000000"/>
                </a:solidFill>
                <a:latin typeface="Calibri"/>
              </a:rPr>
              <a:t> </a:t>
            </a:r>
            <a:br/>
            <a:br/>
            <a:r>
              <a:rPr lang="en-US" sz="1050" b="0" strike="noStrike" spc="-1">
                <a:solidFill>
                  <a:srgbClr val="000000"/>
                </a:solidFill>
                <a:latin typeface="Calibri"/>
              </a:rPr>
              <a:t>Any of the conditions can be waived if you get permission from showeet.com</a:t>
            </a:r>
            <a:endParaRPr lang="fr-FR" sz="1050" b="0" strike="noStrike" spc="-1">
              <a:latin typeface="Arial"/>
            </a:endParaRPr>
          </a:p>
          <a:p>
            <a:r>
              <a:rPr lang="en-US" sz="1050" b="0" strike="noStrike" spc="-1">
                <a:solidFill>
                  <a:srgbClr val="000000"/>
                </a:solidFill>
                <a:latin typeface="Calibri"/>
              </a:rPr>
              <a:t>In no event shall </a:t>
            </a:r>
            <a:r>
              <a:rPr lang="en-US" sz="1050" b="0" u="sng" strike="noStrike" spc="-1">
                <a:solidFill>
                  <a:srgbClr val="000000"/>
                </a:solidFill>
                <a:uFillTx/>
                <a:latin typeface="Calibri"/>
              </a:rPr>
              <a:t>Showeet.com</a:t>
            </a:r>
            <a:r>
              <a:rPr lang="en-US" sz="1050" b="0" strike="noStrike" spc="-1">
                <a:solidFill>
                  <a:srgbClr val="000000"/>
                </a:solidFill>
                <a:latin typeface="Calibri"/>
              </a:rPr>
              <a:t> be liable for any indirect, special or consequential damages arising out of or in connection with the use of the template, diagram or map.</a:t>
            </a:r>
            <a:endParaRPr lang="fr-FR" sz="1050" b="0" strike="noStrike" spc="-1">
              <a:latin typeface="Arial"/>
            </a:endParaRPr>
          </a:p>
        </p:txBody>
      </p:sp>
      <p:pic>
        <p:nvPicPr>
          <p:cNvPr id="95" name="Image 94"/>
          <p:cNvPicPr/>
          <p:nvPr/>
        </p:nvPicPr>
        <p:blipFill>
          <a:blip r:embed="rId18"/>
          <a:stretch/>
        </p:blipFill>
        <p:spPr>
          <a:xfrm>
            <a:off x="3732840" y="971640"/>
            <a:ext cx="1798200" cy="435960"/>
          </a:xfrm>
          <a:prstGeom prst="rect">
            <a:avLst/>
          </a:prstGeom>
          <a:ln w="0">
            <a:noFill/>
          </a:ln>
        </p:spPr>
      </p:pic>
      <p:pic>
        <p:nvPicPr>
          <p:cNvPr id="96" name="Image 95"/>
          <p:cNvPicPr/>
          <p:nvPr/>
        </p:nvPicPr>
        <p:blipFill>
          <a:blip r:embed="rId19"/>
          <a:stretch/>
        </p:blipFill>
        <p:spPr>
          <a:xfrm>
            <a:off x="3616560" y="3693960"/>
            <a:ext cx="303120" cy="967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35006" y="4149000"/>
            <a:ext cx="8380674" cy="1469520"/>
          </a:xfrm>
          <a:prstGeom prst="rect">
            <a:avLst/>
          </a:prstGeom>
          <a:noFill/>
          <a:ln w="0">
            <a:noFill/>
          </a:ln>
        </p:spPr>
        <p:txBody>
          <a:bodyPr lIns="0" tIns="0" rIns="0" bIns="0" anchor="ctr">
            <a:noAutofit/>
          </a:bodyPr>
          <a:lstStyle/>
          <a:p>
            <a:pPr algn="r"/>
            <a:r>
              <a:rPr lang="fr-FR" sz="4400" spc="-1">
                <a:solidFill>
                  <a:srgbClr val="376092"/>
                </a:solidFill>
                <a:latin typeface="Arial"/>
              </a:rPr>
              <a:t>Bases de la programmation</a:t>
            </a:r>
            <a:br>
              <a:rPr/>
            </a:br>
            <a:r>
              <a:rPr lang="fr-FR" sz="4400" spc="-1">
                <a:solidFill>
                  <a:srgbClr val="376092"/>
                </a:solidFill>
                <a:latin typeface="Arial"/>
              </a:rPr>
              <a:t>Structure, </a:t>
            </a:r>
            <a:r>
              <a:rPr lang="fr-FR" sz="4400" spc="-1" err="1">
                <a:solidFill>
                  <a:srgbClr val="376092"/>
                </a:solidFill>
                <a:latin typeface="Arial"/>
              </a:rPr>
              <a:t>Flexbox</a:t>
            </a:r>
            <a:r>
              <a:rPr lang="fr-FR" sz="4400" spc="-1">
                <a:solidFill>
                  <a:srgbClr val="376092"/>
                </a:solidFill>
                <a:latin typeface="Arial"/>
              </a:rPr>
              <a:t>, responsive </a:t>
            </a:r>
            <a:endParaRPr lang="en-US" sz="4400" spc="-1">
              <a:solidFill>
                <a:srgbClr val="376092"/>
              </a:solidFill>
              <a:latin typeface="Arial"/>
            </a:endParaRPr>
          </a:p>
        </p:txBody>
      </p:sp>
      <p:sp>
        <p:nvSpPr>
          <p:cNvPr id="134" name="TextShape 2"/>
          <p:cNvSpPr txBox="1"/>
          <p:nvPr/>
        </p:nvSpPr>
        <p:spPr>
          <a:xfrm>
            <a:off x="1043640" y="5733360"/>
            <a:ext cx="7772040" cy="923760"/>
          </a:xfrm>
          <a:prstGeom prst="rect">
            <a:avLst/>
          </a:prstGeom>
          <a:noFill/>
          <a:ln w="0">
            <a:noFill/>
          </a:ln>
        </p:spPr>
        <p:txBody>
          <a:bodyPr lIns="0" tIns="0" rIns="0" bIns="0">
            <a:noAutofit/>
          </a:bodyPr>
          <a:lstStyle/>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CCI Campus – </a:t>
            </a:r>
            <a:r>
              <a:rPr lang="fr-FR" sz="2400" spc="-1">
                <a:solidFill>
                  <a:srgbClr val="999999"/>
                </a:solidFill>
                <a:latin typeface="Arial"/>
              </a:rPr>
              <a:t>BTS SIO</a:t>
            </a:r>
            <a:endParaRPr lang="en-US" sz="2400" b="0" strike="noStrike" spc="-1">
              <a:solidFill>
                <a:srgbClr val="999999"/>
              </a:solidFill>
              <a:latin typeface="Arial"/>
            </a:endParaRPr>
          </a:p>
          <a:p>
            <a:pPr marL="432000" indent="-324000" algn="r">
              <a:spcAft>
                <a:spcPts val="1060"/>
              </a:spcAft>
              <a:buClr>
                <a:srgbClr val="000000"/>
              </a:buClr>
              <a:buSzPct val="45000"/>
              <a:buFont typeface="Wingdings" charset="2"/>
              <a:buChar char=""/>
            </a:pPr>
            <a:r>
              <a:rPr lang="fr-FR" sz="2400" b="0" strike="noStrike" spc="-1">
                <a:solidFill>
                  <a:srgbClr val="999999"/>
                </a:solidFill>
                <a:latin typeface="Arial"/>
              </a:rPr>
              <a:t>Philippe Schlegel</a:t>
            </a:r>
            <a:endParaRPr lang="en-US" sz="2400" b="0" strike="noStrike" spc="-1">
              <a:solidFill>
                <a:srgbClr val="99999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err="1">
                <a:solidFill>
                  <a:srgbClr val="376092"/>
                </a:solidFill>
                <a:latin typeface="Calibri"/>
              </a:rPr>
              <a:t>Flexbox</a:t>
            </a:r>
            <a:r>
              <a:rPr lang="fr-FR" sz="2400" spc="-1">
                <a:solidFill>
                  <a:srgbClr val="376092"/>
                </a:solidFill>
                <a:latin typeface="Calibri"/>
              </a:rPr>
              <a:t> est un outil qui permet de mettre facilement en page les éléments d'une page html.</a:t>
            </a:r>
          </a:p>
          <a:p>
            <a:pPr marL="406800" indent="-324000">
              <a:spcAft>
                <a:spcPts val="1134"/>
              </a:spcAft>
              <a:buClr>
                <a:srgbClr val="000000"/>
              </a:buClr>
              <a:buSzPct val="45000"/>
              <a:buFont typeface="Wingdings" charset="2"/>
              <a:buChar char=""/>
            </a:pPr>
            <a:r>
              <a:rPr lang="fr-FR" sz="2400" spc="-1">
                <a:solidFill>
                  <a:srgbClr val="376092"/>
                </a:solidFill>
                <a:latin typeface="Calibri"/>
              </a:rPr>
              <a:t>Sur les premiers sites, on utilisait les tableau pour aligner les éléments.</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tableaux sont assez lourds à gérer lorsque l'on pense dans une optique responsive.</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Flexbox</a:t>
            </a:r>
            <a:r>
              <a:rPr lang="fr-FR" sz="2400" spc="-1">
                <a:solidFill>
                  <a:srgbClr val="376092"/>
                </a:solidFill>
                <a:latin typeface="Calibri"/>
              </a:rPr>
              <a:t>, vous permet de rester flexible, d'adapter facilement votre affichage et de changer le mode d'affichage si vous en avez envie.</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Flexbox</a:t>
            </a:r>
            <a:r>
              <a:rPr lang="fr-FR" sz="2400" spc="-1">
                <a:solidFill>
                  <a:srgbClr val="376092"/>
                </a:solidFill>
                <a:latin typeface="Calibri"/>
              </a:rPr>
              <a:t> est également reconnu par tous les navigateurs récents.</a:t>
            </a: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9172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principe d'une </a:t>
            </a:r>
            <a:r>
              <a:rPr lang="fr-FR" sz="2400" spc="-1" err="1">
                <a:solidFill>
                  <a:srgbClr val="376092"/>
                </a:solidFill>
                <a:latin typeface="Calibri"/>
              </a:rPr>
              <a:t>flexbox</a:t>
            </a:r>
            <a:r>
              <a:rPr lang="fr-FR" sz="2400" spc="-1">
                <a:solidFill>
                  <a:srgbClr val="376092"/>
                </a:solidFill>
                <a:latin typeface="Calibri"/>
              </a:rPr>
              <a:t> est de définir un conteneur et des éléments contenus dans ce conteneur.</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Bien entendu, un élément peut également être un conteneur de </a:t>
            </a:r>
            <a:r>
              <a:rPr lang="fr-FR" sz="2400" spc="-1" err="1">
                <a:solidFill>
                  <a:srgbClr val="376092"/>
                </a:solidFill>
                <a:latin typeface="Calibri"/>
              </a:rPr>
              <a:t>flexbox</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pic>
        <p:nvPicPr>
          <p:cNvPr id="3" name="Image 2">
            <a:extLst>
              <a:ext uri="{FF2B5EF4-FFF2-40B4-BE49-F238E27FC236}">
                <a16:creationId xmlns:a16="http://schemas.microsoft.com/office/drawing/2014/main" id="{1C37E1E5-661F-45C3-A03D-351393ABAD54}"/>
              </a:ext>
            </a:extLst>
          </p:cNvPr>
          <p:cNvPicPr>
            <a:picLocks noChangeAspect="1"/>
          </p:cNvPicPr>
          <p:nvPr/>
        </p:nvPicPr>
        <p:blipFill>
          <a:blip r:embed="rId2"/>
          <a:stretch>
            <a:fillRect/>
          </a:stretch>
        </p:blipFill>
        <p:spPr>
          <a:xfrm>
            <a:off x="1002851" y="2029522"/>
            <a:ext cx="6534615" cy="2798956"/>
          </a:xfrm>
          <a:prstGeom prst="rect">
            <a:avLst/>
          </a:prstGeom>
        </p:spPr>
      </p:pic>
    </p:spTree>
    <p:extLst>
      <p:ext uri="{BB962C8B-B14F-4D97-AF65-F5344CB8AC3E}">
        <p14:creationId xmlns:p14="http://schemas.microsoft.com/office/powerpoint/2010/main" val="341870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 conteneur n'est en fait rien de plus qu'une balise html qui contient d'autres balises HTML :</a:t>
            </a:r>
          </a:p>
          <a:p>
            <a:r>
              <a:rPr lang="it-IT" sz="1400" b="0">
                <a:effectLst/>
                <a:latin typeface="Consolas" panose="020B0609020204030204" pitchFamily="49" charset="0"/>
              </a:rPr>
              <a:t>        &lt;nav&gt;</a:t>
            </a:r>
          </a:p>
          <a:p>
            <a:r>
              <a:rPr lang="it-IT" sz="1400" b="0">
                <a:effectLst/>
                <a:latin typeface="Consolas" panose="020B0609020204030204" pitchFamily="49" charset="0"/>
              </a:rPr>
              <a:t>            &lt;ul&gt;</a:t>
            </a:r>
          </a:p>
          <a:p>
            <a:r>
              <a:rPr lang="it-IT" sz="1400" b="0">
                <a:effectLst/>
                <a:latin typeface="Consolas" panose="020B0609020204030204" pitchFamily="49" charset="0"/>
              </a:rPr>
              <a:t>                &lt;li&gt;&lt;a href="#intro"&gt;Introduction&lt;/a&gt;&lt;/li&gt;</a:t>
            </a:r>
          </a:p>
          <a:p>
            <a:r>
              <a:rPr lang="it-IT" sz="1400" b="0">
                <a:effectLst/>
                <a:latin typeface="Consolas" panose="020B0609020204030204" pitchFamily="49" charset="0"/>
              </a:rPr>
              <a:t>                &lt;li&gt;&lt;a href="#ordi"&gt;Ordinateur&lt;/a&gt;&lt;/li&gt;</a:t>
            </a:r>
          </a:p>
          <a:p>
            <a:r>
              <a:rPr lang="it-IT" sz="1400" b="0">
                <a:effectLst/>
                <a:latin typeface="Consolas" panose="020B0609020204030204" pitchFamily="49" charset="0"/>
              </a:rPr>
              <a:t>                &lt;li&gt;&lt;a href="#utilisation"&gt;Utilisation&lt;/a&gt;&lt;/li&gt;</a:t>
            </a:r>
          </a:p>
          <a:p>
            <a:r>
              <a:rPr lang="it-IT" sz="1400" b="0">
                <a:effectLst/>
                <a:latin typeface="Consolas" panose="020B0609020204030204" pitchFamily="49" charset="0"/>
              </a:rPr>
              <a:t>                &lt;li&gt;&lt;a href="#langage"&gt;Langage&lt;/a&gt;&lt;/li&gt;</a:t>
            </a:r>
          </a:p>
          <a:p>
            <a:r>
              <a:rPr lang="it-IT" sz="1400" b="0">
                <a:effectLst/>
                <a:latin typeface="Consolas" panose="020B0609020204030204" pitchFamily="49" charset="0"/>
              </a:rPr>
              <a:t>                &lt;li&gt;&lt;a href="#commencer"&gt;Commencer&lt;/a&gt;&lt;/li&gt;</a:t>
            </a:r>
          </a:p>
          <a:p>
            <a:r>
              <a:rPr lang="it-IT" sz="1400" b="0">
                <a:effectLst/>
                <a:latin typeface="Consolas" panose="020B0609020204030204" pitchFamily="49" charset="0"/>
              </a:rPr>
              <a:t>                &lt;li&gt;&lt;a href="choix"&gt;Choix&lt;/a&gt;&lt;/li&gt;</a:t>
            </a:r>
          </a:p>
          <a:p>
            <a:r>
              <a:rPr lang="it-IT" sz="1400" b="0">
                <a:effectLst/>
                <a:latin typeface="Consolas" panose="020B0609020204030204" pitchFamily="49" charset="0"/>
              </a:rPr>
              <a:t>                &lt;li&gt;&lt;a href="#conclusion"&gt;Conclusion&lt;/a&gt;&lt;/li&gt;</a:t>
            </a:r>
          </a:p>
          <a:p>
            <a:r>
              <a:rPr lang="it-IT" sz="1400" b="0">
                <a:effectLst/>
                <a:latin typeface="Consolas" panose="020B0609020204030204" pitchFamily="49" charset="0"/>
              </a:rPr>
              <a:t>            &lt;/ul&gt;</a:t>
            </a:r>
          </a:p>
          <a:p>
            <a:r>
              <a:rPr lang="it-IT" sz="1400" b="0">
                <a:effectLst/>
                <a:latin typeface="Consolas" panose="020B0609020204030204" pitchFamily="49" charset="0"/>
              </a:rPr>
              <a:t>        &lt;/nav&gt;</a:t>
            </a:r>
          </a:p>
          <a:p>
            <a:endParaRPr lang="it-IT" sz="140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Pour le moment nous n'avons pas dit que nous voulions une </a:t>
            </a:r>
            <a:r>
              <a:rPr lang="fr-FR" sz="2400" spc="-1" err="1">
                <a:solidFill>
                  <a:srgbClr val="376092"/>
                </a:solidFill>
                <a:latin typeface="Calibri"/>
              </a:rPr>
              <a:t>flexbox</a:t>
            </a:r>
            <a:r>
              <a:rPr lang="fr-FR" sz="2400" spc="-1">
                <a:solidFill>
                  <a:srgbClr val="376092"/>
                </a:solidFill>
                <a:latin typeface="Calibri"/>
              </a:rPr>
              <a:t> à ce niveau là.</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disposition de base est donc de mettre les éléments les uns en-dessous des autres.</a:t>
            </a: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156765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Un conteneur n'est en fait rien de plus qu'une balise html qui contient d'autres balises HTML :</a:t>
            </a:r>
          </a:p>
          <a:p>
            <a:r>
              <a:rPr lang="it-IT" sz="1400" b="0">
                <a:effectLst/>
                <a:latin typeface="Consolas" panose="020B0609020204030204" pitchFamily="49" charset="0"/>
              </a:rPr>
              <a:t>        &lt;nav&gt;</a:t>
            </a:r>
          </a:p>
          <a:p>
            <a:r>
              <a:rPr lang="it-IT" sz="1400" b="0">
                <a:effectLst/>
                <a:latin typeface="Consolas" panose="020B0609020204030204" pitchFamily="49" charset="0"/>
              </a:rPr>
              <a:t>            &lt;ul&gt;</a:t>
            </a:r>
          </a:p>
          <a:p>
            <a:r>
              <a:rPr lang="it-IT" sz="1400" b="0">
                <a:effectLst/>
                <a:latin typeface="Consolas" panose="020B0609020204030204" pitchFamily="49" charset="0"/>
              </a:rPr>
              <a:t>                &lt;li&gt;&lt;a href="#intro"&gt;Introduction&lt;/a&gt;&lt;/li&gt;</a:t>
            </a:r>
          </a:p>
          <a:p>
            <a:r>
              <a:rPr lang="it-IT" sz="1400" b="0">
                <a:effectLst/>
                <a:latin typeface="Consolas" panose="020B0609020204030204" pitchFamily="49" charset="0"/>
              </a:rPr>
              <a:t>                &lt;li&gt;&lt;a href="#ordi"&gt;Ordinateur&lt;/a&gt;&lt;/li&gt;</a:t>
            </a:r>
          </a:p>
          <a:p>
            <a:r>
              <a:rPr lang="it-IT" sz="1400" b="0">
                <a:effectLst/>
                <a:latin typeface="Consolas" panose="020B0609020204030204" pitchFamily="49" charset="0"/>
              </a:rPr>
              <a:t>                &lt;li&gt;&lt;a href="#utilisation"&gt;Utilisation&lt;/a&gt;&lt;/li&gt;</a:t>
            </a:r>
          </a:p>
          <a:p>
            <a:r>
              <a:rPr lang="it-IT" sz="1400" b="0">
                <a:effectLst/>
                <a:latin typeface="Consolas" panose="020B0609020204030204" pitchFamily="49" charset="0"/>
              </a:rPr>
              <a:t>                &lt;li&gt;&lt;a href="#langage"&gt;Langage&lt;/a&gt;&lt;/li&gt;</a:t>
            </a:r>
          </a:p>
          <a:p>
            <a:r>
              <a:rPr lang="it-IT" sz="1400" b="0">
                <a:effectLst/>
                <a:latin typeface="Consolas" panose="020B0609020204030204" pitchFamily="49" charset="0"/>
              </a:rPr>
              <a:t>                &lt;li&gt;&lt;a href="#commencer"&gt;Commencer&lt;/a&gt;&lt;/li&gt;</a:t>
            </a:r>
          </a:p>
          <a:p>
            <a:r>
              <a:rPr lang="it-IT" sz="1400" b="0">
                <a:effectLst/>
                <a:latin typeface="Consolas" panose="020B0609020204030204" pitchFamily="49" charset="0"/>
              </a:rPr>
              <a:t>                &lt;li&gt;&lt;a href="choix"&gt;Choix&lt;/a&gt;&lt;/li&gt;</a:t>
            </a:r>
          </a:p>
          <a:p>
            <a:r>
              <a:rPr lang="it-IT" sz="1400" b="0">
                <a:effectLst/>
                <a:latin typeface="Consolas" panose="020B0609020204030204" pitchFamily="49" charset="0"/>
              </a:rPr>
              <a:t>                &lt;li&gt;&lt;a href="#conclusion"&gt;Conclusion&lt;/a&gt;&lt;/li&gt;</a:t>
            </a:r>
          </a:p>
          <a:p>
            <a:r>
              <a:rPr lang="it-IT" sz="1400" b="0">
                <a:effectLst/>
                <a:latin typeface="Consolas" panose="020B0609020204030204" pitchFamily="49" charset="0"/>
              </a:rPr>
              <a:t>            &lt;/ul&gt;</a:t>
            </a:r>
          </a:p>
          <a:p>
            <a:r>
              <a:rPr lang="it-IT" sz="1400" b="0">
                <a:effectLst/>
                <a:latin typeface="Consolas" panose="020B0609020204030204" pitchFamily="49" charset="0"/>
              </a:rPr>
              <a:t>        &lt;/nav&gt;</a:t>
            </a:r>
          </a:p>
          <a:p>
            <a:endParaRPr lang="it-IT" sz="140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Pour le moment nous n'avons pas dit que nous voulions une </a:t>
            </a:r>
            <a:r>
              <a:rPr lang="fr-FR" sz="2400" spc="-1" err="1">
                <a:solidFill>
                  <a:srgbClr val="376092"/>
                </a:solidFill>
                <a:latin typeface="Calibri"/>
              </a:rPr>
              <a:t>flexbox</a:t>
            </a:r>
            <a:r>
              <a:rPr lang="fr-FR" sz="2400" spc="-1">
                <a:solidFill>
                  <a:srgbClr val="376092"/>
                </a:solidFill>
                <a:latin typeface="Calibri"/>
              </a:rPr>
              <a:t> à ce niveau là.</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disposition de base est donc de mettre les éléments les uns en-dessous des autres.</a:t>
            </a: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56793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pouvoir utiliser les propriétés de la </a:t>
            </a:r>
            <a:r>
              <a:rPr lang="fr-FR" sz="2400" spc="-1" err="1">
                <a:solidFill>
                  <a:srgbClr val="376092"/>
                </a:solidFill>
                <a:latin typeface="Calibri"/>
              </a:rPr>
              <a:t>flexbox</a:t>
            </a:r>
            <a:r>
              <a:rPr lang="fr-FR" sz="2400" spc="-1">
                <a:solidFill>
                  <a:srgbClr val="376092"/>
                </a:solidFill>
                <a:latin typeface="Calibri"/>
              </a:rPr>
              <a:t>, il suffit de définir un conteneur en tant que </a:t>
            </a:r>
            <a:r>
              <a:rPr lang="fr-FR" sz="2400" spc="-1" err="1">
                <a:solidFill>
                  <a:srgbClr val="376092"/>
                </a:solidFill>
                <a:latin typeface="Calibri"/>
              </a:rPr>
              <a:t>flexbox</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l'exemple du menu dans notre exemple. Ajoutons déjà une class ou un id à la balise conteneur &lt;</a:t>
            </a:r>
            <a:r>
              <a:rPr lang="fr-FR" sz="2400" spc="-1" err="1">
                <a:solidFill>
                  <a:srgbClr val="376092"/>
                </a:solidFill>
                <a:latin typeface="Calibri"/>
              </a:rPr>
              <a:t>ul</a:t>
            </a:r>
            <a:r>
              <a:rPr lang="fr-FR" sz="2400" spc="-1">
                <a:solidFill>
                  <a:srgbClr val="376092"/>
                </a:solidFill>
                <a:latin typeface="Calibri"/>
              </a:rPr>
              <a:t>&gt; pour pouvoir lui affecter des propriétés CSS.</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maintenant dans le CSS la propriété qui fait du menu une </a:t>
            </a:r>
            <a:r>
              <a:rPr lang="fr-FR" sz="2400" spc="-1" err="1">
                <a:solidFill>
                  <a:srgbClr val="376092"/>
                </a:solidFill>
                <a:latin typeface="Calibri"/>
              </a:rPr>
              <a:t>flexbox</a:t>
            </a:r>
            <a:r>
              <a:rPr lang="fr-FR" sz="2400" spc="-1">
                <a:solidFill>
                  <a:srgbClr val="376092"/>
                </a:solidFill>
                <a:latin typeface="Calibri"/>
              </a:rPr>
              <a:t> :</a:t>
            </a:r>
          </a:p>
          <a:p>
            <a:r>
              <a:rPr lang="fr-FR" sz="1400">
                <a:latin typeface="Consolas" panose="020B0609020204030204" pitchFamily="49" charset="0"/>
              </a:rPr>
              <a:t>.menu {</a:t>
            </a:r>
          </a:p>
          <a:p>
            <a:br>
              <a:rPr lang="fr-FR" sz="1400">
                <a:latin typeface="Consolas" panose="020B0609020204030204" pitchFamily="49" charset="0"/>
              </a:rPr>
            </a:br>
            <a:r>
              <a:rPr lang="fr-FR" sz="1400">
                <a:latin typeface="Consolas" panose="020B0609020204030204" pitchFamily="49" charset="0"/>
              </a:rPr>
              <a:t>    </a:t>
            </a:r>
            <a:r>
              <a:rPr lang="fr-FR" sz="1400" err="1">
                <a:latin typeface="Consolas" panose="020B0609020204030204" pitchFamily="49" charset="0"/>
              </a:rPr>
              <a:t>display:flex</a:t>
            </a:r>
            <a:r>
              <a:rPr lang="fr-FR" sz="1400">
                <a:latin typeface="Consolas" panose="020B0609020204030204" pitchFamily="49" charset="0"/>
              </a:rPr>
              <a:t>;</a:t>
            </a:r>
          </a:p>
          <a:p>
            <a:r>
              <a:rPr lang="fr-FR" sz="1400">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Voyons déjà s'il y a des changements au niveau de l'affichage.</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régler les problèmes d'affichage en donnant une taille aux éléments &lt;li&gt; (</a:t>
            </a:r>
            <a:r>
              <a:rPr lang="fr-FR" sz="2400" spc="-1" err="1">
                <a:solidFill>
                  <a:srgbClr val="376092"/>
                </a:solidFill>
                <a:latin typeface="Calibri"/>
              </a:rPr>
              <a:t>width</a:t>
            </a:r>
            <a:r>
              <a:rPr lang="fr-FR" sz="2400" spc="-1">
                <a:solidFill>
                  <a:srgbClr val="376092"/>
                </a:solidFill>
                <a:latin typeface="Calibri"/>
              </a:rPr>
              <a:t> : 200px)</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84188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direction</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vous ne spécifier aucune autre propriété, la </a:t>
            </a:r>
            <a:r>
              <a:rPr lang="fr-FR" sz="2400" spc="-1" err="1">
                <a:solidFill>
                  <a:srgbClr val="376092"/>
                </a:solidFill>
                <a:latin typeface="Calibri"/>
              </a:rPr>
              <a:t>flexbox</a:t>
            </a:r>
            <a:r>
              <a:rPr lang="fr-FR" sz="2400" spc="-1">
                <a:solidFill>
                  <a:srgbClr val="376092"/>
                </a:solidFill>
                <a:latin typeface="Calibri"/>
              </a:rPr>
              <a:t> va aligner les éléments horizontalement.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organiser les éléments différemment avec la propriété </a:t>
            </a:r>
            <a:r>
              <a:rPr lang="fr-FR" sz="2400" spc="-1" err="1">
                <a:solidFill>
                  <a:srgbClr val="376092"/>
                </a:solidFill>
                <a:latin typeface="Calibri"/>
              </a:rPr>
              <a:t>flex</a:t>
            </a:r>
            <a:r>
              <a:rPr lang="fr-FR" sz="2400" spc="-1">
                <a:solidFill>
                  <a:srgbClr val="376092"/>
                </a:solidFill>
                <a:latin typeface="Calibri"/>
              </a:rPr>
              <a:t>-direction (à définir au niveau du conteneur):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Flex-direction : </a:t>
            </a:r>
            <a:r>
              <a:rPr lang="fr-FR" sz="2400" spc="-1" err="1">
                <a:solidFill>
                  <a:srgbClr val="376092"/>
                </a:solidFill>
                <a:latin typeface="Calibri"/>
              </a:rPr>
              <a:t>row</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Flex-direction : </a:t>
            </a:r>
            <a:r>
              <a:rPr lang="fr-FR" sz="2400" spc="-1" err="1">
                <a:solidFill>
                  <a:srgbClr val="376092"/>
                </a:solidFill>
                <a:latin typeface="Calibri"/>
              </a:rPr>
              <a:t>column</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Flex-direction : </a:t>
            </a:r>
            <a:r>
              <a:rPr lang="fr-FR" sz="2400" spc="-1" err="1">
                <a:solidFill>
                  <a:srgbClr val="376092"/>
                </a:solidFill>
                <a:latin typeface="Calibri"/>
              </a:rPr>
              <a:t>row</a:t>
            </a:r>
            <a:r>
              <a:rPr lang="fr-FR" sz="2400" spc="-1">
                <a:solidFill>
                  <a:srgbClr val="376092"/>
                </a:solidFill>
                <a:latin typeface="Calibri"/>
              </a:rPr>
              <a:t>-reverse;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Flex-direction : </a:t>
            </a:r>
            <a:r>
              <a:rPr lang="fr-FR" sz="2400" spc="-1" err="1">
                <a:solidFill>
                  <a:srgbClr val="376092"/>
                </a:solidFill>
                <a:latin typeface="Calibri"/>
              </a:rPr>
              <a:t>column</a:t>
            </a:r>
            <a:r>
              <a:rPr lang="fr-FR" sz="2400" spc="-1">
                <a:solidFill>
                  <a:srgbClr val="376092"/>
                </a:solidFill>
                <a:latin typeface="Calibri"/>
              </a:rPr>
              <a:t>-reverse;</a:t>
            </a:r>
          </a:p>
          <a:p>
            <a:pPr marL="406800" indent="-324000">
              <a:spcAft>
                <a:spcPts val="1134"/>
              </a:spcAft>
              <a:buClr>
                <a:srgbClr val="000000"/>
              </a:buClr>
              <a:buSzPct val="45000"/>
              <a:buFont typeface="Wingdings" charset="2"/>
              <a:buChar char=""/>
            </a:pPr>
            <a:r>
              <a:rPr lang="fr-FR" sz="2400" spc="-1">
                <a:solidFill>
                  <a:srgbClr val="376092"/>
                </a:solidFill>
                <a:latin typeface="Calibri"/>
              </a:rPr>
              <a:t>Un simple changement de valeur d'une propriété peut donc changer l'organisation des éléments.</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421517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Forcer le retour à la ligne</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se peut que les éléments d'une </a:t>
            </a:r>
            <a:r>
              <a:rPr lang="fr-FR" sz="2400" spc="-1" err="1">
                <a:solidFill>
                  <a:srgbClr val="376092"/>
                </a:solidFill>
                <a:latin typeface="Calibri"/>
              </a:rPr>
              <a:t>flexbox</a:t>
            </a:r>
            <a:r>
              <a:rPr lang="fr-FR" sz="2400" spc="-1">
                <a:solidFill>
                  <a:srgbClr val="376092"/>
                </a:solidFill>
                <a:latin typeface="Calibri"/>
              </a:rPr>
              <a:t> n'aient pas la place pour s'afficher, si la résolution de l'écran est trop petite par exemple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est donc possible de forcer un retour à la ligne si les éléments sont trop volumineux. </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organiser les éléments différemment avec la propriété </a:t>
            </a:r>
            <a:r>
              <a:rPr lang="fr-FR" sz="2400" spc="-1" err="1">
                <a:solidFill>
                  <a:srgbClr val="376092"/>
                </a:solidFill>
                <a:latin typeface="Calibri"/>
              </a:rPr>
              <a:t>flex</a:t>
            </a:r>
            <a:r>
              <a:rPr lang="fr-FR" sz="2400" spc="-1">
                <a:solidFill>
                  <a:srgbClr val="376092"/>
                </a:solidFill>
                <a:latin typeface="Calibri"/>
              </a:rPr>
              <a:t>-direction (à définir au niveau du conteneur):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Flex-wrap : </a:t>
            </a:r>
            <a:r>
              <a:rPr lang="fr-FR" sz="2400" spc="-1" err="1">
                <a:solidFill>
                  <a:srgbClr val="376092"/>
                </a:solidFill>
                <a:latin typeface="Calibri"/>
              </a:rPr>
              <a:t>nowrap</a:t>
            </a:r>
            <a:r>
              <a:rPr lang="fr-FR" sz="2400" spc="-1">
                <a:solidFill>
                  <a:srgbClr val="376092"/>
                </a:solidFill>
                <a:latin typeface="Calibri"/>
              </a:rPr>
              <a:t>; (pas de saut, par défaut)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Flex-wrap : wrap; (éléments passent à la ligne)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Flex-wrap : reverse; (éléments passent à la ligne à l'envers)</a:t>
            </a:r>
          </a:p>
          <a:p>
            <a:pPr marL="406800" indent="-324000">
              <a:spcAft>
                <a:spcPts val="1134"/>
              </a:spcAft>
              <a:buClr>
                <a:srgbClr val="000000"/>
              </a:buClr>
              <a:buSzPct val="45000"/>
              <a:buFont typeface="Wingdings" charset="2"/>
              <a:buChar char=""/>
            </a:pPr>
            <a:r>
              <a:rPr lang="fr-FR" sz="2400" spc="-1">
                <a:solidFill>
                  <a:srgbClr val="376092"/>
                </a:solidFill>
                <a:latin typeface="Calibri"/>
              </a:rPr>
              <a:t>Toujours sur une simple propriété, on peut modifier la disposition.</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08857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a:t>
            </a:r>
            <a:endParaRPr lang="en-US" sz="3200" b="0" strike="noStrike" spc="-1">
              <a:solidFill>
                <a:srgbClr val="376092"/>
              </a:solidFill>
              <a:latin typeface="Arial"/>
            </a:endParaRPr>
          </a:p>
        </p:txBody>
      </p:sp>
      <p:sp>
        <p:nvSpPr>
          <p:cNvPr id="136" name="TextShape 2"/>
          <p:cNvSpPr txBox="1"/>
          <p:nvPr/>
        </p:nvSpPr>
        <p:spPr>
          <a:xfrm>
            <a:off x="457200" y="1642369"/>
            <a:ext cx="8229240" cy="448339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C'est dans les problèmes d'alignements que la </a:t>
            </a:r>
            <a:r>
              <a:rPr lang="fr-FR" sz="2400" spc="-1" err="1">
                <a:solidFill>
                  <a:srgbClr val="376092"/>
                </a:solidFill>
                <a:latin typeface="Calibri"/>
              </a:rPr>
              <a:t>flexbox</a:t>
            </a:r>
            <a:r>
              <a:rPr lang="fr-FR" sz="2400" spc="-1">
                <a:solidFill>
                  <a:srgbClr val="376092"/>
                </a:solidFill>
                <a:latin typeface="Calibri"/>
              </a:rPr>
              <a:t> montre tout son potentiel.</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éléments peuvent être organisés horizontalement ou verticalement.</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Flexbox</a:t>
            </a:r>
            <a:r>
              <a:rPr lang="fr-FR" sz="2400" spc="-1">
                <a:solidFill>
                  <a:srgbClr val="376092"/>
                </a:solidFill>
                <a:latin typeface="Calibri"/>
              </a:rPr>
              <a:t> utilise une notion d'axe principal et d'axe secondaire. Mais ces axes dépendent de la façon dont vous avez déclaré la </a:t>
            </a:r>
            <a:r>
              <a:rPr lang="fr-FR" sz="2400" spc="-1" err="1">
                <a:solidFill>
                  <a:srgbClr val="376092"/>
                </a:solidFill>
                <a:latin typeface="Calibri"/>
              </a:rPr>
              <a:t>flexbox</a:t>
            </a:r>
            <a:r>
              <a:rPr lang="fr-FR" sz="2400" spc="-1">
                <a:solidFill>
                  <a:srgbClr val="376092"/>
                </a:solidFill>
                <a:latin typeface="Calibri"/>
              </a:rPr>
              <a:t>.</a:t>
            </a: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530000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la </a:t>
            </a:r>
            <a:r>
              <a:rPr lang="fr-FR" sz="2400" spc="-1" err="1">
                <a:solidFill>
                  <a:srgbClr val="376092"/>
                </a:solidFill>
                <a:latin typeface="Calibri"/>
              </a:rPr>
              <a:t>flexbox</a:t>
            </a:r>
            <a:r>
              <a:rPr lang="fr-FR" sz="2400" spc="-1">
                <a:solidFill>
                  <a:srgbClr val="376092"/>
                </a:solidFill>
                <a:latin typeface="Calibri"/>
              </a:rPr>
              <a:t> est organisé en colonne :</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horizontal, axe secondaire : vertical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pic>
        <p:nvPicPr>
          <p:cNvPr id="3" name="Image 2">
            <a:extLst>
              <a:ext uri="{FF2B5EF4-FFF2-40B4-BE49-F238E27FC236}">
                <a16:creationId xmlns:a16="http://schemas.microsoft.com/office/drawing/2014/main" id="{88C46A8B-BD86-4C86-BA64-CD30057D347C}"/>
              </a:ext>
            </a:extLst>
          </p:cNvPr>
          <p:cNvPicPr>
            <a:picLocks noChangeAspect="1"/>
          </p:cNvPicPr>
          <p:nvPr/>
        </p:nvPicPr>
        <p:blipFill>
          <a:blip r:embed="rId2"/>
          <a:stretch>
            <a:fillRect/>
          </a:stretch>
        </p:blipFill>
        <p:spPr>
          <a:xfrm>
            <a:off x="913967" y="1730867"/>
            <a:ext cx="7493620" cy="4081346"/>
          </a:xfrm>
          <a:prstGeom prst="rect">
            <a:avLst/>
          </a:prstGeom>
        </p:spPr>
      </p:pic>
    </p:spTree>
    <p:extLst>
      <p:ext uri="{BB962C8B-B14F-4D97-AF65-F5344CB8AC3E}">
        <p14:creationId xmlns:p14="http://schemas.microsoft.com/office/powerpoint/2010/main" val="2999330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la </a:t>
            </a:r>
            <a:r>
              <a:rPr lang="fr-FR" sz="2400" spc="-1" err="1">
                <a:solidFill>
                  <a:srgbClr val="376092"/>
                </a:solidFill>
                <a:latin typeface="Calibri"/>
              </a:rPr>
              <a:t>flexbox</a:t>
            </a:r>
            <a:r>
              <a:rPr lang="fr-FR" sz="2400" spc="-1">
                <a:solidFill>
                  <a:srgbClr val="376092"/>
                </a:solidFill>
                <a:latin typeface="Calibri"/>
              </a:rPr>
              <a:t> est organisé en ligne :</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pic>
        <p:nvPicPr>
          <p:cNvPr id="4" name="Image 3">
            <a:extLst>
              <a:ext uri="{FF2B5EF4-FFF2-40B4-BE49-F238E27FC236}">
                <a16:creationId xmlns:a16="http://schemas.microsoft.com/office/drawing/2014/main" id="{08B701BA-118C-4B6E-893C-59E154F9E06B}"/>
              </a:ext>
            </a:extLst>
          </p:cNvPr>
          <p:cNvPicPr>
            <a:picLocks noChangeAspect="1"/>
          </p:cNvPicPr>
          <p:nvPr/>
        </p:nvPicPr>
        <p:blipFill>
          <a:blip r:embed="rId2"/>
          <a:stretch>
            <a:fillRect/>
          </a:stretch>
        </p:blipFill>
        <p:spPr>
          <a:xfrm>
            <a:off x="1070337" y="1742018"/>
            <a:ext cx="7002966" cy="4059044"/>
          </a:xfrm>
          <a:prstGeom prst="rect">
            <a:avLst/>
          </a:prstGeom>
        </p:spPr>
      </p:pic>
    </p:spTree>
    <p:extLst>
      <p:ext uri="{BB962C8B-B14F-4D97-AF65-F5344CB8AC3E}">
        <p14:creationId xmlns:p14="http://schemas.microsoft.com/office/powerpoint/2010/main" val="247283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Structurer un document :</a:t>
            </a:r>
            <a:endParaRPr lang="en-US" sz="3200" b="0" strike="noStrike" spc="-1">
              <a:solidFill>
                <a:srgbClr val="376092"/>
              </a:solidFill>
              <a:latin typeface="Arial"/>
            </a:endParaRPr>
          </a:p>
        </p:txBody>
      </p:sp>
      <p:sp>
        <p:nvSpPr>
          <p:cNvPr id="140" name="TextShape 2"/>
          <p:cNvSpPr txBox="1"/>
          <p:nvPr/>
        </p:nvSpPr>
        <p:spPr>
          <a:xfrm>
            <a:off x="457200" y="1417320"/>
            <a:ext cx="8229240" cy="47084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spc="-1">
                <a:solidFill>
                  <a:srgbClr val="376092"/>
                </a:solidFill>
                <a:latin typeface="Arial"/>
              </a:rPr>
              <a:t>Les marges</a:t>
            </a: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Bordures</a:t>
            </a:r>
          </a:p>
          <a:p>
            <a:pPr marL="432000" indent="-324000">
              <a:spcAft>
                <a:spcPts val="1060"/>
              </a:spcAft>
              <a:buClr>
                <a:srgbClr val="000000"/>
              </a:buClr>
              <a:buSzPct val="45000"/>
              <a:buFont typeface="Wingdings" charset="2"/>
              <a:buChar char=""/>
            </a:pPr>
            <a:r>
              <a:rPr lang="fr-FR" sz="2400" spc="-1">
                <a:solidFill>
                  <a:srgbClr val="376092"/>
                </a:solidFill>
                <a:latin typeface="Arial"/>
              </a:rPr>
              <a:t>Dépassement</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err="1">
                <a:solidFill>
                  <a:srgbClr val="376092"/>
                </a:solidFill>
                <a:latin typeface="Arial"/>
              </a:rPr>
              <a:t>Flexbox</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spc="-1">
                <a:solidFill>
                  <a:srgbClr val="376092"/>
                </a:solidFill>
                <a:latin typeface="Arial"/>
              </a:rPr>
              <a:t>Responsive design</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Cas concrets</a:t>
            </a:r>
          </a:p>
          <a:p>
            <a:pPr marL="432000" indent="-324000">
              <a:spcAft>
                <a:spcPts val="1060"/>
              </a:spcAft>
              <a:buClr>
                <a:srgbClr val="000000"/>
              </a:buClr>
              <a:buSzPct val="45000"/>
              <a:buFont typeface="Wingdings" charset="2"/>
              <a:buChar char=""/>
            </a:pPr>
            <a:r>
              <a:rPr lang="fr-FR" sz="2400" spc="-1">
                <a:solidFill>
                  <a:srgbClr val="376092"/>
                </a:solidFill>
                <a:latin typeface="Arial"/>
              </a:rPr>
              <a:t>Questions</a:t>
            </a: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spcAft>
                <a:spcPts val="1060"/>
              </a:spcAft>
              <a:buClr>
                <a:srgbClr val="000000"/>
              </a:buClr>
              <a:buSzPct val="45000"/>
              <a:buFont typeface="Wingdings" charset="2"/>
              <a:buChar char=""/>
            </a:pPr>
            <a:endParaRPr lang="fr-FR" sz="2400" b="0" strike="noStrike" spc="-1">
              <a:solidFill>
                <a:srgbClr val="376092"/>
              </a:solidFill>
              <a:latin typeface="Arial"/>
            </a:endParaRPr>
          </a:p>
          <a:p>
            <a:pPr marL="432000" indent="-324000" algn="r">
              <a:spcAft>
                <a:spcPts val="1060"/>
              </a:spcAft>
              <a:buClr>
                <a:srgbClr val="000000"/>
              </a:buClr>
              <a:buSzPct val="45000"/>
              <a:buFont typeface="Wingdings" charset="2"/>
              <a:buChar char=""/>
            </a:pPr>
            <a:endParaRPr lang="fr-FR" sz="2400" b="0" strike="noStrike" spc="-1">
              <a:solidFill>
                <a:srgbClr val="376092"/>
              </a:solidFill>
              <a:latin typeface="Arial"/>
            </a:endParaRPr>
          </a:p>
        </p:txBody>
      </p:sp>
      <p:sp>
        <p:nvSpPr>
          <p:cNvPr id="3" name="AutoShape 2" descr="\mathbb {N} ">
            <a:extLst>
              <a:ext uri="{FF2B5EF4-FFF2-40B4-BE49-F238E27FC236}">
                <a16:creationId xmlns:a16="http://schemas.microsoft.com/office/drawing/2014/main" id="{5683ECBD-29C6-41B0-A0CC-C50D1395AF6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3167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 sur l'axe principal</a:t>
            </a:r>
            <a:endParaRPr lang="en-US" sz="3200" b="0" strike="noStrike" spc="-1">
              <a:solidFill>
                <a:srgbClr val="376092"/>
              </a:solidFill>
              <a:latin typeface="Arial"/>
            </a:endParaRPr>
          </a:p>
        </p:txBody>
      </p:sp>
      <p:sp>
        <p:nvSpPr>
          <p:cNvPr id="136" name="TextShape 2"/>
          <p:cNvSpPr txBox="1"/>
          <p:nvPr/>
        </p:nvSpPr>
        <p:spPr>
          <a:xfrm>
            <a:off x="457200" y="1127465"/>
            <a:ext cx="8229240" cy="499829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a:t>
            </a:r>
            <a:r>
              <a:rPr lang="fr-FR" sz="2400" spc="-1" err="1">
                <a:solidFill>
                  <a:srgbClr val="376092"/>
                </a:solidFill>
                <a:latin typeface="Calibri"/>
              </a:rPr>
              <a:t>justify</a:t>
            </a:r>
            <a:r>
              <a:rPr lang="fr-FR" sz="2400" spc="-1">
                <a:solidFill>
                  <a:srgbClr val="376092"/>
                </a:solidFill>
                <a:latin typeface="Calibri"/>
              </a:rPr>
              <a:t>-content qui s'applique sur le conteneur va nous permettre de spécifier l'alignement sur l'axe principal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justify</a:t>
            </a:r>
            <a:r>
              <a:rPr lang="fr-FR" sz="2400" spc="-1">
                <a:solidFill>
                  <a:srgbClr val="376092"/>
                </a:solidFill>
                <a:latin typeface="Calibri"/>
              </a:rPr>
              <a:t>-content : </a:t>
            </a:r>
            <a:r>
              <a:rPr lang="fr-FR" sz="2400" spc="-1" err="1">
                <a:solidFill>
                  <a:srgbClr val="376092"/>
                </a:solidFill>
                <a:latin typeface="Calibri"/>
              </a:rPr>
              <a:t>flex</a:t>
            </a:r>
            <a:r>
              <a:rPr lang="fr-FR" sz="2400" spc="-1">
                <a:solidFill>
                  <a:srgbClr val="376092"/>
                </a:solidFill>
                <a:latin typeface="Calibri"/>
              </a:rPr>
              <a:t>-start (aligné au début – par défaut)</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justify</a:t>
            </a:r>
            <a:r>
              <a:rPr lang="fr-FR" sz="2400" spc="-1">
                <a:solidFill>
                  <a:srgbClr val="376092"/>
                </a:solidFill>
                <a:latin typeface="Calibri"/>
              </a:rPr>
              <a:t>-content : </a:t>
            </a:r>
            <a:r>
              <a:rPr lang="fr-FR" sz="2400" spc="-1" err="1">
                <a:solidFill>
                  <a:srgbClr val="376092"/>
                </a:solidFill>
                <a:latin typeface="Calibri"/>
              </a:rPr>
              <a:t>flex</a:t>
            </a:r>
            <a:r>
              <a:rPr lang="fr-FR" sz="2400" spc="-1">
                <a:solidFill>
                  <a:srgbClr val="376092"/>
                </a:solidFill>
                <a:latin typeface="Calibri"/>
              </a:rPr>
              <a:t>-end (aligné à la fin)</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justify</a:t>
            </a:r>
            <a:r>
              <a:rPr lang="fr-FR" sz="2400" spc="-1">
                <a:solidFill>
                  <a:srgbClr val="376092"/>
                </a:solidFill>
                <a:latin typeface="Calibri"/>
              </a:rPr>
              <a:t>-content : center (aligné au centre)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justify</a:t>
            </a:r>
            <a:r>
              <a:rPr lang="fr-FR" sz="2400" spc="-1">
                <a:solidFill>
                  <a:srgbClr val="376092"/>
                </a:solidFill>
                <a:latin typeface="Calibri"/>
              </a:rPr>
              <a:t>-content : </a:t>
            </a:r>
            <a:r>
              <a:rPr lang="fr-FR" sz="2400" spc="-1" err="1">
                <a:solidFill>
                  <a:srgbClr val="376092"/>
                </a:solidFill>
                <a:latin typeface="Calibri"/>
              </a:rPr>
              <a:t>space-between</a:t>
            </a:r>
            <a:r>
              <a:rPr lang="fr-FR" sz="2400" spc="-1">
                <a:solidFill>
                  <a:srgbClr val="376092"/>
                </a:solidFill>
                <a:latin typeface="Calibri"/>
              </a:rPr>
              <a:t> (les espaces sont répartis entre les éléments)</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justify</a:t>
            </a:r>
            <a:r>
              <a:rPr lang="fr-FR" sz="2400" spc="-1">
                <a:solidFill>
                  <a:srgbClr val="376092"/>
                </a:solidFill>
                <a:latin typeface="Calibri"/>
              </a:rPr>
              <a:t>-content : (les espaces sont répartis autour des éléments)</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couleur de fond (background-</a:t>
            </a:r>
            <a:r>
              <a:rPr lang="fr-FR" sz="2400" spc="-1" err="1">
                <a:solidFill>
                  <a:srgbClr val="376092"/>
                </a:solidFill>
                <a:latin typeface="Calibri"/>
              </a:rPr>
              <a:t>color</a:t>
            </a:r>
            <a:r>
              <a:rPr lang="fr-FR" sz="2400" spc="-1">
                <a:solidFill>
                  <a:srgbClr val="376092"/>
                </a:solidFill>
                <a:latin typeface="Calibri"/>
              </a:rPr>
              <a:t>) au éléments de la balise &lt;li&gt; et testons la propriété </a:t>
            </a:r>
            <a:r>
              <a:rPr lang="fr-FR" sz="2400" spc="-1" err="1">
                <a:solidFill>
                  <a:srgbClr val="376092"/>
                </a:solidFill>
                <a:latin typeface="Calibri"/>
              </a:rPr>
              <a:t>justify</a:t>
            </a:r>
            <a:r>
              <a:rPr lang="fr-FR" sz="2400" spc="-1">
                <a:solidFill>
                  <a:srgbClr val="376092"/>
                </a:solidFill>
                <a:latin typeface="Calibri"/>
              </a:rPr>
              <a:t>-content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Modifions également la dimension du navigateur.</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80378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 sur l'axe secondaire</a:t>
            </a:r>
            <a:endParaRPr lang="en-US" sz="3200" b="0" strike="noStrike" spc="-1">
              <a:solidFill>
                <a:srgbClr val="376092"/>
              </a:solidFill>
              <a:latin typeface="Arial"/>
            </a:endParaRPr>
          </a:p>
        </p:txBody>
      </p:sp>
      <p:sp>
        <p:nvSpPr>
          <p:cNvPr id="136" name="TextShape 2"/>
          <p:cNvSpPr txBox="1"/>
          <p:nvPr/>
        </p:nvSpPr>
        <p:spPr>
          <a:xfrm>
            <a:off x="457200" y="1127465"/>
            <a:ext cx="8229240" cy="4998296"/>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a:t>
            </a:r>
            <a:r>
              <a:rPr lang="fr-FR" sz="2400" spc="-1" err="1">
                <a:solidFill>
                  <a:srgbClr val="376092"/>
                </a:solidFill>
                <a:latin typeface="Calibri"/>
              </a:rPr>
              <a:t>align</a:t>
            </a:r>
            <a:r>
              <a:rPr lang="fr-FR" sz="2400" spc="-1">
                <a:solidFill>
                  <a:srgbClr val="376092"/>
                </a:solidFill>
                <a:latin typeface="Calibri"/>
              </a:rPr>
              <a:t>-items qui s'applique sur le conteneur va nous permettre de spécifier l'alignement sur l'axe secondaire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-items : stretch (éléments étirés – </a:t>
            </a:r>
            <a:r>
              <a:rPr lang="fr-FR" sz="2400" spc="-1" err="1">
                <a:solidFill>
                  <a:srgbClr val="376092"/>
                </a:solidFill>
                <a:latin typeface="Calibri"/>
              </a:rPr>
              <a:t>defaut</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-items : </a:t>
            </a:r>
            <a:r>
              <a:rPr lang="fr-FR" sz="2400" spc="-1" err="1">
                <a:solidFill>
                  <a:srgbClr val="376092"/>
                </a:solidFill>
                <a:latin typeface="Calibri"/>
              </a:rPr>
              <a:t>flex</a:t>
            </a:r>
            <a:r>
              <a:rPr lang="fr-FR" sz="2400" spc="-1">
                <a:solidFill>
                  <a:srgbClr val="376092"/>
                </a:solidFill>
                <a:latin typeface="Calibri"/>
              </a:rPr>
              <a:t>-start (aligné au début)</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-items : </a:t>
            </a:r>
            <a:r>
              <a:rPr lang="fr-FR" sz="2400" spc="-1" err="1">
                <a:solidFill>
                  <a:srgbClr val="376092"/>
                </a:solidFill>
                <a:latin typeface="Calibri"/>
              </a:rPr>
              <a:t>flex</a:t>
            </a:r>
            <a:r>
              <a:rPr lang="fr-FR" sz="2400" spc="-1">
                <a:solidFill>
                  <a:srgbClr val="376092"/>
                </a:solidFill>
                <a:latin typeface="Calibri"/>
              </a:rPr>
              <a:t>-end (aligné à la fin)</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-items : center (aligné au centre)</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hauteur à notre conteneur &lt;</a:t>
            </a:r>
            <a:r>
              <a:rPr lang="fr-FR" sz="2400" spc="-1" err="1">
                <a:solidFill>
                  <a:srgbClr val="376092"/>
                </a:solidFill>
                <a:latin typeface="Calibri"/>
              </a:rPr>
              <a:t>ul</a:t>
            </a:r>
            <a:r>
              <a:rPr lang="fr-FR" sz="2400" spc="-1">
                <a:solidFill>
                  <a:srgbClr val="376092"/>
                </a:solidFill>
                <a:latin typeface="Calibri"/>
              </a:rPr>
              <a:t>&gt; (</a:t>
            </a:r>
            <a:r>
              <a:rPr lang="fr-FR" sz="2400" spc="-1" err="1">
                <a:solidFill>
                  <a:srgbClr val="376092"/>
                </a:solidFill>
                <a:latin typeface="Calibri"/>
              </a:rPr>
              <a:t>height</a:t>
            </a:r>
            <a:r>
              <a:rPr lang="fr-FR" sz="2400" spc="-1">
                <a:solidFill>
                  <a:srgbClr val="376092"/>
                </a:solidFill>
                <a:latin typeface="Calibri"/>
              </a:rPr>
              <a:t> : 500px) et testons la propriété </a:t>
            </a:r>
            <a:r>
              <a:rPr lang="fr-FR" sz="2400" spc="-1" err="1">
                <a:solidFill>
                  <a:srgbClr val="376092"/>
                </a:solidFill>
                <a:latin typeface="Calibri"/>
              </a:rPr>
              <a:t>align</a:t>
            </a:r>
            <a:r>
              <a:rPr lang="fr-FR" sz="2400" spc="-1">
                <a:solidFill>
                  <a:srgbClr val="376092"/>
                </a:solidFill>
                <a:latin typeface="Calibri"/>
              </a:rPr>
              <a:t>-items.</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Modifions également la dimension du navigateur.</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89547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 rapide</a:t>
            </a:r>
            <a:endParaRPr lang="en-US" sz="3200" b="0" strike="noStrike" spc="-1">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La </a:t>
            </a:r>
            <a:r>
              <a:rPr lang="fr-FR" sz="2400" spc="-1" err="1">
                <a:solidFill>
                  <a:srgbClr val="376092"/>
                </a:solidFill>
                <a:latin typeface="Calibri"/>
              </a:rPr>
              <a:t>Flexbox</a:t>
            </a:r>
            <a:r>
              <a:rPr lang="fr-FR" sz="2400" spc="-1">
                <a:solidFill>
                  <a:srgbClr val="376092"/>
                </a:solidFill>
                <a:latin typeface="Calibri"/>
              </a:rPr>
              <a:t> permet aussi de faire un alignement très rapide :</a:t>
            </a:r>
          </a:p>
          <a:p>
            <a:r>
              <a:rPr lang="fr-FR">
                <a:latin typeface="Consolas" panose="020B0609020204030204" pitchFamily="49" charset="0"/>
              </a:rPr>
              <a:t>.conteneur {</a:t>
            </a:r>
          </a:p>
          <a:p>
            <a:br>
              <a:rPr lang="fr-FR">
                <a:latin typeface="Consolas" panose="020B0609020204030204" pitchFamily="49" charset="0"/>
              </a:rPr>
            </a:br>
            <a:r>
              <a:rPr lang="fr-FR">
                <a:latin typeface="Consolas" panose="020B0609020204030204" pitchFamily="49" charset="0"/>
              </a:rPr>
              <a:t>    </a:t>
            </a:r>
            <a:r>
              <a:rPr lang="fr-FR" err="1">
                <a:latin typeface="Consolas" panose="020B0609020204030204" pitchFamily="49" charset="0"/>
              </a:rPr>
              <a:t>display:flex</a:t>
            </a:r>
            <a:r>
              <a:rPr lang="fr-FR">
                <a:latin typeface="Consolas" panose="020B0609020204030204" pitchFamily="49" charset="0"/>
              </a:rPr>
              <a:t>;</a:t>
            </a:r>
          </a:p>
          <a:p>
            <a:r>
              <a:rPr lang="fr-FR">
                <a:latin typeface="Consolas" panose="020B0609020204030204" pitchFamily="49" charset="0"/>
              </a:rPr>
              <a:t>}</a:t>
            </a:r>
          </a:p>
          <a:p>
            <a:endParaRPr lang="fr-FR">
              <a:latin typeface="Consolas" panose="020B0609020204030204" pitchFamily="49" charset="0"/>
            </a:endParaRPr>
          </a:p>
          <a:p>
            <a:r>
              <a:rPr lang="fr-FR">
                <a:latin typeface="Consolas" panose="020B0609020204030204" pitchFamily="49" charset="0"/>
              </a:rPr>
              <a:t>.</a:t>
            </a:r>
            <a:r>
              <a:rPr lang="fr-FR" err="1">
                <a:latin typeface="Consolas" panose="020B0609020204030204" pitchFamily="49" charset="0"/>
              </a:rPr>
              <a:t>element</a:t>
            </a:r>
            <a:r>
              <a:rPr lang="fr-FR">
                <a:latin typeface="Consolas" panose="020B0609020204030204" pitchFamily="49" charset="0"/>
              </a:rPr>
              <a:t> {</a:t>
            </a:r>
          </a:p>
          <a:p>
            <a:br>
              <a:rPr lang="fr-FR">
                <a:latin typeface="Consolas" panose="020B0609020204030204" pitchFamily="49" charset="0"/>
              </a:rPr>
            </a:br>
            <a:r>
              <a:rPr lang="fr-FR">
                <a:latin typeface="Consolas" panose="020B0609020204030204" pitchFamily="49" charset="0"/>
              </a:rPr>
              <a:t>    </a:t>
            </a:r>
            <a:r>
              <a:rPr lang="fr-FR" err="1">
                <a:latin typeface="Consolas" panose="020B0609020204030204" pitchFamily="49" charset="0"/>
              </a:rPr>
              <a:t>margin:auto</a:t>
            </a:r>
            <a:r>
              <a:rPr lang="fr-FR">
                <a:latin typeface="Consolas" panose="020B0609020204030204" pitchFamily="49" charset="0"/>
              </a:rPr>
              <a:t>;</a:t>
            </a:r>
          </a:p>
          <a:p>
            <a:r>
              <a:rPr lang="fr-FR">
                <a:latin typeface="Consolas" panose="020B0609020204030204" pitchFamily="49" charset="0"/>
              </a:rPr>
              <a:t>}</a:t>
            </a:r>
          </a:p>
          <a:p>
            <a:endParaRPr lang="fr-FR" sz="2400">
              <a:latin typeface="Consolas" panose="020B0609020204030204" pitchFamily="49" charset="0"/>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Ici on déclare une </a:t>
            </a:r>
            <a:r>
              <a:rPr lang="fr-FR" sz="2400" spc="-1" err="1">
                <a:solidFill>
                  <a:srgbClr val="376092"/>
                </a:solidFill>
                <a:latin typeface="Calibri"/>
              </a:rPr>
              <a:t>flexbox</a:t>
            </a:r>
            <a:r>
              <a:rPr lang="fr-FR" sz="2400" spc="-1">
                <a:solidFill>
                  <a:srgbClr val="376092"/>
                </a:solidFill>
                <a:latin typeface="Calibri"/>
              </a:rPr>
              <a:t> dont tous les éléments ont une marge automatique. Ce qui veut dire que c'est la marge qui sera étirée et non l'élément.</a:t>
            </a: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59603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 un seul élément</a:t>
            </a:r>
            <a:endParaRPr lang="en-US" sz="3200" b="0" strike="noStrike" spc="-1">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Toutes les méthodes vues jusqu'ici s'appliquent à tous les élément de la </a:t>
            </a:r>
            <a:r>
              <a:rPr lang="fr-FR" sz="2400" spc="-1" err="1">
                <a:solidFill>
                  <a:srgbClr val="376092"/>
                </a:solidFill>
                <a:latin typeface="Calibri"/>
              </a:rPr>
              <a:t>flexbox</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Si nous voulons modifier une propriété pour un seul des éléments, nous pouvons le spécifier :</a:t>
            </a:r>
            <a:endParaRPr lang="fr-FR">
              <a:latin typeface="Consolas" panose="020B0609020204030204" pitchFamily="49" charset="0"/>
            </a:endParaRPr>
          </a:p>
          <a:p>
            <a:r>
              <a:rPr lang="fr-FR">
                <a:latin typeface="Consolas" panose="020B0609020204030204" pitchFamily="49" charset="0"/>
              </a:rPr>
              <a:t>.</a:t>
            </a:r>
            <a:r>
              <a:rPr lang="fr-FR" err="1">
                <a:latin typeface="Consolas" panose="020B0609020204030204" pitchFamily="49" charset="0"/>
              </a:rPr>
              <a:t>element:nth-child</a:t>
            </a:r>
            <a:r>
              <a:rPr lang="fr-FR">
                <a:latin typeface="Consolas" panose="020B0609020204030204" pitchFamily="49" charset="0"/>
              </a:rPr>
              <a:t>(2) {</a:t>
            </a:r>
          </a:p>
          <a:p>
            <a:br>
              <a:rPr lang="fr-FR">
                <a:latin typeface="Consolas" panose="020B0609020204030204" pitchFamily="49" charset="0"/>
              </a:rPr>
            </a:br>
            <a:r>
              <a:rPr lang="fr-FR">
                <a:latin typeface="Consolas" panose="020B0609020204030204" pitchFamily="49" charset="0"/>
              </a:rPr>
              <a:t>    	background-</a:t>
            </a:r>
            <a:r>
              <a:rPr lang="fr-FR" err="1">
                <a:latin typeface="Consolas" panose="020B0609020204030204" pitchFamily="49" charset="0"/>
              </a:rPr>
              <a:t>color</a:t>
            </a:r>
            <a:r>
              <a:rPr lang="fr-FR">
                <a:latin typeface="Consolas" panose="020B0609020204030204" pitchFamily="49" charset="0"/>
              </a:rPr>
              <a:t>: </a:t>
            </a:r>
            <a:r>
              <a:rPr lang="fr-FR" err="1">
                <a:latin typeface="Consolas" panose="020B0609020204030204" pitchFamily="49" charset="0"/>
              </a:rPr>
              <a:t>red</a:t>
            </a:r>
            <a:r>
              <a:rPr lang="fr-FR">
                <a:latin typeface="Consolas" panose="020B0609020204030204" pitchFamily="49" charset="0"/>
              </a:rPr>
              <a:t>;</a:t>
            </a:r>
          </a:p>
          <a:p>
            <a:r>
              <a:rPr lang="fr-FR">
                <a:latin typeface="Consolas" panose="020B0609020204030204" pitchFamily="49" charset="0"/>
              </a:rPr>
              <a:t>	</a:t>
            </a:r>
            <a:r>
              <a:rPr lang="fr-FR" err="1">
                <a:latin typeface="Consolas" panose="020B0609020204030204" pitchFamily="49" charset="0"/>
              </a:rPr>
              <a:t>align</a:t>
            </a:r>
            <a:r>
              <a:rPr lang="fr-FR">
                <a:latin typeface="Consolas" panose="020B0609020204030204" pitchFamily="49" charset="0"/>
              </a:rPr>
              <a:t>-self: </a:t>
            </a:r>
            <a:r>
              <a:rPr lang="fr-FR" err="1">
                <a:latin typeface="Consolas" panose="020B0609020204030204" pitchFamily="49" charset="0"/>
              </a:rPr>
              <a:t>flex</a:t>
            </a:r>
            <a:r>
              <a:rPr lang="fr-FR">
                <a:latin typeface="Consolas" panose="020B0609020204030204" pitchFamily="49" charset="0"/>
              </a:rPr>
              <a:t>-end;</a:t>
            </a:r>
          </a:p>
          <a:p>
            <a:r>
              <a:rPr lang="fr-FR">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modifions ici les propriétés de l'élément 2.</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a:t>
            </a:r>
            <a:r>
              <a:rPr lang="fr-FR" sz="2400" spc="-1" err="1">
                <a:solidFill>
                  <a:srgbClr val="376092"/>
                </a:solidFill>
                <a:latin typeface="Calibri"/>
              </a:rPr>
              <a:t>align</a:t>
            </a:r>
            <a:r>
              <a:rPr lang="fr-FR" sz="2400" spc="-1">
                <a:solidFill>
                  <a:srgbClr val="376092"/>
                </a:solidFill>
                <a:latin typeface="Calibri"/>
              </a:rPr>
              <a:t>-self surcharge </a:t>
            </a:r>
            <a:r>
              <a:rPr lang="fr-FR" sz="2400" spc="-1" err="1">
                <a:solidFill>
                  <a:srgbClr val="376092"/>
                </a:solidFill>
                <a:latin typeface="Calibri"/>
              </a:rPr>
              <a:t>align</a:t>
            </a:r>
            <a:r>
              <a:rPr lang="fr-FR" sz="2400" spc="-1">
                <a:solidFill>
                  <a:srgbClr val="376092"/>
                </a:solidFill>
                <a:latin typeface="Calibri"/>
              </a:rPr>
              <a:t>-items pour un élément.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Modifions des propriétés pour un seul élément du menu.</a:t>
            </a: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28121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Alignement des éléments sur plusieurs lignes</a:t>
            </a:r>
            <a:endParaRPr lang="en-US" sz="3200" b="0" strike="noStrike" spc="-1">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ce faire il faut déjà permettre d'afficher les éléments sur plusieurs lignes (</a:t>
            </a:r>
            <a:r>
              <a:rPr lang="fr-FR" sz="2400" spc="-1" err="1">
                <a:solidFill>
                  <a:srgbClr val="376092"/>
                </a:solidFill>
                <a:latin typeface="Calibri"/>
              </a:rPr>
              <a:t>flex</a:t>
            </a:r>
            <a:r>
              <a:rPr lang="fr-FR" sz="2400" spc="-1">
                <a:solidFill>
                  <a:srgbClr val="376092"/>
                </a:solidFill>
                <a:latin typeface="Calibri"/>
              </a:rPr>
              <a:t>-wrap: wrap)</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a:t>
            </a:r>
            <a:r>
              <a:rPr lang="fr-FR" sz="2400" spc="-1" err="1">
                <a:solidFill>
                  <a:srgbClr val="376092"/>
                </a:solidFill>
                <a:latin typeface="Calibri"/>
              </a:rPr>
              <a:t>align</a:t>
            </a:r>
            <a:r>
              <a:rPr lang="fr-FR" sz="2400" spc="-1">
                <a:solidFill>
                  <a:srgbClr val="376092"/>
                </a:solidFill>
                <a:latin typeface="Calibri"/>
              </a:rPr>
              <a:t>-content va vous permettre de gérer l'espace entre plusieurs lignes ou plusieurs colonne suivant la direction de votre </a:t>
            </a:r>
            <a:r>
              <a:rPr lang="fr-FR" sz="2400" spc="-1" err="1">
                <a:solidFill>
                  <a:srgbClr val="376092"/>
                </a:solidFill>
                <a:latin typeface="Calibri"/>
              </a:rPr>
              <a:t>Flexbox</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a:t>
            </a:r>
            <a:r>
              <a:rPr lang="fr-FR" sz="2400" spc="-1" err="1">
                <a:solidFill>
                  <a:srgbClr val="376092"/>
                </a:solidFill>
                <a:latin typeface="Calibri"/>
              </a:rPr>
              <a:t>flex</a:t>
            </a:r>
            <a:r>
              <a:rPr lang="fr-FR" sz="2400" spc="-1">
                <a:solidFill>
                  <a:srgbClr val="376092"/>
                </a:solidFill>
                <a:latin typeface="Calibri"/>
              </a:rPr>
              <a:t>-start (au début)</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a:t>
            </a:r>
            <a:r>
              <a:rPr lang="fr-FR" sz="2400" spc="-1" err="1">
                <a:solidFill>
                  <a:srgbClr val="376092"/>
                </a:solidFill>
                <a:latin typeface="Calibri"/>
              </a:rPr>
              <a:t>flex</a:t>
            </a:r>
            <a:r>
              <a:rPr lang="fr-FR" sz="2400" spc="-1">
                <a:solidFill>
                  <a:srgbClr val="376092"/>
                </a:solidFill>
                <a:latin typeface="Calibri"/>
              </a:rPr>
              <a:t>-end (à la fin)</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center (au centre)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a:t>
            </a:r>
            <a:r>
              <a:rPr lang="fr-FR" sz="2400" spc="-1" err="1">
                <a:solidFill>
                  <a:srgbClr val="376092"/>
                </a:solidFill>
                <a:latin typeface="Calibri"/>
              </a:rPr>
              <a:t>space-between</a:t>
            </a:r>
            <a:r>
              <a:rPr lang="fr-FR" sz="2400" spc="-1">
                <a:solidFill>
                  <a:srgbClr val="376092"/>
                </a:solidFill>
                <a:latin typeface="Calibri"/>
              </a:rPr>
              <a:t> (espace entre)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a:t>
            </a:r>
            <a:r>
              <a:rPr lang="fr-FR" sz="2400" spc="-1" err="1">
                <a:solidFill>
                  <a:srgbClr val="376092"/>
                </a:solidFill>
                <a:latin typeface="Calibri"/>
              </a:rPr>
              <a:t>space-around</a:t>
            </a:r>
            <a:r>
              <a:rPr lang="fr-FR" sz="2400" spc="-1">
                <a:solidFill>
                  <a:srgbClr val="376092"/>
                </a:solidFill>
                <a:latin typeface="Calibri"/>
              </a:rPr>
              <a:t> (espace autour)</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 stretch (éléments étirés).</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3684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err="1">
                <a:solidFill>
                  <a:srgbClr val="376092"/>
                </a:solidFill>
                <a:latin typeface="Arial"/>
              </a:rPr>
              <a:t>Flexbox</a:t>
            </a:r>
            <a:r>
              <a:rPr lang="fr-FR" sz="3200" spc="-1">
                <a:solidFill>
                  <a:srgbClr val="376092"/>
                </a:solidFill>
                <a:latin typeface="Arial"/>
              </a:rPr>
              <a:t> – Précision sur les alignements</a:t>
            </a:r>
            <a:endParaRPr lang="en-US" sz="3200" b="0" strike="noStrike" spc="-1">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détermine l'espacement entre les lignes</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-items détermine comment les éléments sont aligné comme un tout dans le conteneur.</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Align</a:t>
            </a:r>
            <a:r>
              <a:rPr lang="fr-FR" sz="2400" spc="-1">
                <a:solidFill>
                  <a:srgbClr val="376092"/>
                </a:solidFill>
                <a:latin typeface="Calibri"/>
              </a:rPr>
              <a:t>-content n'a pas d'effet s'il n'y a qu'une seule ligne.</a:t>
            </a:r>
          </a:p>
          <a:p>
            <a:pPr marL="406800" indent="-324000">
              <a:spcAft>
                <a:spcPts val="1134"/>
              </a:spcAft>
              <a:buClr>
                <a:srgbClr val="000000"/>
              </a:buClr>
              <a:buSzPct val="45000"/>
              <a:buFont typeface="Wingdings" charset="2"/>
              <a:buChar char=""/>
            </a:pPr>
            <a:r>
              <a:rPr lang="fr-FR" sz="2400" spc="-1">
                <a:solidFill>
                  <a:srgbClr val="376092"/>
                </a:solidFill>
                <a:latin typeface="Calibri"/>
              </a:rPr>
              <a:t>La propriété </a:t>
            </a:r>
            <a:r>
              <a:rPr lang="fr-FR" sz="2400" spc="-1" err="1">
                <a:solidFill>
                  <a:srgbClr val="376092"/>
                </a:solidFill>
                <a:latin typeface="Calibri"/>
              </a:rPr>
              <a:t>flex</a:t>
            </a:r>
            <a:r>
              <a:rPr lang="fr-FR" sz="2400" spc="-1">
                <a:solidFill>
                  <a:srgbClr val="376092"/>
                </a:solidFill>
                <a:latin typeface="Calibri"/>
              </a:rPr>
              <a:t> disponible sur les éléments d'une </a:t>
            </a:r>
            <a:r>
              <a:rPr lang="fr-FR" sz="2400" spc="-1" err="1">
                <a:solidFill>
                  <a:srgbClr val="376092"/>
                </a:solidFill>
                <a:latin typeface="Calibri"/>
              </a:rPr>
              <a:t>flexbox</a:t>
            </a:r>
            <a:r>
              <a:rPr lang="fr-FR" sz="2400" spc="-1">
                <a:solidFill>
                  <a:srgbClr val="376092"/>
                </a:solidFill>
                <a:latin typeface="Calibri"/>
              </a:rPr>
              <a:t> permet de donner un ratio d'étirement d'un élément :</a:t>
            </a:r>
          </a:p>
          <a:p>
            <a:r>
              <a:rPr lang="fr-FR">
                <a:latin typeface="Consolas" panose="020B0609020204030204" pitchFamily="49" charset="0"/>
              </a:rPr>
              <a:t>.</a:t>
            </a:r>
            <a:r>
              <a:rPr lang="fr-FR" err="1">
                <a:latin typeface="Consolas" panose="020B0609020204030204" pitchFamily="49" charset="0"/>
              </a:rPr>
              <a:t>element:nth-child</a:t>
            </a:r>
            <a:r>
              <a:rPr lang="fr-FR">
                <a:latin typeface="Consolas" panose="020B0609020204030204" pitchFamily="49" charset="0"/>
              </a:rPr>
              <a:t>(2) {</a:t>
            </a:r>
            <a:br>
              <a:rPr lang="fr-FR">
                <a:latin typeface="Consolas" panose="020B0609020204030204" pitchFamily="49" charset="0"/>
              </a:rPr>
            </a:br>
            <a:r>
              <a:rPr lang="fr-FR">
                <a:latin typeface="Consolas" panose="020B0609020204030204" pitchFamily="49" charset="0"/>
              </a:rPr>
              <a:t>    	</a:t>
            </a:r>
            <a:r>
              <a:rPr lang="fr-FR" err="1">
                <a:latin typeface="Consolas" panose="020B0609020204030204" pitchFamily="49" charset="0"/>
              </a:rPr>
              <a:t>flex</a:t>
            </a:r>
            <a:r>
              <a:rPr lang="fr-FR">
                <a:latin typeface="Consolas" panose="020B0609020204030204" pitchFamily="49" charset="0"/>
              </a:rPr>
              <a:t> : 2;</a:t>
            </a:r>
          </a:p>
          <a:p>
            <a:r>
              <a:rPr lang="fr-FR">
                <a:latin typeface="Consolas" panose="020B0609020204030204" pitchFamily="49" charset="0"/>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L'élément deux peut donc être étiré 2 fois plus que les éléments qui ont la propriété </a:t>
            </a:r>
            <a:r>
              <a:rPr lang="fr-FR" sz="2400" spc="-1" err="1">
                <a:solidFill>
                  <a:srgbClr val="376092"/>
                </a:solidFill>
                <a:latin typeface="Calibri"/>
              </a:rPr>
              <a:t>flex</a:t>
            </a:r>
            <a:r>
              <a:rPr lang="fr-FR" sz="2400" spc="-1">
                <a:solidFill>
                  <a:srgbClr val="376092"/>
                </a:solidFill>
                <a:latin typeface="Calibri"/>
              </a:rPr>
              <a:t> : 1;</a:t>
            </a: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18867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a:t>
            </a:r>
            <a:endParaRPr lang="en-US" sz="3200" b="0" strike="noStrike" spc="-1">
              <a:solidFill>
                <a:srgbClr val="376092"/>
              </a:solidFill>
              <a:latin typeface="Arial"/>
            </a:endParaRPr>
          </a:p>
        </p:txBody>
      </p:sp>
      <p:sp>
        <p:nvSpPr>
          <p:cNvPr id="136" name="TextShape 2"/>
          <p:cNvSpPr txBox="1"/>
          <p:nvPr/>
        </p:nvSpPr>
        <p:spPr>
          <a:xfrm>
            <a:off x="457200" y="1526959"/>
            <a:ext cx="8229240" cy="4598802"/>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responsive design fait en sorte que votre site soit agréable à consulter peut importe la taille de votre écran.</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développeurs sont souvent des gens privilégiés en terme d'équipement et ils sont souvent à leur disposition des écrans avec de grandes résolutions.</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ne faut pas oublier que la navigation sur internet se fait de plus en plus sur tablette et </a:t>
            </a:r>
            <a:r>
              <a:rPr lang="fr-FR" sz="2400" spc="-1" err="1">
                <a:solidFill>
                  <a:srgbClr val="376092"/>
                </a:solidFill>
                <a:latin typeface="Calibri"/>
              </a:rPr>
              <a:t>smarphone</a:t>
            </a:r>
            <a:r>
              <a:rPr lang="fr-FR" sz="2400" spc="-1">
                <a:solidFill>
                  <a:srgbClr val="376092"/>
                </a:solidFill>
                <a:latin typeface="Calibri"/>
              </a:rPr>
              <a:t> où la surface affichable est bien moindre.</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allons voir à partir d'ici comment notre page peut s'adapter à des contraintes d'affichage.</a:t>
            </a:r>
          </a:p>
          <a:p>
            <a:pPr marL="406800" indent="-324000">
              <a:spcAft>
                <a:spcPts val="1134"/>
              </a:spcAft>
              <a:buClr>
                <a:srgbClr val="000000"/>
              </a:buClr>
              <a:buSzPct val="45000"/>
              <a:buFont typeface="Wingdings" charset="2"/>
              <a:buChar char=""/>
            </a:pPr>
            <a:r>
              <a:rPr lang="fr-FR" sz="2400" spc="-1">
                <a:solidFill>
                  <a:srgbClr val="376092"/>
                </a:solidFill>
                <a:latin typeface="Calibri"/>
              </a:rPr>
              <a:t>Le but n'est pas de faire plusieurs sites mais bien un site qui s'adapte.</a:t>
            </a: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47120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media </a:t>
            </a:r>
            <a:r>
              <a:rPr lang="fr-FR" sz="3200" spc="-1" err="1">
                <a:solidFill>
                  <a:srgbClr val="376092"/>
                </a:solidFill>
                <a:latin typeface="Arial"/>
              </a:rPr>
              <a:t>queries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a:t>
            </a:r>
            <a:r>
              <a:rPr lang="fr-FR" sz="2400" spc="-1" err="1">
                <a:solidFill>
                  <a:srgbClr val="376092"/>
                </a:solidFill>
                <a:latin typeface="Calibri"/>
              </a:rPr>
              <a:t>medias</a:t>
            </a:r>
            <a:r>
              <a:rPr lang="fr-FR" sz="2400" spc="-1">
                <a:solidFill>
                  <a:srgbClr val="376092"/>
                </a:solidFill>
                <a:latin typeface="Calibri"/>
              </a:rPr>
              <a:t> </a:t>
            </a:r>
            <a:r>
              <a:rPr lang="fr-FR" sz="2400" spc="-1" err="1">
                <a:solidFill>
                  <a:srgbClr val="376092"/>
                </a:solidFill>
                <a:latin typeface="Calibri"/>
              </a:rPr>
              <a:t>queries</a:t>
            </a:r>
            <a:r>
              <a:rPr lang="fr-FR" sz="2400" spc="-1">
                <a:solidFill>
                  <a:srgbClr val="376092"/>
                </a:solidFill>
                <a:latin typeface="Calibri"/>
              </a:rPr>
              <a:t> sont des fonctionnalités apportées par CSS3</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média </a:t>
            </a:r>
            <a:r>
              <a:rPr lang="fr-FR" sz="2400" spc="-1" err="1">
                <a:solidFill>
                  <a:srgbClr val="376092"/>
                </a:solidFill>
                <a:latin typeface="Calibri"/>
              </a:rPr>
              <a:t>queries</a:t>
            </a:r>
            <a:r>
              <a:rPr lang="fr-FR" sz="2400" spc="-1">
                <a:solidFill>
                  <a:srgbClr val="376092"/>
                </a:solidFill>
                <a:latin typeface="Calibri"/>
              </a:rPr>
              <a:t> nous permettent de mettre en place des conditions sur le matériel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Taille de l'écran inférieur à</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Type d'écran (smartphone, télévision, projecteur…)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Orientation (portrait paysage)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chacun de ces critères, nous pouvons définir des propriétés de CSS différent et ainsi changer l'aspect de notre site.</a:t>
            </a: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5758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media </a:t>
            </a:r>
            <a:r>
              <a:rPr lang="fr-FR" sz="3200" spc="-1" err="1">
                <a:solidFill>
                  <a:srgbClr val="376092"/>
                </a:solidFill>
                <a:latin typeface="Arial"/>
              </a:rPr>
              <a:t>queries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 responsive design peut être appliqué de deux façons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Soit en définissant 2 fichiers CSS</a:t>
            </a:r>
          </a:p>
          <a:p>
            <a:r>
              <a:rPr lang="fr-FR" sz="1600" b="0">
                <a:effectLst/>
                <a:latin typeface="Consolas" panose="020B0609020204030204" pitchFamily="49" charset="0"/>
              </a:rPr>
              <a:t>&lt;!DOCTYPE html&gt;</a:t>
            </a:r>
          </a:p>
          <a:p>
            <a:r>
              <a:rPr lang="fr-FR" sz="1600" b="0">
                <a:effectLst/>
                <a:latin typeface="Consolas" panose="020B0609020204030204" pitchFamily="49" charset="0"/>
              </a:rPr>
              <a:t>&lt;html </a:t>
            </a:r>
            <a:r>
              <a:rPr lang="fr-FR" sz="1600" b="0" err="1">
                <a:effectLst/>
                <a:latin typeface="Consolas" panose="020B0609020204030204" pitchFamily="49" charset="0"/>
              </a:rPr>
              <a:t>lang</a:t>
            </a:r>
            <a:r>
              <a:rPr lang="fr-FR" sz="1600" b="0">
                <a:effectLst/>
                <a:latin typeface="Consolas" panose="020B0609020204030204" pitchFamily="49" charset="0"/>
              </a:rPr>
              <a:t>="</a:t>
            </a:r>
            <a:r>
              <a:rPr lang="fr-FR" sz="1600" b="0" err="1">
                <a:effectLst/>
                <a:latin typeface="Consolas" panose="020B0609020204030204" pitchFamily="49" charset="0"/>
              </a:rPr>
              <a:t>fr</a:t>
            </a:r>
            <a:r>
              <a:rPr lang="fr-FR" sz="1600" b="0">
                <a:effectLst/>
                <a:latin typeface="Consolas" panose="020B0609020204030204" pitchFamily="49" charset="0"/>
              </a:rPr>
              <a:t>"&gt;</a:t>
            </a:r>
          </a:p>
          <a:p>
            <a:r>
              <a:rPr lang="fr-FR" sz="1600" b="0">
                <a:effectLst/>
                <a:latin typeface="Consolas" panose="020B0609020204030204" pitchFamily="49" charset="0"/>
              </a:rPr>
              <a:t>    &lt;</a:t>
            </a:r>
            <a:r>
              <a:rPr lang="fr-FR" sz="1600" b="0" err="1">
                <a:effectLst/>
                <a:latin typeface="Consolas" panose="020B0609020204030204" pitchFamily="49" charset="0"/>
              </a:rPr>
              <a:t>head</a:t>
            </a:r>
            <a:r>
              <a:rPr lang="fr-FR" sz="1600" b="0">
                <a:effectLst/>
                <a:latin typeface="Consolas" panose="020B0609020204030204" pitchFamily="49" charset="0"/>
              </a:rPr>
              <a:t>&gt;</a:t>
            </a:r>
          </a:p>
          <a:p>
            <a:r>
              <a:rPr lang="fr-FR" sz="1600" b="0">
                <a:effectLst/>
                <a:latin typeface="Consolas" panose="020B0609020204030204" pitchFamily="49" charset="0"/>
              </a:rPr>
              <a:t>        &lt;</a:t>
            </a:r>
            <a:r>
              <a:rPr lang="fr-FR" sz="1600" b="0" err="1">
                <a:effectLst/>
                <a:latin typeface="Consolas" panose="020B0609020204030204" pitchFamily="49" charset="0"/>
              </a:rPr>
              <a:t>meta</a:t>
            </a:r>
            <a:r>
              <a:rPr lang="fr-FR" sz="1600" b="0">
                <a:effectLst/>
                <a:latin typeface="Consolas" panose="020B0609020204030204" pitchFamily="49" charset="0"/>
              </a:rPr>
              <a:t> </a:t>
            </a:r>
            <a:r>
              <a:rPr lang="fr-FR" sz="1600" b="0" err="1">
                <a:effectLst/>
                <a:latin typeface="Consolas" panose="020B0609020204030204" pitchFamily="49" charset="0"/>
              </a:rPr>
              <a:t>charset</a:t>
            </a:r>
            <a:r>
              <a:rPr lang="fr-FR" sz="1600" b="0">
                <a:effectLst/>
                <a:latin typeface="Consolas" panose="020B0609020204030204" pitchFamily="49" charset="0"/>
              </a:rPr>
              <a:t>="UTF-8"&gt;</a:t>
            </a:r>
          </a:p>
          <a:p>
            <a:r>
              <a:rPr lang="fr-FR" sz="1600" b="0">
                <a:effectLst/>
                <a:latin typeface="Consolas" panose="020B0609020204030204" pitchFamily="49" charset="0"/>
              </a:rPr>
              <a:t>          </a:t>
            </a:r>
          </a:p>
          <a:p>
            <a:r>
              <a:rPr lang="fr-FR" sz="1600" b="0">
                <a:effectLst/>
                <a:latin typeface="Consolas" panose="020B0609020204030204" pitchFamily="49" charset="0"/>
              </a:rPr>
              <a:t>        &lt;</a:t>
            </a:r>
            <a:r>
              <a:rPr lang="fr-FR" sz="1600" b="0" err="1">
                <a:effectLst/>
                <a:latin typeface="Consolas" panose="020B0609020204030204" pitchFamily="49" charset="0"/>
              </a:rPr>
              <a:t>link</a:t>
            </a:r>
            <a:r>
              <a:rPr lang="fr-FR" sz="1600" b="0">
                <a:effectLst/>
                <a:latin typeface="Consolas" panose="020B0609020204030204" pitchFamily="49" charset="0"/>
              </a:rPr>
              <a:t> type="</a:t>
            </a:r>
            <a:r>
              <a:rPr lang="fr-FR" sz="1600" b="0" err="1">
                <a:effectLst/>
                <a:latin typeface="Consolas" panose="020B0609020204030204" pitchFamily="49" charset="0"/>
              </a:rPr>
              <a:t>text</a:t>
            </a:r>
            <a:r>
              <a:rPr lang="fr-FR" sz="1600" b="0">
                <a:effectLst/>
                <a:latin typeface="Consolas" panose="020B0609020204030204" pitchFamily="49" charset="0"/>
              </a:rPr>
              <a:t>/</a:t>
            </a:r>
            <a:r>
              <a:rPr lang="fr-FR" sz="1600" b="0" err="1">
                <a:effectLst/>
                <a:latin typeface="Consolas" panose="020B0609020204030204" pitchFamily="49" charset="0"/>
              </a:rPr>
              <a:t>css</a:t>
            </a:r>
            <a:r>
              <a:rPr lang="fr-FR" sz="1600" b="0">
                <a:effectLst/>
                <a:latin typeface="Consolas" panose="020B0609020204030204" pitchFamily="49" charset="0"/>
              </a:rPr>
              <a:t>" rel="</a:t>
            </a:r>
            <a:r>
              <a:rPr lang="fr-FR" sz="1600" b="0" err="1">
                <a:effectLst/>
                <a:latin typeface="Consolas" panose="020B0609020204030204" pitchFamily="49" charset="0"/>
              </a:rPr>
              <a:t>stylesheet</a:t>
            </a:r>
            <a:r>
              <a:rPr lang="fr-FR" sz="1600" b="0">
                <a:effectLst/>
                <a:latin typeface="Consolas" panose="020B0609020204030204" pitchFamily="49" charset="0"/>
              </a:rPr>
              <a:t>" href="style/monStyle.css"/&gt;</a:t>
            </a:r>
          </a:p>
          <a:p>
            <a:r>
              <a:rPr lang="fr-FR" sz="1600" b="0">
                <a:effectLst/>
                <a:latin typeface="Consolas" panose="020B0609020204030204" pitchFamily="49" charset="0"/>
              </a:rPr>
              <a:t>        &lt;</a:t>
            </a:r>
            <a:r>
              <a:rPr lang="fr-FR" sz="1600" b="0" err="1">
                <a:effectLst/>
                <a:latin typeface="Consolas" panose="020B0609020204030204" pitchFamily="49" charset="0"/>
              </a:rPr>
              <a:t>link</a:t>
            </a:r>
            <a:r>
              <a:rPr lang="fr-FR" sz="1600" b="0">
                <a:effectLst/>
                <a:latin typeface="Consolas" panose="020B0609020204030204" pitchFamily="49" charset="0"/>
              </a:rPr>
              <a:t> type="</a:t>
            </a:r>
            <a:r>
              <a:rPr lang="fr-FR" sz="1600" b="0" err="1">
                <a:effectLst/>
                <a:latin typeface="Consolas" panose="020B0609020204030204" pitchFamily="49" charset="0"/>
              </a:rPr>
              <a:t>text</a:t>
            </a:r>
            <a:r>
              <a:rPr lang="fr-FR" sz="1600" b="0">
                <a:effectLst/>
                <a:latin typeface="Consolas" panose="020B0609020204030204" pitchFamily="49" charset="0"/>
              </a:rPr>
              <a:t>/</a:t>
            </a:r>
            <a:r>
              <a:rPr lang="fr-FR" sz="1600" b="0" err="1">
                <a:effectLst/>
                <a:latin typeface="Consolas" panose="020B0609020204030204" pitchFamily="49" charset="0"/>
              </a:rPr>
              <a:t>css</a:t>
            </a:r>
            <a:r>
              <a:rPr lang="fr-FR" sz="1600" b="0">
                <a:effectLst/>
                <a:latin typeface="Consolas" panose="020B0609020204030204" pitchFamily="49" charset="0"/>
              </a:rPr>
              <a:t>" rel="</a:t>
            </a:r>
            <a:r>
              <a:rPr lang="fr-FR" sz="1600" b="0" err="1">
                <a:effectLst/>
                <a:latin typeface="Consolas" panose="020B0609020204030204" pitchFamily="49" charset="0"/>
              </a:rPr>
              <a:t>stylesheet</a:t>
            </a:r>
            <a:r>
              <a:rPr lang="fr-FR" sz="1600" b="0">
                <a:effectLst/>
                <a:latin typeface="Consolas" panose="020B0609020204030204" pitchFamily="49" charset="0"/>
              </a:rPr>
              <a:t>" media="screen and (max-</a:t>
            </a:r>
            <a:r>
              <a:rPr lang="fr-FR" sz="1600" b="0" err="1">
                <a:effectLst/>
                <a:latin typeface="Consolas" panose="020B0609020204030204" pitchFamily="49" charset="0"/>
              </a:rPr>
              <a:t>width</a:t>
            </a:r>
            <a:r>
              <a:rPr lang="fr-FR" sz="1600" b="0">
                <a:effectLst/>
                <a:latin typeface="Consolas" panose="020B0609020204030204" pitchFamily="49" charset="0"/>
              </a:rPr>
              <a:t>: 1280px)" href="style/petiteResStyle.css" /&gt;</a:t>
            </a:r>
          </a:p>
          <a:p>
            <a:r>
              <a:rPr lang="fr-FR" sz="1600" b="0">
                <a:effectLst/>
                <a:latin typeface="Consolas" panose="020B0609020204030204" pitchFamily="49" charset="0"/>
              </a:rPr>
              <a:t>        &lt;</a:t>
            </a:r>
            <a:r>
              <a:rPr lang="fr-FR" sz="1600" b="0" err="1">
                <a:effectLst/>
                <a:latin typeface="Consolas" panose="020B0609020204030204" pitchFamily="49" charset="0"/>
              </a:rPr>
              <a:t>title</a:t>
            </a:r>
            <a:r>
              <a:rPr lang="fr-FR" sz="1600" b="0">
                <a:effectLst/>
                <a:latin typeface="Consolas" panose="020B0609020204030204" pitchFamily="49" charset="0"/>
              </a:rPr>
              <a:t>&gt;Apprendre à programmer&lt;/</a:t>
            </a:r>
            <a:r>
              <a:rPr lang="fr-FR" sz="1600" b="0" err="1">
                <a:effectLst/>
                <a:latin typeface="Consolas" panose="020B0609020204030204" pitchFamily="49" charset="0"/>
              </a:rPr>
              <a:t>title</a:t>
            </a:r>
            <a:r>
              <a:rPr lang="fr-FR" sz="1600" b="0">
                <a:effectLst/>
                <a:latin typeface="Consolas" panose="020B0609020204030204" pitchFamily="49" charset="0"/>
              </a:rPr>
              <a:t>&gt;</a:t>
            </a:r>
          </a:p>
          <a:p>
            <a:r>
              <a:rPr lang="fr-FR" sz="1600" b="0">
                <a:effectLst/>
                <a:latin typeface="Consolas" panose="020B0609020204030204" pitchFamily="49" charset="0"/>
              </a:rPr>
              <a:t>    &lt;/</a:t>
            </a:r>
            <a:r>
              <a:rPr lang="fr-FR" sz="1600" b="0" err="1">
                <a:effectLst/>
                <a:latin typeface="Consolas" panose="020B0609020204030204" pitchFamily="49" charset="0"/>
              </a:rPr>
              <a:t>head</a:t>
            </a:r>
            <a:r>
              <a:rPr lang="fr-FR" sz="1600" b="0">
                <a:effectLst/>
                <a:latin typeface="Consolas" panose="020B0609020204030204" pitchFamily="49" charset="0"/>
              </a:rPr>
              <a:t>&gt;</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Soit en en gardant un seul CSS qui contient toutes les règles.</a:t>
            </a: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08930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plusieurs CSS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Commençons par créer un CSS qui va gérer les petites résolution que nous allons placer dans notre répertoire style.</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le nouveau fichier dans notre fichier HTML :</a:t>
            </a:r>
          </a:p>
          <a:p>
            <a:r>
              <a:rPr lang="fr-FR" sz="1600" b="0">
                <a:effectLst/>
                <a:latin typeface="Consolas" panose="020B0609020204030204" pitchFamily="49" charset="0"/>
              </a:rPr>
              <a:t> &lt;</a:t>
            </a:r>
            <a:r>
              <a:rPr lang="fr-FR" sz="1600" b="0" err="1">
                <a:effectLst/>
                <a:latin typeface="Consolas" panose="020B0609020204030204" pitchFamily="49" charset="0"/>
              </a:rPr>
              <a:t>link</a:t>
            </a:r>
            <a:r>
              <a:rPr lang="fr-FR" sz="1600" b="0">
                <a:effectLst/>
                <a:latin typeface="Consolas" panose="020B0609020204030204" pitchFamily="49" charset="0"/>
              </a:rPr>
              <a:t> type="</a:t>
            </a:r>
            <a:r>
              <a:rPr lang="fr-FR" sz="1600" b="0" err="1">
                <a:effectLst/>
                <a:latin typeface="Consolas" panose="020B0609020204030204" pitchFamily="49" charset="0"/>
              </a:rPr>
              <a:t>text</a:t>
            </a:r>
            <a:r>
              <a:rPr lang="fr-FR" sz="1600" b="0">
                <a:effectLst/>
                <a:latin typeface="Consolas" panose="020B0609020204030204" pitchFamily="49" charset="0"/>
              </a:rPr>
              <a:t>/</a:t>
            </a:r>
            <a:r>
              <a:rPr lang="fr-FR" sz="1600" b="0" err="1">
                <a:effectLst/>
                <a:latin typeface="Consolas" panose="020B0609020204030204" pitchFamily="49" charset="0"/>
              </a:rPr>
              <a:t>css</a:t>
            </a:r>
            <a:r>
              <a:rPr lang="fr-FR" sz="1600" b="0">
                <a:effectLst/>
                <a:latin typeface="Consolas" panose="020B0609020204030204" pitchFamily="49" charset="0"/>
              </a:rPr>
              <a:t>" rel="</a:t>
            </a:r>
            <a:r>
              <a:rPr lang="fr-FR" sz="1600" b="0" err="1">
                <a:effectLst/>
                <a:latin typeface="Consolas" panose="020B0609020204030204" pitchFamily="49" charset="0"/>
              </a:rPr>
              <a:t>stylesheet</a:t>
            </a:r>
            <a:r>
              <a:rPr lang="fr-FR" sz="1600" b="0">
                <a:effectLst/>
                <a:latin typeface="Consolas" panose="020B0609020204030204" pitchFamily="49" charset="0"/>
              </a:rPr>
              <a:t>" media="screen and (max-</a:t>
            </a:r>
            <a:r>
              <a:rPr lang="fr-FR" sz="1600" b="0" err="1">
                <a:effectLst/>
                <a:latin typeface="Consolas" panose="020B0609020204030204" pitchFamily="49" charset="0"/>
              </a:rPr>
              <a:t>width</a:t>
            </a:r>
            <a:r>
              <a:rPr lang="fr-FR" sz="1600" b="0">
                <a:effectLst/>
                <a:latin typeface="Consolas" panose="020B0609020204030204" pitchFamily="49" charset="0"/>
              </a:rPr>
              <a:t>: 1280px)" href="style/petiteResStyle.css" /&gt;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Le second fichier CSS doit être intégré après le principal car il ne va contenir que des redéfinitions.</a:t>
            </a:r>
          </a:p>
          <a:p>
            <a:pPr marL="406800" indent="-324000">
              <a:spcAft>
                <a:spcPts val="1134"/>
              </a:spcAft>
              <a:buClr>
                <a:srgbClr val="000000"/>
              </a:buClr>
              <a:buSzPct val="45000"/>
              <a:buFont typeface="Wingdings" charset="2"/>
              <a:buChar char=""/>
            </a:pPr>
            <a:r>
              <a:rPr lang="fr-FR" sz="2400" spc="-1">
                <a:solidFill>
                  <a:srgbClr val="376092"/>
                </a:solidFill>
                <a:latin typeface="Calibri"/>
              </a:rPr>
              <a:t>Modifions une propriété du paragraphe dans ce nouveau fichier et voyons comment notre page fonctionne lors d'un redimensionnement.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modifications ne sont appliquées que lorsque la taille correspond.</a:t>
            </a: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382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marges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chaque élément html, il est possible de définir l'espacement qui le sépare des autres (</a:t>
            </a:r>
            <a:r>
              <a:rPr lang="fr-FR" sz="2400" spc="-1" err="1">
                <a:solidFill>
                  <a:srgbClr val="376092"/>
                </a:solidFill>
                <a:latin typeface="Calibri"/>
              </a:rPr>
              <a:t>margin</a:t>
            </a:r>
            <a:r>
              <a:rPr lang="fr-FR" sz="2400" spc="-1">
                <a:solidFill>
                  <a:srgbClr val="376092"/>
                </a:solidFill>
                <a:latin typeface="Calibri"/>
              </a:rPr>
              <a:t>) ainsi que l'espacement intérieur (</a:t>
            </a:r>
            <a:r>
              <a:rPr lang="fr-FR" sz="2400" spc="-1" err="1">
                <a:solidFill>
                  <a:srgbClr val="376092"/>
                </a:solidFill>
                <a:latin typeface="Calibri"/>
              </a:rPr>
              <a:t>padding</a:t>
            </a:r>
            <a:r>
              <a:rPr lang="fr-FR" sz="2400" spc="-1">
                <a:solidFill>
                  <a:srgbClr val="376092"/>
                </a:solidFill>
                <a:latin typeface="Calibri"/>
              </a:rPr>
              <a:t>) :</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On peut imaginer que chaque élément est dans une boite et qu'il peut être contenu dans un autre élément.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pic>
        <p:nvPicPr>
          <p:cNvPr id="3" name="Image 2">
            <a:extLst>
              <a:ext uri="{FF2B5EF4-FFF2-40B4-BE49-F238E27FC236}">
                <a16:creationId xmlns:a16="http://schemas.microsoft.com/office/drawing/2014/main" id="{C636E96B-C00E-4A44-9F81-03ACF22C97D5}"/>
              </a:ext>
            </a:extLst>
          </p:cNvPr>
          <p:cNvPicPr>
            <a:picLocks noChangeAspect="1"/>
          </p:cNvPicPr>
          <p:nvPr/>
        </p:nvPicPr>
        <p:blipFill>
          <a:blip r:embed="rId2"/>
          <a:stretch>
            <a:fillRect/>
          </a:stretch>
        </p:blipFill>
        <p:spPr>
          <a:xfrm>
            <a:off x="1597928" y="2731459"/>
            <a:ext cx="5179255" cy="292361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un seul CSS</a:t>
            </a:r>
            <a:endParaRPr lang="en-US" sz="3200" b="0" strike="noStrike" spc="-1">
              <a:solidFill>
                <a:srgbClr val="376092"/>
              </a:solidFill>
              <a:latin typeface="Arial"/>
            </a:endParaRPr>
          </a:p>
        </p:txBody>
      </p:sp>
      <p:sp>
        <p:nvSpPr>
          <p:cNvPr id="136" name="TextShape 2"/>
          <p:cNvSpPr txBox="1"/>
          <p:nvPr/>
        </p:nvSpPr>
        <p:spPr>
          <a:xfrm>
            <a:off x="457200" y="1065320"/>
            <a:ext cx="8229240" cy="5060441"/>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également de travailler avec un seul CSS. Dans ce cas la condition media est directement intégré dans le CSS: </a:t>
            </a:r>
          </a:p>
          <a:p>
            <a:pPr>
              <a:spcAft>
                <a:spcPts val="1134"/>
              </a:spcAft>
              <a:buClr>
                <a:srgbClr val="000000"/>
              </a:buClr>
              <a:buSzPct val="45000"/>
            </a:pPr>
            <a:r>
              <a:rPr lang="fr-FR" sz="1600">
                <a:latin typeface="Consolas" panose="020B0609020204030204" pitchFamily="49" charset="0"/>
              </a:rPr>
              <a:t>@media screen and (max-</a:t>
            </a:r>
            <a:r>
              <a:rPr lang="fr-FR" sz="1600" err="1">
                <a:latin typeface="Consolas" panose="020B0609020204030204" pitchFamily="49" charset="0"/>
              </a:rPr>
              <a:t>width</a:t>
            </a:r>
            <a:r>
              <a:rPr lang="fr-FR" sz="1600">
                <a:latin typeface="Consolas" panose="020B0609020204030204" pitchFamily="49" charset="0"/>
              </a:rPr>
              <a:t>: 1280px)</a:t>
            </a:r>
          </a:p>
          <a:p>
            <a:r>
              <a:rPr lang="fr-FR" sz="1600" b="0">
                <a:effectLst/>
                <a:latin typeface="Consolas" panose="020B0609020204030204" pitchFamily="49" charset="0"/>
              </a:rPr>
              <a:t>{</a:t>
            </a:r>
          </a:p>
          <a:p>
            <a:r>
              <a:rPr lang="fr-FR" sz="1600" b="0">
                <a:effectLst/>
                <a:latin typeface="Consolas" panose="020B0609020204030204" pitchFamily="49" charset="0"/>
              </a:rPr>
              <a:t>    /* Propriétés pour les écrans avec une largeur &lt;= 1280 px */</a:t>
            </a:r>
          </a:p>
          <a:p>
            <a:r>
              <a:rPr lang="fr-FR" sz="1600" b="0">
                <a:effectLst/>
                <a:latin typeface="Consolas" panose="020B0609020204030204" pitchFamily="49" charset="0"/>
              </a:rPr>
              <a:t>}</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Si les conditions sont utilisées à deux endroits différents, nous pouvons toutefois noter que la condition s'écrit de la même façon.</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n'y a pas de bon choix, c'est une question d'organisation. Si vos CSS deviennent très grand, il est peut-être préférable d'en faire plusieurs.</a:t>
            </a:r>
          </a:p>
          <a:p>
            <a:pPr marL="406800" indent="-324000">
              <a:spcAft>
                <a:spcPts val="1134"/>
              </a:spcAft>
              <a:buClr>
                <a:srgbClr val="000000"/>
              </a:buClr>
              <a:buSzPct val="45000"/>
              <a:buFont typeface="Wingdings" charset="2"/>
              <a:buChar char=""/>
            </a:pPr>
            <a:r>
              <a:rPr lang="fr-FR" sz="2400" spc="-1">
                <a:solidFill>
                  <a:srgbClr val="376092"/>
                </a:solidFill>
                <a:latin typeface="Calibri"/>
              </a:rPr>
              <a:t>Essayons d'utiliser ce media </a:t>
            </a:r>
            <a:r>
              <a:rPr lang="fr-FR" sz="2400" spc="-1" err="1">
                <a:solidFill>
                  <a:srgbClr val="376092"/>
                </a:solidFill>
                <a:latin typeface="Calibri"/>
              </a:rPr>
              <a:t>query</a:t>
            </a:r>
            <a:r>
              <a:rPr lang="fr-FR" sz="2400" spc="-1">
                <a:solidFill>
                  <a:srgbClr val="376092"/>
                </a:solidFill>
                <a:latin typeface="Calibri"/>
              </a:rPr>
              <a:t> dans notre CSS existant.</a:t>
            </a: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53652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Les conditions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de bâtir des conditions sur un grand nombre de paramètres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Color</a:t>
            </a:r>
            <a:r>
              <a:rPr lang="fr-FR" sz="2400" spc="-1">
                <a:solidFill>
                  <a:srgbClr val="376092"/>
                </a:solidFill>
                <a:latin typeface="Calibri"/>
              </a:rPr>
              <a:t> : nombre de couleur du périphérique de sortie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Height</a:t>
            </a:r>
            <a:r>
              <a:rPr lang="fr-FR" sz="2400" spc="-1">
                <a:solidFill>
                  <a:srgbClr val="376092"/>
                </a:solidFill>
                <a:latin typeface="Calibri"/>
              </a:rPr>
              <a:t> : hauteur de l'affichage (fenêtre)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Width</a:t>
            </a:r>
            <a:r>
              <a:rPr lang="fr-FR" sz="2400" spc="-1">
                <a:solidFill>
                  <a:srgbClr val="376092"/>
                </a:solidFill>
                <a:latin typeface="Calibri"/>
              </a:rPr>
              <a:t> : largeur de l'affichage (fenêtre)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Device-height</a:t>
            </a:r>
            <a:r>
              <a:rPr lang="fr-FR" sz="2400" spc="-1">
                <a:solidFill>
                  <a:srgbClr val="376092"/>
                </a:solidFill>
                <a:latin typeface="Calibri"/>
              </a:rPr>
              <a:t> : hauteur du périphérique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Device</a:t>
            </a:r>
            <a:r>
              <a:rPr lang="fr-FR" sz="2400" spc="-1">
                <a:solidFill>
                  <a:srgbClr val="376092"/>
                </a:solidFill>
                <a:latin typeface="Calibri"/>
              </a:rPr>
              <a:t> </a:t>
            </a:r>
            <a:r>
              <a:rPr lang="fr-FR" sz="2400" spc="-1" err="1">
                <a:solidFill>
                  <a:srgbClr val="376092"/>
                </a:solidFill>
                <a:latin typeface="Calibri"/>
              </a:rPr>
              <a:t>width</a:t>
            </a:r>
            <a:r>
              <a:rPr lang="fr-FR" sz="2400" spc="-1">
                <a:solidFill>
                  <a:srgbClr val="376092"/>
                </a:solidFill>
                <a:latin typeface="Calibri"/>
              </a:rPr>
              <a:t>: largeur du périphérique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Orientation : portrait ou paysage</a:t>
            </a:r>
          </a:p>
          <a:p>
            <a:pPr marL="406800" indent="-324000">
              <a:spcAft>
                <a:spcPts val="1134"/>
              </a:spcAft>
              <a:buClr>
                <a:srgbClr val="000000"/>
              </a:buClr>
              <a:buSzPct val="45000"/>
              <a:buFont typeface="Wingdings" charset="2"/>
              <a:buChar char=""/>
            </a:pPr>
            <a:r>
              <a:rPr lang="fr-FR" sz="2400" spc="-1">
                <a:solidFill>
                  <a:srgbClr val="376092"/>
                </a:solidFill>
                <a:latin typeface="Calibri"/>
              </a:rPr>
              <a:t>On peut ajouter les préfixes min- et max- sur la plupart des propriétés pour obtenir max-</a:t>
            </a:r>
            <a:r>
              <a:rPr lang="fr-FR" sz="2400" spc="-1" err="1">
                <a:solidFill>
                  <a:srgbClr val="376092"/>
                </a:solidFill>
                <a:latin typeface="Calibri"/>
              </a:rPr>
              <a:t>width</a:t>
            </a:r>
            <a:r>
              <a:rPr lang="fr-FR" sz="2400" spc="-1">
                <a:solidFill>
                  <a:srgbClr val="376092"/>
                </a:solidFill>
                <a:latin typeface="Calibri"/>
              </a:rPr>
              <a:t>, in-</a:t>
            </a:r>
            <a:r>
              <a:rPr lang="fr-FR" sz="2400" spc="-1" err="1">
                <a:solidFill>
                  <a:srgbClr val="376092"/>
                </a:solidFill>
                <a:latin typeface="Calibri"/>
              </a:rPr>
              <a:t>height</a:t>
            </a:r>
            <a:r>
              <a:rPr lang="fr-FR" sz="2400" spc="-1">
                <a:solidFill>
                  <a:srgbClr val="376092"/>
                </a:solidFill>
                <a:latin typeface="Calibri"/>
              </a:rPr>
              <a:t>….</a:t>
            </a: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85197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Les conditions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également possible de spécifier le type de périphérique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Screen : écran classique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Handheld</a:t>
            </a:r>
            <a:r>
              <a:rPr lang="fr-FR" sz="2400" spc="-1">
                <a:solidFill>
                  <a:srgbClr val="376092"/>
                </a:solidFill>
                <a:latin typeface="Calibri"/>
              </a:rPr>
              <a:t> : périphérique mobile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Print</a:t>
            </a:r>
            <a:r>
              <a:rPr lang="fr-FR" sz="2400" spc="-1">
                <a:solidFill>
                  <a:srgbClr val="376092"/>
                </a:solidFill>
                <a:latin typeface="Calibri"/>
              </a:rPr>
              <a:t> : impression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tv : télévision</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Projection: projecteur</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all : tous les périphérique</a:t>
            </a:r>
          </a:p>
          <a:p>
            <a:pPr marL="406800" indent="-324000">
              <a:spcAft>
                <a:spcPts val="1134"/>
              </a:spcAft>
              <a:buClr>
                <a:srgbClr val="000000"/>
              </a:buClr>
              <a:buSzPct val="45000"/>
              <a:buFont typeface="Wingdings" charset="2"/>
              <a:buChar char=""/>
            </a:pPr>
            <a:r>
              <a:rPr lang="fr-FR" sz="2400" spc="-1">
                <a:solidFill>
                  <a:srgbClr val="376092"/>
                </a:solidFill>
                <a:latin typeface="Calibri"/>
              </a:rPr>
              <a:t>All englobe tous les autres types d'écran.</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424201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Responsive design – Les conditions</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possible d'utiliser des opérateurs pour rendre les conditions plus complexes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And : </a:t>
            </a:r>
            <a:r>
              <a:rPr lang="fr-FR" sz="2400">
                <a:latin typeface="Consolas" panose="020B0609020204030204" pitchFamily="49" charset="0"/>
              </a:rPr>
              <a:t>@media screen and (max-</a:t>
            </a:r>
            <a:r>
              <a:rPr lang="fr-FR" sz="2400" err="1">
                <a:latin typeface="Consolas" panose="020B0609020204030204" pitchFamily="49" charset="0"/>
              </a:rPr>
              <a:t>width</a:t>
            </a:r>
            <a:r>
              <a:rPr lang="fr-FR" sz="2400">
                <a:latin typeface="Consolas" panose="020B0609020204030204" pitchFamily="49" charset="0"/>
              </a:rPr>
              <a:t>: 1280px)</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not : </a:t>
            </a:r>
            <a:r>
              <a:rPr lang="fr-FR" sz="2400">
                <a:latin typeface="Consolas" panose="020B0609020204030204" pitchFamily="49" charset="0"/>
              </a:rPr>
              <a:t>@media not screen and (max-</a:t>
            </a:r>
            <a:r>
              <a:rPr lang="fr-FR" sz="2400" err="1">
                <a:latin typeface="Consolas" panose="020B0609020204030204" pitchFamily="49" charset="0"/>
              </a:rPr>
              <a:t>width</a:t>
            </a:r>
            <a:r>
              <a:rPr lang="fr-FR" sz="2400">
                <a:latin typeface="Consolas" panose="020B0609020204030204" pitchFamily="49" charset="0"/>
              </a:rPr>
              <a:t>: 1280px)</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only</a:t>
            </a:r>
            <a:r>
              <a:rPr lang="fr-FR" sz="2400" spc="-1">
                <a:solidFill>
                  <a:srgbClr val="376092"/>
                </a:solidFill>
                <a:latin typeface="Calibri"/>
              </a:rPr>
              <a:t> : </a:t>
            </a:r>
            <a:r>
              <a:rPr lang="fr-FR" sz="2400">
                <a:latin typeface="Consolas" panose="020B0609020204030204" pitchFamily="49" charset="0"/>
              </a:rPr>
              <a:t>@media </a:t>
            </a:r>
            <a:r>
              <a:rPr lang="fr-FR" sz="2400" err="1">
                <a:latin typeface="Consolas" panose="020B0609020204030204" pitchFamily="49" charset="0"/>
              </a:rPr>
              <a:t>only</a:t>
            </a:r>
            <a:r>
              <a:rPr lang="fr-FR" sz="2400">
                <a:latin typeface="Consolas" panose="020B0609020204030204" pitchFamily="49" charset="0"/>
              </a:rPr>
              <a:t> screen and (max-</a:t>
            </a:r>
            <a:r>
              <a:rPr lang="fr-FR" sz="2400" err="1">
                <a:latin typeface="Consolas" panose="020B0609020204030204" pitchFamily="49" charset="0"/>
              </a:rPr>
              <a:t>width</a:t>
            </a:r>
            <a:r>
              <a:rPr lang="fr-FR" sz="2400">
                <a:latin typeface="Consolas" panose="020B0609020204030204" pitchFamily="49" charset="0"/>
              </a:rPr>
              <a:t>: 1280px)</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 : </a:t>
            </a:r>
            <a:r>
              <a:rPr lang="fr-FR" sz="2400">
                <a:latin typeface="Consolas" panose="020B0609020204030204" pitchFamily="49" charset="0"/>
              </a:rPr>
              <a:t>@media screen, tv</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Not se base uniquement sur une </a:t>
            </a:r>
            <a:r>
              <a:rPr lang="fr-FR" sz="2400" spc="-1" err="1">
                <a:solidFill>
                  <a:srgbClr val="376092"/>
                </a:solidFill>
                <a:latin typeface="Calibri"/>
              </a:rPr>
              <a:t>query</a:t>
            </a:r>
            <a:r>
              <a:rPr lang="fr-FR" sz="2400" spc="-1">
                <a:solidFill>
                  <a:srgbClr val="376092"/>
                </a:solidFill>
                <a:latin typeface="Calibri"/>
              </a:rPr>
              <a:t> en entier.</a:t>
            </a:r>
          </a:p>
          <a:p>
            <a:pPr marL="406800" indent="-324000">
              <a:spcAft>
                <a:spcPts val="1134"/>
              </a:spcAft>
              <a:buClr>
                <a:srgbClr val="000000"/>
              </a:buClr>
              <a:buSzPct val="45000"/>
              <a:buFont typeface="Wingdings" charset="2"/>
              <a:buChar char=""/>
            </a:pPr>
            <a:r>
              <a:rPr lang="fr-FR" sz="2400" spc="-1" err="1">
                <a:solidFill>
                  <a:srgbClr val="376092"/>
                </a:solidFill>
                <a:latin typeface="Calibri"/>
              </a:rPr>
              <a:t>Only</a:t>
            </a:r>
            <a:r>
              <a:rPr lang="fr-FR" sz="2400" spc="-1">
                <a:solidFill>
                  <a:srgbClr val="376092"/>
                </a:solidFill>
                <a:latin typeface="Calibri"/>
              </a:rPr>
              <a:t> permet de garder la compatibilité avec les anciens navigateur. </a:t>
            </a: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359044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Passons à l'action – mise en page</a:t>
            </a:r>
            <a:endParaRPr lang="en-US" sz="3200" b="0" strike="noStrike" spc="-1">
              <a:solidFill>
                <a:srgbClr val="376092"/>
              </a:solidFill>
              <a:latin typeface="Arial"/>
            </a:endParaRPr>
          </a:p>
        </p:txBody>
      </p:sp>
      <p:sp>
        <p:nvSpPr>
          <p:cNvPr id="136" name="TextShape 2"/>
          <p:cNvSpPr txBox="1"/>
          <p:nvPr/>
        </p:nvSpPr>
        <p:spPr>
          <a:xfrm>
            <a:off x="457200" y="1278384"/>
            <a:ext cx="8229240" cy="484737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venons de voir plusieurs notions importantes en programmation web et nous allons les mettre en place avec un exemple.</a:t>
            </a:r>
          </a:p>
          <a:p>
            <a:pPr marL="406800" indent="-324000">
              <a:spcAft>
                <a:spcPts val="1134"/>
              </a:spcAft>
              <a:buClr>
                <a:srgbClr val="000000"/>
              </a:buClr>
              <a:buSzPct val="45000"/>
              <a:buFont typeface="Wingdings" charset="2"/>
              <a:buChar char=""/>
            </a:pPr>
            <a:r>
              <a:rPr lang="fr-FR" sz="2400" spc="-1">
                <a:solidFill>
                  <a:srgbClr val="376092"/>
                </a:solidFill>
                <a:latin typeface="Calibri"/>
              </a:rPr>
              <a:t>Dans le document HTML, juste avant le </a:t>
            </a:r>
            <a:r>
              <a:rPr lang="fr-FR" sz="2400" spc="-1" err="1">
                <a:solidFill>
                  <a:srgbClr val="376092"/>
                </a:solidFill>
                <a:latin typeface="Calibri"/>
              </a:rPr>
              <a:t>footter</a:t>
            </a:r>
            <a:r>
              <a:rPr lang="fr-FR" sz="2400" spc="-1">
                <a:solidFill>
                  <a:srgbClr val="376092"/>
                </a:solidFill>
                <a:latin typeface="Calibri"/>
              </a:rPr>
              <a:t>, nous avons intégré des photos qui pour l'instant ne sont pas formattés. Nous allons nous en occuper.</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Commençons par ajouter des propriétés CSS à la class </a:t>
            </a:r>
            <a:r>
              <a:rPr lang="fr-FR" sz="2400" spc="-1" err="1">
                <a:solidFill>
                  <a:srgbClr val="376092"/>
                </a:solidFill>
                <a:latin typeface="Calibri"/>
              </a:rPr>
              <a:t>eleImage</a:t>
            </a:r>
            <a:r>
              <a:rPr lang="fr-FR" sz="2400" spc="-1">
                <a:solidFill>
                  <a:srgbClr val="376092"/>
                </a:solidFill>
                <a:latin typeface="Calibri"/>
              </a:rPr>
              <a:t> pour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Ajouter une couleur de fond</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Attribuer des propriétés </a:t>
            </a:r>
            <a:r>
              <a:rPr lang="fr-FR" sz="2400" spc="-1" err="1">
                <a:solidFill>
                  <a:srgbClr val="376092"/>
                </a:solidFill>
                <a:latin typeface="Calibri"/>
              </a:rPr>
              <a:t>width</a:t>
            </a:r>
            <a:r>
              <a:rPr lang="fr-FR" sz="2400" spc="-1">
                <a:solidFill>
                  <a:srgbClr val="376092"/>
                </a:solidFill>
                <a:latin typeface="Calibri"/>
              </a:rPr>
              <a:t> et </a:t>
            </a:r>
            <a:r>
              <a:rPr lang="fr-FR" sz="2400" spc="-1" err="1">
                <a:solidFill>
                  <a:srgbClr val="376092"/>
                </a:solidFill>
                <a:latin typeface="Calibri"/>
              </a:rPr>
              <a:t>height</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a:solidFill>
                  <a:srgbClr val="376092"/>
                </a:solidFill>
                <a:latin typeface="Calibri"/>
              </a:rPr>
              <a:t>Dimensionner les images pour qu'elles occupent 100% de la largeur de </a:t>
            </a:r>
            <a:r>
              <a:rPr lang="fr-FR" sz="2400" spc="-1" err="1">
                <a:solidFill>
                  <a:srgbClr val="376092"/>
                </a:solidFill>
                <a:latin typeface="Calibri"/>
              </a:rPr>
              <a:t>eleImage</a:t>
            </a:r>
            <a:r>
              <a:rPr lang="fr-FR" sz="2400" spc="-1">
                <a:solidFill>
                  <a:srgbClr val="376092"/>
                </a:solidFill>
                <a:latin typeface="Calibri"/>
              </a:rPr>
              <a:t> et 80% de sa hauteur.</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73979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Passons à l'action - </a:t>
            </a:r>
            <a:r>
              <a:rPr lang="fr-FR" sz="3200" spc="-1" err="1">
                <a:solidFill>
                  <a:srgbClr val="376092"/>
                </a:solidFill>
                <a:latin typeface="Arial"/>
              </a:rPr>
              <a:t>flexbox</a:t>
            </a:r>
            <a:endParaRPr lang="en-US" sz="3200" b="0" strike="noStrike" spc="-1">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Si nous regardons le résultat, nous avons donc des vignettes avec des tailles homogènes mais les photos sont étirées.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Cherchons comment utiliser la propriété CSS </a:t>
            </a:r>
            <a:r>
              <a:rPr lang="fr-FR" sz="2400" spc="-1" err="1">
                <a:solidFill>
                  <a:srgbClr val="376092"/>
                </a:solidFill>
                <a:latin typeface="Calibri"/>
              </a:rPr>
              <a:t>object</a:t>
            </a:r>
            <a:r>
              <a:rPr lang="fr-FR" sz="2400" spc="-1">
                <a:solidFill>
                  <a:srgbClr val="376092"/>
                </a:solidFill>
                <a:latin typeface="Calibri"/>
              </a:rPr>
              <a:t>-fit pour arranger ce problème.</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Utilisons une </a:t>
            </a:r>
            <a:r>
              <a:rPr lang="fr-FR" sz="2400" spc="-1" err="1">
                <a:solidFill>
                  <a:srgbClr val="376092"/>
                </a:solidFill>
                <a:latin typeface="Calibri"/>
              </a:rPr>
              <a:t>flexbox</a:t>
            </a:r>
            <a:r>
              <a:rPr lang="fr-FR" sz="2400" spc="-1">
                <a:solidFill>
                  <a:srgbClr val="376092"/>
                </a:solidFill>
                <a:latin typeface="Calibri"/>
              </a:rPr>
              <a:t> pour contenir ces vignettes</a:t>
            </a:r>
          </a:p>
          <a:p>
            <a:pPr marL="406800" indent="-324000">
              <a:spcAft>
                <a:spcPts val="1134"/>
              </a:spcAft>
              <a:buClr>
                <a:srgbClr val="000000"/>
              </a:buClr>
              <a:buSzPct val="45000"/>
              <a:buFont typeface="Wingdings" charset="2"/>
              <a:buChar char=""/>
            </a:pPr>
            <a:r>
              <a:rPr lang="fr-FR" sz="2400" spc="-1">
                <a:solidFill>
                  <a:srgbClr val="376092"/>
                </a:solidFill>
                <a:latin typeface="Calibri"/>
              </a:rPr>
              <a:t>En plein écran, affichons 3 vignettes par lignes sur 2 lignes.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Pour afficher 3 vignettes par ligne, il faut que ces vignettes occupent 30 % de la largeur de leur contenant.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Il faut permettre à la </a:t>
            </a:r>
            <a:r>
              <a:rPr lang="fr-FR" sz="2400" spc="-1" err="1">
                <a:solidFill>
                  <a:srgbClr val="376092"/>
                </a:solidFill>
                <a:latin typeface="Calibri"/>
              </a:rPr>
              <a:t>flexbox</a:t>
            </a:r>
            <a:r>
              <a:rPr lang="fr-FR" sz="2400" spc="-1">
                <a:solidFill>
                  <a:srgbClr val="376092"/>
                </a:solidFill>
                <a:latin typeface="Calibri"/>
              </a:rPr>
              <a:t> d'aller à la ligne : </a:t>
            </a:r>
            <a:r>
              <a:rPr lang="fr-FR" sz="2400" spc="-1" err="1">
                <a:solidFill>
                  <a:srgbClr val="376092"/>
                </a:solidFill>
                <a:latin typeface="Calibri"/>
              </a:rPr>
              <a:t>flex</a:t>
            </a:r>
            <a:r>
              <a:rPr lang="fr-FR" sz="2400" spc="-1">
                <a:solidFill>
                  <a:srgbClr val="376092"/>
                </a:solidFill>
                <a:latin typeface="Calibri"/>
              </a:rPr>
              <a:t>-wrap: wrap;</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Il faut spécifier l'alignement de la </a:t>
            </a:r>
            <a:r>
              <a:rPr lang="fr-FR" sz="2400" spc="-1" err="1">
                <a:solidFill>
                  <a:srgbClr val="376092"/>
                </a:solidFill>
                <a:latin typeface="Calibri"/>
              </a:rPr>
              <a:t>flexbox</a:t>
            </a:r>
            <a:r>
              <a:rPr lang="fr-FR" sz="2400" spc="-1">
                <a:solidFill>
                  <a:srgbClr val="376092"/>
                </a:solidFill>
                <a:latin typeface="Calibri"/>
              </a:rPr>
              <a:t> : </a:t>
            </a:r>
            <a:r>
              <a:rPr lang="fr-FR" sz="2400" spc="-1" err="1">
                <a:solidFill>
                  <a:srgbClr val="376092"/>
                </a:solidFill>
                <a:latin typeface="Calibri"/>
              </a:rPr>
              <a:t>justify</a:t>
            </a:r>
            <a:r>
              <a:rPr lang="fr-FR" sz="2400" spc="-1">
                <a:solidFill>
                  <a:srgbClr val="376092"/>
                </a:solidFill>
                <a:latin typeface="Calibri"/>
              </a:rPr>
              <a:t>-content: </a:t>
            </a:r>
            <a:r>
              <a:rPr lang="fr-FR" sz="2400" spc="-1" err="1">
                <a:solidFill>
                  <a:srgbClr val="376092"/>
                </a:solidFill>
                <a:latin typeface="Calibri"/>
              </a:rPr>
              <a:t>space-around</a:t>
            </a:r>
            <a:r>
              <a:rPr lang="fr-FR" sz="2400" spc="-1">
                <a:solidFill>
                  <a:srgbClr val="376092"/>
                </a:solidFill>
                <a:latin typeface="Calibri"/>
              </a:rPr>
              <a:t>;  </a:t>
            </a:r>
          </a:p>
          <a:p>
            <a:pPr marL="540000" lvl="1">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88949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Passons à l'action - responsive</a:t>
            </a:r>
            <a:endParaRPr lang="en-US" sz="3200" b="0" strike="noStrike" spc="-1">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avons donc une configuration 3 vignettes par ligne sur 2 lignes. </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voudrions maintenant gérer la partie responsive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Sous 1200px, nous voulons une configuration 2 vignettes par ligne sur 3 lignes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Sous 700px, nous voulons une configuration 1 vignette par ligne.</a:t>
            </a:r>
          </a:p>
          <a:p>
            <a:pPr marL="406800" indent="-324000">
              <a:spcAft>
                <a:spcPts val="1134"/>
              </a:spcAft>
              <a:buClr>
                <a:srgbClr val="000000"/>
              </a:buClr>
              <a:buSzPct val="45000"/>
              <a:buFont typeface="Wingdings" charset="2"/>
              <a:buChar char=""/>
            </a:pPr>
            <a:r>
              <a:rPr lang="fr-FR" sz="2400" spc="-1">
                <a:solidFill>
                  <a:srgbClr val="376092"/>
                </a:solidFill>
                <a:latin typeface="Calibri"/>
              </a:rPr>
              <a:t>Pour cela, nous pouvons modifier le pourcentage de largeur d'une vignette.</a:t>
            </a:r>
          </a:p>
          <a:p>
            <a:pPr marL="406800" indent="-324000">
              <a:spcAft>
                <a:spcPts val="1134"/>
              </a:spcAft>
              <a:buClr>
                <a:srgbClr val="000000"/>
              </a:buClr>
              <a:buSzPct val="45000"/>
              <a:buFont typeface="Wingdings" charset="2"/>
              <a:buChar char=""/>
            </a:pPr>
            <a:r>
              <a:rPr lang="fr-FR" sz="2400" spc="-1">
                <a:solidFill>
                  <a:srgbClr val="376092"/>
                </a:solidFill>
                <a:latin typeface="Calibri"/>
              </a:rPr>
              <a:t>Voyons si la partie responsive fonctionne bien.</a:t>
            </a:r>
          </a:p>
          <a:p>
            <a:pPr marL="540000" lvl="1">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813759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83558"/>
            <a:ext cx="8229240" cy="1142640"/>
          </a:xfrm>
          <a:prstGeom prst="rect">
            <a:avLst/>
          </a:prstGeom>
          <a:noFill/>
          <a:ln w="0">
            <a:noFill/>
          </a:ln>
        </p:spPr>
        <p:txBody>
          <a:bodyPr lIns="0" tIns="0" rIns="0" bIns="0">
            <a:noAutofit/>
          </a:bodyPr>
          <a:lstStyle/>
          <a:p>
            <a:r>
              <a:rPr lang="fr-FR" sz="3200" spc="-1">
                <a:solidFill>
                  <a:srgbClr val="376092"/>
                </a:solidFill>
                <a:latin typeface="Arial"/>
              </a:rPr>
              <a:t>Passons à l'action - finitions</a:t>
            </a:r>
            <a:endParaRPr lang="en-US" sz="3200" b="0" strike="noStrike" spc="-1">
              <a:solidFill>
                <a:srgbClr val="376092"/>
              </a:solidFill>
              <a:latin typeface="Arial"/>
            </a:endParaRPr>
          </a:p>
        </p:txBody>
      </p:sp>
      <p:sp>
        <p:nvSpPr>
          <p:cNvPr id="136" name="TextShape 2"/>
          <p:cNvSpPr txBox="1"/>
          <p:nvPr/>
        </p:nvSpPr>
        <p:spPr>
          <a:xfrm>
            <a:off x="457200" y="1278384"/>
            <a:ext cx="8229240" cy="4847378"/>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Jouons sur les propriétés de </a:t>
            </a:r>
            <a:r>
              <a:rPr lang="fr-FR" sz="2400" spc="-1" err="1">
                <a:solidFill>
                  <a:srgbClr val="376092"/>
                </a:solidFill>
                <a:latin typeface="Calibri"/>
              </a:rPr>
              <a:t>padding</a:t>
            </a:r>
            <a:r>
              <a:rPr lang="fr-FR" sz="2400" spc="-1">
                <a:solidFill>
                  <a:srgbClr val="376092"/>
                </a:solidFill>
                <a:latin typeface="Calibri"/>
              </a:rPr>
              <a:t> et </a:t>
            </a:r>
            <a:r>
              <a:rPr lang="fr-FR" sz="2400" spc="-1" err="1">
                <a:solidFill>
                  <a:srgbClr val="376092"/>
                </a:solidFill>
                <a:latin typeface="Calibri"/>
              </a:rPr>
              <a:t>margin</a:t>
            </a:r>
            <a:r>
              <a:rPr lang="fr-FR" sz="2400" spc="-1">
                <a:solidFill>
                  <a:srgbClr val="376092"/>
                </a:solidFill>
                <a:latin typeface="Calibri"/>
              </a:rPr>
              <a:t> pour séparer les vignettes.</a:t>
            </a:r>
          </a:p>
          <a:p>
            <a:pPr marL="406800" indent="-324000">
              <a:spcAft>
                <a:spcPts val="1134"/>
              </a:spcAft>
              <a:buClr>
                <a:srgbClr val="000000"/>
              </a:buClr>
              <a:buSzPct val="45000"/>
              <a:buFont typeface="Wingdings" charset="2"/>
              <a:buChar char=""/>
            </a:pPr>
            <a:r>
              <a:rPr lang="fr-FR" sz="2400" spc="-1">
                <a:solidFill>
                  <a:srgbClr val="376092"/>
                </a:solidFill>
                <a:latin typeface="Calibri"/>
              </a:rPr>
              <a:t>Voyons comment utiliser la propriété border-radius pour rendre le contour des vignettes moins agressives.</a:t>
            </a:r>
          </a:p>
          <a:p>
            <a:pPr marL="406800" indent="-324000">
              <a:spcAft>
                <a:spcPts val="1134"/>
              </a:spcAft>
              <a:buClr>
                <a:srgbClr val="000000"/>
              </a:buClr>
              <a:buSzPct val="45000"/>
              <a:buFont typeface="Wingdings" charset="2"/>
              <a:buChar char=""/>
            </a:pPr>
            <a:r>
              <a:rPr lang="fr-FR" sz="2400" spc="-1">
                <a:solidFill>
                  <a:srgbClr val="376092"/>
                </a:solidFill>
                <a:latin typeface="Calibri"/>
              </a:rPr>
              <a:t>Nous pouvons aussi centrer la légende des photos avec la propriété </a:t>
            </a:r>
            <a:r>
              <a:rPr lang="fr-FR" sz="2400" spc="-1" err="1">
                <a:solidFill>
                  <a:srgbClr val="376092"/>
                </a:solidFill>
                <a:latin typeface="Calibri"/>
              </a:rPr>
              <a:t>text-align</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Ajoutons une ombre aux vignettes avec la propriété box-</a:t>
            </a:r>
            <a:r>
              <a:rPr lang="fr-FR" sz="2400" spc="-1" err="1">
                <a:solidFill>
                  <a:srgbClr val="376092"/>
                </a:solidFill>
                <a:latin typeface="Calibri"/>
              </a:rPr>
              <a:t>shadow</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Utiliser la propriété </a:t>
            </a:r>
            <a:r>
              <a:rPr lang="fr-FR" sz="2400" spc="-1" err="1">
                <a:solidFill>
                  <a:srgbClr val="376092"/>
                </a:solidFill>
                <a:latin typeface="Calibri"/>
              </a:rPr>
              <a:t>hover</a:t>
            </a:r>
            <a:r>
              <a:rPr lang="fr-FR" sz="2400" spc="-1">
                <a:solidFill>
                  <a:srgbClr val="376092"/>
                </a:solidFill>
                <a:latin typeface="Calibri"/>
              </a:rPr>
              <a:t> sur </a:t>
            </a:r>
            <a:r>
              <a:rPr lang="fr-FR" sz="2400" spc="-1" err="1">
                <a:solidFill>
                  <a:srgbClr val="376092"/>
                </a:solidFill>
                <a:latin typeface="Calibri"/>
              </a:rPr>
              <a:t>eleImage</a:t>
            </a:r>
            <a:r>
              <a:rPr lang="fr-FR" sz="2400" spc="-1">
                <a:solidFill>
                  <a:srgbClr val="376092"/>
                </a:solidFill>
                <a:latin typeface="Calibri"/>
              </a:rPr>
              <a:t> pour modifier le background lors du passage de la souris.</a:t>
            </a:r>
          </a:p>
          <a:p>
            <a:pPr marL="406800" indent="-324000">
              <a:spcAft>
                <a:spcPts val="1134"/>
              </a:spcAft>
              <a:buClr>
                <a:srgbClr val="000000"/>
              </a:buClr>
              <a:buSzPct val="45000"/>
              <a:buFont typeface="Wingdings" charset="2"/>
              <a:buChar char=""/>
            </a:pPr>
            <a:r>
              <a:rPr lang="fr-FR" sz="2400" spc="-1">
                <a:solidFill>
                  <a:srgbClr val="376092"/>
                </a:solidFill>
                <a:latin typeface="Calibri"/>
              </a:rPr>
              <a:t>Constatez le bon travail effectué.</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endParaRPr lang="fr-FR">
              <a:latin typeface="Consolas" panose="020B0609020204030204" pitchFamily="49" charset="0"/>
            </a:endParaRPr>
          </a:p>
          <a:p>
            <a:endParaRPr lang="fr-FR">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fr-FR" sz="2400">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Axe principal : vertical, axe secondaire : horizontal</a:t>
            </a: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endParaRPr lang="it-IT" sz="1400" b="0">
              <a:effectLst/>
              <a:latin typeface="Consolas" panose="020B0609020204030204" pitchFamily="49" charset="0"/>
            </a:endParaRPr>
          </a:p>
          <a:p>
            <a:pPr marL="82800">
              <a:spcAft>
                <a:spcPts val="1134"/>
              </a:spcAft>
              <a:buClr>
                <a:srgbClr val="000000"/>
              </a:buClr>
              <a:buSzPct val="45000"/>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endParaRPr lang="fr-FR" sz="2400" spc="-1">
              <a:solidFill>
                <a:srgbClr val="376092"/>
              </a:solidFill>
              <a:latin typeface="Calibri"/>
            </a:endParaRP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1632978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w="0">
            <a:noFill/>
          </a:ln>
        </p:spPr>
        <p:txBody>
          <a:bodyPr lIns="0" tIns="0" rIns="0" bIns="0">
            <a:noAutofit/>
          </a:bodyPr>
          <a:lstStyle/>
          <a:p>
            <a:r>
              <a:rPr lang="fr-FR" sz="3200" b="0" strike="noStrike" spc="-1">
                <a:solidFill>
                  <a:srgbClr val="376092"/>
                </a:solidFill>
                <a:latin typeface="Arial"/>
              </a:rPr>
              <a:t>Bilan</a:t>
            </a:r>
            <a:endParaRPr lang="en-US" sz="3200" b="0" strike="noStrike" spc="-1">
              <a:solidFill>
                <a:srgbClr val="376092"/>
              </a:solidFill>
              <a:latin typeface="Arial"/>
            </a:endParaRPr>
          </a:p>
        </p:txBody>
      </p:sp>
      <p:sp>
        <p:nvSpPr>
          <p:cNvPr id="186" name="TextShape 2"/>
          <p:cNvSpPr txBox="1"/>
          <p:nvPr/>
        </p:nvSpPr>
        <p:spPr>
          <a:xfrm>
            <a:off x="457200" y="1600200"/>
            <a:ext cx="8229240" cy="5253840"/>
          </a:xfrm>
          <a:prstGeom prst="rect">
            <a:avLst/>
          </a:prstGeom>
          <a:noFill/>
          <a:ln w="0">
            <a:noFill/>
          </a:ln>
        </p:spPr>
        <p:txBody>
          <a:bodyPr lIns="0" tIns="0" rIns="0" bIns="0">
            <a:noAutofit/>
          </a:bodyPr>
          <a:lstStyle/>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Résumé des notions abordées.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Questions.</a:t>
            </a:r>
            <a:endParaRPr lang="en-US" sz="2400" b="0" strike="noStrike" spc="-1">
              <a:solidFill>
                <a:srgbClr val="376092"/>
              </a:solidFill>
              <a:latin typeface="Arial"/>
            </a:endParaRPr>
          </a:p>
          <a:p>
            <a:pPr marL="432000" indent="-324000">
              <a:spcAft>
                <a:spcPts val="1060"/>
              </a:spcAft>
              <a:buClr>
                <a:srgbClr val="000000"/>
              </a:buClr>
              <a:buSzPct val="45000"/>
              <a:buFont typeface="Wingdings" charset="2"/>
              <a:buChar char=""/>
            </a:pPr>
            <a:r>
              <a:rPr lang="fr-FR" sz="2400" b="0" strike="noStrike" spc="-1">
                <a:solidFill>
                  <a:srgbClr val="376092"/>
                </a:solidFill>
                <a:latin typeface="Arial"/>
              </a:rPr>
              <a:t>Difficultés particulières ?</a:t>
            </a:r>
            <a:endParaRPr lang="en-US" sz="2400" b="0" strike="noStrike" spc="-1">
              <a:solidFill>
                <a:srgbClr val="376092"/>
              </a:solidFill>
              <a:latin typeface="Arial"/>
            </a:endParaRPr>
          </a:p>
          <a:p>
            <a:pPr marL="1022400" lvl="2">
              <a:spcAft>
                <a:spcPts val="1060"/>
              </a:spcAft>
              <a:buClr>
                <a:srgbClr val="000000"/>
              </a:buClr>
              <a:buSzPct val="45000"/>
            </a:pPr>
            <a:r>
              <a:rPr lang="fr-FR" sz="2400" spc="-1">
                <a:solidFill>
                  <a:srgbClr val="376092"/>
                </a:solidFill>
                <a:latin typeface="Arial"/>
              </a:rPr>
              <a:t>				</a:t>
            </a:r>
            <a:endParaRPr lang="en-US" sz="2400" b="0" strike="noStrike" spc="-1">
              <a:solidFill>
                <a:srgbClr val="376092"/>
              </a:solidFill>
              <a:latin typeface="Arial"/>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marges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a:t>
            </a:r>
            <a:r>
              <a:rPr lang="fr-FR" sz="2400" spc="-1" err="1">
                <a:solidFill>
                  <a:srgbClr val="376092"/>
                </a:solidFill>
                <a:latin typeface="Calibri"/>
              </a:rPr>
              <a:t>margin</a:t>
            </a:r>
            <a:r>
              <a:rPr lang="fr-FR" sz="2400" spc="-1">
                <a:solidFill>
                  <a:srgbClr val="376092"/>
                </a:solidFill>
                <a:latin typeface="Calibri"/>
              </a:rPr>
              <a:t> et les </a:t>
            </a:r>
            <a:r>
              <a:rPr lang="fr-FR" sz="2400" spc="-1" err="1">
                <a:solidFill>
                  <a:srgbClr val="376092"/>
                </a:solidFill>
                <a:latin typeface="Calibri"/>
              </a:rPr>
              <a:t>padding</a:t>
            </a:r>
            <a:r>
              <a:rPr lang="fr-FR" sz="2400" spc="-1">
                <a:solidFill>
                  <a:srgbClr val="376092"/>
                </a:solidFill>
                <a:latin typeface="Calibri"/>
              </a:rPr>
              <a:t> peuvent être définis pour les 4 propriétés suivantes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margin</a:t>
            </a:r>
            <a:r>
              <a:rPr lang="fr-FR" sz="2400" spc="-1">
                <a:solidFill>
                  <a:srgbClr val="376092"/>
                </a:solidFill>
                <a:latin typeface="Calibri"/>
              </a:rPr>
              <a:t>-top / </a:t>
            </a:r>
            <a:r>
              <a:rPr lang="fr-FR" sz="2400" spc="-1" err="1">
                <a:solidFill>
                  <a:srgbClr val="376092"/>
                </a:solidFill>
                <a:latin typeface="Calibri"/>
              </a:rPr>
              <a:t>padding</a:t>
            </a:r>
            <a:r>
              <a:rPr lang="fr-FR" sz="2400" spc="-1">
                <a:solidFill>
                  <a:srgbClr val="376092"/>
                </a:solidFill>
                <a:latin typeface="Calibri"/>
              </a:rPr>
              <a:t>-top</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margin-bottom</a:t>
            </a:r>
            <a:r>
              <a:rPr lang="fr-FR" sz="2400" spc="-1">
                <a:solidFill>
                  <a:srgbClr val="376092"/>
                </a:solidFill>
                <a:latin typeface="Calibri"/>
              </a:rPr>
              <a:t> / </a:t>
            </a:r>
            <a:r>
              <a:rPr lang="fr-FR" sz="2400" spc="-1" err="1">
                <a:solidFill>
                  <a:srgbClr val="376092"/>
                </a:solidFill>
                <a:latin typeface="Calibri"/>
              </a:rPr>
              <a:t>padding-bottom</a:t>
            </a:r>
            <a:endParaRPr lang="fr-FR" sz="2400" spc="-1">
              <a:solidFill>
                <a:srgbClr val="376092"/>
              </a:solidFill>
              <a:latin typeface="Calibri"/>
            </a:endParaRP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margin</a:t>
            </a:r>
            <a:r>
              <a:rPr lang="fr-FR" sz="2400" spc="-1">
                <a:solidFill>
                  <a:srgbClr val="376092"/>
                </a:solidFill>
                <a:latin typeface="Calibri"/>
              </a:rPr>
              <a:t>-right / </a:t>
            </a:r>
            <a:r>
              <a:rPr lang="fr-FR" sz="2400" spc="-1" err="1">
                <a:solidFill>
                  <a:srgbClr val="376092"/>
                </a:solidFill>
                <a:latin typeface="Calibri"/>
              </a:rPr>
              <a:t>padding</a:t>
            </a:r>
            <a:r>
              <a:rPr lang="fr-FR" sz="2400" spc="-1">
                <a:solidFill>
                  <a:srgbClr val="376092"/>
                </a:solidFill>
                <a:latin typeface="Calibri"/>
              </a:rPr>
              <a:t>-right</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margin-left</a:t>
            </a:r>
            <a:r>
              <a:rPr lang="fr-FR" sz="2400" spc="-1">
                <a:solidFill>
                  <a:srgbClr val="376092"/>
                </a:solidFill>
                <a:latin typeface="Calibri"/>
              </a:rPr>
              <a:t> / </a:t>
            </a:r>
            <a:r>
              <a:rPr lang="fr-FR" sz="2400" spc="-1" err="1">
                <a:solidFill>
                  <a:srgbClr val="376092"/>
                </a:solidFill>
                <a:latin typeface="Calibri"/>
              </a:rPr>
              <a:t>padding-left</a:t>
            </a:r>
            <a:endParaRPr lang="fr-FR" sz="2400" spc="-1">
              <a:solidFill>
                <a:srgbClr val="376092"/>
              </a:solidFill>
              <a:latin typeface="Calibri"/>
            </a:endParaRPr>
          </a:p>
          <a:p>
            <a:pPr marL="406800" indent="-324000">
              <a:spcAft>
                <a:spcPts val="1134"/>
              </a:spcAft>
              <a:buClr>
                <a:srgbClr val="000000"/>
              </a:buClr>
              <a:buSzPct val="45000"/>
              <a:buFont typeface="Wingdings" charset="2"/>
              <a:buChar char=""/>
            </a:pPr>
            <a:r>
              <a:rPr lang="fr-FR" sz="2400" spc="-1">
                <a:solidFill>
                  <a:srgbClr val="376092"/>
                </a:solidFill>
                <a:latin typeface="Calibri"/>
              </a:rPr>
              <a:t>Comme souvent en CSS il est possible d'utiliser des propriétés qui regroupent tous les paramètres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Margin</a:t>
            </a:r>
            <a:r>
              <a:rPr lang="fr-FR" sz="2400" spc="-1">
                <a:solidFill>
                  <a:srgbClr val="376092"/>
                </a:solidFill>
                <a:latin typeface="Calibri"/>
              </a:rPr>
              <a:t> : 2px, 5px, 2em, 0</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Padding</a:t>
            </a:r>
            <a:r>
              <a:rPr lang="fr-FR" sz="2400" spc="-1">
                <a:solidFill>
                  <a:srgbClr val="376092"/>
                </a:solidFill>
                <a:latin typeface="Calibri"/>
              </a:rPr>
              <a:t> : 3em, 5px, 0, 5em</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93668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marges</a:t>
            </a:r>
            <a:endParaRPr lang="en-US" sz="3200" b="0" strike="noStrike" spc="-1">
              <a:solidFill>
                <a:srgbClr val="376092"/>
              </a:solidFill>
              <a:latin typeface="Arial"/>
            </a:endParaRPr>
          </a:p>
        </p:txBody>
      </p:sp>
      <p:sp>
        <p:nvSpPr>
          <p:cNvPr id="136" name="TextShape 2"/>
          <p:cNvSpPr txBox="1"/>
          <p:nvPr/>
        </p:nvSpPr>
        <p:spPr>
          <a:xfrm>
            <a:off x="457200" y="1417320"/>
            <a:ext cx="8229240" cy="470844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Il est également possible de laisser le navigateur s'occuper automatiquement des marges. Ce dernier va donc centre un élément par rapport à son élément parent :</a:t>
            </a:r>
          </a:p>
          <a:p>
            <a:pPr marL="82800">
              <a:spcAft>
                <a:spcPts val="1134"/>
              </a:spcAft>
              <a:buClr>
                <a:srgbClr val="000000"/>
              </a:buClr>
              <a:buSzPct val="45000"/>
            </a:pPr>
            <a:r>
              <a:rPr lang="fr-FR" sz="2400" spc="-1">
                <a:latin typeface="Calibri"/>
              </a:rPr>
              <a:t>p {</a:t>
            </a:r>
          </a:p>
          <a:p>
            <a:pPr marL="82800">
              <a:spcAft>
                <a:spcPts val="1134"/>
              </a:spcAft>
              <a:buClr>
                <a:srgbClr val="000000"/>
              </a:buClr>
              <a:buSzPct val="45000"/>
            </a:pPr>
            <a:r>
              <a:rPr lang="fr-FR" sz="2400" spc="-1">
                <a:latin typeface="Calibri"/>
              </a:rPr>
              <a:t>	</a:t>
            </a:r>
            <a:r>
              <a:rPr lang="fr-FR" sz="2400" spc="-1" err="1">
                <a:latin typeface="Calibri"/>
              </a:rPr>
              <a:t>width</a:t>
            </a:r>
            <a:r>
              <a:rPr lang="fr-FR" sz="2400" spc="-1">
                <a:latin typeface="Calibri"/>
              </a:rPr>
              <a:t> : 200px;</a:t>
            </a:r>
          </a:p>
          <a:p>
            <a:pPr marL="82800">
              <a:spcAft>
                <a:spcPts val="1134"/>
              </a:spcAft>
              <a:buClr>
                <a:srgbClr val="000000"/>
              </a:buClr>
              <a:buSzPct val="45000"/>
            </a:pPr>
            <a:r>
              <a:rPr lang="fr-FR" sz="2400" spc="-1">
                <a:latin typeface="Calibri"/>
              </a:rPr>
              <a:t>	</a:t>
            </a:r>
            <a:r>
              <a:rPr lang="fr-FR" sz="2400" spc="-1" err="1">
                <a:latin typeface="Calibri"/>
              </a:rPr>
              <a:t>padding</a:t>
            </a:r>
            <a:r>
              <a:rPr lang="fr-FR" sz="2400" spc="-1">
                <a:latin typeface="Calibri"/>
              </a:rPr>
              <a:t> : 40px;</a:t>
            </a:r>
          </a:p>
          <a:p>
            <a:pPr marL="82800">
              <a:spcAft>
                <a:spcPts val="1134"/>
              </a:spcAft>
              <a:buClr>
                <a:srgbClr val="000000"/>
              </a:buClr>
              <a:buSzPct val="45000"/>
            </a:pPr>
            <a:r>
              <a:rPr lang="fr-FR" sz="2400" spc="-1">
                <a:latin typeface="Calibri"/>
              </a:rPr>
              <a:t>	</a:t>
            </a:r>
            <a:r>
              <a:rPr lang="fr-FR" sz="2400" spc="-1" err="1">
                <a:latin typeface="Calibri"/>
              </a:rPr>
              <a:t>margin</a:t>
            </a:r>
            <a:r>
              <a:rPr lang="fr-FR" sz="2400" spc="-1">
                <a:latin typeface="Calibri"/>
              </a:rPr>
              <a:t> : auto;</a:t>
            </a:r>
          </a:p>
          <a:p>
            <a:pPr marL="82800">
              <a:spcAft>
                <a:spcPts val="1134"/>
              </a:spcAft>
              <a:buClr>
                <a:srgbClr val="000000"/>
              </a:buClr>
              <a:buSzPct val="45000"/>
            </a:pPr>
            <a:r>
              <a:rPr lang="fr-FR" sz="2400" spc="-1">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Dans ce paragraphe de largeur 200px et de marge intérieur 40px sera centré dans son élément parent.</a:t>
            </a:r>
          </a:p>
          <a:p>
            <a:pPr marL="82800">
              <a:spcAft>
                <a:spcPts val="1134"/>
              </a:spcAft>
              <a:buClr>
                <a:srgbClr val="000000"/>
              </a:buClr>
              <a:buSzPct val="45000"/>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87181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bordures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Les bordures vont nous permettre de délimiter nos éléments et vont également nous permettre de comprendre facilement les notion de </a:t>
            </a:r>
            <a:r>
              <a:rPr lang="fr-FR" sz="2400" spc="-1" err="1">
                <a:solidFill>
                  <a:srgbClr val="376092"/>
                </a:solidFill>
                <a:latin typeface="Calibri"/>
              </a:rPr>
              <a:t>margin</a:t>
            </a:r>
            <a:r>
              <a:rPr lang="fr-FR" sz="2400" spc="-1">
                <a:solidFill>
                  <a:srgbClr val="376092"/>
                </a:solidFill>
                <a:latin typeface="Calibri"/>
              </a:rPr>
              <a:t> et </a:t>
            </a:r>
            <a:r>
              <a:rPr lang="fr-FR" sz="2400" spc="-1" err="1">
                <a:solidFill>
                  <a:srgbClr val="376092"/>
                </a:solidFill>
                <a:latin typeface="Calibri"/>
              </a:rPr>
              <a:t>padding</a:t>
            </a:r>
            <a:r>
              <a:rPr lang="fr-FR" sz="2400" spc="-1">
                <a:solidFill>
                  <a:srgbClr val="376092"/>
                </a:solidFill>
                <a:latin typeface="Calibri"/>
              </a:rPr>
              <a:t>.</a:t>
            </a:r>
          </a:p>
          <a:p>
            <a:pPr marL="406800" indent="-324000">
              <a:spcAft>
                <a:spcPts val="1134"/>
              </a:spcAft>
              <a:buClr>
                <a:srgbClr val="000000"/>
              </a:buClr>
              <a:buSzPct val="45000"/>
              <a:buFont typeface="Wingdings" charset="2"/>
              <a:buChar char=""/>
            </a:pPr>
            <a:r>
              <a:rPr lang="fr-FR" sz="2400" spc="-1">
                <a:solidFill>
                  <a:srgbClr val="376092"/>
                </a:solidFill>
                <a:latin typeface="Calibri"/>
              </a:rPr>
              <a:t>Les bordures ont plusieurs propriétés dont les plus utilisées sont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width</a:t>
            </a:r>
            <a:r>
              <a:rPr lang="fr-FR" sz="2400" spc="-1">
                <a:solidFill>
                  <a:srgbClr val="376092"/>
                </a:solidFill>
                <a:latin typeface="Calibri"/>
              </a:rPr>
              <a:t> : 2px;  : épaisseur de la bordure</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Border-style : </a:t>
            </a:r>
            <a:r>
              <a:rPr lang="fr-FR" sz="2400" spc="-1" err="1">
                <a:solidFill>
                  <a:srgbClr val="376092"/>
                </a:solidFill>
                <a:latin typeface="Calibri"/>
              </a:rPr>
              <a:t>dotted</a:t>
            </a:r>
            <a:r>
              <a:rPr lang="fr-FR" sz="2400" spc="-1">
                <a:solidFill>
                  <a:srgbClr val="376092"/>
                </a:solidFill>
                <a:latin typeface="Calibri"/>
              </a:rPr>
              <a:t>; : bordure continue, pointillés….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a:t>
            </a:r>
            <a:r>
              <a:rPr lang="fr-FR" sz="2400" spc="-1" err="1">
                <a:solidFill>
                  <a:srgbClr val="376092"/>
                </a:solidFill>
                <a:latin typeface="Calibri"/>
              </a:rPr>
              <a:t>color</a:t>
            </a:r>
            <a:r>
              <a:rPr lang="fr-FR" sz="2400" spc="-1">
                <a:solidFill>
                  <a:srgbClr val="376092"/>
                </a:solidFill>
                <a:latin typeface="Calibri"/>
              </a:rPr>
              <a:t> : </a:t>
            </a:r>
            <a:r>
              <a:rPr lang="fr-FR" sz="2400" spc="-1" err="1">
                <a:solidFill>
                  <a:srgbClr val="376092"/>
                </a:solidFill>
                <a:latin typeface="Calibri"/>
              </a:rPr>
              <a:t>red</a:t>
            </a:r>
            <a:r>
              <a:rPr lang="fr-FR" sz="2400" spc="-1">
                <a:solidFill>
                  <a:srgbClr val="376092"/>
                </a:solidFill>
                <a:latin typeface="Calibri"/>
              </a:rPr>
              <a:t>;  : couleur de la bordure</a:t>
            </a:r>
          </a:p>
          <a:p>
            <a:pPr marL="406800" indent="-324000">
              <a:spcAft>
                <a:spcPts val="1134"/>
              </a:spcAft>
              <a:buClr>
                <a:srgbClr val="000000"/>
              </a:buClr>
              <a:buSzPct val="45000"/>
              <a:buFont typeface="Wingdings" charset="2"/>
              <a:buChar char=""/>
            </a:pPr>
            <a:r>
              <a:rPr lang="fr-FR" sz="2400" spc="-1">
                <a:solidFill>
                  <a:srgbClr val="376092"/>
                </a:solidFill>
                <a:latin typeface="Calibri"/>
              </a:rPr>
              <a:t>Comme souvent, il existe une propriété qui regroupe ces 3 informations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Border: </a:t>
            </a:r>
            <a:r>
              <a:rPr lang="fr-FR" sz="2400" spc="-1" err="1">
                <a:solidFill>
                  <a:srgbClr val="376092"/>
                </a:solidFill>
                <a:latin typeface="Calibri"/>
              </a:rPr>
              <a:t>width</a:t>
            </a:r>
            <a:r>
              <a:rPr lang="fr-FR" sz="2400" spc="-1">
                <a:solidFill>
                  <a:srgbClr val="376092"/>
                </a:solidFill>
                <a:latin typeface="Calibri"/>
              </a:rPr>
              <a:t> style </a:t>
            </a:r>
            <a:r>
              <a:rPr lang="fr-FR" sz="2400" spc="-1" err="1">
                <a:solidFill>
                  <a:srgbClr val="376092"/>
                </a:solidFill>
                <a:latin typeface="Calibri"/>
              </a:rPr>
              <a:t>color</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390650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Les bordures et les marges</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en savons plus sur l'utilisation des bordures et des marges, utilisons nos nouvelles connaissances sur un projet.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Utilisons la propriété border sur la balise paragraphe et testons quelques valeurs différentes.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Maintenant que les bordures sont en place utilisons la propriété </a:t>
            </a:r>
            <a:r>
              <a:rPr lang="fr-FR" sz="2400" spc="-1" err="1">
                <a:solidFill>
                  <a:srgbClr val="376092"/>
                </a:solidFill>
                <a:latin typeface="Calibri"/>
              </a:rPr>
              <a:t>margin</a:t>
            </a:r>
            <a:r>
              <a:rPr lang="fr-FR" sz="2400" spc="-1">
                <a:solidFill>
                  <a:srgbClr val="376092"/>
                </a:solidFill>
                <a:latin typeface="Calibri"/>
              </a:rPr>
              <a:t> pour laisser plus de place entre les paragraphes</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Utilisons maintenant la propriété </a:t>
            </a:r>
            <a:r>
              <a:rPr lang="fr-FR" sz="2400" spc="-1" err="1">
                <a:solidFill>
                  <a:srgbClr val="376092"/>
                </a:solidFill>
                <a:latin typeface="Calibri"/>
              </a:rPr>
              <a:t>padding</a:t>
            </a:r>
            <a:r>
              <a:rPr lang="fr-FR" sz="2400" spc="-1">
                <a:solidFill>
                  <a:srgbClr val="376092"/>
                </a:solidFill>
                <a:latin typeface="Calibri"/>
              </a:rPr>
              <a:t> et observons en quoi elle se différencie de </a:t>
            </a:r>
            <a:r>
              <a:rPr lang="fr-FR" sz="2400" spc="-1" err="1">
                <a:solidFill>
                  <a:srgbClr val="376092"/>
                </a:solidFill>
                <a:latin typeface="Calibri"/>
              </a:rPr>
              <a:t>margin</a:t>
            </a:r>
            <a:r>
              <a:rPr lang="fr-FR" sz="2400" spc="-1">
                <a:solidFill>
                  <a:srgbClr val="376092"/>
                </a:solidFill>
                <a:latin typeface="Calibri"/>
              </a:rPr>
              <a:t>.</a:t>
            </a: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4031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Dépassement</a:t>
            </a:r>
            <a:endParaRPr lang="en-US" sz="3200" b="0" strike="noStrike" spc="-1">
              <a:solidFill>
                <a:srgbClr val="376092"/>
              </a:solidFill>
              <a:latin typeface="Arial"/>
            </a:endParaRPr>
          </a:p>
        </p:txBody>
      </p:sp>
      <p:sp>
        <p:nvSpPr>
          <p:cNvPr id="136" name="TextShape 2"/>
          <p:cNvSpPr txBox="1"/>
          <p:nvPr/>
        </p:nvSpPr>
        <p:spPr>
          <a:xfrm>
            <a:off x="457200" y="1600200"/>
            <a:ext cx="8229240" cy="4525560"/>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Nous avons vu que nous pouvons imaginer que chaque élément html est contenu dans une boite.</a:t>
            </a:r>
          </a:p>
          <a:p>
            <a:pPr marL="406800" indent="-324000">
              <a:spcAft>
                <a:spcPts val="1134"/>
              </a:spcAft>
              <a:buClr>
                <a:srgbClr val="000000"/>
              </a:buClr>
              <a:buSzPct val="45000"/>
              <a:buFont typeface="Wingdings" charset="2"/>
              <a:buChar char=""/>
            </a:pPr>
            <a:r>
              <a:rPr lang="fr-FR" sz="2400" spc="-1">
                <a:solidFill>
                  <a:srgbClr val="376092"/>
                </a:solidFill>
                <a:latin typeface="Calibri"/>
              </a:rPr>
              <a:t>Il peut arriver que la boite soit trop petite pour accueillir son contenu.</a:t>
            </a:r>
          </a:p>
          <a:p>
            <a:pPr marL="406800" indent="-324000">
              <a:spcAft>
                <a:spcPts val="1134"/>
              </a:spcAft>
              <a:buClr>
                <a:srgbClr val="000000"/>
              </a:buClr>
              <a:buSzPct val="45000"/>
              <a:buFont typeface="Wingdings" charset="2"/>
              <a:buChar char=""/>
            </a:pPr>
            <a:r>
              <a:rPr lang="fr-FR" sz="2400" spc="-1">
                <a:solidFill>
                  <a:srgbClr val="376092"/>
                </a:solidFill>
                <a:latin typeface="Calibri"/>
              </a:rPr>
              <a:t>Dans ce cas-là, il va falloir gérer le dépassement de la capacité de la boite avec la propriété </a:t>
            </a:r>
            <a:r>
              <a:rPr lang="fr-FR" sz="2400" spc="-1" err="1">
                <a:solidFill>
                  <a:srgbClr val="376092"/>
                </a:solidFill>
                <a:latin typeface="Calibri"/>
              </a:rPr>
              <a:t>overflow</a:t>
            </a:r>
            <a:r>
              <a:rPr lang="fr-FR" sz="2400" spc="-1">
                <a:solidFill>
                  <a:srgbClr val="376092"/>
                </a:solidFill>
                <a:latin typeface="Calibri"/>
              </a:rPr>
              <a:t> :</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Overflow</a:t>
            </a:r>
            <a:r>
              <a:rPr lang="fr-FR" sz="2400" spc="-1">
                <a:solidFill>
                  <a:srgbClr val="376092"/>
                </a:solidFill>
                <a:latin typeface="Calibri"/>
              </a:rPr>
              <a:t> :visible : on laisse le texte dépasser</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Overflow</a:t>
            </a:r>
            <a:r>
              <a:rPr lang="fr-FR" sz="2400" spc="-1">
                <a:solidFill>
                  <a:srgbClr val="376092"/>
                </a:solidFill>
                <a:latin typeface="Calibri"/>
              </a:rPr>
              <a:t> : </a:t>
            </a:r>
            <a:r>
              <a:rPr lang="fr-FR" sz="2400" spc="-1" err="1">
                <a:solidFill>
                  <a:srgbClr val="376092"/>
                </a:solidFill>
                <a:latin typeface="Calibri"/>
              </a:rPr>
              <a:t>hidden</a:t>
            </a:r>
            <a:r>
              <a:rPr lang="fr-FR" sz="2400" spc="-1">
                <a:solidFill>
                  <a:srgbClr val="376092"/>
                </a:solidFill>
                <a:latin typeface="Calibri"/>
              </a:rPr>
              <a:t> : on coupe le texte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Overflow</a:t>
            </a:r>
            <a:r>
              <a:rPr lang="fr-FR" sz="2400" spc="-1">
                <a:solidFill>
                  <a:srgbClr val="376092"/>
                </a:solidFill>
                <a:latin typeface="Calibri"/>
              </a:rPr>
              <a:t> : scroll : une barre de défilement est ajoutée</a:t>
            </a:r>
          </a:p>
          <a:p>
            <a:pPr marL="864000" lvl="1" indent="-324000">
              <a:spcAft>
                <a:spcPts val="1134"/>
              </a:spcAft>
              <a:buClr>
                <a:srgbClr val="000000"/>
              </a:buClr>
              <a:buSzPct val="45000"/>
              <a:buFont typeface="Wingdings" charset="2"/>
              <a:buChar char=""/>
            </a:pPr>
            <a:r>
              <a:rPr lang="fr-FR" sz="2400" spc="-1" err="1">
                <a:solidFill>
                  <a:srgbClr val="376092"/>
                </a:solidFill>
                <a:latin typeface="Calibri"/>
              </a:rPr>
              <a:t>Overflow</a:t>
            </a:r>
            <a:r>
              <a:rPr lang="fr-FR" sz="2400" spc="-1">
                <a:solidFill>
                  <a:srgbClr val="376092"/>
                </a:solidFill>
                <a:latin typeface="Calibri"/>
              </a:rPr>
              <a:t> : auto : vous laisser le navigateur gérer</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232729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0">
            <a:noFill/>
          </a:ln>
        </p:spPr>
        <p:txBody>
          <a:bodyPr lIns="0" tIns="0" rIns="0" bIns="0">
            <a:noAutofit/>
          </a:bodyPr>
          <a:lstStyle/>
          <a:p>
            <a:r>
              <a:rPr lang="fr-FR" sz="3200" spc="-1">
                <a:solidFill>
                  <a:srgbClr val="376092"/>
                </a:solidFill>
                <a:latin typeface="Arial"/>
              </a:rPr>
              <a:t>Dépassement</a:t>
            </a:r>
            <a:endParaRPr lang="en-US" sz="3200" b="0" strike="noStrike" spc="-1">
              <a:solidFill>
                <a:srgbClr val="376092"/>
              </a:solidFill>
              <a:latin typeface="Arial"/>
            </a:endParaRPr>
          </a:p>
        </p:txBody>
      </p:sp>
      <p:sp>
        <p:nvSpPr>
          <p:cNvPr id="136" name="TextShape 2"/>
          <p:cNvSpPr txBox="1"/>
          <p:nvPr/>
        </p:nvSpPr>
        <p:spPr>
          <a:xfrm>
            <a:off x="457200" y="1322773"/>
            <a:ext cx="8229240" cy="4802987"/>
          </a:xfrm>
          <a:prstGeom prst="rect">
            <a:avLst/>
          </a:prstGeom>
          <a:noFill/>
          <a:ln w="0">
            <a:noFill/>
          </a:ln>
        </p:spPr>
        <p:txBody>
          <a:bodyPr lIns="0" tIns="0" rIns="0" bIns="0">
            <a:noAutofit/>
          </a:bodyPr>
          <a:lstStyle/>
          <a:p>
            <a:pPr marL="406800" indent="-324000">
              <a:spcAft>
                <a:spcPts val="1134"/>
              </a:spcAft>
              <a:buClr>
                <a:srgbClr val="000000"/>
              </a:buClr>
              <a:buSzPct val="45000"/>
              <a:buFont typeface="Wingdings" charset="2"/>
              <a:buChar char=""/>
            </a:pPr>
            <a:r>
              <a:rPr lang="fr-FR" sz="2400" spc="-1">
                <a:solidFill>
                  <a:srgbClr val="376092"/>
                </a:solidFill>
                <a:latin typeface="Calibri"/>
              </a:rPr>
              <a:t>Pour comprendre comment marche la propriété </a:t>
            </a:r>
            <a:r>
              <a:rPr lang="fr-FR" sz="2400" spc="-1" err="1">
                <a:solidFill>
                  <a:srgbClr val="376092"/>
                </a:solidFill>
                <a:latin typeface="Calibri"/>
              </a:rPr>
              <a:t>overflow</a:t>
            </a:r>
            <a:r>
              <a:rPr lang="fr-FR" sz="2400" spc="-1">
                <a:solidFill>
                  <a:srgbClr val="376092"/>
                </a:solidFill>
                <a:latin typeface="Calibri"/>
              </a:rPr>
              <a:t>, nous allons nous appuyer sur un exemple :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Commençons par dimensionner un paragraphe avec les propriétés </a:t>
            </a:r>
            <a:r>
              <a:rPr lang="fr-FR" sz="2400" spc="-1" err="1">
                <a:solidFill>
                  <a:srgbClr val="376092"/>
                </a:solidFill>
                <a:latin typeface="Calibri"/>
              </a:rPr>
              <a:t>width</a:t>
            </a:r>
            <a:r>
              <a:rPr lang="fr-FR" sz="2400" spc="-1">
                <a:solidFill>
                  <a:srgbClr val="376092"/>
                </a:solidFill>
                <a:latin typeface="Calibri"/>
              </a:rPr>
              <a:t> et </a:t>
            </a:r>
            <a:r>
              <a:rPr lang="fr-FR" sz="2400" spc="-1" err="1">
                <a:solidFill>
                  <a:srgbClr val="376092"/>
                </a:solidFill>
                <a:latin typeface="Calibri"/>
              </a:rPr>
              <a:t>height</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Utilisons maintenant la propriété </a:t>
            </a:r>
            <a:r>
              <a:rPr lang="fr-FR" sz="2400" spc="-1" err="1">
                <a:solidFill>
                  <a:srgbClr val="376092"/>
                </a:solidFill>
                <a:latin typeface="Calibri"/>
              </a:rPr>
              <a:t>overflow</a:t>
            </a:r>
            <a:r>
              <a:rPr lang="fr-FR" sz="2400" spc="-1">
                <a:solidFill>
                  <a:srgbClr val="376092"/>
                </a:solidFill>
                <a:latin typeface="Calibri"/>
              </a:rPr>
              <a:t> pour voir comment agissent ses différentes valeurs. </a:t>
            </a:r>
          </a:p>
          <a:p>
            <a:pPr marL="406800" indent="-324000">
              <a:spcAft>
                <a:spcPts val="1134"/>
              </a:spcAft>
              <a:buClr>
                <a:srgbClr val="000000"/>
              </a:buClr>
              <a:buSzPct val="45000"/>
              <a:buFont typeface="Wingdings" charset="2"/>
              <a:buChar char=""/>
            </a:pPr>
            <a:r>
              <a:rPr lang="fr-FR" sz="2400" spc="-1">
                <a:solidFill>
                  <a:srgbClr val="376092"/>
                </a:solidFill>
                <a:latin typeface="Calibri"/>
              </a:rPr>
              <a:t>Parfois les chaînes de caractères comportent des mots longs et de base, les navigateurs ne coupe pas les mots en deux pour revenir à la ligne.</a:t>
            </a:r>
          </a:p>
          <a:p>
            <a:pPr marL="406800" indent="-324000">
              <a:spcAft>
                <a:spcPts val="1134"/>
              </a:spcAft>
              <a:buClr>
                <a:srgbClr val="000000"/>
              </a:buClr>
              <a:buSzPct val="45000"/>
              <a:buFont typeface="Wingdings" charset="2"/>
              <a:buChar char=""/>
            </a:pPr>
            <a:r>
              <a:rPr lang="fr-FR" sz="2400" spc="-1">
                <a:solidFill>
                  <a:srgbClr val="376092"/>
                </a:solidFill>
                <a:latin typeface="Calibri"/>
              </a:rPr>
              <a:t>Vous pouvez imposer cette coupure à votre navigateur avec la propriété :</a:t>
            </a:r>
          </a:p>
          <a:p>
            <a:pPr marL="864000" lvl="1" indent="-324000">
              <a:spcAft>
                <a:spcPts val="1134"/>
              </a:spcAft>
              <a:buClr>
                <a:srgbClr val="000000"/>
              </a:buClr>
              <a:buSzPct val="45000"/>
              <a:buFont typeface="Wingdings" charset="2"/>
              <a:buChar char=""/>
            </a:pPr>
            <a:r>
              <a:rPr lang="fr-FR" sz="2400" spc="-1">
                <a:solidFill>
                  <a:srgbClr val="376092"/>
                </a:solidFill>
                <a:latin typeface="Calibri"/>
              </a:rPr>
              <a:t>Word-wrap: break-</a:t>
            </a:r>
            <a:r>
              <a:rPr lang="fr-FR" sz="2400" spc="-1" err="1">
                <a:solidFill>
                  <a:srgbClr val="376092"/>
                </a:solidFill>
                <a:latin typeface="Calibri"/>
              </a:rPr>
              <a:t>word</a:t>
            </a:r>
            <a:r>
              <a:rPr lang="fr-FR" sz="2400" spc="-1">
                <a:solidFill>
                  <a:srgbClr val="376092"/>
                </a:solidFill>
                <a:latin typeface="Calibri"/>
              </a:rPr>
              <a:t>;</a:t>
            </a:r>
          </a:p>
          <a:p>
            <a:pPr marL="864000" lvl="1" indent="-324000">
              <a:spcAft>
                <a:spcPts val="1134"/>
              </a:spcAft>
              <a:buClr>
                <a:srgbClr val="000000"/>
              </a:buClr>
              <a:buSzPct val="45000"/>
              <a:buFont typeface="Wingdings" charset="2"/>
              <a:buChar char=""/>
            </a:pPr>
            <a:endParaRPr lang="fr-FR" sz="2400" spc="-1">
              <a:solidFill>
                <a:srgbClr val="376092"/>
              </a:solidFill>
              <a:latin typeface="Calibri"/>
            </a:endParaRPr>
          </a:p>
          <a:p>
            <a:pPr marL="1296000" lvl="2" indent="-288000">
              <a:spcAft>
                <a:spcPts val="850"/>
              </a:spcAft>
              <a:buClr>
                <a:srgbClr val="000000"/>
              </a:buClr>
              <a:buSzPct val="75000"/>
              <a:buFont typeface="Symbol" charset="2"/>
              <a:buChar char=""/>
            </a:pPr>
            <a:endParaRPr lang="en-US" sz="2400" b="0" strike="noStrike" spc="-1">
              <a:solidFill>
                <a:srgbClr val="376092"/>
              </a:solidFill>
              <a:latin typeface="Calibri"/>
            </a:endParaRPr>
          </a:p>
        </p:txBody>
      </p:sp>
    </p:spTree>
    <p:extLst>
      <p:ext uri="{BB962C8B-B14F-4D97-AF65-F5344CB8AC3E}">
        <p14:creationId xmlns:p14="http://schemas.microsoft.com/office/powerpoint/2010/main" val="608581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03F32D02E44A49A51D428E13DC96F1" ma:contentTypeVersion="8" ma:contentTypeDescription="Crée un document." ma:contentTypeScope="" ma:versionID="2edd3c6347e0c2744a86976c71dcb6b0">
  <xsd:schema xmlns:xsd="http://www.w3.org/2001/XMLSchema" xmlns:xs="http://www.w3.org/2001/XMLSchema" xmlns:p="http://schemas.microsoft.com/office/2006/metadata/properties" xmlns:ns2="c1e294f3-4627-4ce5-bb05-78017f98850e" xmlns:ns3="4457043f-fd85-4799-80f5-1f6eaf5bc423" targetNamespace="http://schemas.microsoft.com/office/2006/metadata/properties" ma:root="true" ma:fieldsID="71d2c0f463ccf856c53a359f1dfdad4f" ns2:_="" ns3:_="">
    <xsd:import namespace="c1e294f3-4627-4ce5-bb05-78017f98850e"/>
    <xsd:import namespace="4457043f-fd85-4799-80f5-1f6eaf5bc42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94f3-4627-4ce5-bb05-78017f988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57043f-fd85-4799-80f5-1f6eaf5bc423"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D5A1F7-B475-4496-8AB7-23C176A63F9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0754DFD-875A-4324-87D8-390A72E54907}"/>
</file>

<file path=customXml/itemProps3.xml><?xml version="1.0" encoding="utf-8"?>
<ds:datastoreItem xmlns:ds="http://schemas.openxmlformats.org/officeDocument/2006/customXml" ds:itemID="{08EDBE8A-F8F9-4537-A306-901C2A55E2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38</Slides>
  <Notes>0</Notes>
  <HiddenSlides>0</HiddenSlide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1-0020 - Template - Clean Wavy (blue)</dc:title>
  <dc:subject/>
  <dc:creator/>
  <dc:description>Free template released by Showeet.</dc:description>
  <cp:revision>1</cp:revision>
  <dcterms:created xsi:type="dcterms:W3CDTF">2012-01-17T22:15:29Z</dcterms:created>
  <dcterms:modified xsi:type="dcterms:W3CDTF">2021-11-02T15:27:24Z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y">
    <vt:lpwstr>Templates</vt:lpwstr>
  </property>
  <property fmtid="{D5CDD505-2E9C-101B-9397-08002B2CF9AE}" pid="3" name="Conditions of use">
    <vt:lpwstr>http://creativecommons.org/licenses/by-nd/3.0/</vt:lpwstr>
  </property>
  <property fmtid="{D5CDD505-2E9C-101B-9397-08002B2CF9AE}" pid="4" name="Copyright">
    <vt:lpwstr>© Copyright Showeet.com</vt:lpwstr>
  </property>
  <property fmtid="{D5CDD505-2E9C-101B-9397-08002B2CF9AE}" pid="5" name="ID">
    <vt:lpwstr>#1-0020</vt:lpwstr>
  </property>
  <property fmtid="{D5CDD505-2E9C-101B-9397-08002B2CF9AE}" pid="6" name="Source">
    <vt:lpwstr>http://www.showeet.com</vt:lpwstr>
  </property>
  <property fmtid="{D5CDD505-2E9C-101B-9397-08002B2CF9AE}" pid="7" name="ContentTypeId">
    <vt:lpwstr>0x010100A503F32D02E44A49A51D428E13DC96F1</vt:lpwstr>
  </property>
</Properties>
</file>