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 id="2147483661" r:id="rId5"/>
    <p:sldMasterId id="2147483674" r:id="rId6"/>
  </p:sldMasterIdLst>
  <p:notesMasterIdLst>
    <p:notesMasterId r:id="rId43"/>
  </p:notesMasterIdLst>
  <p:sldIdLst>
    <p:sldId id="256" r:id="rId7"/>
    <p:sldId id="343" r:id="rId8"/>
    <p:sldId id="257" r:id="rId9"/>
    <p:sldId id="372" r:id="rId10"/>
    <p:sldId id="373" r:id="rId11"/>
    <p:sldId id="374" r:id="rId12"/>
    <p:sldId id="375"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61" r:id="rId29"/>
    <p:sldId id="359" r:id="rId30"/>
    <p:sldId id="360" r:id="rId31"/>
    <p:sldId id="362" r:id="rId32"/>
    <p:sldId id="363" r:id="rId33"/>
    <p:sldId id="364" r:id="rId34"/>
    <p:sldId id="365" r:id="rId35"/>
    <p:sldId id="366" r:id="rId36"/>
    <p:sldId id="367" r:id="rId37"/>
    <p:sldId id="368" r:id="rId38"/>
    <p:sldId id="369" r:id="rId39"/>
    <p:sldId id="370" r:id="rId40"/>
    <p:sldId id="371" r:id="rId41"/>
    <p:sldId id="281" r:id="rId42"/>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CC495-1FB0-49F5-8F9D-1B11CCD4F3FC}" v="4" dt="2021-11-30T13:49:32.134"/>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KHTI Zakaria" userId="S::alss-sio-sisr21-bza@ccicampus.fr::989a8c70-604a-4356-833c-64b22ffd6b82" providerId="AD" clId="Web-{011CC495-1FB0-49F5-8F9D-1B11CCD4F3FC}"/>
    <pc:docChg chg="addSld">
      <pc:chgData name="BEKHTI Zakaria" userId="S::alss-sio-sisr21-bza@ccicampus.fr::989a8c70-604a-4356-833c-64b22ffd6b82" providerId="AD" clId="Web-{011CC495-1FB0-49F5-8F9D-1B11CCD4F3FC}" dt="2021-11-30T13:49:32.134" v="3"/>
      <pc:docMkLst>
        <pc:docMk/>
      </pc:docMkLst>
      <pc:sldChg chg="new">
        <pc:chgData name="BEKHTI Zakaria" userId="S::alss-sio-sisr21-bza@ccicampus.fr::989a8c70-604a-4356-833c-64b22ffd6b82" providerId="AD" clId="Web-{011CC495-1FB0-49F5-8F9D-1B11CCD4F3FC}" dt="2021-11-30T13:49:29.696" v="0"/>
        <pc:sldMkLst>
          <pc:docMk/>
          <pc:sldMk cId="546174180" sldId="372"/>
        </pc:sldMkLst>
      </pc:sldChg>
      <pc:sldChg chg="new">
        <pc:chgData name="BEKHTI Zakaria" userId="S::alss-sio-sisr21-bza@ccicampus.fr::989a8c70-604a-4356-833c-64b22ffd6b82" providerId="AD" clId="Web-{011CC495-1FB0-49F5-8F9D-1B11CCD4F3FC}" dt="2021-11-30T13:49:30.103" v="1"/>
        <pc:sldMkLst>
          <pc:docMk/>
          <pc:sldMk cId="1675907711" sldId="373"/>
        </pc:sldMkLst>
      </pc:sldChg>
      <pc:sldChg chg="new">
        <pc:chgData name="BEKHTI Zakaria" userId="S::alss-sio-sisr21-bza@ccicampus.fr::989a8c70-604a-4356-833c-64b22ffd6b82" providerId="AD" clId="Web-{011CC495-1FB0-49F5-8F9D-1B11CCD4F3FC}" dt="2021-11-30T13:49:31.806" v="2"/>
        <pc:sldMkLst>
          <pc:docMk/>
          <pc:sldMk cId="2146565747" sldId="374"/>
        </pc:sldMkLst>
      </pc:sldChg>
      <pc:sldChg chg="new">
        <pc:chgData name="BEKHTI Zakaria" userId="S::alss-sio-sisr21-bza@ccicampus.fr::989a8c70-604a-4356-833c-64b22ffd6b82" providerId="AD" clId="Web-{011CC495-1FB0-49F5-8F9D-1B11CCD4F3FC}" dt="2021-11-30T13:49:32.134" v="3"/>
        <pc:sldMkLst>
          <pc:docMk/>
          <pc:sldMk cId="625480090" sldId="3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30/11/2021</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98"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0"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2"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3"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7"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8"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9"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1"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3"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6"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7"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9"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0"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2"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3"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4"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5"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7"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8"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9"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0"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1"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2"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hyperlink" Target="http://www.showeet.com/terms-of-use/" TargetMode="External"/><Relationship Id="rId2" Type="http://schemas.openxmlformats.org/officeDocument/2006/relationships/slideLayout" Target="../slideLayouts/slideLayout26.xml"/><Relationship Id="rId16" Type="http://schemas.openxmlformats.org/officeDocument/2006/relationships/hyperlink" Target="http://www.showeet.com/" TargetMode="Externa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19" Type="http://schemas.openxmlformats.org/officeDocument/2006/relationships/image" Target="../media/image4.emf"/><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hyperlink" Target="http://creativecommons.org/licenses/by-nd/3.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360" y="360"/>
            <a:ext cx="9143640" cy="6857640"/>
          </a:xfrm>
          <a:prstGeom prst="rect">
            <a:avLst/>
          </a:prstGeom>
          <a:gradFill rotWithShape="0">
            <a:gsLst>
              <a:gs pos="0">
                <a:srgbClr val="FFFFFF"/>
              </a:gs>
              <a:gs pos="100000">
                <a:srgbClr val="D9D9D9"/>
              </a:gs>
            </a:gsLst>
            <a:path path="circle">
              <a:fillToRect l="50000" t="30000" r="50000" b="70000"/>
            </a:path>
          </a:gradFill>
          <a:ln w="9360">
            <a:solidFill>
              <a:srgbClr val="FFFFFF"/>
            </a:solidFill>
            <a:miter/>
          </a:ln>
        </p:spPr>
        <p:style>
          <a:lnRef idx="0">
            <a:scrgbClr r="0" g="0" b="0"/>
          </a:lnRef>
          <a:fillRef idx="0">
            <a:scrgbClr r="0" g="0" b="0"/>
          </a:fillRef>
          <a:effectRef idx="0">
            <a:scrgbClr r="0" g="0" b="0"/>
          </a:effectRef>
          <a:fontRef idx="minor"/>
        </p:style>
      </p:sp>
      <p:sp>
        <p:nvSpPr>
          <p:cNvPr id="82" name="PlaceHolder 2"/>
          <p:cNvSpPr>
            <a:spLocks noGrp="1"/>
          </p:cNvSpPr>
          <p:nvPr>
            <p:ph type="title"/>
          </p:nvPr>
        </p:nvSpPr>
        <p:spPr>
          <a:xfrm>
            <a:off x="685800" y="2130120"/>
            <a:ext cx="7772400" cy="147024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600" b="0" strike="noStrike" spc="-1">
                <a:solidFill>
                  <a:srgbClr val="000000"/>
                </a:solidFill>
                <a:latin typeface="Arial"/>
              </a:rPr>
              <a:t>Cliquez pour éditer le format du texte-titre</a:t>
            </a:r>
          </a:p>
        </p:txBody>
      </p:sp>
      <p:sp>
        <p:nvSpPr>
          <p:cNvPr id="83" name="PlaceHolder 3"/>
          <p:cNvSpPr>
            <a:spLocks noGrp="1"/>
          </p:cNvSpPr>
          <p:nvPr>
            <p:ph type="body"/>
          </p:nvPr>
        </p:nvSpPr>
        <p:spPr>
          <a:xfrm>
            <a:off x="457200" y="1604520"/>
            <a:ext cx="8229240" cy="3977640"/>
          </a:xfrm>
          <a:prstGeom prst="rect">
            <a:avLst/>
          </a:prstGeom>
        </p:spPr>
        <p:txBody>
          <a:bodyPr lIns="0" tIns="0" rIns="0" bIns="0">
            <a:noAutofit/>
          </a:bodyPr>
          <a:lstStyle/>
          <a:p>
            <a:pPr marL="342720" indent="-342720">
              <a:spcBef>
                <a:spcPts val="598"/>
              </a:spcBef>
              <a:buClr>
                <a:srgbClr val="000000"/>
              </a:buClr>
              <a:buFont typeface="Arial"/>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fr-FR" sz="2400" b="0" strike="noStrike" spc="-1">
                <a:solidFill>
                  <a:srgbClr val="000000"/>
                </a:solidFill>
                <a:latin typeface="Arial"/>
              </a:rPr>
              <a:t>Cliquez pour éditer le format du plan de texte</a:t>
            </a:r>
          </a:p>
          <a:p>
            <a:pPr marL="742680" lvl="1" indent="-285480">
              <a:spcBef>
                <a:spcPts val="499"/>
              </a:spcBef>
              <a:buClr>
                <a:srgbClr val="000000"/>
              </a:buClr>
              <a:buFont typeface="Arial"/>
              <a:buChar char="–"/>
              <a:tabLst>
                <a:tab pos="171360" algn="l"/>
                <a:tab pos="1085760" algn="l"/>
                <a:tab pos="2000160" algn="l"/>
                <a:tab pos="2914560" algn="l"/>
                <a:tab pos="3828960" algn="l"/>
                <a:tab pos="4743360" algn="l"/>
                <a:tab pos="5657760" algn="l"/>
                <a:tab pos="6572160" algn="l"/>
                <a:tab pos="7486560" algn="l"/>
                <a:tab pos="8400960" algn="l"/>
                <a:tab pos="9315360" algn="l"/>
              </a:tabLst>
            </a:pPr>
            <a:r>
              <a:rPr lang="fr-FR" sz="2000" b="0" strike="noStrike" spc="-1">
                <a:solidFill>
                  <a:srgbClr val="000000"/>
                </a:solidFill>
                <a:latin typeface="Arial"/>
              </a:rPr>
              <a:t>Second niveau de plan</a:t>
            </a:r>
          </a:p>
          <a:p>
            <a:pPr marL="1143000" lvl="2" indent="-228600">
              <a:spcBef>
                <a:spcPts val="448"/>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 pos="8915400" algn="l"/>
              </a:tabLst>
            </a:pPr>
            <a:r>
              <a:rPr lang="fr-FR" sz="1800" b="0" strike="noStrike" spc="-1">
                <a:solidFill>
                  <a:srgbClr val="000000"/>
                </a:solidFill>
                <a:latin typeface="Arial"/>
              </a:rPr>
              <a:t>Troisième niveau de plan</a:t>
            </a:r>
          </a:p>
          <a:p>
            <a:pPr marL="1600200" lvl="3" indent="-228600">
              <a:spcBef>
                <a:spcPts val="400"/>
              </a:spcBef>
              <a:buClr>
                <a:srgbClr val="000000"/>
              </a:buClr>
              <a:buFont typeface="Arial"/>
              <a:buChar char="–"/>
              <a:tabLst>
                <a:tab pos="228600" algn="l"/>
                <a:tab pos="1143000" algn="l"/>
                <a:tab pos="2057400" algn="l"/>
                <a:tab pos="2971800" algn="l"/>
                <a:tab pos="3886200" algn="l"/>
                <a:tab pos="4800600" algn="l"/>
                <a:tab pos="5715000" algn="l"/>
                <a:tab pos="6629400" algn="l"/>
                <a:tab pos="7543800" algn="l"/>
                <a:tab pos="8458200" algn="l"/>
              </a:tabLst>
            </a:pPr>
            <a:r>
              <a:rPr lang="fr-FR" sz="1600" b="0" strike="noStrike" spc="-1">
                <a:solidFill>
                  <a:srgbClr val="000000"/>
                </a:solidFill>
                <a:latin typeface="Arial"/>
              </a:rPr>
              <a:t>Quatrième niveau de plan</a:t>
            </a:r>
          </a:p>
          <a:p>
            <a:pPr marL="2057400" lvl="4"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Cinquième niveau de plan</a:t>
            </a:r>
          </a:p>
          <a:p>
            <a:pPr marL="2057400" lvl="5"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Sixième niveau de plan</a:t>
            </a:r>
          </a:p>
          <a:p>
            <a:pPr marL="2057400" lvl="6"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Septième niveau de plan</a:t>
            </a:r>
          </a:p>
        </p:txBody>
      </p:sp>
      <p:sp>
        <p:nvSpPr>
          <p:cNvPr id="84" name="Line 4"/>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5" name="CustomShape 5"/>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sp>
      <p:sp>
        <p:nvSpPr>
          <p:cNvPr id="86" name="CustomShape 6"/>
          <p:cNvSpPr/>
          <p:nvPr/>
        </p:nvSpPr>
        <p:spPr>
          <a:xfrm>
            <a:off x="3995640" y="6596280"/>
            <a:ext cx="5004000" cy="2462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spAutoFit/>
          </a:bodyPr>
          <a:lstStyle/>
          <a:p>
            <a:pPr>
              <a:lnSpc>
                <a:spcPct val="100000"/>
              </a:lnSpc>
            </a:pPr>
            <a:r>
              <a:rPr lang="fr-FR" sz="1000" b="0" strike="noStrike" spc="-1">
                <a:solidFill>
                  <a:srgbClr val="009999"/>
                </a:solidFill>
                <a:latin typeface="Arial"/>
                <a:hlinkClick r:id="rId14"/>
              </a:rPr>
              <a:t>http://creativecommons.org/licenses/by-nd/3.0/</a:t>
            </a:r>
            <a:r>
              <a:rPr lang="fr-FR" sz="1000" b="0" strike="noStrike" spc="-1">
                <a:latin typeface="Arial"/>
              </a:rPr>
              <a:t> </a:t>
            </a:r>
          </a:p>
        </p:txBody>
      </p:sp>
      <p:sp>
        <p:nvSpPr>
          <p:cNvPr id="87" name="Line 7"/>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8" name="CustomShape 8"/>
          <p:cNvSpPr/>
          <p:nvPr/>
        </p:nvSpPr>
        <p:spPr>
          <a:xfrm>
            <a:off x="299880" y="1700640"/>
            <a:ext cx="2832120" cy="1739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pPr>
            <a:r>
              <a:rPr lang="en-GB" sz="1800" b="1" strike="noStrike" spc="-1">
                <a:solidFill>
                  <a:srgbClr val="4E2169"/>
                </a:solidFill>
                <a:latin typeface="Arial"/>
              </a:rPr>
              <a:t>You can use this </a:t>
            </a:r>
            <a:r>
              <a:rPr lang="en-GB" sz="1800" b="1" strike="noStrike" spc="-1">
                <a:solidFill>
                  <a:srgbClr val="AD5B84"/>
                </a:solidFill>
                <a:latin typeface="Arial"/>
              </a:rPr>
              <a:t>OpenOffice Impress</a:t>
            </a:r>
            <a:r>
              <a:rPr lang="en-GB" sz="1800" b="1" strike="noStrike" spc="-1">
                <a:solidFill>
                  <a:srgbClr val="4E2169"/>
                </a:solidFill>
                <a:latin typeface="Arial"/>
              </a:rPr>
              <a:t> template for </a:t>
            </a:r>
            <a:endParaRPr lang="fr-FR" sz="1800" b="0" strike="noStrike" spc="-1">
              <a:latin typeface="Arial"/>
            </a:endParaRPr>
          </a:p>
          <a:p>
            <a:pPr>
              <a:lnSpc>
                <a:spcPct val="100000"/>
              </a:lnSpc>
            </a:pPr>
            <a:r>
              <a:rPr lang="en-GB" sz="1800" b="1" strike="noStrike" spc="-1">
                <a:solidFill>
                  <a:srgbClr val="4E2169"/>
                </a:solidFill>
                <a:latin typeface="Arial"/>
              </a:rPr>
              <a:t>your personal, educational and business presentations.</a:t>
            </a:r>
            <a:endParaRPr lang="fr-FR" sz="1800" b="0" strike="noStrike" spc="-1">
              <a:latin typeface="Arial"/>
            </a:endParaRPr>
          </a:p>
        </p:txBody>
      </p:sp>
      <p:sp>
        <p:nvSpPr>
          <p:cNvPr id="89" name="CustomShape 9"/>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pPr>
            <a:r>
              <a:rPr lang="en-US" sz="2800" b="1" strike="noStrike" spc="-1">
                <a:solidFill>
                  <a:srgbClr val="4E2169"/>
                </a:solidFill>
                <a:latin typeface="Arial"/>
              </a:rPr>
              <a:t>Conditions of use</a:t>
            </a:r>
            <a:endParaRPr lang="fr-FR" sz="2800" b="0" strike="noStrike" spc="-1">
              <a:latin typeface="Arial"/>
            </a:endParaRPr>
          </a:p>
        </p:txBody>
      </p:sp>
      <p:sp>
        <p:nvSpPr>
          <p:cNvPr id="90" name="CustomShape 10"/>
          <p:cNvSpPr/>
          <p:nvPr/>
        </p:nvSpPr>
        <p:spPr>
          <a:xfrm>
            <a:off x="250920" y="4617360"/>
            <a:ext cx="2736720" cy="423000"/>
          </a:xfrm>
          <a:prstGeom prst="rect">
            <a:avLst/>
          </a:prstGeom>
          <a:gradFill rotWithShape="0">
            <a:gsLst>
              <a:gs pos="0">
                <a:srgbClr val="FFA7A4"/>
              </a:gs>
              <a:gs pos="100000">
                <a:srgbClr val="FFE5E5"/>
              </a:gs>
            </a:gsLst>
            <a:lin ang="16200000"/>
          </a:gradFill>
          <a:ln w="9360">
            <a:solidFill>
              <a:srgbClr val="BE4B48"/>
            </a:solidFill>
            <a:round/>
          </a:ln>
        </p:spPr>
        <p:style>
          <a:lnRef idx="0">
            <a:scrgbClr r="0" g="0" b="0"/>
          </a:lnRef>
          <a:fillRef idx="0">
            <a:scrgbClr r="0" g="0" b="0"/>
          </a:fillRef>
          <a:effectRef idx="0">
            <a:scrgbClr r="0" g="0" b="0"/>
          </a:effectRef>
          <a:fontRef idx="minor"/>
        </p:style>
      </p:sp>
      <p:sp>
        <p:nvSpPr>
          <p:cNvPr id="91" name="CustomShape 11"/>
          <p:cNvSpPr/>
          <p:nvPr/>
        </p:nvSpPr>
        <p:spPr>
          <a:xfrm>
            <a:off x="299880" y="3644640"/>
            <a:ext cx="2831760" cy="1338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0" strike="noStrike" spc="-1">
                <a:solidFill>
                  <a:srgbClr val="000000"/>
                </a:solidFill>
                <a:latin typeface="Calibri"/>
              </a:rPr>
              <a:t>The copyright statement we require you to include when you use our material is:</a:t>
            </a:r>
            <a:endParaRPr lang="fr-FR" sz="1600" b="0" strike="noStrike" spc="-1">
              <a:latin typeface="Arial"/>
            </a:endParaRPr>
          </a:p>
          <a:p>
            <a:br/>
            <a:r>
              <a:rPr lang="fr-FR" sz="1800" b="0" strike="noStrike" spc="-1">
                <a:solidFill>
                  <a:srgbClr val="C00000"/>
                </a:solidFill>
                <a:latin typeface="Calibri"/>
              </a:rPr>
              <a:t>© Copyright Showeet.com</a:t>
            </a:r>
            <a:endParaRPr lang="fr-FR" sz="1800" b="0" strike="noStrike" spc="-1">
              <a:latin typeface="Arial"/>
            </a:endParaRPr>
          </a:p>
        </p:txBody>
      </p:sp>
      <p:pic>
        <p:nvPicPr>
          <p:cNvPr id="92" name="Image 1"/>
          <p:cNvPicPr/>
          <p:nvPr/>
        </p:nvPicPr>
        <p:blipFill>
          <a:blip r:embed="rId15"/>
          <a:stretch/>
        </p:blipFill>
        <p:spPr>
          <a:xfrm>
            <a:off x="335160" y="5410440"/>
            <a:ext cx="2323800" cy="961560"/>
          </a:xfrm>
          <a:prstGeom prst="rect">
            <a:avLst/>
          </a:prstGeom>
          <a:ln w="0">
            <a:noFill/>
          </a:ln>
        </p:spPr>
      </p:pic>
      <p:sp>
        <p:nvSpPr>
          <p:cNvPr id="93" name="CustomShape 12"/>
          <p:cNvSpPr/>
          <p:nvPr/>
        </p:nvSpPr>
        <p:spPr>
          <a:xfrm>
            <a:off x="625680" y="6157440"/>
            <a:ext cx="1759680" cy="547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r>
              <a:rPr lang="fr-FR" sz="1000" b="0" strike="noStrike" spc="-1">
                <a:solidFill>
                  <a:srgbClr val="000000"/>
                </a:solidFill>
                <a:latin typeface="Calibri"/>
                <a:hlinkClick r:id="rId16"/>
              </a:rPr>
              <a:t>http://www.showeet.com</a:t>
            </a:r>
            <a:endParaRPr lang="fr-FR" sz="1000" b="0" strike="noStrike" spc="-1">
              <a:latin typeface="Arial"/>
            </a:endParaRPr>
          </a:p>
          <a:p>
            <a:endParaRPr lang="fr-FR" sz="1000" b="0" strike="noStrike" spc="-1">
              <a:latin typeface="Arial"/>
            </a:endParaRPr>
          </a:p>
          <a:p>
            <a:r>
              <a:rPr lang="fr-FR" sz="1000" b="0" strike="noStrike" spc="-1">
                <a:solidFill>
                  <a:srgbClr val="000000"/>
                </a:solidFill>
                <a:latin typeface="Calibri"/>
              </a:rPr>
              <a:t>Contact: Showeet@ymail.com </a:t>
            </a:r>
            <a:endParaRPr lang="fr-FR" sz="1000" b="0" strike="noStrike" spc="-1">
              <a:latin typeface="Arial"/>
            </a:endParaRPr>
          </a:p>
        </p:txBody>
      </p:sp>
      <p:sp>
        <p:nvSpPr>
          <p:cNvPr id="94" name="CustomShape 13"/>
          <p:cNvSpPr/>
          <p:nvPr/>
        </p:nvSpPr>
        <p:spPr>
          <a:xfrm>
            <a:off x="3995640" y="1448280"/>
            <a:ext cx="4716000" cy="513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1" strike="noStrike" spc="-1">
                <a:solidFill>
                  <a:srgbClr val="000000"/>
                </a:solidFill>
                <a:latin typeface="Calibri"/>
              </a:rPr>
              <a:t>With the use of this free </a:t>
            </a:r>
            <a:r>
              <a:rPr lang="en-US" sz="1600" b="1" strike="noStrike" spc="-1">
                <a:solidFill>
                  <a:srgbClr val="0070C0"/>
                </a:solidFill>
                <a:latin typeface="Calibri"/>
              </a:rPr>
              <a:t>template </a:t>
            </a:r>
            <a:r>
              <a:rPr lang="en-US" sz="1600" b="1" strike="noStrike" spc="-1">
                <a:solidFill>
                  <a:srgbClr val="000000"/>
                </a:solidFill>
                <a:latin typeface="Calibri"/>
              </a:rPr>
              <a:t>you accept the following use and license conditions.</a:t>
            </a:r>
            <a:endParaRPr lang="fr-FR" sz="1600" b="0" strike="noStrike" spc="-1">
              <a:latin typeface="Arial"/>
            </a:endParaRPr>
          </a:p>
          <a:p>
            <a:endParaRPr lang="fr-FR" sz="1600" b="0" strike="noStrike" spc="-1">
              <a:latin typeface="Arial"/>
            </a:endParaRPr>
          </a:p>
          <a:p>
            <a:r>
              <a:rPr lang="en-US" sz="1200" b="0" strike="noStrike" spc="-1">
                <a:solidFill>
                  <a:srgbClr val="000000"/>
                </a:solidFill>
                <a:latin typeface="Calibri"/>
              </a:rPr>
              <a:t>You</a:t>
            </a:r>
            <a:r>
              <a:rPr lang="fr-FR" sz="1200" b="0" strike="noStrike" spc="-1">
                <a:solidFill>
                  <a:srgbClr val="000000"/>
                </a:solidFill>
                <a:latin typeface="Calibri"/>
              </a:rPr>
              <a:t> are </a:t>
            </a:r>
            <a:r>
              <a:rPr lang="en-US" sz="1200" b="0" strike="noStrike" spc="-1">
                <a:solidFill>
                  <a:srgbClr val="000000"/>
                </a:solidFill>
                <a:latin typeface="Calibri"/>
              </a:rPr>
              <a:t>free</a:t>
            </a:r>
            <a:r>
              <a:rPr lang="fr-FR" sz="1200" b="0" strike="noStrike" spc="-1">
                <a:solidFill>
                  <a:srgbClr val="000000"/>
                </a:solidFill>
                <a:latin typeface="Calibri"/>
              </a:rPr>
              <a:t>:</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To Share</a:t>
            </a:r>
            <a:r>
              <a:rPr lang="en-US" sz="1200" b="0" strike="noStrike" spc="-1">
                <a:solidFill>
                  <a:srgbClr val="000000"/>
                </a:solidFill>
                <a:latin typeface="Calibri"/>
              </a:rPr>
              <a:t> — to copy, distribute and transmit the work</a:t>
            </a:r>
            <a:endParaRPr lang="fr-FR" sz="1200" b="0" strike="noStrike" spc="-1">
              <a:latin typeface="Arial"/>
            </a:endParaRPr>
          </a:p>
          <a:p>
            <a:r>
              <a:rPr lang="en-US" sz="1200" b="0" strike="noStrike" spc="-1">
                <a:solidFill>
                  <a:srgbClr val="000000"/>
                </a:solidFill>
                <a:latin typeface="Calibri"/>
              </a:rPr>
              <a:t>Under the following conditions:</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Attribution</a:t>
            </a:r>
            <a:r>
              <a:rPr lang="en-US" sz="1200" b="0" strike="noStrike" spc="-1">
                <a:solidFill>
                  <a:srgbClr val="000000"/>
                </a:solidFill>
                <a:latin typeface="Calibri"/>
              </a:rPr>
              <a:t> — You must attribute the work in the manner specified by the author or licensor (but not in any way that suggests that they endorse you or your use of the work).</a:t>
            </a:r>
            <a:endParaRPr lang="fr-FR" sz="1200" b="0" strike="noStrike" spc="-1">
              <a:latin typeface="Arial"/>
            </a:endParaRPr>
          </a:p>
          <a:p>
            <a:r>
              <a:rPr lang="en-US" sz="1400" b="1" strike="noStrike" spc="-1">
                <a:solidFill>
                  <a:srgbClr val="000000"/>
                </a:solidFill>
                <a:latin typeface="Calibri"/>
              </a:rPr>
              <a:t>No Derivative Works</a:t>
            </a:r>
            <a:r>
              <a:rPr lang="en-US" sz="1200" b="0" strike="noStrike" spc="-1">
                <a:solidFill>
                  <a:srgbClr val="000000"/>
                </a:solidFill>
                <a:latin typeface="Calibri"/>
              </a:rPr>
              <a:t> — You may not alter, transform, or build upon this work.</a:t>
            </a:r>
            <a:endParaRPr lang="fr-FR" sz="1200" b="0" strike="noStrike" spc="-1">
              <a:latin typeface="Arial"/>
            </a:endParaRPr>
          </a:p>
          <a:p>
            <a:endParaRPr lang="fr-FR" sz="1200" b="0" strike="noStrike" spc="-1">
              <a:latin typeface="Arial"/>
            </a:endParaRPr>
          </a:p>
          <a:p>
            <a:r>
              <a:rPr lang="en-US" sz="1050" b="0" strike="noStrike" spc="-1">
                <a:solidFill>
                  <a:srgbClr val="000000"/>
                </a:solidFill>
                <a:latin typeface="Calibri"/>
              </a:rPr>
              <a:t>For any  distribution, you must make clear to others the license terms of this work. The best way to do this is with a link to this web page: </a:t>
            </a:r>
            <a:r>
              <a:rPr lang="en-US" sz="1050" b="0" strike="noStrike" spc="-1">
                <a:solidFill>
                  <a:srgbClr val="000000"/>
                </a:solidFill>
                <a:latin typeface="Calibri"/>
                <a:hlinkClick r:id="rId17"/>
              </a:rPr>
              <a:t>http://www.showeet.com/terms-of-use/</a:t>
            </a:r>
            <a:r>
              <a:rPr lang="en-US" sz="1050" b="0" strike="noStrike" spc="-1">
                <a:solidFill>
                  <a:srgbClr val="000000"/>
                </a:solidFill>
                <a:latin typeface="Calibri"/>
              </a:rPr>
              <a:t> </a:t>
            </a:r>
            <a:br/>
            <a:br/>
            <a:r>
              <a:rPr lang="en-US" sz="1050" b="0" strike="noStrike" spc="-1">
                <a:solidFill>
                  <a:srgbClr val="000000"/>
                </a:solidFill>
                <a:latin typeface="Calibri"/>
              </a:rPr>
              <a:t>Any of the conditions can be waived if you get permission from showeet.com</a:t>
            </a:r>
            <a:endParaRPr lang="fr-FR" sz="1050" b="0" strike="noStrike" spc="-1">
              <a:latin typeface="Arial"/>
            </a:endParaRPr>
          </a:p>
          <a:p>
            <a:r>
              <a:rPr lang="en-US" sz="1050" b="0" strike="noStrike" spc="-1">
                <a:solidFill>
                  <a:srgbClr val="000000"/>
                </a:solidFill>
                <a:latin typeface="Calibri"/>
              </a:rPr>
              <a:t>In no event shall </a:t>
            </a:r>
            <a:r>
              <a:rPr lang="en-US" sz="1050" b="0" u="sng" strike="noStrike" spc="-1">
                <a:solidFill>
                  <a:srgbClr val="000000"/>
                </a:solidFill>
                <a:uFillTx/>
                <a:latin typeface="Calibri"/>
              </a:rPr>
              <a:t>Showeet.com</a:t>
            </a:r>
            <a:r>
              <a:rPr lang="en-US" sz="1050" b="0" strike="noStrike" spc="-1">
                <a:solidFill>
                  <a:srgbClr val="000000"/>
                </a:solidFill>
                <a:latin typeface="Calibri"/>
              </a:rPr>
              <a:t> be liable for any indirect, special or consequential damages arising out of or in connection with the use of the template, diagram or map.</a:t>
            </a:r>
            <a:endParaRPr lang="fr-FR" sz="1050" b="0" strike="noStrike" spc="-1">
              <a:latin typeface="Arial"/>
            </a:endParaRPr>
          </a:p>
        </p:txBody>
      </p:sp>
      <p:pic>
        <p:nvPicPr>
          <p:cNvPr id="95" name="Image 94"/>
          <p:cNvPicPr/>
          <p:nvPr/>
        </p:nvPicPr>
        <p:blipFill>
          <a:blip r:embed="rId18"/>
          <a:stretch/>
        </p:blipFill>
        <p:spPr>
          <a:xfrm>
            <a:off x="3732840" y="971640"/>
            <a:ext cx="1798200" cy="435960"/>
          </a:xfrm>
          <a:prstGeom prst="rect">
            <a:avLst/>
          </a:prstGeom>
          <a:ln w="0">
            <a:noFill/>
          </a:ln>
        </p:spPr>
      </p:pic>
      <p:pic>
        <p:nvPicPr>
          <p:cNvPr id="96" name="Image 95"/>
          <p:cNvPicPr/>
          <p:nvPr/>
        </p:nvPicPr>
        <p:blipFill>
          <a:blip r:embed="rId19"/>
          <a:stretch/>
        </p:blipFill>
        <p:spPr>
          <a:xfrm>
            <a:off x="3616560" y="3693960"/>
            <a:ext cx="303120" cy="967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hyperlink" Target="https://developer.mozilla.org/fr/docs/Web/CSS/Pseudo-classes" TargetMode="Externa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hyperlink" Target="https://cubic-bezier.com/" TargetMode="Externa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hyperlink" Target="https://fontawesome.com/" TargetMode="Externa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35006" y="4149000"/>
            <a:ext cx="8380674" cy="1469520"/>
          </a:xfrm>
          <a:prstGeom prst="rect">
            <a:avLst/>
          </a:prstGeom>
          <a:noFill/>
          <a:ln w="0">
            <a:noFill/>
          </a:ln>
        </p:spPr>
        <p:txBody>
          <a:bodyPr lIns="0" tIns="0" rIns="0" bIns="0" anchor="ctr">
            <a:noAutofit/>
          </a:bodyPr>
          <a:lstStyle/>
          <a:p>
            <a:pPr algn="r"/>
            <a:r>
              <a:rPr lang="fr-FR" sz="4400" spc="-1">
                <a:solidFill>
                  <a:srgbClr val="376092"/>
                </a:solidFill>
                <a:latin typeface="Arial"/>
              </a:rPr>
              <a:t>Bases de la programmation</a:t>
            </a:r>
            <a:br>
              <a:rPr/>
            </a:br>
            <a:r>
              <a:rPr lang="fr-FR" sz="4400" spc="-1">
                <a:solidFill>
                  <a:srgbClr val="376092"/>
                </a:solidFill>
                <a:latin typeface="Arial"/>
              </a:rPr>
              <a:t>Animations CSS </a:t>
            </a:r>
            <a:endParaRPr lang="en-US" sz="4400" spc="-1">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a:solidFill>
                  <a:srgbClr val="999999"/>
                </a:solidFill>
                <a:latin typeface="Arial"/>
              </a:rPr>
              <a:t>CCI Campus – </a:t>
            </a:r>
            <a:r>
              <a:rPr lang="fr-FR" sz="2400" spc="-1">
                <a:solidFill>
                  <a:srgbClr val="999999"/>
                </a:solidFill>
                <a:latin typeface="Arial"/>
              </a:rPr>
              <a:t>BTS SIO</a:t>
            </a:r>
            <a:endParaRPr lang="en-US" sz="2400" b="0" strike="noStrike" spc="-1">
              <a:solidFill>
                <a:srgbClr val="999999"/>
              </a:solidFill>
              <a:latin typeface="Arial"/>
            </a:endParaRPr>
          </a:p>
          <a:p>
            <a:pPr marL="432000" indent="-324000" algn="r">
              <a:spcAft>
                <a:spcPts val="1060"/>
              </a:spcAft>
              <a:buClr>
                <a:srgbClr val="000000"/>
              </a:buClr>
              <a:buSzPct val="45000"/>
              <a:buFont typeface="Wingdings" charset="2"/>
              <a:buChar char=""/>
            </a:pPr>
            <a:r>
              <a:rPr lang="fr-FR" sz="2400" b="0" strike="noStrike" spc="-1">
                <a:solidFill>
                  <a:srgbClr val="999999"/>
                </a:solidFill>
                <a:latin typeface="Arial"/>
              </a:rPr>
              <a:t>Philippe Schlegel</a:t>
            </a:r>
            <a:endParaRPr lang="en-US" sz="2400" b="0" strike="noStrike" spc="-1">
              <a:solidFill>
                <a:srgbClr val="9999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Animation en CSS – Les transitions.</a:t>
            </a:r>
            <a:endParaRPr lang="en-US" sz="3200" b="0" strike="noStrike" spc="-1">
              <a:solidFill>
                <a:srgbClr val="376092"/>
              </a:solidFill>
              <a:latin typeface="Arial"/>
            </a:endParaRPr>
          </a:p>
        </p:txBody>
      </p:sp>
      <p:sp>
        <p:nvSpPr>
          <p:cNvPr id="136" name="TextShape 2"/>
          <p:cNvSpPr txBox="1"/>
          <p:nvPr/>
        </p:nvSpPr>
        <p:spPr>
          <a:xfrm>
            <a:off x="457200" y="1269507"/>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Nous allons mettre en place notre première animation en gardant en tête les 5 propriétés énoncées plus haut.</a:t>
            </a:r>
          </a:p>
          <a:p>
            <a:pPr marL="406800" indent="-324000">
              <a:spcAft>
                <a:spcPts val="1134"/>
              </a:spcAft>
              <a:buClr>
                <a:srgbClr val="000000"/>
              </a:buClr>
              <a:buSzPct val="45000"/>
              <a:buFont typeface="Wingdings" charset="2"/>
              <a:buChar char=""/>
            </a:pPr>
            <a:r>
              <a:rPr lang="fr-FR" sz="2400" spc="-1">
                <a:solidFill>
                  <a:srgbClr val="376092"/>
                </a:solidFill>
                <a:latin typeface="Calibri"/>
              </a:rPr>
              <a:t>Le projet concernant les transitions affiche une image et nous allons voir comment lui faire changer d'aspect.</a:t>
            </a:r>
          </a:p>
          <a:p>
            <a:pPr marL="406800" indent="-324000">
              <a:spcAft>
                <a:spcPts val="1134"/>
              </a:spcAft>
              <a:buClr>
                <a:srgbClr val="000000"/>
              </a:buClr>
              <a:buSzPct val="45000"/>
              <a:buFont typeface="Wingdings" charset="2"/>
              <a:buChar char=""/>
            </a:pPr>
            <a:r>
              <a:rPr lang="fr-FR" sz="2400" spc="-1">
                <a:solidFill>
                  <a:srgbClr val="376092"/>
                </a:solidFill>
                <a:latin typeface="Calibri"/>
              </a:rPr>
              <a:t>Elle a été définie avec les règles CSS vues jusqu'ici.</a:t>
            </a:r>
          </a:p>
          <a:p>
            <a:pPr marL="406800" indent="-324000">
              <a:spcAft>
                <a:spcPts val="1134"/>
              </a:spcAft>
              <a:buClr>
                <a:srgbClr val="000000"/>
              </a:buClr>
              <a:buSzPct val="45000"/>
              <a:buFont typeface="Wingdings" charset="2"/>
              <a:buChar char=""/>
            </a:pPr>
            <a:r>
              <a:rPr lang="fr-FR" sz="2400" spc="-1">
                <a:solidFill>
                  <a:srgbClr val="376092"/>
                </a:solidFill>
                <a:latin typeface="Calibri"/>
              </a:rPr>
              <a:t>Nous allons lui affecter la valeur initiale avec la fonction </a:t>
            </a:r>
            <a:r>
              <a:rPr lang="fr-FR" sz="2400" spc="-1" err="1">
                <a:solidFill>
                  <a:srgbClr val="376092"/>
                </a:solidFill>
                <a:latin typeface="Calibri"/>
              </a:rPr>
              <a:t>transform</a:t>
            </a:r>
            <a:r>
              <a:rPr lang="fr-FR" sz="2400" spc="-1">
                <a:solidFill>
                  <a:srgbClr val="376092"/>
                </a:solidFill>
                <a:latin typeface="Calibri"/>
              </a:rPr>
              <a:t> :</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transform</a:t>
            </a:r>
            <a:r>
              <a:rPr lang="fr-FR" sz="2400" spc="-1">
                <a:solidFill>
                  <a:srgbClr val="376092"/>
                </a:solidFill>
                <a:latin typeface="Calibri"/>
              </a:rPr>
              <a:t> : </a:t>
            </a:r>
            <a:r>
              <a:rPr lang="fr-FR" sz="2400" spc="-1" err="1">
                <a:solidFill>
                  <a:srgbClr val="376092"/>
                </a:solidFill>
                <a:latin typeface="Calibri"/>
              </a:rPr>
              <a:t>scale</a:t>
            </a:r>
            <a:r>
              <a:rPr lang="fr-FR" sz="2400" spc="-1">
                <a:solidFill>
                  <a:srgbClr val="376092"/>
                </a:solidFill>
                <a:latin typeface="Calibri"/>
              </a:rPr>
              <a:t>(1);</a:t>
            </a:r>
          </a:p>
          <a:p>
            <a:pPr marL="406800" indent="-324000">
              <a:spcAft>
                <a:spcPts val="1134"/>
              </a:spcAft>
              <a:buClr>
                <a:srgbClr val="000000"/>
              </a:buClr>
              <a:buSzPct val="45000"/>
              <a:buFont typeface="Wingdings" charset="2"/>
              <a:buChar char=""/>
            </a:pPr>
            <a:r>
              <a:rPr lang="fr-FR" sz="2400" spc="-1">
                <a:solidFill>
                  <a:srgbClr val="376092"/>
                </a:solidFill>
                <a:latin typeface="Calibri"/>
              </a:rPr>
              <a:t>C'est la propriété </a:t>
            </a:r>
            <a:r>
              <a:rPr lang="fr-FR" sz="2400" spc="-1" err="1">
                <a:solidFill>
                  <a:srgbClr val="376092"/>
                </a:solidFill>
                <a:latin typeface="Calibri"/>
              </a:rPr>
              <a:t>transform</a:t>
            </a:r>
            <a:r>
              <a:rPr lang="fr-FR" sz="2400" spc="-1">
                <a:solidFill>
                  <a:srgbClr val="376092"/>
                </a:solidFill>
                <a:latin typeface="Calibri"/>
              </a:rPr>
              <a:t> qui va nous permettre de mettre en place la transition.</a:t>
            </a:r>
          </a:p>
          <a:p>
            <a:pPr marL="406800" indent="-324000">
              <a:spcAft>
                <a:spcPts val="1134"/>
              </a:spcAft>
              <a:buClr>
                <a:srgbClr val="000000"/>
              </a:buClr>
              <a:buSzPct val="45000"/>
              <a:buFont typeface="Wingdings" charset="2"/>
              <a:buChar char=""/>
            </a:pPr>
            <a:r>
              <a:rPr lang="fr-FR" sz="2400" spc="-1">
                <a:solidFill>
                  <a:srgbClr val="376092"/>
                </a:solidFill>
                <a:latin typeface="Calibri"/>
              </a:rPr>
              <a:t>La valeur </a:t>
            </a:r>
            <a:r>
              <a:rPr lang="fr-FR" sz="2400" spc="-1" err="1">
                <a:solidFill>
                  <a:srgbClr val="376092"/>
                </a:solidFill>
                <a:latin typeface="Calibri"/>
              </a:rPr>
              <a:t>scale</a:t>
            </a:r>
            <a:r>
              <a:rPr lang="fr-FR" sz="2400" spc="-1">
                <a:solidFill>
                  <a:srgbClr val="376092"/>
                </a:solidFill>
                <a:latin typeface="Calibri"/>
              </a:rPr>
              <a:t>(1) lui dit d'adopter une taille de 100%.</a:t>
            </a: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3907136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Animation en CSS – Les transitions.</a:t>
            </a:r>
            <a:endParaRPr lang="en-US" sz="3200" b="0" strike="noStrike" spc="-1">
              <a:solidFill>
                <a:srgbClr val="376092"/>
              </a:solidFill>
              <a:latin typeface="Arial"/>
            </a:endParaRPr>
          </a:p>
        </p:txBody>
      </p:sp>
      <p:sp>
        <p:nvSpPr>
          <p:cNvPr id="136" name="TextShape 2"/>
          <p:cNvSpPr txBox="1"/>
          <p:nvPr/>
        </p:nvSpPr>
        <p:spPr>
          <a:xfrm>
            <a:off x="457200" y="1269507"/>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Pour l'instant il ne se passe pas grand-chose, nous n'avons pas donné de valeur finale.</a:t>
            </a:r>
          </a:p>
          <a:p>
            <a:pPr marL="406800" indent="-324000">
              <a:spcAft>
                <a:spcPts val="1134"/>
              </a:spcAft>
              <a:buClr>
                <a:srgbClr val="000000"/>
              </a:buClr>
              <a:buSzPct val="45000"/>
              <a:buFont typeface="Wingdings" charset="2"/>
              <a:buChar char=""/>
            </a:pPr>
            <a:r>
              <a:rPr lang="fr-FR" sz="2400" spc="-1">
                <a:solidFill>
                  <a:srgbClr val="376092"/>
                </a:solidFill>
                <a:latin typeface="Calibri"/>
              </a:rPr>
              <a:t>Utilisons la propriété :</a:t>
            </a:r>
            <a:r>
              <a:rPr lang="fr-FR" sz="2400" spc="-1" err="1">
                <a:solidFill>
                  <a:srgbClr val="376092"/>
                </a:solidFill>
                <a:latin typeface="Calibri"/>
              </a:rPr>
              <a:t>hover</a:t>
            </a:r>
            <a:r>
              <a:rPr lang="fr-FR" sz="2400" spc="-1">
                <a:solidFill>
                  <a:srgbClr val="376092"/>
                </a:solidFill>
                <a:latin typeface="Calibri"/>
              </a:rPr>
              <a:t> de l'objet pour modifier sa taille :</a:t>
            </a:r>
          </a:p>
          <a:p>
            <a:r>
              <a:rPr lang="fr-FR" sz="2400" b="0">
                <a:effectLst/>
                <a:latin typeface="Consolas" panose="020B0609020204030204" pitchFamily="49" charset="0"/>
              </a:rPr>
              <a:t>	</a:t>
            </a:r>
            <a:r>
              <a:rPr lang="fr-FR" sz="2400">
                <a:latin typeface="Consolas" panose="020B0609020204030204" pitchFamily="49" charset="0"/>
              </a:rPr>
              <a:t>#imgGrand:hover </a:t>
            </a:r>
            <a:r>
              <a:rPr lang="fr-FR" sz="2400" b="0">
                <a:effectLst/>
                <a:latin typeface="Consolas" panose="020B0609020204030204" pitchFamily="49" charset="0"/>
              </a:rPr>
              <a:t>{</a:t>
            </a:r>
          </a:p>
          <a:p>
            <a:r>
              <a:rPr lang="fr-FR" sz="2400" b="0">
                <a:effectLst/>
                <a:latin typeface="Consolas" panose="020B0609020204030204" pitchFamily="49" charset="0"/>
              </a:rPr>
              <a:t>    		</a:t>
            </a:r>
            <a:r>
              <a:rPr lang="fr-FR" sz="2400" b="0" err="1">
                <a:effectLst/>
                <a:latin typeface="Consolas" panose="020B0609020204030204" pitchFamily="49" charset="0"/>
              </a:rPr>
              <a:t>transform</a:t>
            </a:r>
            <a:r>
              <a:rPr lang="fr-FR" sz="2400" b="0">
                <a:effectLst/>
                <a:latin typeface="Consolas" panose="020B0609020204030204" pitchFamily="49" charset="0"/>
              </a:rPr>
              <a:t> : </a:t>
            </a:r>
            <a:r>
              <a:rPr lang="fr-FR" sz="2400" b="0" err="1">
                <a:effectLst/>
                <a:latin typeface="Consolas" panose="020B0609020204030204" pitchFamily="49" charset="0"/>
              </a:rPr>
              <a:t>scale</a:t>
            </a:r>
            <a:r>
              <a:rPr lang="fr-FR" sz="2400" b="0">
                <a:effectLst/>
                <a:latin typeface="Consolas" panose="020B0609020204030204" pitchFamily="49" charset="0"/>
              </a:rPr>
              <a:t>(1.15);</a:t>
            </a:r>
          </a:p>
          <a:p>
            <a:r>
              <a:rPr lang="fr-FR" sz="2400" b="0">
                <a:effectLst/>
                <a:latin typeface="Consolas" panose="020B0609020204030204" pitchFamily="49" charset="0"/>
              </a:rPr>
              <a:t>	}</a:t>
            </a:r>
          </a:p>
          <a:p>
            <a:pPr marL="406800" indent="-324000">
              <a:spcAft>
                <a:spcPts val="1134"/>
              </a:spcAft>
              <a:buClr>
                <a:srgbClr val="000000"/>
              </a:buClr>
              <a:buSzPct val="45000"/>
              <a:buFont typeface="Wingdings" charset="2"/>
              <a:buChar char=""/>
            </a:pPr>
            <a:r>
              <a:rPr lang="fr-FR" sz="2400" spc="-1">
                <a:solidFill>
                  <a:srgbClr val="376092"/>
                </a:solidFill>
                <a:latin typeface="Calibri"/>
              </a:rPr>
              <a:t>Bon, ça bouge mais on a un état initial et un état final et pas d'animation entre les deux.</a:t>
            </a:r>
          </a:p>
          <a:p>
            <a:pPr marL="406800" indent="-324000">
              <a:spcAft>
                <a:spcPts val="1134"/>
              </a:spcAft>
              <a:buClr>
                <a:srgbClr val="000000"/>
              </a:buClr>
              <a:buSzPct val="45000"/>
              <a:buFont typeface="Wingdings" charset="2"/>
              <a:buChar char=""/>
            </a:pPr>
            <a:r>
              <a:rPr lang="fr-FR" sz="2400" spc="-1">
                <a:solidFill>
                  <a:srgbClr val="376092"/>
                </a:solidFill>
                <a:latin typeface="Calibri"/>
              </a:rPr>
              <a:t>Nous allons voir comment rendre l'animation plus fluide comme si on rajoutait les étapes manquantes entre les deux états.</a:t>
            </a:r>
          </a:p>
          <a:p>
            <a:pPr marL="406800" indent="-324000">
              <a:spcAft>
                <a:spcPts val="1134"/>
              </a:spcAft>
              <a:buClr>
                <a:srgbClr val="000000"/>
              </a:buClr>
              <a:buSzPct val="45000"/>
              <a:buFont typeface="Wingdings" charset="2"/>
              <a:buChar char=""/>
            </a:pPr>
            <a:r>
              <a:rPr lang="fr-FR" sz="2400" spc="-1">
                <a:solidFill>
                  <a:srgbClr val="376092"/>
                </a:solidFill>
                <a:latin typeface="Calibri"/>
              </a:rPr>
              <a:t>Ajoutons donc au bouton le fait de vouloir une transition animée : transition-</a:t>
            </a:r>
            <a:r>
              <a:rPr lang="fr-FR" sz="2400" spc="-1" err="1">
                <a:solidFill>
                  <a:srgbClr val="376092"/>
                </a:solidFill>
                <a:latin typeface="Calibri"/>
              </a:rPr>
              <a:t>property</a:t>
            </a:r>
            <a:r>
              <a:rPr lang="fr-FR" sz="2400" spc="-1">
                <a:solidFill>
                  <a:srgbClr val="376092"/>
                </a:solidFill>
                <a:latin typeface="Calibri"/>
              </a:rPr>
              <a:t>: </a:t>
            </a:r>
            <a:r>
              <a:rPr lang="fr-FR" sz="2400" spc="-1" err="1">
                <a:solidFill>
                  <a:srgbClr val="376092"/>
                </a:solidFill>
                <a:latin typeface="Calibri"/>
              </a:rPr>
              <a:t>transform</a:t>
            </a:r>
            <a:r>
              <a:rPr lang="fr-FR" sz="2400" spc="-1">
                <a:solidFill>
                  <a:srgbClr val="376092"/>
                </a:solidFill>
                <a:latin typeface="Calibri"/>
              </a:rPr>
              <a:t>;</a:t>
            </a: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1312865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Animation en CSS – Les transitions.</a:t>
            </a:r>
            <a:endParaRPr lang="en-US" sz="3200" b="0" strike="noStrike" spc="-1">
              <a:solidFill>
                <a:srgbClr val="376092"/>
              </a:solidFill>
              <a:latin typeface="Arial"/>
            </a:endParaRPr>
          </a:p>
        </p:txBody>
      </p:sp>
      <p:sp>
        <p:nvSpPr>
          <p:cNvPr id="136" name="TextShape 2"/>
          <p:cNvSpPr txBox="1"/>
          <p:nvPr/>
        </p:nvSpPr>
        <p:spPr>
          <a:xfrm>
            <a:off x="457200" y="1269507"/>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La dernière information qui manque est la durée.  </a:t>
            </a:r>
          </a:p>
          <a:p>
            <a:pPr marL="406800" indent="-324000">
              <a:spcAft>
                <a:spcPts val="1134"/>
              </a:spcAft>
              <a:buClr>
                <a:srgbClr val="000000"/>
              </a:buClr>
              <a:buSzPct val="45000"/>
              <a:buFont typeface="Wingdings" charset="2"/>
              <a:buChar char=""/>
            </a:pPr>
            <a:r>
              <a:rPr lang="fr-FR" sz="2400" spc="-1">
                <a:solidFill>
                  <a:srgbClr val="376092"/>
                </a:solidFill>
                <a:latin typeface="Calibri"/>
              </a:rPr>
              <a:t>Si aucune durée n'est spécifiée la modification se fera en 0 secondes donc instantanément.</a:t>
            </a:r>
          </a:p>
          <a:p>
            <a:pPr marL="406800" indent="-324000">
              <a:spcAft>
                <a:spcPts val="1134"/>
              </a:spcAft>
              <a:buClr>
                <a:srgbClr val="000000"/>
              </a:buClr>
              <a:buSzPct val="45000"/>
              <a:buFont typeface="Wingdings" charset="2"/>
              <a:buChar char=""/>
            </a:pPr>
            <a:r>
              <a:rPr lang="fr-FR" sz="2400" spc="-1">
                <a:solidFill>
                  <a:srgbClr val="376092"/>
                </a:solidFill>
                <a:latin typeface="Calibri"/>
              </a:rPr>
              <a:t>Ajoutons donc la propriété transition-duration pour spécifier la durée de la transition.</a:t>
            </a:r>
          </a:p>
          <a:p>
            <a:pPr marL="406800" indent="-324000">
              <a:spcAft>
                <a:spcPts val="1134"/>
              </a:spcAft>
              <a:buClr>
                <a:srgbClr val="000000"/>
              </a:buClr>
              <a:buSzPct val="45000"/>
              <a:buFont typeface="Wingdings" charset="2"/>
              <a:buChar char=""/>
            </a:pPr>
            <a:r>
              <a:rPr lang="fr-FR" sz="2400" spc="-1">
                <a:solidFill>
                  <a:srgbClr val="376092"/>
                </a:solidFill>
                <a:latin typeface="Calibri"/>
              </a:rPr>
              <a:t>La propriété transition-duration prend en valeur un nombre suivi d'une unité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s : secondes</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ms : millisecondes</a:t>
            </a:r>
          </a:p>
          <a:p>
            <a:pPr marL="406800" indent="-324000">
              <a:spcAft>
                <a:spcPts val="1134"/>
              </a:spcAft>
              <a:buClr>
                <a:srgbClr val="000000"/>
              </a:buClr>
              <a:buSzPct val="45000"/>
              <a:buFont typeface="Wingdings" charset="2"/>
              <a:buChar char=""/>
            </a:pPr>
            <a:r>
              <a:rPr lang="fr-FR" sz="2400" spc="-1">
                <a:solidFill>
                  <a:srgbClr val="376092"/>
                </a:solidFill>
                <a:latin typeface="Calibri"/>
              </a:rPr>
              <a:t>Les 5 propriétés sont en place, tout devrait fonctionner maintenant.</a:t>
            </a: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3189196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Animation en CSS – Les transitions.</a:t>
            </a:r>
            <a:endParaRPr lang="en-US" sz="3200" b="0" strike="noStrike" spc="-1">
              <a:solidFill>
                <a:srgbClr val="376092"/>
              </a:solidFill>
              <a:latin typeface="Arial"/>
            </a:endParaRPr>
          </a:p>
        </p:txBody>
      </p:sp>
      <p:sp>
        <p:nvSpPr>
          <p:cNvPr id="136" name="TextShape 2"/>
          <p:cNvSpPr txBox="1"/>
          <p:nvPr/>
        </p:nvSpPr>
        <p:spPr>
          <a:xfrm>
            <a:off x="457200" y="1269507"/>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Les propriétés de transition peuvent être factorisée comme nous l'avons déjà vu avec d'autres propriétés CSS.</a:t>
            </a:r>
          </a:p>
          <a:p>
            <a:r>
              <a:rPr lang="fr-FR" sz="2400" b="0">
                <a:effectLst/>
                <a:latin typeface="Consolas" panose="020B0609020204030204" pitchFamily="49" charset="0"/>
              </a:rPr>
              <a:t>    transition-</a:t>
            </a:r>
            <a:r>
              <a:rPr lang="fr-FR" sz="2400" b="0" err="1">
                <a:effectLst/>
                <a:latin typeface="Consolas" panose="020B0609020204030204" pitchFamily="49" charset="0"/>
              </a:rPr>
              <a:t>property</a:t>
            </a:r>
            <a:r>
              <a:rPr lang="fr-FR" sz="2400" b="0">
                <a:effectLst/>
                <a:latin typeface="Consolas" panose="020B0609020204030204" pitchFamily="49" charset="0"/>
              </a:rPr>
              <a:t>: </a:t>
            </a:r>
            <a:r>
              <a:rPr lang="fr-FR" sz="2400" b="0" err="1">
                <a:effectLst/>
                <a:latin typeface="Consolas" panose="020B0609020204030204" pitchFamily="49" charset="0"/>
              </a:rPr>
              <a:t>transform</a:t>
            </a:r>
            <a:r>
              <a:rPr lang="fr-FR" sz="2400" b="0">
                <a:effectLst/>
                <a:latin typeface="Consolas" panose="020B0609020204030204" pitchFamily="49" charset="0"/>
              </a:rPr>
              <a:t>;</a:t>
            </a:r>
          </a:p>
          <a:p>
            <a:r>
              <a:rPr lang="fr-FR" sz="2400" b="0">
                <a:effectLst/>
                <a:latin typeface="Consolas" panose="020B0609020204030204" pitchFamily="49" charset="0"/>
              </a:rPr>
              <a:t>    transition-duration : 500ms;</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Ces deux propriétés peuvent être écrites plus simplement :</a:t>
            </a:r>
          </a:p>
          <a:p>
            <a:r>
              <a:rPr lang="fr-FR" sz="2400" b="0">
                <a:solidFill>
                  <a:srgbClr val="D4D4D4"/>
                </a:solidFill>
                <a:effectLst/>
                <a:latin typeface="Consolas" panose="020B0609020204030204" pitchFamily="49" charset="0"/>
              </a:rPr>
              <a:t>    </a:t>
            </a:r>
            <a:r>
              <a:rPr lang="fr-FR" sz="2400" b="0">
                <a:effectLst/>
                <a:latin typeface="Consolas" panose="020B0609020204030204" pitchFamily="49" charset="0"/>
              </a:rPr>
              <a:t>transition : </a:t>
            </a:r>
            <a:r>
              <a:rPr lang="fr-FR" sz="2400" b="0" err="1">
                <a:effectLst/>
                <a:latin typeface="Consolas" panose="020B0609020204030204" pitchFamily="49" charset="0"/>
              </a:rPr>
              <a:t>transform</a:t>
            </a:r>
            <a:r>
              <a:rPr lang="fr-FR" sz="2400">
                <a:latin typeface="Consolas" panose="020B0609020204030204" pitchFamily="49" charset="0"/>
              </a:rPr>
              <a:t> </a:t>
            </a:r>
            <a:r>
              <a:rPr lang="fr-FR" sz="2400" b="0">
                <a:effectLst/>
                <a:latin typeface="Consolas" panose="020B0609020204030204" pitchFamily="49" charset="0"/>
              </a:rPr>
              <a:t>500ms;</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Effectuons la modification et vérifions que tout fonctionne.</a:t>
            </a:r>
          </a:p>
          <a:p>
            <a:pPr marL="406800" indent="-324000">
              <a:spcAft>
                <a:spcPts val="1134"/>
              </a:spcAft>
              <a:buClr>
                <a:srgbClr val="000000"/>
              </a:buClr>
              <a:buSzPct val="45000"/>
              <a:buFont typeface="Wingdings" charset="2"/>
              <a:buChar char=""/>
            </a:pPr>
            <a:r>
              <a:rPr lang="fr-FR" sz="2400" spc="-1">
                <a:solidFill>
                  <a:srgbClr val="376092"/>
                </a:solidFill>
                <a:latin typeface="Calibri"/>
              </a:rPr>
              <a:t>Si nous augmentons le délai, nous pouvons voir en détail comment se comporte l'animation.</a:t>
            </a: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4055076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Animation en CSS – Les transitions.</a:t>
            </a:r>
            <a:endParaRPr lang="en-US" sz="3200" b="0" strike="noStrike" spc="-1">
              <a:solidFill>
                <a:srgbClr val="376092"/>
              </a:solidFill>
              <a:latin typeface="Arial"/>
            </a:endParaRPr>
          </a:p>
        </p:txBody>
      </p:sp>
      <p:sp>
        <p:nvSpPr>
          <p:cNvPr id="136" name="TextShape 2"/>
          <p:cNvSpPr txBox="1"/>
          <p:nvPr/>
        </p:nvSpPr>
        <p:spPr>
          <a:xfrm>
            <a:off x="457200" y="1269507"/>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Nous pouvons utiliser des pseudo-classes pour déclencher des animations comme nous venons de le voir avec la pseudo-classe </a:t>
            </a:r>
            <a:r>
              <a:rPr lang="fr-FR" sz="2400" spc="-1" err="1">
                <a:solidFill>
                  <a:srgbClr val="376092"/>
                </a:solidFill>
                <a:latin typeface="Calibri"/>
              </a:rPr>
              <a:t>hover</a:t>
            </a:r>
            <a:r>
              <a:rPr lang="fr-FR" sz="2400" spc="-1">
                <a:solidFill>
                  <a:srgbClr val="376092"/>
                </a:solidFill>
                <a:latin typeface="Calibri"/>
              </a:rPr>
              <a:t>.</a:t>
            </a:r>
          </a:p>
          <a:p>
            <a:pPr marL="406800" indent="-324000">
              <a:spcAft>
                <a:spcPts val="1134"/>
              </a:spcAft>
              <a:buClr>
                <a:srgbClr val="000000"/>
              </a:buClr>
              <a:buSzPct val="45000"/>
              <a:buFont typeface="Wingdings" charset="2"/>
              <a:buChar char=""/>
            </a:pPr>
            <a:r>
              <a:rPr lang="fr-FR" sz="2400" spc="-1">
                <a:solidFill>
                  <a:srgbClr val="376092"/>
                </a:solidFill>
                <a:latin typeface="Calibri"/>
              </a:rPr>
              <a:t>Il existe plus de 50 pseudo-classes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 </a:t>
            </a:r>
            <a:r>
              <a:rPr lang="fr-FR" sz="2400" spc="-1">
                <a:solidFill>
                  <a:srgbClr val="376092"/>
                </a:solidFill>
                <a:latin typeface="Calibri"/>
                <a:hlinkClick r:id="rId2"/>
              </a:rPr>
              <a:t>https://developer.mozilla.org/fr/docs/Web/CSS/Pseudo-classes</a:t>
            </a: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Toutes les pseudo-classes ne sont pas adaptées pour déclencher des animations mais certaines peuvent nous aider dans ce sens-là.</a:t>
            </a:r>
          </a:p>
          <a:p>
            <a:pPr marL="406800" indent="-324000">
              <a:spcAft>
                <a:spcPts val="1134"/>
              </a:spcAft>
              <a:buClr>
                <a:srgbClr val="000000"/>
              </a:buClr>
              <a:buSzPct val="45000"/>
              <a:buFont typeface="Wingdings" charset="2"/>
              <a:buChar char=""/>
            </a:pPr>
            <a:r>
              <a:rPr lang="fr-FR" sz="2400" spc="-1">
                <a:solidFill>
                  <a:srgbClr val="376092"/>
                </a:solidFill>
                <a:latin typeface="Calibri"/>
              </a:rPr>
              <a:t>Une pseudo-classe peut être vu comme un booléen. On vérifie si on est dans ce cas-là ou non.</a:t>
            </a: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3044045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Animation en CSS – Les transitions.</a:t>
            </a:r>
            <a:endParaRPr lang="en-US" sz="3200" b="0" strike="noStrike" spc="-1">
              <a:solidFill>
                <a:srgbClr val="376092"/>
              </a:solidFill>
              <a:latin typeface="Arial"/>
            </a:endParaRPr>
          </a:p>
        </p:txBody>
      </p:sp>
      <p:sp>
        <p:nvSpPr>
          <p:cNvPr id="136" name="TextShape 2"/>
          <p:cNvSpPr txBox="1"/>
          <p:nvPr/>
        </p:nvSpPr>
        <p:spPr>
          <a:xfrm>
            <a:off x="457200" y="1269507"/>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Voici les pseudo-classes les plus utilisées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a:t>
            </a:r>
            <a:r>
              <a:rPr lang="fr-FR" sz="2400" spc="-1" err="1">
                <a:solidFill>
                  <a:srgbClr val="376092"/>
                </a:solidFill>
                <a:latin typeface="Calibri"/>
              </a:rPr>
              <a:t>hover</a:t>
            </a:r>
            <a:r>
              <a:rPr lang="fr-FR" sz="2400" spc="-1">
                <a:solidFill>
                  <a:srgbClr val="376092"/>
                </a:solidFill>
                <a:latin typeface="Calibri"/>
              </a:rPr>
              <a:t> : survol souris</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:active : élément actif</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:focus : focus sur l'élément</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a:t>
            </a:r>
            <a:r>
              <a:rPr lang="fr-FR" sz="2400" spc="-1" err="1">
                <a:solidFill>
                  <a:srgbClr val="376092"/>
                </a:solidFill>
                <a:latin typeface="Calibri"/>
              </a:rPr>
              <a:t>valid</a:t>
            </a:r>
            <a:r>
              <a:rPr lang="fr-FR" sz="2400" spc="-1">
                <a:solidFill>
                  <a:srgbClr val="376092"/>
                </a:solidFill>
                <a:latin typeface="Calibri"/>
              </a:rPr>
              <a:t>/:</a:t>
            </a:r>
            <a:r>
              <a:rPr lang="fr-FR" sz="2400" spc="-1" err="1">
                <a:solidFill>
                  <a:srgbClr val="376092"/>
                </a:solidFill>
                <a:latin typeface="Calibri"/>
              </a:rPr>
              <a:t>invalid</a:t>
            </a:r>
            <a:r>
              <a:rPr lang="fr-FR" sz="2400" spc="-1">
                <a:solidFill>
                  <a:srgbClr val="376092"/>
                </a:solidFill>
                <a:latin typeface="Calibri"/>
              </a:rPr>
              <a:t> : contient un élément valide/</a:t>
            </a:r>
            <a:r>
              <a:rPr lang="fr-FR" sz="2400" spc="-1" err="1">
                <a:solidFill>
                  <a:srgbClr val="376092"/>
                </a:solidFill>
                <a:latin typeface="Calibri"/>
              </a:rPr>
              <a:t>invalid</a:t>
            </a: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a:solidFill>
                  <a:srgbClr val="376092"/>
                </a:solidFill>
                <a:latin typeface="Calibri"/>
              </a:rPr>
              <a:t>:</a:t>
            </a:r>
            <a:r>
              <a:rPr lang="fr-FR" sz="2400" spc="-1" err="1">
                <a:solidFill>
                  <a:srgbClr val="376092"/>
                </a:solidFill>
                <a:latin typeface="Calibri"/>
              </a:rPr>
              <a:t>checked</a:t>
            </a:r>
            <a:r>
              <a:rPr lang="fr-FR" sz="2400" spc="-1">
                <a:solidFill>
                  <a:srgbClr val="376092"/>
                </a:solidFill>
                <a:latin typeface="Calibri"/>
              </a:rPr>
              <a:t> : </a:t>
            </a:r>
            <a:r>
              <a:rPr lang="fr-FR" sz="2400" spc="-1" err="1">
                <a:solidFill>
                  <a:srgbClr val="376092"/>
                </a:solidFill>
                <a:latin typeface="Calibri"/>
              </a:rPr>
              <a:t>checkbox</a:t>
            </a:r>
            <a:r>
              <a:rPr lang="fr-FR" sz="2400" spc="-1">
                <a:solidFill>
                  <a:srgbClr val="376092"/>
                </a:solidFill>
                <a:latin typeface="Calibri"/>
              </a:rPr>
              <a:t> sélectionnée</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a:t>
            </a:r>
            <a:r>
              <a:rPr lang="fr-FR" sz="2400" spc="-1" err="1">
                <a:solidFill>
                  <a:srgbClr val="376092"/>
                </a:solidFill>
                <a:latin typeface="Calibri"/>
              </a:rPr>
              <a:t>enabled</a:t>
            </a:r>
            <a:r>
              <a:rPr lang="fr-FR" sz="2400" spc="-1">
                <a:solidFill>
                  <a:srgbClr val="376092"/>
                </a:solidFill>
                <a:latin typeface="Calibri"/>
              </a:rPr>
              <a:t> : élément disponible</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a:t>
            </a:r>
            <a:r>
              <a:rPr lang="fr-FR" sz="2400" spc="-1" err="1">
                <a:solidFill>
                  <a:srgbClr val="376092"/>
                </a:solidFill>
                <a:latin typeface="Calibri"/>
              </a:rPr>
              <a:t>disabled</a:t>
            </a:r>
            <a:r>
              <a:rPr lang="fr-FR" sz="2400" spc="-1">
                <a:solidFill>
                  <a:srgbClr val="376092"/>
                </a:solidFill>
                <a:latin typeface="Calibri"/>
              </a:rPr>
              <a:t> : élément non disponible</a:t>
            </a: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3643530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Animation en CSS – Les transitions.</a:t>
            </a:r>
            <a:endParaRPr lang="en-US" sz="3200" b="0" strike="noStrike" spc="-1">
              <a:solidFill>
                <a:srgbClr val="376092"/>
              </a:solidFill>
              <a:latin typeface="Arial"/>
            </a:endParaRPr>
          </a:p>
        </p:txBody>
      </p:sp>
      <p:sp>
        <p:nvSpPr>
          <p:cNvPr id="136" name="TextShape 2"/>
          <p:cNvSpPr txBox="1"/>
          <p:nvPr/>
        </p:nvSpPr>
        <p:spPr>
          <a:xfrm>
            <a:off x="457200" y="1269507"/>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Nous allons voir comment utiliser la pseudo-classe focus.</a:t>
            </a:r>
          </a:p>
          <a:p>
            <a:pPr marL="406800" indent="-324000">
              <a:spcAft>
                <a:spcPts val="1134"/>
              </a:spcAft>
              <a:buClr>
                <a:srgbClr val="000000"/>
              </a:buClr>
              <a:buSzPct val="45000"/>
              <a:buFont typeface="Wingdings" charset="2"/>
              <a:buChar char=""/>
            </a:pPr>
            <a:r>
              <a:rPr lang="fr-FR" sz="2400" spc="-1">
                <a:solidFill>
                  <a:srgbClr val="376092"/>
                </a:solidFill>
                <a:latin typeface="Calibri"/>
              </a:rPr>
              <a:t>Donnons une couleurs de fond à notre élément email.</a:t>
            </a:r>
          </a:p>
          <a:p>
            <a:pPr marL="406800" indent="-324000">
              <a:spcAft>
                <a:spcPts val="1134"/>
              </a:spcAft>
              <a:buClr>
                <a:srgbClr val="000000"/>
              </a:buClr>
              <a:buSzPct val="45000"/>
              <a:buFont typeface="Wingdings" charset="2"/>
              <a:buChar char=""/>
            </a:pPr>
            <a:r>
              <a:rPr lang="fr-FR" sz="2400" spc="-1">
                <a:solidFill>
                  <a:srgbClr val="376092"/>
                </a:solidFill>
                <a:latin typeface="Calibri"/>
              </a:rPr>
              <a:t>Donnons lui une autre couleur avec la pseudo classe focus.</a:t>
            </a:r>
          </a:p>
          <a:p>
            <a:pPr marL="406800" indent="-324000">
              <a:spcAft>
                <a:spcPts val="1134"/>
              </a:spcAft>
              <a:buClr>
                <a:srgbClr val="000000"/>
              </a:buClr>
              <a:buSzPct val="45000"/>
              <a:buFont typeface="Wingdings" charset="2"/>
              <a:buChar char=""/>
            </a:pPr>
            <a:r>
              <a:rPr lang="fr-FR" sz="2400" spc="-1">
                <a:solidFill>
                  <a:srgbClr val="376092"/>
                </a:solidFill>
                <a:latin typeface="Calibri"/>
              </a:rPr>
              <a:t>Si tout marche bien, la zone de saisie se modifie quand on la sélectionne.</a:t>
            </a:r>
          </a:p>
          <a:p>
            <a:pPr marL="406800" indent="-324000">
              <a:spcAft>
                <a:spcPts val="1134"/>
              </a:spcAft>
              <a:buClr>
                <a:srgbClr val="000000"/>
              </a:buClr>
              <a:buSzPct val="45000"/>
              <a:buFont typeface="Wingdings" charset="2"/>
              <a:buChar char=""/>
            </a:pPr>
            <a:r>
              <a:rPr lang="fr-FR" sz="2400" spc="-1">
                <a:solidFill>
                  <a:srgbClr val="376092"/>
                </a:solidFill>
                <a:latin typeface="Calibri"/>
              </a:rPr>
              <a:t>La zone de saisie attend une adresse mail, ajoutons une troisième couleur de fond pour la pseudo classe invalide.</a:t>
            </a:r>
          </a:p>
          <a:p>
            <a:pPr marL="406800" indent="-324000">
              <a:spcAft>
                <a:spcPts val="1134"/>
              </a:spcAft>
              <a:buClr>
                <a:srgbClr val="000000"/>
              </a:buClr>
              <a:buSzPct val="45000"/>
              <a:buFont typeface="Wingdings" charset="2"/>
              <a:buChar char=""/>
            </a:pPr>
            <a:r>
              <a:rPr lang="fr-FR" sz="2400" spc="-1">
                <a:solidFill>
                  <a:srgbClr val="376092"/>
                </a:solidFill>
                <a:latin typeface="Calibri"/>
              </a:rPr>
              <a:t>Pour éviter le changement de couleur pendant la saisie, on peut demander que la zone passe rouge si elle est invalide et non sélectionnée :</a:t>
            </a:r>
          </a:p>
          <a:p>
            <a:pPr marL="540000" lvl="1">
              <a:spcAft>
                <a:spcPts val="1134"/>
              </a:spcAft>
              <a:buClr>
                <a:srgbClr val="000000"/>
              </a:buClr>
              <a:buSzPct val="45000"/>
            </a:pPr>
            <a:r>
              <a:rPr lang="fr-FR" sz="2400" b="0">
                <a:effectLst/>
                <a:latin typeface="Consolas" panose="020B0609020204030204" pitchFamily="49" charset="0"/>
              </a:rPr>
              <a:t>#email:not(:focus):invalid</a:t>
            </a: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486717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Animation en CSS – Les transitions.</a:t>
            </a:r>
            <a:endParaRPr lang="en-US" sz="3200" b="0" strike="noStrike" spc="-1">
              <a:solidFill>
                <a:srgbClr val="376092"/>
              </a:solidFill>
              <a:latin typeface="Arial"/>
            </a:endParaRPr>
          </a:p>
        </p:txBody>
      </p:sp>
      <p:sp>
        <p:nvSpPr>
          <p:cNvPr id="136" name="TextShape 2"/>
          <p:cNvSpPr txBox="1"/>
          <p:nvPr/>
        </p:nvSpPr>
        <p:spPr>
          <a:xfrm>
            <a:off x="457200" y="1269507"/>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Nous aimerions maintenant arriver sur des transitions plus fluides.</a:t>
            </a:r>
          </a:p>
          <a:p>
            <a:pPr marL="406800" indent="-324000">
              <a:spcAft>
                <a:spcPts val="1134"/>
              </a:spcAft>
              <a:buClr>
                <a:srgbClr val="000000"/>
              </a:buClr>
              <a:buSzPct val="45000"/>
              <a:buFont typeface="Wingdings" charset="2"/>
              <a:buChar char=""/>
            </a:pPr>
            <a:r>
              <a:rPr lang="fr-FR" sz="2400" b="0" spc="-1">
                <a:solidFill>
                  <a:srgbClr val="376092"/>
                </a:solidFill>
                <a:effectLst/>
                <a:latin typeface="Calibri"/>
              </a:rPr>
              <a:t>Avoir par exemple des boutons qui passent d'une couleur à l'autre. </a:t>
            </a:r>
          </a:p>
          <a:p>
            <a:pPr marL="406800" indent="-324000">
              <a:spcAft>
                <a:spcPts val="1134"/>
              </a:spcAft>
              <a:buClr>
                <a:srgbClr val="000000"/>
              </a:buClr>
              <a:buSzPct val="45000"/>
              <a:buFont typeface="Wingdings" charset="2"/>
              <a:buChar char=""/>
            </a:pPr>
            <a:r>
              <a:rPr lang="fr-FR" sz="2400" spc="-1">
                <a:solidFill>
                  <a:srgbClr val="376092"/>
                </a:solidFill>
                <a:latin typeface="Calibri"/>
              </a:rPr>
              <a:t>Tout cela se fait avec la propriété transition :</a:t>
            </a:r>
          </a:p>
          <a:p>
            <a:pPr marL="864000" lvl="1" indent="-324000">
              <a:spcAft>
                <a:spcPts val="1134"/>
              </a:spcAft>
              <a:buClr>
                <a:srgbClr val="000000"/>
              </a:buClr>
              <a:buSzPct val="45000"/>
              <a:buFont typeface="Wingdings" charset="2"/>
              <a:buChar char=""/>
            </a:pPr>
            <a:r>
              <a:rPr lang="fr-FR" sz="2400" b="0" spc="-1">
                <a:solidFill>
                  <a:srgbClr val="376092"/>
                </a:solidFill>
                <a:effectLst/>
                <a:latin typeface="Calibri"/>
              </a:rPr>
              <a:t>Transition : </a:t>
            </a:r>
            <a:r>
              <a:rPr lang="fr-FR" sz="2400" b="0" spc="-1" err="1">
                <a:solidFill>
                  <a:srgbClr val="376092"/>
                </a:solidFill>
                <a:effectLst/>
                <a:latin typeface="Calibri"/>
              </a:rPr>
              <a:t>transform</a:t>
            </a:r>
            <a:r>
              <a:rPr lang="fr-FR" sz="2400" b="0" spc="-1">
                <a:solidFill>
                  <a:srgbClr val="376092"/>
                </a:solidFill>
                <a:effectLst/>
                <a:latin typeface="Calibri"/>
              </a:rPr>
              <a:t> 500ms : ne prend en compte que les transformations</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Transition : all 500ms : prend en compte toute les modifications de propriétés</a:t>
            </a:r>
          </a:p>
          <a:p>
            <a:pPr marL="406800" indent="-324000">
              <a:spcAft>
                <a:spcPts val="1134"/>
              </a:spcAft>
              <a:buClr>
                <a:srgbClr val="000000"/>
              </a:buClr>
              <a:buSzPct val="45000"/>
              <a:buFont typeface="Wingdings" charset="2"/>
              <a:buChar char=""/>
            </a:pPr>
            <a:r>
              <a:rPr lang="fr-FR" sz="2400" b="0" spc="-1">
                <a:solidFill>
                  <a:srgbClr val="376092"/>
                </a:solidFill>
                <a:effectLst/>
                <a:latin typeface="Calibri"/>
              </a:rPr>
              <a:t>En plus d'agrandir notre bouton, changeons sa couleur de fond.</a:t>
            </a:r>
            <a:endParaRPr lang="fr-FR" sz="2400" b="0">
              <a:effectLst/>
              <a:latin typeface="Consolas" panose="020B0609020204030204" pitchFamily="49" charset="0"/>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1841349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Animation en CSS – Les transitions.</a:t>
            </a:r>
            <a:endParaRPr lang="en-US" sz="3200" b="0" strike="noStrike" spc="-1">
              <a:solidFill>
                <a:srgbClr val="376092"/>
              </a:solidFill>
              <a:latin typeface="Arial"/>
            </a:endParaRPr>
          </a:p>
        </p:txBody>
      </p:sp>
      <p:sp>
        <p:nvSpPr>
          <p:cNvPr id="136" name="TextShape 2"/>
          <p:cNvSpPr txBox="1"/>
          <p:nvPr/>
        </p:nvSpPr>
        <p:spPr>
          <a:xfrm>
            <a:off x="457200" y="1269507"/>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Lorsque vous appliquez all à transition, toutes les transitions se font sur le même temps.</a:t>
            </a:r>
          </a:p>
          <a:p>
            <a:pPr marL="406800" indent="-324000">
              <a:spcAft>
                <a:spcPts val="1134"/>
              </a:spcAft>
              <a:buClr>
                <a:srgbClr val="000000"/>
              </a:buClr>
              <a:buSzPct val="45000"/>
              <a:buFont typeface="Wingdings" charset="2"/>
              <a:buChar char=""/>
            </a:pPr>
            <a:r>
              <a:rPr lang="fr-FR" sz="2400" b="0" spc="-1">
                <a:solidFill>
                  <a:srgbClr val="376092"/>
                </a:solidFill>
                <a:effectLst/>
                <a:latin typeface="Calibri"/>
              </a:rPr>
              <a:t>Il est toujours possible de leur donner des temps différents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Transition : </a:t>
            </a:r>
            <a:r>
              <a:rPr lang="fr-FR" sz="2400" spc="-1" err="1">
                <a:solidFill>
                  <a:srgbClr val="376092"/>
                </a:solidFill>
                <a:latin typeface="Calibri"/>
              </a:rPr>
              <a:t>transform</a:t>
            </a:r>
            <a:r>
              <a:rPr lang="fr-FR" sz="2400" spc="-1">
                <a:solidFill>
                  <a:srgbClr val="376092"/>
                </a:solidFill>
                <a:latin typeface="Calibri"/>
              </a:rPr>
              <a:t> 400ms, background-</a:t>
            </a:r>
            <a:r>
              <a:rPr lang="fr-FR" sz="2400" spc="-1" err="1">
                <a:solidFill>
                  <a:srgbClr val="376092"/>
                </a:solidFill>
                <a:latin typeface="Calibri"/>
              </a:rPr>
              <a:t>color</a:t>
            </a:r>
            <a:r>
              <a:rPr lang="fr-FR" sz="2400" spc="-1">
                <a:solidFill>
                  <a:srgbClr val="376092"/>
                </a:solidFill>
                <a:latin typeface="Calibri"/>
              </a:rPr>
              <a:t> 300ms;</a:t>
            </a:r>
          </a:p>
          <a:p>
            <a:pPr marL="406800" indent="-324000">
              <a:spcAft>
                <a:spcPts val="1134"/>
              </a:spcAft>
              <a:buClr>
                <a:srgbClr val="000000"/>
              </a:buClr>
              <a:buSzPct val="45000"/>
              <a:buFont typeface="Wingdings" charset="2"/>
              <a:buChar char=""/>
            </a:pPr>
            <a:r>
              <a:rPr lang="fr-FR" sz="2400" b="0" spc="-1">
                <a:solidFill>
                  <a:srgbClr val="376092"/>
                </a:solidFill>
                <a:effectLst/>
                <a:latin typeface="Calibri"/>
              </a:rPr>
              <a:t>Pour que les transitions </a:t>
            </a:r>
            <a:r>
              <a:rPr lang="fr-FR" sz="2400" spc="-1">
                <a:solidFill>
                  <a:srgbClr val="376092"/>
                </a:solidFill>
                <a:latin typeface="Calibri"/>
              </a:rPr>
              <a:t>se terminent en même temps il est possible de donner un délais à la seconde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Transition : </a:t>
            </a:r>
            <a:r>
              <a:rPr lang="fr-FR" sz="2400" spc="-1" err="1">
                <a:solidFill>
                  <a:srgbClr val="376092"/>
                </a:solidFill>
                <a:latin typeface="Calibri"/>
              </a:rPr>
              <a:t>transform</a:t>
            </a:r>
            <a:r>
              <a:rPr lang="fr-FR" sz="2400" spc="-1">
                <a:solidFill>
                  <a:srgbClr val="376092"/>
                </a:solidFill>
                <a:latin typeface="Calibri"/>
              </a:rPr>
              <a:t> 400ms, background-</a:t>
            </a:r>
            <a:r>
              <a:rPr lang="fr-FR" sz="2400" spc="-1" err="1">
                <a:solidFill>
                  <a:srgbClr val="376092"/>
                </a:solidFill>
                <a:latin typeface="Calibri"/>
              </a:rPr>
              <a:t>color</a:t>
            </a:r>
            <a:r>
              <a:rPr lang="fr-FR" sz="2400" spc="-1">
                <a:solidFill>
                  <a:srgbClr val="376092"/>
                </a:solidFill>
                <a:latin typeface="Calibri"/>
              </a:rPr>
              <a:t> 300ms 100ms;</a:t>
            </a:r>
          </a:p>
          <a:p>
            <a:pPr marL="82800">
              <a:spcAft>
                <a:spcPts val="1134"/>
              </a:spcAft>
              <a:buClr>
                <a:srgbClr val="000000"/>
              </a:buClr>
              <a:buSzPct val="45000"/>
            </a:pPr>
            <a:r>
              <a:rPr lang="fr-FR" sz="2400" spc="-1">
                <a:solidFill>
                  <a:srgbClr val="376092"/>
                </a:solidFill>
                <a:latin typeface="Calibri"/>
              </a:rPr>
              <a:t>C'est la propriété transition-</a:t>
            </a:r>
            <a:r>
              <a:rPr lang="fr-FR" sz="2400" spc="-1" err="1">
                <a:solidFill>
                  <a:srgbClr val="376092"/>
                </a:solidFill>
                <a:latin typeface="Calibri"/>
              </a:rPr>
              <a:t>delay</a:t>
            </a:r>
            <a:r>
              <a:rPr lang="fr-FR" sz="2400" spc="-1">
                <a:solidFill>
                  <a:srgbClr val="376092"/>
                </a:solidFill>
                <a:latin typeface="Calibri"/>
              </a:rPr>
              <a:t> qui s'occupe de cela.</a:t>
            </a:r>
          </a:p>
          <a:p>
            <a:pPr marL="864000" lvl="1" indent="-324000">
              <a:spcAft>
                <a:spcPts val="1134"/>
              </a:spcAft>
              <a:buClr>
                <a:srgbClr val="000000"/>
              </a:buClr>
              <a:buSzPct val="45000"/>
              <a:buFont typeface="Wingdings" charset="2"/>
              <a:buChar char=""/>
            </a:pPr>
            <a:endParaRPr lang="fr-FR" sz="2400" b="0">
              <a:effectLst/>
              <a:latin typeface="Consolas" panose="020B0609020204030204" pitchFamily="49" charset="0"/>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2119160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Animation en CSS – Le timing</a:t>
            </a:r>
            <a:endParaRPr lang="en-US" sz="3200" b="0" strike="noStrike" spc="-1">
              <a:solidFill>
                <a:srgbClr val="376092"/>
              </a:solidFill>
              <a:latin typeface="Arial"/>
            </a:endParaRPr>
          </a:p>
        </p:txBody>
      </p:sp>
      <p:sp>
        <p:nvSpPr>
          <p:cNvPr id="136" name="TextShape 2"/>
          <p:cNvSpPr txBox="1"/>
          <p:nvPr/>
        </p:nvSpPr>
        <p:spPr>
          <a:xfrm>
            <a:off x="457200" y="1269507"/>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Les fonctions de timing permettent de créer des animations plus fluides, plus naturelles.</a:t>
            </a:r>
          </a:p>
          <a:p>
            <a:pPr marL="406800" indent="-324000">
              <a:spcAft>
                <a:spcPts val="1134"/>
              </a:spcAft>
              <a:buClr>
                <a:srgbClr val="000000"/>
              </a:buClr>
              <a:buSzPct val="45000"/>
              <a:buFont typeface="Wingdings" charset="2"/>
              <a:buChar char=""/>
            </a:pPr>
            <a:r>
              <a:rPr lang="fr-FR" sz="2400" spc="-1">
                <a:solidFill>
                  <a:srgbClr val="376092"/>
                </a:solidFill>
                <a:latin typeface="Calibri"/>
              </a:rPr>
              <a:t>Au lieu d'avoir une animation uniforme qui va toujours à la même vitesse il est possible d'accélérer une partie.</a:t>
            </a:r>
          </a:p>
          <a:p>
            <a:pPr marL="406800" indent="-324000">
              <a:spcAft>
                <a:spcPts val="1134"/>
              </a:spcAft>
              <a:buClr>
                <a:srgbClr val="000000"/>
              </a:buClr>
              <a:buSzPct val="45000"/>
              <a:buFont typeface="Wingdings" charset="2"/>
              <a:buChar char=""/>
            </a:pPr>
            <a:r>
              <a:rPr lang="fr-FR" sz="2400" spc="-1">
                <a:solidFill>
                  <a:srgbClr val="376092"/>
                </a:solidFill>
                <a:latin typeface="Calibri"/>
              </a:rPr>
              <a:t>La fonction par défaut est la fonction </a:t>
            </a:r>
            <a:r>
              <a:rPr lang="fr-FR" sz="2400" spc="-1" err="1">
                <a:solidFill>
                  <a:srgbClr val="376092"/>
                </a:solidFill>
                <a:latin typeface="Calibri"/>
              </a:rPr>
              <a:t>linear</a:t>
            </a:r>
            <a:r>
              <a:rPr lang="fr-FR" sz="2400" spc="-1">
                <a:solidFill>
                  <a:srgbClr val="376092"/>
                </a:solidFill>
                <a:latin typeface="Calibri"/>
              </a:rPr>
              <a:t>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Transition-timing-</a:t>
            </a:r>
            <a:r>
              <a:rPr lang="fr-FR" sz="2400" spc="-1" err="1">
                <a:solidFill>
                  <a:srgbClr val="376092"/>
                </a:solidFill>
                <a:latin typeface="Calibri"/>
              </a:rPr>
              <a:t>function</a:t>
            </a:r>
            <a:r>
              <a:rPr lang="fr-FR" sz="2400" spc="-1">
                <a:solidFill>
                  <a:srgbClr val="376092"/>
                </a:solidFill>
                <a:latin typeface="Calibri"/>
              </a:rPr>
              <a:t> : </a:t>
            </a:r>
            <a:r>
              <a:rPr lang="fr-FR" sz="2400" spc="-1" err="1">
                <a:solidFill>
                  <a:srgbClr val="376092"/>
                </a:solidFill>
                <a:latin typeface="Calibri"/>
              </a:rPr>
              <a:t>linear</a:t>
            </a:r>
            <a:r>
              <a:rPr lang="fr-FR" sz="2400" spc="-1">
                <a:solidFill>
                  <a:srgbClr val="376092"/>
                </a:solidFill>
                <a:latin typeface="Calibri"/>
              </a:rPr>
              <a:t>;</a:t>
            </a:r>
          </a:p>
          <a:p>
            <a:pPr marL="406800" indent="-324000">
              <a:spcAft>
                <a:spcPts val="1134"/>
              </a:spcAft>
              <a:buClr>
                <a:srgbClr val="000000"/>
              </a:buClr>
              <a:buSzPct val="45000"/>
              <a:buFont typeface="Wingdings" charset="2"/>
              <a:buChar char=""/>
            </a:pPr>
            <a:r>
              <a:rPr lang="fr-FR" sz="2400" spc="-1">
                <a:solidFill>
                  <a:srgbClr val="376092"/>
                </a:solidFill>
                <a:latin typeface="Calibri"/>
              </a:rPr>
              <a:t>L'animation se déroule à vitesse constante mais il existe d'autres valeurs :</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Ease</a:t>
            </a:r>
            <a:r>
              <a:rPr lang="fr-FR" sz="2400" spc="-1">
                <a:solidFill>
                  <a:srgbClr val="376092"/>
                </a:solidFill>
                <a:latin typeface="Calibri"/>
              </a:rPr>
              <a:t>-in : accélération au démarrage</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Ease</a:t>
            </a:r>
            <a:r>
              <a:rPr lang="fr-FR" sz="2400" spc="-1">
                <a:solidFill>
                  <a:srgbClr val="376092"/>
                </a:solidFill>
                <a:latin typeface="Calibri"/>
              </a:rPr>
              <a:t>-out : Décélération à la fin</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Ease</a:t>
            </a:r>
            <a:r>
              <a:rPr lang="fr-FR" sz="2400" spc="-1">
                <a:solidFill>
                  <a:srgbClr val="376092"/>
                </a:solidFill>
                <a:latin typeface="Calibri"/>
              </a:rPr>
              <a:t>-in-out : Combinaison des deux autres.</a:t>
            </a:r>
          </a:p>
          <a:p>
            <a:pPr marL="864000" lvl="1" indent="-324000">
              <a:spcAft>
                <a:spcPts val="1134"/>
              </a:spcAft>
              <a:buClr>
                <a:srgbClr val="000000"/>
              </a:buClr>
              <a:buSzPct val="45000"/>
              <a:buFont typeface="Wingdings" charset="2"/>
              <a:buChar char=""/>
            </a:pPr>
            <a:endParaRPr lang="fr-FR" sz="2400" b="0">
              <a:effectLst/>
              <a:latin typeface="Consolas" panose="020B0609020204030204" pitchFamily="49" charset="0"/>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226506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Rendre le CSS dynamique :</a:t>
            </a:r>
            <a:endParaRPr lang="en-US" sz="3200" b="0" strike="noStrike" spc="-1">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Qu'est-ce qu'une animation ?</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Les transitions</a:t>
            </a:r>
          </a:p>
          <a:p>
            <a:pPr marL="432000" indent="-324000">
              <a:spcAft>
                <a:spcPts val="1060"/>
              </a:spcAft>
              <a:buClr>
                <a:srgbClr val="000000"/>
              </a:buClr>
              <a:buSzPct val="45000"/>
              <a:buFont typeface="Wingdings" charset="2"/>
              <a:buChar char=""/>
            </a:pPr>
            <a:r>
              <a:rPr lang="fr-FR" sz="2400" spc="-1">
                <a:solidFill>
                  <a:srgbClr val="376092"/>
                </a:solidFill>
                <a:latin typeface="Arial"/>
              </a:rPr>
              <a:t>Le timing</a:t>
            </a:r>
          </a:p>
          <a:p>
            <a:pPr marL="432000" indent="-324000">
              <a:spcAft>
                <a:spcPts val="1060"/>
              </a:spcAft>
              <a:buClr>
                <a:srgbClr val="000000"/>
              </a:buClr>
              <a:buSzPct val="45000"/>
              <a:buFont typeface="Wingdings" charset="2"/>
              <a:buChar char=""/>
            </a:pPr>
            <a:r>
              <a:rPr lang="fr-FR" sz="2400" spc="-1">
                <a:solidFill>
                  <a:srgbClr val="376092"/>
                </a:solidFill>
                <a:latin typeface="Arial"/>
              </a:rPr>
              <a:t>Animer un voisin</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Les </a:t>
            </a:r>
            <a:r>
              <a:rPr lang="fr-FR" sz="2400" b="0" strike="noStrike" spc="-1" err="1">
                <a:solidFill>
                  <a:srgbClr val="376092"/>
                </a:solidFill>
                <a:latin typeface="Arial"/>
              </a:rPr>
              <a:t>keyframes</a:t>
            </a: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err="1">
                <a:solidFill>
                  <a:srgbClr val="376092"/>
                </a:solidFill>
                <a:latin typeface="Arial"/>
              </a:rPr>
              <a:t>Fontawesome</a:t>
            </a: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Cas pratiques</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Questions</a:t>
            </a: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131673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Animation en CSS – Le timing</a:t>
            </a:r>
            <a:endParaRPr lang="en-US" sz="3200" b="0" strike="noStrike" spc="-1">
              <a:solidFill>
                <a:srgbClr val="376092"/>
              </a:solidFill>
              <a:latin typeface="Arial"/>
            </a:endParaRPr>
          </a:p>
        </p:txBody>
      </p:sp>
      <p:sp>
        <p:nvSpPr>
          <p:cNvPr id="136" name="TextShape 2"/>
          <p:cNvSpPr txBox="1"/>
          <p:nvPr/>
        </p:nvSpPr>
        <p:spPr>
          <a:xfrm>
            <a:off x="457200" y="1269507"/>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Si on veut aller encore plus loin, on peut utiliser la fonction </a:t>
            </a:r>
            <a:r>
              <a:rPr lang="fr-FR" sz="2400" spc="-1" err="1">
                <a:solidFill>
                  <a:srgbClr val="376092"/>
                </a:solidFill>
                <a:latin typeface="Calibri"/>
              </a:rPr>
              <a:t>cubic-bezier</a:t>
            </a:r>
            <a:r>
              <a:rPr lang="fr-FR" sz="2400" spc="-1">
                <a:solidFill>
                  <a:srgbClr val="376092"/>
                </a:solidFill>
                <a:latin typeface="Calibri"/>
              </a:rPr>
              <a:t> et paramétrer soit même comment réagit votre animation.</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Transition-timing-</a:t>
            </a:r>
            <a:r>
              <a:rPr lang="fr-FR" sz="2400" spc="-1" err="1">
                <a:solidFill>
                  <a:srgbClr val="376092"/>
                </a:solidFill>
                <a:latin typeface="Calibri"/>
              </a:rPr>
              <a:t>function</a:t>
            </a:r>
            <a:r>
              <a:rPr lang="fr-FR" sz="2400" spc="-1">
                <a:solidFill>
                  <a:srgbClr val="376092"/>
                </a:solidFill>
                <a:latin typeface="Calibri"/>
              </a:rPr>
              <a:t>: </a:t>
            </a:r>
            <a:r>
              <a:rPr lang="fr-FR" sz="2400" spc="-1" err="1">
                <a:solidFill>
                  <a:srgbClr val="376092"/>
                </a:solidFill>
                <a:latin typeface="Calibri"/>
              </a:rPr>
              <a:t>cubic-dezier</a:t>
            </a:r>
            <a:r>
              <a:rPr lang="fr-FR" sz="2400" spc="-1">
                <a:solidFill>
                  <a:srgbClr val="376092"/>
                </a:solidFill>
                <a:latin typeface="Calibri"/>
              </a:rPr>
              <a:t>(.42,0,.58,1)</a:t>
            </a:r>
          </a:p>
          <a:p>
            <a:pPr marL="406800" indent="-324000">
              <a:spcAft>
                <a:spcPts val="1134"/>
              </a:spcAft>
              <a:buClr>
                <a:srgbClr val="000000"/>
              </a:buClr>
              <a:buSzPct val="45000"/>
              <a:buFont typeface="Wingdings" charset="2"/>
              <a:buChar char=""/>
            </a:pPr>
            <a:r>
              <a:rPr lang="fr-FR" sz="2400" spc="-1">
                <a:solidFill>
                  <a:srgbClr val="376092"/>
                </a:solidFill>
                <a:latin typeface="Calibri"/>
              </a:rPr>
              <a:t>Les deux premières coordonnées indique un point pour le </a:t>
            </a:r>
            <a:r>
              <a:rPr lang="fr-FR" sz="2400" spc="-1" err="1">
                <a:solidFill>
                  <a:srgbClr val="376092"/>
                </a:solidFill>
                <a:latin typeface="Calibri"/>
              </a:rPr>
              <a:t>ease</a:t>
            </a:r>
            <a:r>
              <a:rPr lang="fr-FR" sz="2400" spc="-1">
                <a:solidFill>
                  <a:srgbClr val="376092"/>
                </a:solidFill>
                <a:latin typeface="Calibri"/>
              </a:rPr>
              <a:t>-in, les deux autres pour le </a:t>
            </a:r>
            <a:r>
              <a:rPr lang="fr-FR" sz="2400" spc="-1" err="1">
                <a:solidFill>
                  <a:srgbClr val="376092"/>
                </a:solidFill>
                <a:latin typeface="Calibri"/>
              </a:rPr>
              <a:t>ease</a:t>
            </a:r>
            <a:r>
              <a:rPr lang="fr-FR" sz="2400" spc="-1">
                <a:solidFill>
                  <a:srgbClr val="376092"/>
                </a:solidFill>
                <a:latin typeface="Calibri"/>
              </a:rPr>
              <a:t>-out.</a:t>
            </a:r>
          </a:p>
          <a:p>
            <a:pPr marL="406800" indent="-324000">
              <a:spcAft>
                <a:spcPts val="1134"/>
              </a:spcAft>
              <a:buClr>
                <a:srgbClr val="000000"/>
              </a:buClr>
              <a:buSzPct val="45000"/>
              <a:buFont typeface="Wingdings" charset="2"/>
              <a:buChar char=""/>
            </a:pPr>
            <a:r>
              <a:rPr lang="fr-FR" sz="2400" spc="-1">
                <a:solidFill>
                  <a:srgbClr val="376092"/>
                </a:solidFill>
                <a:latin typeface="Calibri"/>
              </a:rPr>
              <a:t>Des sites vous proposent de récupérer ces coordonnées en traçant la courbe :</a:t>
            </a:r>
          </a:p>
          <a:p>
            <a:pPr marL="864000" lvl="1" indent="-324000">
              <a:spcAft>
                <a:spcPts val="1134"/>
              </a:spcAft>
              <a:buClr>
                <a:srgbClr val="000000"/>
              </a:buClr>
              <a:buSzPct val="45000"/>
              <a:buFont typeface="Wingdings" charset="2"/>
              <a:buChar char=""/>
            </a:pPr>
            <a:r>
              <a:rPr lang="fr-FR" sz="2400" spc="-1">
                <a:solidFill>
                  <a:srgbClr val="376092"/>
                </a:solidFill>
                <a:latin typeface="Calibri"/>
                <a:hlinkClick r:id="rId2"/>
              </a:rPr>
              <a:t>https://cubic-bezier.com/</a:t>
            </a: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1827490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Animation en CSS – Le timing</a:t>
            </a:r>
            <a:endParaRPr lang="en-US" sz="3200" b="0" strike="noStrike" spc="-1">
              <a:solidFill>
                <a:srgbClr val="376092"/>
              </a:solidFill>
              <a:latin typeface="Arial"/>
            </a:endParaRPr>
          </a:p>
        </p:txBody>
      </p:sp>
      <p:sp>
        <p:nvSpPr>
          <p:cNvPr id="136" name="TextShape 2"/>
          <p:cNvSpPr txBox="1"/>
          <p:nvPr/>
        </p:nvSpPr>
        <p:spPr>
          <a:xfrm>
            <a:off x="457200" y="1269507"/>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La seconde image de notre exemple veut bouger. </a:t>
            </a:r>
          </a:p>
          <a:p>
            <a:pPr marL="406800" indent="-324000">
              <a:spcAft>
                <a:spcPts val="1134"/>
              </a:spcAft>
              <a:buClr>
                <a:srgbClr val="000000"/>
              </a:buClr>
              <a:buSzPct val="45000"/>
              <a:buFont typeface="Wingdings" charset="2"/>
              <a:buChar char=""/>
            </a:pPr>
            <a:r>
              <a:rPr lang="fr-FR" sz="2400" spc="-1">
                <a:solidFill>
                  <a:srgbClr val="376092"/>
                </a:solidFill>
                <a:latin typeface="Calibri"/>
              </a:rPr>
              <a:t>Nous pouvons la faire bouger verticalement avec la transformation </a:t>
            </a:r>
            <a:r>
              <a:rPr lang="fr-FR" sz="2400" spc="-1" err="1">
                <a:solidFill>
                  <a:srgbClr val="376092"/>
                </a:solidFill>
                <a:latin typeface="Calibri"/>
              </a:rPr>
              <a:t>translateY</a:t>
            </a:r>
            <a:r>
              <a:rPr lang="fr-FR" sz="2400" spc="-1">
                <a:solidFill>
                  <a:srgbClr val="376092"/>
                </a:solidFill>
                <a:latin typeface="Calibri"/>
              </a:rPr>
              <a:t>() :</a:t>
            </a:r>
          </a:p>
          <a:p>
            <a:pPr marL="864000" lvl="1" indent="-324000">
              <a:spcAft>
                <a:spcPts val="1134"/>
              </a:spcAft>
              <a:buClr>
                <a:srgbClr val="000000"/>
              </a:buClr>
              <a:buSzPct val="45000"/>
              <a:buFont typeface="Wingdings" charset="2"/>
              <a:buChar char=""/>
            </a:pPr>
            <a:r>
              <a:rPr lang="fr-FR" sz="2400" b="0" err="1">
                <a:effectLst/>
                <a:latin typeface="Consolas" panose="020B0609020204030204" pitchFamily="49" charset="0"/>
              </a:rPr>
              <a:t>transform</a:t>
            </a:r>
            <a:r>
              <a:rPr lang="fr-FR" sz="2400" b="0">
                <a:effectLst/>
                <a:latin typeface="Consolas" panose="020B0609020204030204" pitchFamily="49" charset="0"/>
              </a:rPr>
              <a:t>: </a:t>
            </a:r>
            <a:r>
              <a:rPr lang="fr-FR" sz="2400" b="0" err="1">
                <a:effectLst/>
                <a:latin typeface="Consolas" panose="020B0609020204030204" pitchFamily="49" charset="0"/>
              </a:rPr>
              <a:t>translateY</a:t>
            </a:r>
            <a:r>
              <a:rPr lang="fr-FR" sz="2400" b="0">
                <a:effectLst/>
                <a:latin typeface="Consolas" panose="020B0609020204030204" pitchFamily="49" charset="0"/>
              </a:rPr>
              <a:t>(100%);</a:t>
            </a:r>
          </a:p>
          <a:p>
            <a:pPr marL="406800" indent="-324000">
              <a:spcAft>
                <a:spcPts val="1134"/>
              </a:spcAft>
              <a:buClr>
                <a:srgbClr val="000000"/>
              </a:buClr>
              <a:buSzPct val="45000"/>
              <a:buFont typeface="Wingdings" charset="2"/>
              <a:buChar char=""/>
            </a:pPr>
            <a:r>
              <a:rPr lang="fr-FR" sz="2400" spc="-1">
                <a:solidFill>
                  <a:srgbClr val="376092"/>
                </a:solidFill>
                <a:latin typeface="Calibri"/>
              </a:rPr>
              <a:t>Il faut ensuite effectuer la translation dans l'autre sens dans le </a:t>
            </a:r>
            <a:r>
              <a:rPr lang="fr-FR" sz="2400" spc="-1" err="1">
                <a:solidFill>
                  <a:srgbClr val="376092"/>
                </a:solidFill>
                <a:latin typeface="Calibri"/>
              </a:rPr>
              <a:t>hover</a:t>
            </a:r>
            <a:r>
              <a:rPr lang="fr-FR" sz="2400" spc="-1">
                <a:solidFill>
                  <a:srgbClr val="376092"/>
                </a:solidFill>
                <a:latin typeface="Calibri"/>
              </a:rPr>
              <a:t> :</a:t>
            </a:r>
          </a:p>
          <a:p>
            <a:pPr marL="864000" lvl="1" indent="-324000">
              <a:spcAft>
                <a:spcPts val="1134"/>
              </a:spcAft>
              <a:buClr>
                <a:srgbClr val="000000"/>
              </a:buClr>
              <a:buSzPct val="45000"/>
              <a:buFont typeface="Wingdings" charset="2"/>
              <a:buChar char=""/>
            </a:pPr>
            <a:r>
              <a:rPr lang="fr-FR" sz="2400" b="0" err="1">
                <a:effectLst/>
                <a:latin typeface="Consolas" panose="020B0609020204030204" pitchFamily="49" charset="0"/>
              </a:rPr>
              <a:t>transform</a:t>
            </a:r>
            <a:r>
              <a:rPr lang="fr-FR" sz="2400" b="0">
                <a:effectLst/>
                <a:latin typeface="Consolas" panose="020B0609020204030204" pitchFamily="49" charset="0"/>
              </a:rPr>
              <a:t>: </a:t>
            </a:r>
            <a:r>
              <a:rPr lang="fr-FR" sz="2400" b="0" err="1">
                <a:effectLst/>
                <a:latin typeface="Consolas" panose="020B0609020204030204" pitchFamily="49" charset="0"/>
              </a:rPr>
              <a:t>translateY</a:t>
            </a:r>
            <a:r>
              <a:rPr lang="fr-FR" sz="2400" b="0">
                <a:effectLst/>
                <a:latin typeface="Consolas" panose="020B0609020204030204" pitchFamily="49" charset="0"/>
              </a:rPr>
              <a:t>(-100%);</a:t>
            </a:r>
          </a:p>
          <a:p>
            <a:pPr marL="406800" indent="-324000">
              <a:spcAft>
                <a:spcPts val="1134"/>
              </a:spcAft>
              <a:buClr>
                <a:srgbClr val="000000"/>
              </a:buClr>
              <a:buSzPct val="45000"/>
              <a:buFont typeface="Wingdings" charset="2"/>
              <a:buChar char=""/>
            </a:pPr>
            <a:r>
              <a:rPr lang="fr-FR" sz="2400" spc="-1">
                <a:solidFill>
                  <a:srgbClr val="376092"/>
                </a:solidFill>
                <a:latin typeface="Calibri"/>
              </a:rPr>
              <a:t>Voyons les changements en utilisant les différentes fonctions de timing :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Transition-timing-</a:t>
            </a:r>
            <a:r>
              <a:rPr lang="fr-FR" sz="2400" spc="-1" err="1">
                <a:solidFill>
                  <a:srgbClr val="376092"/>
                </a:solidFill>
                <a:latin typeface="Calibri"/>
              </a:rPr>
              <a:t>function</a:t>
            </a:r>
            <a:r>
              <a:rPr lang="fr-FR" sz="2400" spc="-1">
                <a:solidFill>
                  <a:srgbClr val="376092"/>
                </a:solidFill>
                <a:latin typeface="Calibri"/>
              </a:rPr>
              <a:t> : </a:t>
            </a:r>
            <a:r>
              <a:rPr lang="fr-FR" sz="2400" spc="-1" err="1">
                <a:solidFill>
                  <a:srgbClr val="376092"/>
                </a:solidFill>
                <a:latin typeface="Calibri"/>
              </a:rPr>
              <a:t>ease</a:t>
            </a:r>
            <a:r>
              <a:rPr lang="fr-FR" sz="2400" spc="-1">
                <a:solidFill>
                  <a:srgbClr val="376092"/>
                </a:solidFill>
                <a:latin typeface="Calibri"/>
              </a:rPr>
              <a:t>-in-out;</a:t>
            </a:r>
          </a:p>
          <a:p>
            <a:pPr marL="406800" indent="-324000">
              <a:spcAft>
                <a:spcPts val="1134"/>
              </a:spcAft>
              <a:buClr>
                <a:srgbClr val="000000"/>
              </a:buClr>
              <a:buSzPct val="45000"/>
              <a:buFont typeface="Wingdings" charset="2"/>
              <a:buChar char=""/>
            </a:pPr>
            <a:r>
              <a:rPr lang="fr-FR" sz="2400" spc="-1">
                <a:solidFill>
                  <a:srgbClr val="376092"/>
                </a:solidFill>
                <a:latin typeface="Calibri"/>
              </a:rPr>
              <a:t>Utilisons notre propre courbe de </a:t>
            </a:r>
            <a:r>
              <a:rPr lang="fr-FR" sz="2400" spc="-1" err="1">
                <a:solidFill>
                  <a:srgbClr val="376092"/>
                </a:solidFill>
                <a:latin typeface="Calibri"/>
              </a:rPr>
              <a:t>bézier</a:t>
            </a:r>
            <a:r>
              <a:rPr lang="fr-FR" sz="2400" spc="-1">
                <a:solidFill>
                  <a:srgbClr val="376092"/>
                </a:solidFill>
                <a:latin typeface="Calibri"/>
              </a:rPr>
              <a:t>.</a:t>
            </a: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3699100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Animation en CSS – Le timing</a:t>
            </a:r>
            <a:endParaRPr lang="en-US" sz="3200" b="0" strike="noStrike" spc="-1">
              <a:solidFill>
                <a:srgbClr val="376092"/>
              </a:solidFill>
              <a:latin typeface="Arial"/>
            </a:endParaRPr>
          </a:p>
        </p:txBody>
      </p:sp>
      <p:sp>
        <p:nvSpPr>
          <p:cNvPr id="136" name="TextShape 2"/>
          <p:cNvSpPr txBox="1"/>
          <p:nvPr/>
        </p:nvSpPr>
        <p:spPr>
          <a:xfrm>
            <a:off x="457200" y="1269507"/>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Nous venons de voir les possibilités de transformation </a:t>
            </a:r>
            <a:r>
              <a:rPr lang="fr-FR" sz="2400" spc="-1" err="1">
                <a:solidFill>
                  <a:srgbClr val="376092"/>
                </a:solidFill>
                <a:latin typeface="Calibri"/>
              </a:rPr>
              <a:t>scale</a:t>
            </a:r>
            <a:r>
              <a:rPr lang="fr-FR" sz="2400" spc="-1">
                <a:solidFill>
                  <a:srgbClr val="376092"/>
                </a:solidFill>
                <a:latin typeface="Calibri"/>
              </a:rPr>
              <a:t> et translate.</a:t>
            </a:r>
          </a:p>
          <a:p>
            <a:pPr marL="406800" indent="-324000">
              <a:spcAft>
                <a:spcPts val="1134"/>
              </a:spcAft>
              <a:buClr>
                <a:srgbClr val="000000"/>
              </a:buClr>
              <a:buSzPct val="45000"/>
              <a:buFont typeface="Wingdings" charset="2"/>
              <a:buChar char=""/>
            </a:pPr>
            <a:r>
              <a:rPr lang="fr-FR" sz="2400" spc="-1">
                <a:solidFill>
                  <a:srgbClr val="376092"/>
                </a:solidFill>
                <a:latin typeface="Calibri"/>
              </a:rPr>
              <a:t>Nous pouvons ajouter les deux transformations suivantes :</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Rotate</a:t>
            </a:r>
            <a:r>
              <a:rPr lang="fr-FR" sz="2400" spc="-1">
                <a:solidFill>
                  <a:srgbClr val="376092"/>
                </a:solidFill>
                <a:latin typeface="Calibri"/>
              </a:rPr>
              <a:t>(90deg) : rotation</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Skew</a:t>
            </a:r>
            <a:r>
              <a:rPr lang="fr-FR" sz="2400" spc="-1">
                <a:solidFill>
                  <a:srgbClr val="376092"/>
                </a:solidFill>
                <a:latin typeface="Calibri"/>
              </a:rPr>
              <a:t>(10deg, 10deg) : Fait pencher l'objet.</a:t>
            </a:r>
          </a:p>
          <a:p>
            <a:pPr marL="406800" indent="-324000">
              <a:spcAft>
                <a:spcPts val="1134"/>
              </a:spcAft>
              <a:buClr>
                <a:srgbClr val="000000"/>
              </a:buClr>
              <a:buSzPct val="45000"/>
              <a:buFont typeface="Wingdings" charset="2"/>
              <a:buChar char=""/>
            </a:pPr>
            <a:r>
              <a:rPr lang="fr-FR" sz="2400" spc="-1">
                <a:solidFill>
                  <a:srgbClr val="376092"/>
                </a:solidFill>
                <a:latin typeface="Calibri"/>
              </a:rPr>
              <a:t>Ajoutons une rotation à la translation de notre image :</a:t>
            </a:r>
          </a:p>
          <a:p>
            <a:pPr marL="864000" lvl="1" indent="-324000">
              <a:spcAft>
                <a:spcPts val="1134"/>
              </a:spcAft>
              <a:buClr>
                <a:srgbClr val="000000"/>
              </a:buClr>
              <a:buSzPct val="45000"/>
              <a:buFont typeface="Wingdings" charset="2"/>
              <a:buChar char=""/>
            </a:pPr>
            <a:r>
              <a:rPr lang="fr-FR" sz="2400" b="0" err="1">
                <a:effectLst/>
                <a:latin typeface="Consolas" panose="020B0609020204030204" pitchFamily="49" charset="0"/>
              </a:rPr>
              <a:t>transform</a:t>
            </a:r>
            <a:r>
              <a:rPr lang="fr-FR" sz="2400" b="0">
                <a:effectLst/>
                <a:latin typeface="Consolas" panose="020B0609020204030204" pitchFamily="49" charset="0"/>
              </a:rPr>
              <a:t>: </a:t>
            </a:r>
            <a:r>
              <a:rPr lang="fr-FR" sz="2400" b="0" err="1">
                <a:effectLst/>
                <a:latin typeface="Consolas" panose="020B0609020204030204" pitchFamily="49" charset="0"/>
              </a:rPr>
              <a:t>translateY</a:t>
            </a:r>
            <a:r>
              <a:rPr lang="fr-FR" sz="2400" b="0">
                <a:effectLst/>
                <a:latin typeface="Consolas" panose="020B0609020204030204" pitchFamily="49" charset="0"/>
              </a:rPr>
              <a:t>(100px) </a:t>
            </a:r>
            <a:r>
              <a:rPr lang="fr-FR" sz="2400" b="0" err="1">
                <a:effectLst/>
                <a:latin typeface="Consolas" panose="020B0609020204030204" pitchFamily="49" charset="0"/>
              </a:rPr>
              <a:t>rotate</a:t>
            </a:r>
            <a:r>
              <a:rPr lang="fr-FR" sz="2400" b="0">
                <a:effectLst/>
                <a:latin typeface="Consolas" panose="020B0609020204030204" pitchFamily="49" charset="0"/>
              </a:rPr>
              <a:t>(360deg);</a:t>
            </a:r>
          </a:p>
          <a:p>
            <a:pPr marL="864000" lvl="1" indent="-324000">
              <a:spcAft>
                <a:spcPts val="1134"/>
              </a:spcAft>
              <a:buClr>
                <a:srgbClr val="000000"/>
              </a:buClr>
              <a:buSzPct val="45000"/>
              <a:buFont typeface="Wingdings" charset="2"/>
              <a:buChar char=""/>
            </a:pPr>
            <a:r>
              <a:rPr lang="fr-FR" sz="2400" b="0" err="1">
                <a:effectLst/>
                <a:latin typeface="Consolas" panose="020B0609020204030204" pitchFamily="49" charset="0"/>
              </a:rPr>
              <a:t>transform</a:t>
            </a:r>
            <a:r>
              <a:rPr lang="fr-FR" sz="2400" b="0">
                <a:effectLst/>
                <a:latin typeface="Consolas" panose="020B0609020204030204" pitchFamily="49" charset="0"/>
              </a:rPr>
              <a:t>: translate(0px, 100px) </a:t>
            </a:r>
            <a:r>
              <a:rPr lang="fr-FR" sz="2400" b="0" err="1">
                <a:effectLst/>
                <a:latin typeface="Consolas" panose="020B0609020204030204" pitchFamily="49" charset="0"/>
              </a:rPr>
              <a:t>rotate</a:t>
            </a:r>
            <a:r>
              <a:rPr lang="fr-FR" sz="2400" b="0">
                <a:effectLst/>
                <a:latin typeface="Consolas" panose="020B0609020204030204" pitchFamily="49" charset="0"/>
              </a:rPr>
              <a:t>(1turn);</a:t>
            </a:r>
          </a:p>
          <a:p>
            <a:pPr marL="864000" lvl="1" indent="-324000">
              <a:spcAft>
                <a:spcPts val="1134"/>
              </a:spcAft>
              <a:buClr>
                <a:srgbClr val="000000"/>
              </a:buClr>
              <a:buSzPct val="45000"/>
              <a:buFont typeface="Wingdings" charset="2"/>
              <a:buChar char=""/>
            </a:pPr>
            <a:endParaRPr lang="fr-FR" sz="2400" b="0">
              <a:effectLst/>
              <a:latin typeface="Consolas" panose="020B0609020204030204" pitchFamily="49" charset="0"/>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1756954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Animation en CSS – Opacité</a:t>
            </a:r>
            <a:endParaRPr lang="en-US" sz="3200" b="0" strike="noStrike" spc="-1">
              <a:solidFill>
                <a:srgbClr val="376092"/>
              </a:solidFill>
              <a:latin typeface="Arial"/>
            </a:endParaRPr>
          </a:p>
        </p:txBody>
      </p:sp>
      <p:sp>
        <p:nvSpPr>
          <p:cNvPr id="136" name="TextShape 2"/>
          <p:cNvSpPr txBox="1"/>
          <p:nvPr/>
        </p:nvSpPr>
        <p:spPr>
          <a:xfrm>
            <a:off x="457200" y="1269507"/>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Une autre transformation qui peut être intéressante est l'opacité.</a:t>
            </a:r>
          </a:p>
          <a:p>
            <a:pPr marL="406800" indent="-324000">
              <a:spcAft>
                <a:spcPts val="1134"/>
              </a:spcAft>
              <a:buClr>
                <a:srgbClr val="000000"/>
              </a:buClr>
              <a:buSzPct val="45000"/>
              <a:buFont typeface="Wingdings" charset="2"/>
              <a:buChar char=""/>
            </a:pPr>
            <a:r>
              <a:rPr lang="fr-FR" sz="2400" spc="-1">
                <a:solidFill>
                  <a:srgbClr val="376092"/>
                </a:solidFill>
                <a:latin typeface="Calibri"/>
              </a:rPr>
              <a:t>L'opacité nous permet de voir apparaitre progressivement un texte, une bordure, une image.</a:t>
            </a:r>
          </a:p>
          <a:p>
            <a:pPr marL="406800" indent="-324000">
              <a:spcAft>
                <a:spcPts val="1134"/>
              </a:spcAft>
              <a:buClr>
                <a:srgbClr val="000000"/>
              </a:buClr>
              <a:buSzPct val="45000"/>
              <a:buFont typeface="Wingdings" charset="2"/>
              <a:buChar char=""/>
            </a:pPr>
            <a:r>
              <a:rPr lang="fr-FR" sz="2400" b="0" spc="-1">
                <a:solidFill>
                  <a:srgbClr val="376092"/>
                </a:solidFill>
                <a:effectLst/>
                <a:latin typeface="Calibri"/>
              </a:rPr>
              <a:t>Modifions la couleur de fon</a:t>
            </a:r>
            <a:r>
              <a:rPr lang="fr-FR" sz="2400" spc="-1">
                <a:solidFill>
                  <a:srgbClr val="376092"/>
                </a:solidFill>
                <a:latin typeface="Calibri"/>
              </a:rPr>
              <a:t>ds de </a:t>
            </a:r>
            <a:r>
              <a:rPr lang="fr-FR" sz="2400" spc="-1" err="1">
                <a:solidFill>
                  <a:srgbClr val="376092"/>
                </a:solidFill>
                <a:latin typeface="Calibri"/>
              </a:rPr>
              <a:t>imgGrand</a:t>
            </a:r>
            <a:endParaRPr lang="fr-FR" sz="2400" spc="-1">
              <a:solidFill>
                <a:srgbClr val="376092"/>
              </a:solidFill>
              <a:latin typeface="Calibri"/>
            </a:endParaRPr>
          </a:p>
          <a:p>
            <a:pPr marL="540000" lvl="1">
              <a:spcAft>
                <a:spcPts val="1134"/>
              </a:spcAft>
              <a:buClr>
                <a:srgbClr val="000000"/>
              </a:buClr>
              <a:buSzPct val="45000"/>
            </a:pPr>
            <a:r>
              <a:rPr lang="fr-FR" sz="2400" spc="-1">
                <a:latin typeface="Calibri"/>
              </a:rPr>
              <a:t>Background: </a:t>
            </a:r>
            <a:r>
              <a:rPr lang="en-US" sz="2400" spc="-1" err="1">
                <a:latin typeface="Calibri"/>
              </a:rPr>
              <a:t>rgba</a:t>
            </a:r>
            <a:r>
              <a:rPr lang="en-US" sz="2400" spc="-1">
                <a:latin typeface="Calibri"/>
              </a:rPr>
              <a:t>(255, 0, 0, 0);</a:t>
            </a:r>
          </a:p>
          <a:p>
            <a:pPr marL="406800" indent="-324000">
              <a:spcAft>
                <a:spcPts val="1134"/>
              </a:spcAft>
              <a:buClr>
                <a:srgbClr val="000000"/>
              </a:buClr>
              <a:buSzPct val="45000"/>
              <a:buFont typeface="Wingdings" charset="2"/>
              <a:buChar char=""/>
            </a:pPr>
            <a:r>
              <a:rPr lang="en-US" sz="2400" spc="-1" err="1">
                <a:solidFill>
                  <a:srgbClr val="376092"/>
                </a:solidFill>
                <a:latin typeface="Calibri"/>
              </a:rPr>
              <a:t>Ainsi</a:t>
            </a:r>
            <a:r>
              <a:rPr lang="en-US" sz="2400" spc="-1">
                <a:solidFill>
                  <a:srgbClr val="376092"/>
                </a:solidFill>
                <a:latin typeface="Calibri"/>
              </a:rPr>
              <a:t> que le background dans le hover :</a:t>
            </a:r>
          </a:p>
          <a:p>
            <a:pPr marL="540000" lvl="1">
              <a:spcAft>
                <a:spcPts val="1134"/>
              </a:spcAft>
              <a:buClr>
                <a:srgbClr val="000000"/>
              </a:buClr>
              <a:buSzPct val="45000"/>
            </a:pPr>
            <a:r>
              <a:rPr lang="fr-FR" sz="2400" spc="-1">
                <a:latin typeface="Calibri"/>
              </a:rPr>
              <a:t>Background: </a:t>
            </a:r>
            <a:r>
              <a:rPr lang="en-US" sz="2400" spc="-1" err="1">
                <a:latin typeface="Calibri"/>
              </a:rPr>
              <a:t>rgba</a:t>
            </a:r>
            <a:r>
              <a:rPr lang="en-US" sz="2400" spc="-1">
                <a:latin typeface="Calibri"/>
              </a:rPr>
              <a:t>(255, 0, 0, 1);</a:t>
            </a:r>
          </a:p>
          <a:p>
            <a:pPr marL="864000" lvl="1" indent="-324000">
              <a:spcAft>
                <a:spcPts val="1134"/>
              </a:spcAft>
              <a:buClr>
                <a:srgbClr val="000000"/>
              </a:buClr>
              <a:buSzPct val="45000"/>
              <a:buFont typeface="Wingdings" charset="2"/>
              <a:buChar char=""/>
            </a:pPr>
            <a:endParaRPr lang="fr-FR" sz="2400" b="0">
              <a:effectLst/>
              <a:latin typeface="Consolas" panose="020B0609020204030204" pitchFamily="49" charset="0"/>
            </a:endParaRPr>
          </a:p>
          <a:p>
            <a:pPr marL="864000" lvl="1" indent="-324000">
              <a:spcAft>
                <a:spcPts val="1134"/>
              </a:spcAft>
              <a:buClr>
                <a:srgbClr val="000000"/>
              </a:buClr>
              <a:buSzPct val="45000"/>
              <a:buFont typeface="Wingdings" charset="2"/>
              <a:buChar char=""/>
            </a:pPr>
            <a:endParaRPr lang="fr-FR" sz="2400" b="0">
              <a:effectLst/>
              <a:latin typeface="Consolas" panose="020B0609020204030204" pitchFamily="49" charset="0"/>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1721582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Animation en CSS – animer un voisin</a:t>
            </a:r>
            <a:endParaRPr lang="en-US" sz="3200" b="0" strike="noStrike" spc="-1">
              <a:solidFill>
                <a:srgbClr val="376092"/>
              </a:solidFill>
              <a:latin typeface="Arial"/>
            </a:endParaRPr>
          </a:p>
        </p:txBody>
      </p:sp>
      <p:sp>
        <p:nvSpPr>
          <p:cNvPr id="136" name="TextShape 2"/>
          <p:cNvSpPr txBox="1"/>
          <p:nvPr/>
        </p:nvSpPr>
        <p:spPr>
          <a:xfrm>
            <a:off x="457200" y="1269507"/>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Nous voulons cette fois passer la souris sur un élément et que ce soit un autre élément qui bouge.</a:t>
            </a:r>
          </a:p>
          <a:p>
            <a:pPr marL="406800" indent="-324000">
              <a:spcAft>
                <a:spcPts val="1134"/>
              </a:spcAft>
              <a:buClr>
                <a:srgbClr val="000000"/>
              </a:buClr>
              <a:buSzPct val="45000"/>
              <a:buFont typeface="Wingdings" charset="2"/>
              <a:buChar char=""/>
            </a:pPr>
            <a:r>
              <a:rPr lang="fr-FR" sz="2400" b="0" spc="-1">
                <a:solidFill>
                  <a:srgbClr val="376092"/>
                </a:solidFill>
                <a:effectLst/>
                <a:latin typeface="Calibri"/>
              </a:rPr>
              <a:t>Nous pouvons le faire avec le conteneur d'adjacence +.</a:t>
            </a:r>
          </a:p>
          <a:p>
            <a:pPr marL="406800" indent="-324000">
              <a:spcAft>
                <a:spcPts val="1134"/>
              </a:spcAft>
              <a:buClr>
                <a:srgbClr val="000000"/>
              </a:buClr>
              <a:buSzPct val="45000"/>
              <a:buFont typeface="Wingdings" charset="2"/>
              <a:buChar char=""/>
            </a:pPr>
            <a:r>
              <a:rPr lang="fr-FR" sz="2400" spc="-1">
                <a:solidFill>
                  <a:srgbClr val="376092"/>
                </a:solidFill>
                <a:latin typeface="Calibri"/>
              </a:rPr>
              <a:t>Pour cela, créons un objet dans le HTML qui précède directement l'image </a:t>
            </a:r>
            <a:r>
              <a:rPr lang="fr-FR" sz="2400" spc="-1" err="1">
                <a:solidFill>
                  <a:srgbClr val="376092"/>
                </a:solidFill>
                <a:latin typeface="Calibri"/>
              </a:rPr>
              <a:t>imgbouge</a:t>
            </a:r>
            <a:r>
              <a:rPr lang="fr-FR" sz="2400" spc="-1">
                <a:solidFill>
                  <a:srgbClr val="376092"/>
                </a:solidFill>
                <a:latin typeface="Calibri"/>
              </a:rPr>
              <a:t> :</a:t>
            </a:r>
          </a:p>
          <a:p>
            <a:r>
              <a:rPr lang="fr-FR" sz="2400" b="0">
                <a:effectLst/>
                <a:latin typeface="Consolas" panose="020B0609020204030204" pitchFamily="49" charset="0"/>
              </a:rPr>
              <a:t>      &lt;div id="</a:t>
            </a:r>
            <a:r>
              <a:rPr lang="fr-FR" sz="2400" b="0" err="1">
                <a:effectLst/>
                <a:latin typeface="Consolas" panose="020B0609020204030204" pitchFamily="49" charset="0"/>
              </a:rPr>
              <a:t>eleVoisin</a:t>
            </a:r>
            <a:r>
              <a:rPr lang="fr-FR" sz="2400" b="0">
                <a:effectLst/>
                <a:latin typeface="Consolas" panose="020B0609020204030204" pitchFamily="49" charset="0"/>
              </a:rPr>
              <a:t>"&gt; </a:t>
            </a:r>
          </a:p>
          <a:p>
            <a:r>
              <a:rPr lang="fr-FR" sz="2400" b="0">
                <a:effectLst/>
                <a:latin typeface="Consolas" panose="020B0609020204030204" pitchFamily="49" charset="0"/>
              </a:rPr>
              <a:t>           Bonjour, Je suis le voisin</a:t>
            </a:r>
          </a:p>
          <a:p>
            <a:r>
              <a:rPr lang="fr-FR" sz="2400" b="0">
                <a:effectLst/>
                <a:latin typeface="Consolas" panose="020B0609020204030204" pitchFamily="49" charset="0"/>
              </a:rPr>
              <a:t>      &lt;/div&gt;</a:t>
            </a:r>
          </a:p>
          <a:p>
            <a:pPr marL="406800" indent="-324000">
              <a:spcAft>
                <a:spcPts val="1134"/>
              </a:spcAft>
              <a:buClr>
                <a:srgbClr val="000000"/>
              </a:buClr>
              <a:buSzPct val="45000"/>
              <a:buFont typeface="Wingdings" charset="2"/>
              <a:buChar char=""/>
            </a:pPr>
            <a:r>
              <a:rPr lang="fr-FR" sz="2400" spc="-1">
                <a:solidFill>
                  <a:srgbClr val="376092"/>
                </a:solidFill>
                <a:latin typeface="Calibri"/>
              </a:rPr>
              <a:t>Il reste maintenant à gérer le </a:t>
            </a:r>
            <a:r>
              <a:rPr lang="fr-FR" sz="2400" spc="-1" err="1">
                <a:solidFill>
                  <a:srgbClr val="376092"/>
                </a:solidFill>
                <a:latin typeface="Calibri"/>
              </a:rPr>
              <a:t>hover</a:t>
            </a:r>
            <a:r>
              <a:rPr lang="fr-FR" sz="2400" spc="-1">
                <a:solidFill>
                  <a:srgbClr val="376092"/>
                </a:solidFill>
                <a:latin typeface="Calibri"/>
              </a:rPr>
              <a:t> de cet élément :</a:t>
            </a:r>
          </a:p>
          <a:p>
            <a:r>
              <a:rPr lang="fr-FR" sz="2400" b="0">
                <a:effectLst/>
                <a:latin typeface="Consolas" panose="020B0609020204030204" pitchFamily="49" charset="0"/>
              </a:rPr>
              <a:t>	#eleVoisin:hover + #imgBouge {</a:t>
            </a:r>
          </a:p>
          <a:p>
            <a:r>
              <a:rPr lang="fr-FR" sz="2400" b="0">
                <a:effectLst/>
                <a:latin typeface="Consolas" panose="020B0609020204030204" pitchFamily="49" charset="0"/>
              </a:rPr>
              <a:t>    		</a:t>
            </a:r>
            <a:r>
              <a:rPr lang="fr-FR" sz="2400" b="0" err="1">
                <a:effectLst/>
                <a:latin typeface="Consolas" panose="020B0609020204030204" pitchFamily="49" charset="0"/>
              </a:rPr>
              <a:t>transform</a:t>
            </a:r>
            <a:r>
              <a:rPr lang="fr-FR" sz="2400" b="0">
                <a:effectLst/>
                <a:latin typeface="Consolas" panose="020B0609020204030204" pitchFamily="49" charset="0"/>
              </a:rPr>
              <a:t>: </a:t>
            </a:r>
            <a:r>
              <a:rPr lang="fr-FR" sz="2400" b="0" err="1">
                <a:effectLst/>
                <a:latin typeface="Consolas" panose="020B0609020204030204" pitchFamily="49" charset="0"/>
              </a:rPr>
              <a:t>translateY</a:t>
            </a:r>
            <a:r>
              <a:rPr lang="fr-FR" sz="2400" b="0">
                <a:effectLst/>
                <a:latin typeface="Consolas" panose="020B0609020204030204" pitchFamily="49" charset="0"/>
              </a:rPr>
              <a:t>(-100px);</a:t>
            </a:r>
          </a:p>
          <a:p>
            <a:r>
              <a:rPr lang="fr-FR" sz="2400" b="0">
                <a:effectLst/>
                <a:latin typeface="Consolas" panose="020B0609020204030204" pitchFamily="49" charset="0"/>
              </a:rPr>
              <a:t>	}</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540000" lvl="1">
              <a:spcAft>
                <a:spcPts val="1134"/>
              </a:spcAft>
              <a:buClr>
                <a:srgbClr val="000000"/>
              </a:buClr>
              <a:buSzPct val="45000"/>
            </a:pPr>
            <a:endParaRPr lang="fr-FR" sz="2400" b="0">
              <a:effectLst/>
              <a:latin typeface="Consolas" panose="020B0609020204030204" pitchFamily="49" charset="0"/>
            </a:endParaRPr>
          </a:p>
          <a:p>
            <a:pPr marL="864000" lvl="1" indent="-324000">
              <a:spcAft>
                <a:spcPts val="1134"/>
              </a:spcAft>
              <a:buClr>
                <a:srgbClr val="000000"/>
              </a:buClr>
              <a:buSzPct val="45000"/>
              <a:buFont typeface="Wingdings" charset="2"/>
              <a:buChar char=""/>
            </a:pPr>
            <a:endParaRPr lang="fr-FR" sz="2400" b="0">
              <a:effectLst/>
              <a:latin typeface="Consolas" panose="020B0609020204030204" pitchFamily="49" charset="0"/>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2529134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Animation en CSS – animer un voisin</a:t>
            </a:r>
            <a:endParaRPr lang="en-US" sz="3200" b="0" strike="noStrike" spc="-1">
              <a:solidFill>
                <a:srgbClr val="376092"/>
              </a:solidFill>
              <a:latin typeface="Arial"/>
            </a:endParaRPr>
          </a:p>
        </p:txBody>
      </p:sp>
      <p:sp>
        <p:nvSpPr>
          <p:cNvPr id="136" name="TextShape 2"/>
          <p:cNvSpPr txBox="1"/>
          <p:nvPr/>
        </p:nvSpPr>
        <p:spPr>
          <a:xfrm>
            <a:off x="457200" y="1269507"/>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Nous voulons cette fois passer la souris sur un élément et que ce soit un autre élément qui bouge.</a:t>
            </a:r>
          </a:p>
          <a:p>
            <a:pPr marL="406800" indent="-324000">
              <a:spcAft>
                <a:spcPts val="1134"/>
              </a:spcAft>
              <a:buClr>
                <a:srgbClr val="000000"/>
              </a:buClr>
              <a:buSzPct val="45000"/>
              <a:buFont typeface="Wingdings" charset="2"/>
              <a:buChar char=""/>
            </a:pPr>
            <a:r>
              <a:rPr lang="fr-FR" sz="2400" b="0" spc="-1">
                <a:solidFill>
                  <a:srgbClr val="376092"/>
                </a:solidFill>
                <a:effectLst/>
                <a:latin typeface="Calibri"/>
              </a:rPr>
              <a:t>Nous pouvons le faire avec le conteneur d'adjacence +.</a:t>
            </a:r>
          </a:p>
          <a:p>
            <a:pPr marL="406800" indent="-324000">
              <a:spcAft>
                <a:spcPts val="1134"/>
              </a:spcAft>
              <a:buClr>
                <a:srgbClr val="000000"/>
              </a:buClr>
              <a:buSzPct val="45000"/>
              <a:buFont typeface="Wingdings" charset="2"/>
              <a:buChar char=""/>
            </a:pPr>
            <a:r>
              <a:rPr lang="fr-FR" sz="2400" spc="-1">
                <a:solidFill>
                  <a:srgbClr val="376092"/>
                </a:solidFill>
                <a:latin typeface="Calibri"/>
              </a:rPr>
              <a:t>Pour cela, créons un objet dans le HTML qui précède directement l'image </a:t>
            </a:r>
            <a:r>
              <a:rPr lang="fr-FR" sz="2400" spc="-1" err="1">
                <a:solidFill>
                  <a:srgbClr val="376092"/>
                </a:solidFill>
                <a:latin typeface="Calibri"/>
              </a:rPr>
              <a:t>imgbouge</a:t>
            </a:r>
            <a:r>
              <a:rPr lang="fr-FR" sz="2400" spc="-1">
                <a:solidFill>
                  <a:srgbClr val="376092"/>
                </a:solidFill>
                <a:latin typeface="Calibri"/>
              </a:rPr>
              <a:t> :</a:t>
            </a:r>
          </a:p>
          <a:p>
            <a:r>
              <a:rPr lang="fr-FR" sz="2400" b="0">
                <a:effectLst/>
                <a:latin typeface="Consolas" panose="020B0609020204030204" pitchFamily="49" charset="0"/>
              </a:rPr>
              <a:t>      &lt;div id="</a:t>
            </a:r>
            <a:r>
              <a:rPr lang="fr-FR" sz="2400" b="0" err="1">
                <a:effectLst/>
                <a:latin typeface="Consolas" panose="020B0609020204030204" pitchFamily="49" charset="0"/>
              </a:rPr>
              <a:t>eleVoisin</a:t>
            </a:r>
            <a:r>
              <a:rPr lang="fr-FR" sz="2400" b="0">
                <a:effectLst/>
                <a:latin typeface="Consolas" panose="020B0609020204030204" pitchFamily="49" charset="0"/>
              </a:rPr>
              <a:t>"&gt; </a:t>
            </a:r>
          </a:p>
          <a:p>
            <a:r>
              <a:rPr lang="fr-FR" sz="2400" b="0">
                <a:effectLst/>
                <a:latin typeface="Consolas" panose="020B0609020204030204" pitchFamily="49" charset="0"/>
              </a:rPr>
              <a:t>           Bonjour, Je suis le voisin</a:t>
            </a:r>
          </a:p>
          <a:p>
            <a:r>
              <a:rPr lang="fr-FR" sz="2400" b="0">
                <a:effectLst/>
                <a:latin typeface="Consolas" panose="020B0609020204030204" pitchFamily="49" charset="0"/>
              </a:rPr>
              <a:t>      &lt;/div&gt;</a:t>
            </a:r>
          </a:p>
          <a:p>
            <a:pPr marL="406800" indent="-324000">
              <a:spcAft>
                <a:spcPts val="1134"/>
              </a:spcAft>
              <a:buClr>
                <a:srgbClr val="000000"/>
              </a:buClr>
              <a:buSzPct val="45000"/>
              <a:buFont typeface="Wingdings" charset="2"/>
              <a:buChar char=""/>
            </a:pPr>
            <a:r>
              <a:rPr lang="fr-FR" sz="2400" spc="-1">
                <a:solidFill>
                  <a:srgbClr val="376092"/>
                </a:solidFill>
                <a:latin typeface="Calibri"/>
              </a:rPr>
              <a:t>Il reste maintenant à gérer le </a:t>
            </a:r>
            <a:r>
              <a:rPr lang="fr-FR" sz="2400" spc="-1" err="1">
                <a:solidFill>
                  <a:srgbClr val="376092"/>
                </a:solidFill>
                <a:latin typeface="Calibri"/>
              </a:rPr>
              <a:t>hover</a:t>
            </a:r>
            <a:r>
              <a:rPr lang="fr-FR" sz="2400" spc="-1">
                <a:solidFill>
                  <a:srgbClr val="376092"/>
                </a:solidFill>
                <a:latin typeface="Calibri"/>
              </a:rPr>
              <a:t> de cet élément :</a:t>
            </a:r>
          </a:p>
          <a:p>
            <a:r>
              <a:rPr lang="fr-FR" sz="2400" b="0">
                <a:effectLst/>
                <a:latin typeface="Consolas" panose="020B0609020204030204" pitchFamily="49" charset="0"/>
              </a:rPr>
              <a:t>	#eleVoisin:hover + #imgBouge {</a:t>
            </a:r>
          </a:p>
          <a:p>
            <a:r>
              <a:rPr lang="fr-FR" sz="2400" b="0">
                <a:effectLst/>
                <a:latin typeface="Consolas" panose="020B0609020204030204" pitchFamily="49" charset="0"/>
              </a:rPr>
              <a:t>    		</a:t>
            </a:r>
            <a:r>
              <a:rPr lang="fr-FR" sz="2400" b="0" err="1">
                <a:effectLst/>
                <a:latin typeface="Consolas" panose="020B0609020204030204" pitchFamily="49" charset="0"/>
              </a:rPr>
              <a:t>transform</a:t>
            </a:r>
            <a:r>
              <a:rPr lang="fr-FR" sz="2400" b="0">
                <a:effectLst/>
                <a:latin typeface="Consolas" panose="020B0609020204030204" pitchFamily="49" charset="0"/>
              </a:rPr>
              <a:t>: </a:t>
            </a:r>
            <a:r>
              <a:rPr lang="fr-FR" sz="2400" b="0" err="1">
                <a:effectLst/>
                <a:latin typeface="Consolas" panose="020B0609020204030204" pitchFamily="49" charset="0"/>
              </a:rPr>
              <a:t>translateY</a:t>
            </a:r>
            <a:r>
              <a:rPr lang="fr-FR" sz="2400" b="0">
                <a:effectLst/>
                <a:latin typeface="Consolas" panose="020B0609020204030204" pitchFamily="49" charset="0"/>
              </a:rPr>
              <a:t>(-100px);</a:t>
            </a:r>
          </a:p>
          <a:p>
            <a:r>
              <a:rPr lang="fr-FR" sz="2400" b="0">
                <a:effectLst/>
                <a:latin typeface="Consolas" panose="020B0609020204030204" pitchFamily="49" charset="0"/>
              </a:rPr>
              <a:t>	}</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540000" lvl="1">
              <a:spcAft>
                <a:spcPts val="1134"/>
              </a:spcAft>
              <a:buClr>
                <a:srgbClr val="000000"/>
              </a:buClr>
              <a:buSzPct val="45000"/>
            </a:pPr>
            <a:endParaRPr lang="fr-FR" sz="2400" b="0">
              <a:effectLst/>
              <a:latin typeface="Consolas" panose="020B0609020204030204" pitchFamily="49" charset="0"/>
            </a:endParaRPr>
          </a:p>
          <a:p>
            <a:pPr marL="864000" lvl="1" indent="-324000">
              <a:spcAft>
                <a:spcPts val="1134"/>
              </a:spcAft>
              <a:buClr>
                <a:srgbClr val="000000"/>
              </a:buClr>
              <a:buSzPct val="45000"/>
              <a:buFont typeface="Wingdings" charset="2"/>
              <a:buChar char=""/>
            </a:pPr>
            <a:endParaRPr lang="fr-FR" sz="2400" b="0">
              <a:effectLst/>
              <a:latin typeface="Consolas" panose="020B0609020204030204" pitchFamily="49" charset="0"/>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95310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Animation en CSS – </a:t>
            </a:r>
            <a:r>
              <a:rPr lang="fr-FR" sz="3200" spc="-1" err="1">
                <a:solidFill>
                  <a:srgbClr val="376092"/>
                </a:solidFill>
                <a:latin typeface="Arial"/>
              </a:rPr>
              <a:t>Keyframes</a:t>
            </a:r>
            <a:endParaRPr lang="en-US" sz="3200" b="0" strike="noStrike" spc="-1">
              <a:solidFill>
                <a:srgbClr val="376092"/>
              </a:solidFill>
              <a:latin typeface="Arial"/>
            </a:endParaRPr>
          </a:p>
        </p:txBody>
      </p:sp>
      <p:sp>
        <p:nvSpPr>
          <p:cNvPr id="136" name="TextShape 2"/>
          <p:cNvSpPr txBox="1"/>
          <p:nvPr/>
        </p:nvSpPr>
        <p:spPr>
          <a:xfrm>
            <a:off x="457200" y="1269507"/>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Les </a:t>
            </a:r>
            <a:r>
              <a:rPr lang="fr-FR" sz="2400" spc="-1" err="1">
                <a:solidFill>
                  <a:srgbClr val="376092"/>
                </a:solidFill>
                <a:latin typeface="Calibri"/>
              </a:rPr>
              <a:t>keyframes</a:t>
            </a:r>
            <a:r>
              <a:rPr lang="fr-FR" sz="2400" spc="-1">
                <a:solidFill>
                  <a:srgbClr val="376092"/>
                </a:solidFill>
                <a:latin typeface="Calibri"/>
              </a:rPr>
              <a:t> sont des animations un peu plus complexes mais qui vous permettent de décomposer complètement le mouvement de votre animation :</a:t>
            </a:r>
          </a:p>
          <a:p>
            <a:pPr marL="82800">
              <a:buClr>
                <a:srgbClr val="000000"/>
              </a:buClr>
              <a:buSzPct val="45000"/>
            </a:pPr>
            <a:r>
              <a:rPr lang="fr-FR" sz="1600" spc="-1">
                <a:latin typeface="Calibri"/>
              </a:rPr>
              <a:t>@keyframes </a:t>
            </a:r>
            <a:r>
              <a:rPr lang="fr-FR" sz="1600" spc="-1" err="1">
                <a:latin typeface="Calibri"/>
              </a:rPr>
              <a:t>img</a:t>
            </a:r>
            <a:r>
              <a:rPr lang="fr-FR" sz="1600" spc="-1">
                <a:latin typeface="Calibri"/>
              </a:rPr>
              <a:t>-grand {</a:t>
            </a:r>
          </a:p>
          <a:p>
            <a:pPr marL="82800">
              <a:buClr>
                <a:srgbClr val="000000"/>
              </a:buClr>
              <a:buSzPct val="45000"/>
            </a:pPr>
            <a:r>
              <a:rPr lang="fr-FR" sz="1600" spc="-1">
                <a:latin typeface="Calibri"/>
              </a:rPr>
              <a:t>    0% {</a:t>
            </a:r>
          </a:p>
          <a:p>
            <a:pPr marL="82800">
              <a:buClr>
                <a:srgbClr val="000000"/>
              </a:buClr>
              <a:buSzPct val="45000"/>
            </a:pPr>
            <a:r>
              <a:rPr lang="fr-FR" sz="1600" spc="-1">
                <a:latin typeface="Calibri"/>
              </a:rPr>
              <a:t>        </a:t>
            </a:r>
            <a:r>
              <a:rPr lang="fr-FR" sz="1600" spc="-1" err="1">
                <a:latin typeface="Calibri"/>
              </a:rPr>
              <a:t>transform</a:t>
            </a:r>
            <a:r>
              <a:rPr lang="fr-FR" sz="1600" spc="-1">
                <a:latin typeface="Calibri"/>
              </a:rPr>
              <a:t>: </a:t>
            </a:r>
            <a:r>
              <a:rPr lang="fr-FR" sz="1600" spc="-1" err="1">
                <a:latin typeface="Calibri"/>
              </a:rPr>
              <a:t>scale</a:t>
            </a:r>
            <a:r>
              <a:rPr lang="fr-FR" sz="1600" spc="-1">
                <a:latin typeface="Calibri"/>
              </a:rPr>
              <a:t>(1);</a:t>
            </a:r>
          </a:p>
          <a:p>
            <a:pPr marL="82800">
              <a:buClr>
                <a:srgbClr val="000000"/>
              </a:buClr>
              <a:buSzPct val="45000"/>
            </a:pPr>
            <a:r>
              <a:rPr lang="fr-FR" sz="1600" spc="-1">
                <a:latin typeface="Calibri"/>
              </a:rPr>
              <a:t>    }</a:t>
            </a:r>
          </a:p>
          <a:p>
            <a:pPr marL="82800">
              <a:buClr>
                <a:srgbClr val="000000"/>
              </a:buClr>
              <a:buSzPct val="45000"/>
            </a:pPr>
            <a:r>
              <a:rPr lang="fr-FR" sz="1600" spc="-1">
                <a:latin typeface="Calibri"/>
              </a:rPr>
              <a:t>    17% {</a:t>
            </a:r>
          </a:p>
          <a:p>
            <a:pPr marL="82800">
              <a:buClr>
                <a:srgbClr val="000000"/>
              </a:buClr>
              <a:buSzPct val="45000"/>
            </a:pPr>
            <a:r>
              <a:rPr lang="fr-FR" sz="1600" spc="-1">
                <a:latin typeface="Calibri"/>
              </a:rPr>
              <a:t>        </a:t>
            </a:r>
            <a:r>
              <a:rPr lang="fr-FR" sz="1600" spc="-1" err="1">
                <a:latin typeface="Calibri"/>
              </a:rPr>
              <a:t>transform</a:t>
            </a:r>
            <a:r>
              <a:rPr lang="fr-FR" sz="1600" spc="-1">
                <a:latin typeface="Calibri"/>
              </a:rPr>
              <a:t>: </a:t>
            </a:r>
            <a:r>
              <a:rPr lang="fr-FR" sz="1600" spc="-1" err="1">
                <a:latin typeface="Calibri"/>
              </a:rPr>
              <a:t>scale</a:t>
            </a:r>
            <a:r>
              <a:rPr lang="fr-FR" sz="1600" spc="-1">
                <a:latin typeface="Calibri"/>
              </a:rPr>
              <a:t>(1.05);</a:t>
            </a:r>
          </a:p>
          <a:p>
            <a:pPr marL="82800">
              <a:buClr>
                <a:srgbClr val="000000"/>
              </a:buClr>
              <a:buSzPct val="45000"/>
            </a:pPr>
            <a:r>
              <a:rPr lang="fr-FR" sz="1600" spc="-1">
                <a:latin typeface="Calibri"/>
              </a:rPr>
              <a:t>    }</a:t>
            </a:r>
          </a:p>
          <a:p>
            <a:pPr marL="82800">
              <a:buClr>
                <a:srgbClr val="000000"/>
              </a:buClr>
              <a:buSzPct val="45000"/>
            </a:pPr>
            <a:r>
              <a:rPr lang="fr-FR" sz="1600" spc="-1">
                <a:latin typeface="Calibri"/>
              </a:rPr>
              <a:t>    24% {</a:t>
            </a:r>
          </a:p>
          <a:p>
            <a:pPr marL="82800">
              <a:buClr>
                <a:srgbClr val="000000"/>
              </a:buClr>
              <a:buSzPct val="45000"/>
            </a:pPr>
            <a:r>
              <a:rPr lang="fr-FR" sz="1600" spc="-1">
                <a:latin typeface="Calibri"/>
              </a:rPr>
              <a:t>        </a:t>
            </a:r>
            <a:r>
              <a:rPr lang="fr-FR" sz="1600" spc="-1" err="1">
                <a:latin typeface="Calibri"/>
              </a:rPr>
              <a:t>transform</a:t>
            </a:r>
            <a:r>
              <a:rPr lang="fr-FR" sz="1600" spc="-1">
                <a:latin typeface="Calibri"/>
              </a:rPr>
              <a:t>: </a:t>
            </a:r>
            <a:r>
              <a:rPr lang="fr-FR" sz="1600" spc="-1" err="1">
                <a:latin typeface="Calibri"/>
              </a:rPr>
              <a:t>scale</a:t>
            </a:r>
            <a:r>
              <a:rPr lang="fr-FR" sz="1600" spc="-1">
                <a:latin typeface="Calibri"/>
              </a:rPr>
              <a:t>(1.10);</a:t>
            </a:r>
          </a:p>
          <a:p>
            <a:pPr marL="82800">
              <a:buClr>
                <a:srgbClr val="000000"/>
              </a:buClr>
              <a:buSzPct val="45000"/>
            </a:pPr>
            <a:r>
              <a:rPr lang="fr-FR" sz="1600" spc="-1">
                <a:latin typeface="Calibri"/>
              </a:rPr>
              <a:t>    }</a:t>
            </a:r>
          </a:p>
          <a:p>
            <a:pPr marL="82800">
              <a:buClr>
                <a:srgbClr val="000000"/>
              </a:buClr>
              <a:buSzPct val="45000"/>
            </a:pPr>
            <a:r>
              <a:rPr lang="fr-FR" sz="1600" spc="-1">
                <a:latin typeface="Calibri"/>
              </a:rPr>
              <a:t>    46% {</a:t>
            </a:r>
          </a:p>
          <a:p>
            <a:pPr marL="82800">
              <a:buClr>
                <a:srgbClr val="000000"/>
              </a:buClr>
              <a:buSzPct val="45000"/>
            </a:pPr>
            <a:r>
              <a:rPr lang="fr-FR" sz="1600" spc="-1">
                <a:latin typeface="Calibri"/>
              </a:rPr>
              <a:t>        </a:t>
            </a:r>
            <a:r>
              <a:rPr lang="fr-FR" sz="1600" spc="-1" err="1">
                <a:latin typeface="Calibri"/>
              </a:rPr>
              <a:t>transform</a:t>
            </a:r>
            <a:r>
              <a:rPr lang="fr-FR" sz="1600" spc="-1">
                <a:latin typeface="Calibri"/>
              </a:rPr>
              <a:t>: </a:t>
            </a:r>
            <a:r>
              <a:rPr lang="fr-FR" sz="1600" spc="-1" err="1">
                <a:latin typeface="Calibri"/>
              </a:rPr>
              <a:t>scale</a:t>
            </a:r>
            <a:r>
              <a:rPr lang="fr-FR" sz="1600" spc="-1">
                <a:latin typeface="Calibri"/>
              </a:rPr>
              <a:t>(1.13);</a:t>
            </a:r>
          </a:p>
          <a:p>
            <a:pPr marL="82800">
              <a:buClr>
                <a:srgbClr val="000000"/>
              </a:buClr>
              <a:buSzPct val="45000"/>
            </a:pPr>
            <a:r>
              <a:rPr lang="fr-FR" sz="1600" spc="-1">
                <a:latin typeface="Calibri"/>
              </a:rPr>
              <a:t>    }</a:t>
            </a:r>
          </a:p>
          <a:p>
            <a:pPr marL="82800">
              <a:buClr>
                <a:srgbClr val="000000"/>
              </a:buClr>
              <a:buSzPct val="45000"/>
            </a:pPr>
            <a:r>
              <a:rPr lang="fr-FR" sz="1600" spc="-1">
                <a:latin typeface="Calibri"/>
              </a:rPr>
              <a:t>    100% {</a:t>
            </a:r>
          </a:p>
          <a:p>
            <a:pPr marL="82800">
              <a:buClr>
                <a:srgbClr val="000000"/>
              </a:buClr>
              <a:buSzPct val="45000"/>
            </a:pPr>
            <a:r>
              <a:rPr lang="fr-FR" sz="1600" spc="-1">
                <a:latin typeface="Calibri"/>
              </a:rPr>
              <a:t>        </a:t>
            </a:r>
            <a:r>
              <a:rPr lang="fr-FR" sz="1600" spc="-1" err="1">
                <a:latin typeface="Calibri"/>
              </a:rPr>
              <a:t>transform</a:t>
            </a:r>
            <a:r>
              <a:rPr lang="fr-FR" sz="1600" spc="-1">
                <a:latin typeface="Calibri"/>
              </a:rPr>
              <a:t>: </a:t>
            </a:r>
            <a:r>
              <a:rPr lang="fr-FR" sz="1600" spc="-1" err="1">
                <a:latin typeface="Calibri"/>
              </a:rPr>
              <a:t>scale</a:t>
            </a:r>
            <a:r>
              <a:rPr lang="fr-FR" sz="1600" spc="-1">
                <a:latin typeface="Calibri"/>
              </a:rPr>
              <a:t>(1.15);</a:t>
            </a:r>
          </a:p>
          <a:p>
            <a:pPr marL="82800">
              <a:buClr>
                <a:srgbClr val="000000"/>
              </a:buClr>
              <a:buSzPct val="45000"/>
            </a:pPr>
            <a:r>
              <a:rPr lang="fr-FR" sz="1600" spc="-1">
                <a:latin typeface="Calibri"/>
              </a:rPr>
              <a:t>    }</a:t>
            </a:r>
          </a:p>
          <a:p>
            <a:pPr marL="82800">
              <a:buClr>
                <a:srgbClr val="000000"/>
              </a:buClr>
              <a:buSzPct val="45000"/>
            </a:pPr>
            <a:r>
              <a:rPr lang="fr-FR" sz="1600" spc="-1">
                <a:latin typeface="Calibri"/>
              </a:rPr>
              <a:t>} </a:t>
            </a:r>
            <a:endParaRPr lang="fr-FR" sz="1600" b="0">
              <a:effectLst/>
              <a:latin typeface="Consolas" panose="020B0609020204030204" pitchFamily="49" charset="0"/>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540000" lvl="1">
              <a:spcAft>
                <a:spcPts val="1134"/>
              </a:spcAft>
              <a:buClr>
                <a:srgbClr val="000000"/>
              </a:buClr>
              <a:buSzPct val="45000"/>
            </a:pPr>
            <a:endParaRPr lang="fr-FR" sz="2400" b="0">
              <a:effectLst/>
              <a:latin typeface="Consolas" panose="020B0609020204030204" pitchFamily="49" charset="0"/>
            </a:endParaRPr>
          </a:p>
          <a:p>
            <a:pPr marL="864000" lvl="1" indent="-324000">
              <a:spcAft>
                <a:spcPts val="1134"/>
              </a:spcAft>
              <a:buClr>
                <a:srgbClr val="000000"/>
              </a:buClr>
              <a:buSzPct val="45000"/>
              <a:buFont typeface="Wingdings" charset="2"/>
              <a:buChar char=""/>
            </a:pPr>
            <a:endParaRPr lang="fr-FR" sz="2400" b="0">
              <a:effectLst/>
              <a:latin typeface="Consolas" panose="020B0609020204030204" pitchFamily="49" charset="0"/>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3100956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Animation en CSS – </a:t>
            </a:r>
            <a:r>
              <a:rPr lang="fr-FR" sz="3200" spc="-1" err="1">
                <a:solidFill>
                  <a:srgbClr val="376092"/>
                </a:solidFill>
                <a:latin typeface="Arial"/>
              </a:rPr>
              <a:t>Keyframes</a:t>
            </a:r>
            <a:endParaRPr lang="en-US" sz="3200" b="0" strike="noStrike" spc="-1">
              <a:solidFill>
                <a:srgbClr val="376092"/>
              </a:solidFill>
              <a:latin typeface="Arial"/>
            </a:endParaRPr>
          </a:p>
        </p:txBody>
      </p:sp>
      <p:sp>
        <p:nvSpPr>
          <p:cNvPr id="136" name="TextShape 2"/>
          <p:cNvSpPr txBox="1"/>
          <p:nvPr/>
        </p:nvSpPr>
        <p:spPr>
          <a:xfrm>
            <a:off x="457200" y="1269507"/>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Une fois le </a:t>
            </a:r>
            <a:r>
              <a:rPr lang="fr-FR" sz="2400" spc="-1" err="1">
                <a:solidFill>
                  <a:srgbClr val="376092"/>
                </a:solidFill>
                <a:latin typeface="Calibri"/>
              </a:rPr>
              <a:t>keyframe</a:t>
            </a:r>
            <a:r>
              <a:rPr lang="fr-FR" sz="2400" spc="-1">
                <a:solidFill>
                  <a:srgbClr val="376092"/>
                </a:solidFill>
                <a:latin typeface="Calibri"/>
              </a:rPr>
              <a:t> déclaré dans la partie CSS, affectons le à notre image qui s'agrandie (il faut supprimer les transition et </a:t>
            </a:r>
            <a:r>
              <a:rPr lang="fr-FR" sz="2400" spc="-1" err="1">
                <a:solidFill>
                  <a:srgbClr val="376092"/>
                </a:solidFill>
                <a:latin typeface="Calibri"/>
              </a:rPr>
              <a:t>transform</a:t>
            </a:r>
            <a:r>
              <a:rPr lang="fr-FR" sz="2400" spc="-1">
                <a:solidFill>
                  <a:srgbClr val="376092"/>
                </a:solidFill>
                <a:latin typeface="Calibri"/>
              </a:rPr>
              <a:t>) : </a:t>
            </a:r>
          </a:p>
          <a:p>
            <a:r>
              <a:rPr lang="en-US" sz="2400" b="0">
                <a:effectLst/>
                <a:latin typeface="Consolas" panose="020B0609020204030204" pitchFamily="49" charset="0"/>
              </a:rPr>
              <a:t>	#imgGrand:hover {</a:t>
            </a:r>
          </a:p>
          <a:p>
            <a:r>
              <a:rPr lang="en-US" sz="2400" b="0">
                <a:effectLst/>
                <a:latin typeface="Consolas" panose="020B0609020204030204" pitchFamily="49" charset="0"/>
              </a:rPr>
              <a:t>    		animation-name: </a:t>
            </a:r>
            <a:r>
              <a:rPr lang="en-US" sz="2400" b="0" err="1">
                <a:effectLst/>
                <a:latin typeface="Consolas" panose="020B0609020204030204" pitchFamily="49" charset="0"/>
              </a:rPr>
              <a:t>img</a:t>
            </a:r>
            <a:r>
              <a:rPr lang="en-US" sz="2400" b="0">
                <a:effectLst/>
                <a:latin typeface="Consolas" panose="020B0609020204030204" pitchFamily="49" charset="0"/>
              </a:rPr>
              <a:t>-grand;</a:t>
            </a:r>
          </a:p>
          <a:p>
            <a:r>
              <a:rPr lang="en-US" sz="2400" b="0">
                <a:effectLst/>
                <a:latin typeface="Consolas" panose="020B0609020204030204" pitchFamily="49" charset="0"/>
              </a:rPr>
              <a:t>    		animation-duration: 5000ms;</a:t>
            </a:r>
          </a:p>
          <a:p>
            <a:r>
              <a:rPr lang="en-US" sz="2400" b="0">
                <a:effectLst/>
                <a:latin typeface="Consolas" panose="020B0609020204030204" pitchFamily="49" charset="0"/>
              </a:rPr>
              <a:t>    		background: </a:t>
            </a:r>
            <a:r>
              <a:rPr lang="en-US" sz="2400" b="0" err="1">
                <a:effectLst/>
                <a:latin typeface="Consolas" panose="020B0609020204030204" pitchFamily="49" charset="0"/>
              </a:rPr>
              <a:t>rgba</a:t>
            </a:r>
            <a:r>
              <a:rPr lang="en-US" sz="2400" b="0">
                <a:effectLst/>
                <a:latin typeface="Consolas" panose="020B0609020204030204" pitchFamily="49" charset="0"/>
              </a:rPr>
              <a:t>(255, 0, 0, 1);</a:t>
            </a:r>
          </a:p>
          <a:p>
            <a:r>
              <a:rPr lang="en-US" sz="2400" b="0">
                <a:effectLst/>
                <a:latin typeface="Consolas" panose="020B0609020204030204" pitchFamily="49" charset="0"/>
              </a:rPr>
              <a:t>	}</a:t>
            </a:r>
          </a:p>
          <a:p>
            <a:pPr marL="406800" indent="-324000">
              <a:spcAft>
                <a:spcPts val="1134"/>
              </a:spcAft>
              <a:buClr>
                <a:srgbClr val="000000"/>
              </a:buClr>
              <a:buSzPct val="45000"/>
              <a:buFont typeface="Wingdings" charset="2"/>
              <a:buChar char=""/>
            </a:pPr>
            <a:r>
              <a:rPr lang="fr-FR" sz="2400" spc="-1">
                <a:solidFill>
                  <a:srgbClr val="376092"/>
                </a:solidFill>
                <a:latin typeface="Calibri"/>
              </a:rPr>
              <a:t>Vous voyez que l'animation n'est plus linéaire, elle évolue en fonction des différents points précisés dans le </a:t>
            </a:r>
            <a:r>
              <a:rPr lang="fr-FR" sz="2400" spc="-1" err="1">
                <a:solidFill>
                  <a:srgbClr val="376092"/>
                </a:solidFill>
                <a:latin typeface="Calibri"/>
              </a:rPr>
              <a:t>keyframe</a:t>
            </a:r>
            <a:r>
              <a:rPr lang="fr-FR" sz="2400" spc="-1">
                <a:solidFill>
                  <a:srgbClr val="376092"/>
                </a:solidFill>
                <a:latin typeface="Calibri"/>
              </a:rPr>
              <a:t>.</a:t>
            </a:r>
          </a:p>
          <a:p>
            <a:pPr marL="406800" indent="-324000">
              <a:spcAft>
                <a:spcPts val="1134"/>
              </a:spcAft>
              <a:buClr>
                <a:srgbClr val="000000"/>
              </a:buClr>
              <a:buSzPct val="45000"/>
              <a:buFont typeface="Wingdings" charset="2"/>
              <a:buChar char=""/>
            </a:pPr>
            <a:r>
              <a:rPr lang="fr-FR" sz="2400" spc="-1">
                <a:solidFill>
                  <a:srgbClr val="376092"/>
                </a:solidFill>
                <a:latin typeface="Calibri"/>
              </a:rPr>
              <a:t>Il est possible d'utiliser plusieurs transformations dans un </a:t>
            </a:r>
            <a:r>
              <a:rPr lang="fr-FR" sz="2400" spc="-1" err="1">
                <a:solidFill>
                  <a:srgbClr val="376092"/>
                </a:solidFill>
                <a:latin typeface="Calibri"/>
              </a:rPr>
              <a:t>Keyframe</a:t>
            </a:r>
            <a:r>
              <a:rPr lang="fr-FR" sz="2400" spc="-1">
                <a:solidFill>
                  <a:srgbClr val="376092"/>
                </a:solidFill>
                <a:latin typeface="Calibri"/>
              </a:rPr>
              <a:t>, ajoutons la propriété </a:t>
            </a:r>
            <a:r>
              <a:rPr lang="fr-FR" sz="2400" spc="-1" err="1">
                <a:solidFill>
                  <a:srgbClr val="376092"/>
                </a:solidFill>
                <a:latin typeface="Calibri"/>
              </a:rPr>
              <a:t>opacity</a:t>
            </a:r>
            <a:r>
              <a:rPr lang="fr-FR" sz="2400" spc="-1">
                <a:solidFill>
                  <a:srgbClr val="376092"/>
                </a:solidFill>
                <a:latin typeface="Calibri"/>
              </a:rPr>
              <a:t> ou </a:t>
            </a:r>
            <a:r>
              <a:rPr lang="fr-FR" sz="2400" spc="-1" err="1">
                <a:solidFill>
                  <a:srgbClr val="376092"/>
                </a:solidFill>
                <a:latin typeface="Calibri"/>
              </a:rPr>
              <a:t>rgba</a:t>
            </a:r>
            <a:r>
              <a:rPr lang="fr-FR" sz="2400" spc="-1">
                <a:solidFill>
                  <a:srgbClr val="376092"/>
                </a:solidFill>
                <a:latin typeface="Calibri"/>
              </a:rPr>
              <a:t>.</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540000" lvl="1">
              <a:spcAft>
                <a:spcPts val="1134"/>
              </a:spcAft>
              <a:buClr>
                <a:srgbClr val="000000"/>
              </a:buClr>
              <a:buSzPct val="45000"/>
            </a:pPr>
            <a:endParaRPr lang="fr-FR" sz="2400" b="0">
              <a:effectLst/>
              <a:latin typeface="Consolas" panose="020B0609020204030204" pitchFamily="49" charset="0"/>
            </a:endParaRPr>
          </a:p>
          <a:p>
            <a:pPr marL="864000" lvl="1" indent="-324000">
              <a:spcAft>
                <a:spcPts val="1134"/>
              </a:spcAft>
              <a:buClr>
                <a:srgbClr val="000000"/>
              </a:buClr>
              <a:buSzPct val="45000"/>
              <a:buFont typeface="Wingdings" charset="2"/>
              <a:buChar char=""/>
            </a:pPr>
            <a:endParaRPr lang="fr-FR" sz="2400" b="0">
              <a:effectLst/>
              <a:latin typeface="Consolas" panose="020B0609020204030204" pitchFamily="49" charset="0"/>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636321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Animation en CSS – </a:t>
            </a:r>
            <a:r>
              <a:rPr lang="fr-FR" sz="3200" spc="-1" err="1">
                <a:solidFill>
                  <a:srgbClr val="376092"/>
                </a:solidFill>
                <a:latin typeface="Arial"/>
              </a:rPr>
              <a:t>Keyframes</a:t>
            </a:r>
            <a:endParaRPr lang="en-US" sz="3200" b="0" strike="noStrike" spc="-1">
              <a:solidFill>
                <a:srgbClr val="376092"/>
              </a:solidFill>
              <a:latin typeface="Arial"/>
            </a:endParaRPr>
          </a:p>
        </p:txBody>
      </p:sp>
      <p:sp>
        <p:nvSpPr>
          <p:cNvPr id="136" name="TextShape 2"/>
          <p:cNvSpPr txBox="1"/>
          <p:nvPr/>
        </p:nvSpPr>
        <p:spPr>
          <a:xfrm>
            <a:off x="457200" y="1269507"/>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Si le </a:t>
            </a:r>
            <a:r>
              <a:rPr lang="fr-FR" sz="2400" spc="-1" err="1">
                <a:solidFill>
                  <a:srgbClr val="376092"/>
                </a:solidFill>
                <a:latin typeface="Calibri"/>
              </a:rPr>
              <a:t>keyframe</a:t>
            </a:r>
            <a:r>
              <a:rPr lang="fr-FR" sz="2400" spc="-1">
                <a:solidFill>
                  <a:srgbClr val="376092"/>
                </a:solidFill>
                <a:latin typeface="Calibri"/>
              </a:rPr>
              <a:t> n'est pas lié à une </a:t>
            </a:r>
            <a:r>
              <a:rPr lang="fr-FR" sz="2400" spc="-1" err="1">
                <a:solidFill>
                  <a:srgbClr val="376092"/>
                </a:solidFill>
                <a:latin typeface="Calibri"/>
              </a:rPr>
              <a:t>pseudoclasse</a:t>
            </a:r>
            <a:r>
              <a:rPr lang="fr-FR" sz="2400" spc="-1">
                <a:solidFill>
                  <a:srgbClr val="376092"/>
                </a:solidFill>
                <a:latin typeface="Calibri"/>
              </a:rPr>
              <a:t>, alors il se lancera au chargement de la page. C'est ce qui est utilisé pour les spin loader ou pour afficher une page élément par élément.</a:t>
            </a:r>
          </a:p>
          <a:p>
            <a:pPr marL="406800" indent="-324000">
              <a:spcAft>
                <a:spcPts val="1134"/>
              </a:spcAft>
              <a:buClr>
                <a:srgbClr val="000000"/>
              </a:buClr>
              <a:buSzPct val="45000"/>
              <a:buFont typeface="Wingdings" charset="2"/>
              <a:buChar char=""/>
            </a:pPr>
            <a:r>
              <a:rPr lang="fr-FR" sz="2400" spc="-1">
                <a:solidFill>
                  <a:srgbClr val="376092"/>
                </a:solidFill>
                <a:latin typeface="Calibri"/>
              </a:rPr>
              <a:t>Il est possible de spécifier un délai comme pour les transitions :</a:t>
            </a:r>
          </a:p>
          <a:p>
            <a:pPr marL="540000" lvl="1">
              <a:spcAft>
                <a:spcPts val="1134"/>
              </a:spcAft>
              <a:buClr>
                <a:srgbClr val="000000"/>
              </a:buClr>
              <a:buSzPct val="45000"/>
            </a:pPr>
            <a:r>
              <a:rPr lang="fr-FR" sz="2400" spc="-1">
                <a:latin typeface="Calibri"/>
              </a:rPr>
              <a:t>animation-</a:t>
            </a:r>
            <a:r>
              <a:rPr lang="fr-FR" sz="2400" spc="-1" err="1">
                <a:latin typeface="Calibri"/>
              </a:rPr>
              <a:t>delay</a:t>
            </a:r>
            <a:r>
              <a:rPr lang="fr-FR" sz="2400" spc="-1">
                <a:latin typeface="Calibri"/>
              </a:rPr>
              <a:t>: 1000ms;</a:t>
            </a:r>
          </a:p>
          <a:p>
            <a:pPr marL="406800" indent="-324000">
              <a:spcAft>
                <a:spcPts val="1134"/>
              </a:spcAft>
              <a:buClr>
                <a:srgbClr val="000000"/>
              </a:buClr>
              <a:buSzPct val="45000"/>
              <a:buFont typeface="Wingdings" charset="2"/>
              <a:buChar char=""/>
            </a:pPr>
            <a:r>
              <a:rPr lang="fr-FR" sz="2400" spc="-1">
                <a:solidFill>
                  <a:srgbClr val="376092"/>
                </a:solidFill>
                <a:latin typeface="Calibri"/>
              </a:rPr>
              <a:t>Dans ce cas, l'animation ne démarre qu'après une seconde.</a:t>
            </a:r>
          </a:p>
          <a:p>
            <a:pPr marL="406800" indent="-324000">
              <a:spcAft>
                <a:spcPts val="1134"/>
              </a:spcAft>
              <a:buClr>
                <a:srgbClr val="000000"/>
              </a:buClr>
              <a:buSzPct val="45000"/>
              <a:buFont typeface="Wingdings" charset="2"/>
              <a:buChar char=""/>
            </a:pPr>
            <a:r>
              <a:rPr lang="fr-FR" sz="2400" spc="-1">
                <a:solidFill>
                  <a:srgbClr val="376092"/>
                </a:solidFill>
                <a:latin typeface="Calibri"/>
              </a:rPr>
              <a:t>Les </a:t>
            </a:r>
            <a:r>
              <a:rPr lang="fr-FR" sz="2400" spc="-1" err="1">
                <a:solidFill>
                  <a:srgbClr val="376092"/>
                </a:solidFill>
                <a:latin typeface="Calibri"/>
              </a:rPr>
              <a:t>keyframes</a:t>
            </a:r>
            <a:r>
              <a:rPr lang="fr-FR" sz="2400" spc="-1">
                <a:solidFill>
                  <a:srgbClr val="376092"/>
                </a:solidFill>
                <a:latin typeface="Calibri"/>
              </a:rPr>
              <a:t> amène bien d'autres fonctionnalités intéressantes, n'hésitez pas à consulter la documentation pour en savoir plus.</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540000" lvl="1">
              <a:spcAft>
                <a:spcPts val="1134"/>
              </a:spcAft>
              <a:buClr>
                <a:srgbClr val="000000"/>
              </a:buClr>
              <a:buSzPct val="45000"/>
            </a:pPr>
            <a:endParaRPr lang="fr-FR" sz="2400" b="0">
              <a:effectLst/>
              <a:latin typeface="Consolas" panose="020B0609020204030204" pitchFamily="49" charset="0"/>
            </a:endParaRPr>
          </a:p>
          <a:p>
            <a:pPr marL="864000" lvl="1" indent="-324000">
              <a:spcAft>
                <a:spcPts val="1134"/>
              </a:spcAft>
              <a:buClr>
                <a:srgbClr val="000000"/>
              </a:buClr>
              <a:buSzPct val="45000"/>
              <a:buFont typeface="Wingdings" charset="2"/>
              <a:buChar char=""/>
            </a:pPr>
            <a:endParaRPr lang="fr-FR" sz="2400" b="0">
              <a:effectLst/>
              <a:latin typeface="Consolas" panose="020B0609020204030204" pitchFamily="49" charset="0"/>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2184914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Gestion des icones avec </a:t>
            </a:r>
            <a:r>
              <a:rPr lang="fr-FR" sz="3200" spc="-1" err="1">
                <a:solidFill>
                  <a:srgbClr val="376092"/>
                </a:solidFill>
                <a:latin typeface="Arial"/>
              </a:rPr>
              <a:t>fontawesome</a:t>
            </a:r>
            <a:endParaRPr lang="en-US" sz="3200" b="0" strike="noStrike" spc="-1">
              <a:solidFill>
                <a:srgbClr val="376092"/>
              </a:solidFill>
              <a:latin typeface="Arial"/>
            </a:endParaRPr>
          </a:p>
        </p:txBody>
      </p:sp>
      <p:sp>
        <p:nvSpPr>
          <p:cNvPr id="136" name="TextShape 2"/>
          <p:cNvSpPr txBox="1"/>
          <p:nvPr/>
        </p:nvSpPr>
        <p:spPr>
          <a:xfrm>
            <a:off x="457200" y="1624614"/>
            <a:ext cx="8229240" cy="4501146"/>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err="1">
                <a:solidFill>
                  <a:srgbClr val="376092"/>
                </a:solidFill>
                <a:latin typeface="Calibri"/>
              </a:rPr>
              <a:t>Fontawesome</a:t>
            </a:r>
            <a:r>
              <a:rPr lang="fr-FR" sz="2400" spc="-1">
                <a:solidFill>
                  <a:srgbClr val="376092"/>
                </a:solidFill>
                <a:latin typeface="Calibri"/>
              </a:rPr>
              <a:t> permet d'intégrer facilement des icones à vos sites :</a:t>
            </a:r>
          </a:p>
          <a:p>
            <a:pPr marL="864000" lvl="1" indent="-324000">
              <a:spcAft>
                <a:spcPts val="1134"/>
              </a:spcAft>
              <a:buClr>
                <a:srgbClr val="000000"/>
              </a:buClr>
              <a:buSzPct val="45000"/>
              <a:buFont typeface="Wingdings" charset="2"/>
              <a:buChar char=""/>
            </a:pPr>
            <a:r>
              <a:rPr lang="fr-FR" sz="2400" spc="-1">
                <a:solidFill>
                  <a:srgbClr val="376092"/>
                </a:solidFill>
                <a:latin typeface="Calibri"/>
                <a:hlinkClick r:id="rId2"/>
              </a:rPr>
              <a:t>https://fontawesome.com/</a:t>
            </a: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Il y a deux façons d'utiliser </a:t>
            </a:r>
            <a:r>
              <a:rPr lang="fr-FR" sz="2400" spc="-1" err="1">
                <a:solidFill>
                  <a:srgbClr val="376092"/>
                </a:solidFill>
                <a:latin typeface="Calibri"/>
              </a:rPr>
              <a:t>fontawesome</a:t>
            </a:r>
            <a:r>
              <a:rPr lang="fr-FR" sz="2400" spc="-1">
                <a:solidFill>
                  <a:srgbClr val="376092"/>
                </a:solidFill>
                <a:latin typeface="Calibri"/>
              </a:rPr>
              <a:t>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Soit vous télécharger tout et vous l'intégrer dans votre site.</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Soit vous intégrer la version en ligne de </a:t>
            </a:r>
            <a:r>
              <a:rPr lang="fr-FR" sz="2400" spc="-1" err="1">
                <a:solidFill>
                  <a:srgbClr val="376092"/>
                </a:solidFill>
                <a:latin typeface="Calibri"/>
              </a:rPr>
              <a:t>Fontawesome</a:t>
            </a:r>
            <a:endParaRPr lang="fr-FR" sz="2400" spc="-1">
              <a:solidFill>
                <a:srgbClr val="376092"/>
              </a:solidFill>
              <a:latin typeface="Calibri"/>
            </a:endParaRPr>
          </a:p>
          <a:p>
            <a:pPr marL="540000" lvl="1">
              <a:spcAft>
                <a:spcPts val="1134"/>
              </a:spcAft>
              <a:buClr>
                <a:srgbClr val="000000"/>
              </a:buClr>
              <a:buSzPct val="45000"/>
            </a:pPr>
            <a:r>
              <a:rPr lang="en-US" sz="2000" b="0">
                <a:effectLst/>
                <a:latin typeface="Consolas" panose="020B0609020204030204" pitchFamily="49" charset="0"/>
              </a:rPr>
              <a:t>&lt;script </a:t>
            </a:r>
            <a:r>
              <a:rPr lang="en-US" sz="2000" b="0" err="1">
                <a:effectLst/>
                <a:latin typeface="Consolas" panose="020B0609020204030204" pitchFamily="49" charset="0"/>
              </a:rPr>
              <a:t>src</a:t>
            </a:r>
            <a:r>
              <a:rPr lang="en-US" sz="2000" b="0">
                <a:effectLst/>
                <a:latin typeface="Consolas" panose="020B0609020204030204" pitchFamily="49" charset="0"/>
              </a:rPr>
              <a:t>="https://kit.fontawesome.com/e051dd5741.js" </a:t>
            </a:r>
            <a:r>
              <a:rPr lang="en-US" sz="2000" b="0" err="1">
                <a:effectLst/>
                <a:latin typeface="Consolas" panose="020B0609020204030204" pitchFamily="49" charset="0"/>
              </a:rPr>
              <a:t>crossorigin</a:t>
            </a:r>
            <a:r>
              <a:rPr lang="en-US" sz="2000" b="0">
                <a:effectLst/>
                <a:latin typeface="Consolas" panose="020B0609020204030204" pitchFamily="49" charset="0"/>
              </a:rPr>
              <a:t>="anonymous"&gt;&lt;/script&gt;</a:t>
            </a:r>
          </a:p>
          <a:p>
            <a:pPr marL="1321200" lvl="2"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540000" lvl="1">
              <a:spcAft>
                <a:spcPts val="1134"/>
              </a:spcAft>
              <a:buClr>
                <a:srgbClr val="000000"/>
              </a:buClr>
              <a:buSzPct val="45000"/>
            </a:pPr>
            <a:endParaRPr lang="fr-FR" sz="2400" b="0">
              <a:effectLst/>
              <a:latin typeface="Consolas" panose="020B0609020204030204" pitchFamily="49" charset="0"/>
            </a:endParaRPr>
          </a:p>
          <a:p>
            <a:pPr marL="864000" lvl="1" indent="-324000">
              <a:spcAft>
                <a:spcPts val="1134"/>
              </a:spcAft>
              <a:buClr>
                <a:srgbClr val="000000"/>
              </a:buClr>
              <a:buSzPct val="45000"/>
              <a:buFont typeface="Wingdings" charset="2"/>
              <a:buChar char=""/>
            </a:pPr>
            <a:endParaRPr lang="fr-FR" sz="2400" b="0">
              <a:effectLst/>
              <a:latin typeface="Consolas" panose="020B0609020204030204" pitchFamily="49" charset="0"/>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2115336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Animation en CSS.</a:t>
            </a:r>
            <a:endParaRPr lang="en-US" sz="3200" b="0" strike="noStrike" spc="-1">
              <a:solidFill>
                <a:srgbClr val="376092"/>
              </a:solidFill>
              <a:latin typeface="Arial"/>
            </a:endParaRPr>
          </a:p>
        </p:txBody>
      </p:sp>
      <p:sp>
        <p:nvSpPr>
          <p:cNvPr id="136" name="TextShape 2"/>
          <p:cNvSpPr txBox="1"/>
          <p:nvPr/>
        </p:nvSpPr>
        <p:spPr>
          <a:xfrm>
            <a:off x="457200" y="1269507"/>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En tant qu'utilisateur, vous avez probablement été confronté à des animations CSS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Une animation qui vous fait patienter avant que le site ne soit chargé</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Un bouton qui devient plus grand quand on passe la souris dessus</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Un cœur qui se rempli progressivement pour marquer un favori</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Une page dont les éléments apparaissent les uns après les autres.</a:t>
            </a:r>
          </a:p>
          <a:p>
            <a:pPr marL="406800" indent="-324000">
              <a:spcAft>
                <a:spcPts val="1134"/>
              </a:spcAft>
              <a:buClr>
                <a:srgbClr val="000000"/>
              </a:buClr>
              <a:buSzPct val="45000"/>
              <a:buFont typeface="Wingdings" charset="2"/>
              <a:buChar char=""/>
            </a:pPr>
            <a:r>
              <a:rPr lang="fr-FR" sz="2400" b="0" strike="noStrike" spc="-1">
                <a:solidFill>
                  <a:srgbClr val="376092"/>
                </a:solidFill>
                <a:latin typeface="Calibri"/>
              </a:rPr>
              <a:t>Nous avons déjà utiliser :</a:t>
            </a:r>
            <a:r>
              <a:rPr lang="fr-FR" sz="2400" b="0" strike="noStrike" spc="-1" err="1">
                <a:solidFill>
                  <a:srgbClr val="376092"/>
                </a:solidFill>
                <a:latin typeface="Calibri"/>
              </a:rPr>
              <a:t>hover</a:t>
            </a:r>
            <a:r>
              <a:rPr lang="fr-FR" sz="2400" b="0" strike="noStrike" spc="-1">
                <a:solidFill>
                  <a:srgbClr val="376092"/>
                </a:solidFill>
                <a:latin typeface="Calibri"/>
              </a:rPr>
              <a:t> qui nous propose de modifier le style, mais nous allons aller un peu plus loin.</a:t>
            </a:r>
            <a:endParaRPr lang="en-US" sz="2400" b="0" strike="noStrike"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Gestion des icones avec </a:t>
            </a:r>
            <a:r>
              <a:rPr lang="fr-FR" sz="3200" spc="-1" err="1">
                <a:solidFill>
                  <a:srgbClr val="376092"/>
                </a:solidFill>
                <a:latin typeface="Arial"/>
              </a:rPr>
              <a:t>fontawesome</a:t>
            </a:r>
            <a:endParaRPr lang="en-US" sz="3200" b="0" strike="noStrike" spc="-1">
              <a:solidFill>
                <a:srgbClr val="376092"/>
              </a:solidFill>
              <a:latin typeface="Arial"/>
            </a:endParaRPr>
          </a:p>
        </p:txBody>
      </p:sp>
      <p:sp>
        <p:nvSpPr>
          <p:cNvPr id="136" name="TextShape 2"/>
          <p:cNvSpPr txBox="1"/>
          <p:nvPr/>
        </p:nvSpPr>
        <p:spPr>
          <a:xfrm>
            <a:off x="457200" y="1624614"/>
            <a:ext cx="8229240" cy="4501146"/>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Ajoutons une &lt;div&gt; pour ajouter les icônes des réseaux sociaux</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Facebook</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Twitter</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Instagram</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Youtube</a:t>
            </a: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Pour chercher les icones, il faut aller sur le site </a:t>
            </a:r>
            <a:r>
              <a:rPr lang="fr-FR" sz="2400" spc="-1" err="1">
                <a:solidFill>
                  <a:srgbClr val="376092"/>
                </a:solidFill>
                <a:latin typeface="Calibri"/>
              </a:rPr>
              <a:t>fontawesome</a:t>
            </a:r>
            <a:r>
              <a:rPr lang="fr-FR" sz="2400" spc="-1">
                <a:solidFill>
                  <a:srgbClr val="376092"/>
                </a:solidFill>
                <a:latin typeface="Calibri"/>
              </a:rPr>
              <a:t> dans la partie </a:t>
            </a:r>
            <a:r>
              <a:rPr lang="fr-FR" sz="2400" spc="-1" err="1">
                <a:solidFill>
                  <a:srgbClr val="376092"/>
                </a:solidFill>
                <a:latin typeface="Calibri"/>
              </a:rPr>
              <a:t>icons</a:t>
            </a: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Chercher les icones des RS vus ci-dessus et récupérer les structures HTML correspondantes.</a:t>
            </a:r>
          </a:p>
          <a:p>
            <a:pPr marL="1321200" lvl="2"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540000" lvl="1">
              <a:spcAft>
                <a:spcPts val="1134"/>
              </a:spcAft>
              <a:buClr>
                <a:srgbClr val="000000"/>
              </a:buClr>
              <a:buSzPct val="45000"/>
            </a:pPr>
            <a:endParaRPr lang="fr-FR" sz="2400" b="0">
              <a:effectLst/>
              <a:latin typeface="Consolas" panose="020B0609020204030204" pitchFamily="49" charset="0"/>
            </a:endParaRPr>
          </a:p>
          <a:p>
            <a:pPr marL="864000" lvl="1" indent="-324000">
              <a:spcAft>
                <a:spcPts val="1134"/>
              </a:spcAft>
              <a:buClr>
                <a:srgbClr val="000000"/>
              </a:buClr>
              <a:buSzPct val="45000"/>
              <a:buFont typeface="Wingdings" charset="2"/>
              <a:buChar char=""/>
            </a:pPr>
            <a:endParaRPr lang="fr-FR" sz="2400" b="0">
              <a:effectLst/>
              <a:latin typeface="Consolas" panose="020B0609020204030204" pitchFamily="49" charset="0"/>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3292111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Gestion des icones avec </a:t>
            </a:r>
            <a:r>
              <a:rPr lang="fr-FR" sz="3200" spc="-1" err="1">
                <a:solidFill>
                  <a:srgbClr val="376092"/>
                </a:solidFill>
                <a:latin typeface="Arial"/>
              </a:rPr>
              <a:t>fontawesome</a:t>
            </a:r>
            <a:endParaRPr lang="en-US" sz="3200" b="0" strike="noStrike" spc="-1">
              <a:solidFill>
                <a:srgbClr val="376092"/>
              </a:solidFill>
              <a:latin typeface="Arial"/>
            </a:endParaRPr>
          </a:p>
        </p:txBody>
      </p:sp>
      <p:sp>
        <p:nvSpPr>
          <p:cNvPr id="136" name="TextShape 2"/>
          <p:cNvSpPr txBox="1"/>
          <p:nvPr/>
        </p:nvSpPr>
        <p:spPr>
          <a:xfrm>
            <a:off x="457200" y="1624614"/>
            <a:ext cx="8229240" cy="4501146"/>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Les icones de </a:t>
            </a:r>
            <a:r>
              <a:rPr lang="fr-FR" sz="2400" spc="-1" err="1">
                <a:solidFill>
                  <a:srgbClr val="376092"/>
                </a:solidFill>
                <a:latin typeface="Calibri"/>
              </a:rPr>
              <a:t>fontawesome</a:t>
            </a:r>
            <a:r>
              <a:rPr lang="fr-FR" sz="2400" spc="-1">
                <a:solidFill>
                  <a:srgbClr val="376092"/>
                </a:solidFill>
                <a:latin typeface="Calibri"/>
              </a:rPr>
              <a:t> sont considérées comme des caractères de police. Vous pouvez donc appliquer toutes les propriétés de police que nous avons déjà vu.</a:t>
            </a:r>
          </a:p>
          <a:p>
            <a:pPr marL="406800" indent="-324000">
              <a:spcAft>
                <a:spcPts val="1134"/>
              </a:spcAft>
              <a:buClr>
                <a:srgbClr val="000000"/>
              </a:buClr>
              <a:buSzPct val="45000"/>
              <a:buFont typeface="Wingdings" charset="2"/>
              <a:buChar char=""/>
            </a:pPr>
            <a:r>
              <a:rPr lang="fr-FR" sz="2400" spc="-1">
                <a:solidFill>
                  <a:srgbClr val="376092"/>
                </a:solidFill>
                <a:latin typeface="Calibri"/>
              </a:rPr>
              <a:t>Profitons-en pour mettre ces icones à la bonne taille (font-size).</a:t>
            </a:r>
          </a:p>
          <a:p>
            <a:pPr marL="406800" indent="-324000">
              <a:spcAft>
                <a:spcPts val="1134"/>
              </a:spcAft>
              <a:buClr>
                <a:srgbClr val="000000"/>
              </a:buClr>
              <a:buSzPct val="45000"/>
              <a:buFont typeface="Wingdings" charset="2"/>
              <a:buChar char=""/>
            </a:pPr>
            <a:r>
              <a:rPr lang="fr-FR" sz="2400" spc="-1">
                <a:solidFill>
                  <a:srgbClr val="376092"/>
                </a:solidFill>
                <a:latin typeface="Calibri"/>
              </a:rPr>
              <a:t>Ajoutons la couleur qui correspond à ces réseaux sociaux (</a:t>
            </a:r>
            <a:r>
              <a:rPr lang="fr-FR" sz="2400" spc="-1" err="1">
                <a:solidFill>
                  <a:srgbClr val="376092"/>
                </a:solidFill>
                <a:latin typeface="Calibri"/>
              </a:rPr>
              <a:t>color</a:t>
            </a:r>
            <a:r>
              <a:rPr lang="fr-FR" sz="2400" spc="-1">
                <a:solidFill>
                  <a:srgbClr val="376092"/>
                </a:solidFill>
                <a:latin typeface="Calibri"/>
              </a:rPr>
              <a:t>).</a:t>
            </a:r>
          </a:p>
          <a:p>
            <a:pPr marL="1321200" lvl="2"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540000" lvl="1">
              <a:spcAft>
                <a:spcPts val="1134"/>
              </a:spcAft>
              <a:buClr>
                <a:srgbClr val="000000"/>
              </a:buClr>
              <a:buSzPct val="45000"/>
            </a:pPr>
            <a:endParaRPr lang="fr-FR" sz="2400" b="0">
              <a:effectLst/>
              <a:latin typeface="Consolas" panose="020B0609020204030204" pitchFamily="49" charset="0"/>
            </a:endParaRPr>
          </a:p>
          <a:p>
            <a:pPr marL="864000" lvl="1" indent="-324000">
              <a:spcAft>
                <a:spcPts val="1134"/>
              </a:spcAft>
              <a:buClr>
                <a:srgbClr val="000000"/>
              </a:buClr>
              <a:buSzPct val="45000"/>
              <a:buFont typeface="Wingdings" charset="2"/>
              <a:buChar char=""/>
            </a:pPr>
            <a:endParaRPr lang="fr-FR" sz="2400" b="0">
              <a:effectLst/>
              <a:latin typeface="Consolas" panose="020B0609020204030204" pitchFamily="49" charset="0"/>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2828213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Animation sur les icones </a:t>
            </a:r>
            <a:r>
              <a:rPr lang="fr-FR" sz="3200" spc="-1" err="1">
                <a:solidFill>
                  <a:srgbClr val="376092"/>
                </a:solidFill>
                <a:latin typeface="Arial"/>
              </a:rPr>
              <a:t>fontawesome</a:t>
            </a:r>
            <a:endParaRPr lang="en-US" sz="3200" b="0" strike="noStrike" spc="-1">
              <a:solidFill>
                <a:srgbClr val="376092"/>
              </a:solidFill>
              <a:latin typeface="Arial"/>
            </a:endParaRPr>
          </a:p>
        </p:txBody>
      </p:sp>
      <p:sp>
        <p:nvSpPr>
          <p:cNvPr id="136" name="TextShape 2"/>
          <p:cNvSpPr txBox="1"/>
          <p:nvPr/>
        </p:nvSpPr>
        <p:spPr>
          <a:xfrm>
            <a:off x="457200" y="1624614"/>
            <a:ext cx="8229240" cy="4501146"/>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Nous allons voir comment animer une icone </a:t>
            </a:r>
            <a:r>
              <a:rPr lang="fr-FR" sz="2400" spc="-1" err="1">
                <a:solidFill>
                  <a:srgbClr val="376092"/>
                </a:solidFill>
                <a:latin typeface="Calibri"/>
              </a:rPr>
              <a:t>fontawesome</a:t>
            </a:r>
            <a:r>
              <a:rPr lang="fr-FR" sz="2400" spc="-1">
                <a:solidFill>
                  <a:srgbClr val="376092"/>
                </a:solidFill>
                <a:latin typeface="Calibri"/>
              </a:rPr>
              <a:t>.</a:t>
            </a:r>
          </a:p>
          <a:p>
            <a:pPr marL="406800" indent="-324000">
              <a:spcAft>
                <a:spcPts val="1134"/>
              </a:spcAft>
              <a:buClr>
                <a:srgbClr val="000000"/>
              </a:buClr>
              <a:buSzPct val="45000"/>
              <a:buFont typeface="Wingdings" charset="2"/>
              <a:buChar char=""/>
            </a:pPr>
            <a:r>
              <a:rPr lang="fr-FR" sz="2400" spc="-1">
                <a:solidFill>
                  <a:srgbClr val="376092"/>
                </a:solidFill>
                <a:latin typeface="Calibri"/>
              </a:rPr>
              <a:t>Imaginons que nous voulions ajouter un cœur pour marquer les favoris sur un site.</a:t>
            </a:r>
          </a:p>
          <a:p>
            <a:pPr marL="406800" indent="-324000">
              <a:spcAft>
                <a:spcPts val="1134"/>
              </a:spcAft>
              <a:buClr>
                <a:srgbClr val="000000"/>
              </a:buClr>
              <a:buSzPct val="45000"/>
              <a:buFont typeface="Wingdings" charset="2"/>
              <a:buChar char=""/>
            </a:pPr>
            <a:r>
              <a:rPr lang="fr-FR" sz="2400" spc="-1">
                <a:solidFill>
                  <a:srgbClr val="376092"/>
                </a:solidFill>
                <a:latin typeface="Calibri"/>
              </a:rPr>
              <a:t>Commençons par insérer une icone cœurs sur notre page :</a:t>
            </a:r>
          </a:p>
          <a:p>
            <a:r>
              <a:rPr lang="en-US" sz="2400" b="0">
                <a:effectLst/>
                <a:latin typeface="Consolas" panose="020B0609020204030204" pitchFamily="49" charset="0"/>
              </a:rPr>
              <a:t>  &lt;div class="</a:t>
            </a:r>
            <a:r>
              <a:rPr lang="en-US" sz="2400" b="0" err="1">
                <a:effectLst/>
                <a:latin typeface="Consolas" panose="020B0609020204030204" pitchFamily="49" charset="0"/>
              </a:rPr>
              <a:t>favori</a:t>
            </a:r>
            <a:r>
              <a:rPr lang="en-US" sz="2400" b="0">
                <a:effectLst/>
                <a:latin typeface="Consolas" panose="020B0609020204030204" pitchFamily="49" charset="0"/>
              </a:rPr>
              <a:t>"&gt;</a:t>
            </a:r>
          </a:p>
          <a:p>
            <a:r>
              <a:rPr lang="en-US" sz="2400" b="0">
                <a:effectLst/>
                <a:latin typeface="Consolas" panose="020B0609020204030204" pitchFamily="49" charset="0"/>
              </a:rPr>
              <a:t>       &lt;</a:t>
            </a:r>
            <a:r>
              <a:rPr lang="en-US" sz="2400" b="0" err="1">
                <a:effectLst/>
                <a:latin typeface="Consolas" panose="020B0609020204030204" pitchFamily="49" charset="0"/>
              </a:rPr>
              <a:t>i</a:t>
            </a:r>
            <a:r>
              <a:rPr lang="en-US" sz="2400" b="0">
                <a:effectLst/>
                <a:latin typeface="Consolas" panose="020B0609020204030204" pitchFamily="49" charset="0"/>
              </a:rPr>
              <a:t> class="far fa-heart icon-base"&gt;&lt;/</a:t>
            </a:r>
            <a:r>
              <a:rPr lang="en-US" sz="2400" b="0" err="1">
                <a:effectLst/>
                <a:latin typeface="Consolas" panose="020B0609020204030204" pitchFamily="49" charset="0"/>
              </a:rPr>
              <a:t>i</a:t>
            </a:r>
            <a:r>
              <a:rPr lang="en-US" sz="2400" b="0">
                <a:effectLst/>
                <a:latin typeface="Consolas" panose="020B0609020204030204" pitchFamily="49" charset="0"/>
              </a:rPr>
              <a:t>&gt;</a:t>
            </a:r>
          </a:p>
          <a:p>
            <a:r>
              <a:rPr lang="en-US" sz="2400" b="0">
                <a:effectLst/>
                <a:latin typeface="Consolas" panose="020B0609020204030204" pitchFamily="49" charset="0"/>
              </a:rPr>
              <a:t>       &lt;</a:t>
            </a:r>
            <a:r>
              <a:rPr lang="en-US" sz="2400" b="0" err="1">
                <a:effectLst/>
                <a:latin typeface="Consolas" panose="020B0609020204030204" pitchFamily="49" charset="0"/>
              </a:rPr>
              <a:t>i</a:t>
            </a:r>
            <a:r>
              <a:rPr lang="en-US" sz="2400" b="0">
                <a:effectLst/>
                <a:latin typeface="Consolas" panose="020B0609020204030204" pitchFamily="49" charset="0"/>
              </a:rPr>
              <a:t> class="</a:t>
            </a:r>
            <a:r>
              <a:rPr lang="en-US" sz="2400" b="0" err="1">
                <a:effectLst/>
                <a:latin typeface="Consolas" panose="020B0609020204030204" pitchFamily="49" charset="0"/>
              </a:rPr>
              <a:t>fas</a:t>
            </a:r>
            <a:r>
              <a:rPr lang="en-US" sz="2400" b="0">
                <a:effectLst/>
                <a:latin typeface="Consolas" panose="020B0609020204030204" pitchFamily="49" charset="0"/>
              </a:rPr>
              <a:t> fa-heart icon-hover"&gt;&lt;/</a:t>
            </a:r>
            <a:r>
              <a:rPr lang="en-US" sz="2400" b="0" err="1">
                <a:effectLst/>
                <a:latin typeface="Consolas" panose="020B0609020204030204" pitchFamily="49" charset="0"/>
              </a:rPr>
              <a:t>i</a:t>
            </a:r>
            <a:r>
              <a:rPr lang="en-US" sz="2400" b="0">
                <a:effectLst/>
                <a:latin typeface="Consolas" panose="020B0609020204030204" pitchFamily="49" charset="0"/>
              </a:rPr>
              <a:t>&gt;</a:t>
            </a:r>
          </a:p>
          <a:p>
            <a:r>
              <a:rPr lang="en-US" sz="2400" b="0">
                <a:effectLst/>
                <a:latin typeface="Consolas" panose="020B0609020204030204" pitchFamily="49" charset="0"/>
              </a:rPr>
              <a:t>  &lt;/div&gt;</a:t>
            </a: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L'idée ici est de progressivement effacer le cœur vide et afficher le cœur plein lors du passage de la souris.</a:t>
            </a:r>
          </a:p>
          <a:p>
            <a:pPr marL="406800" indent="-324000">
              <a:spcAft>
                <a:spcPts val="1134"/>
              </a:spcAft>
              <a:buClr>
                <a:srgbClr val="000000"/>
              </a:buClr>
              <a:buSzPct val="45000"/>
              <a:buFont typeface="Wingdings" charset="2"/>
              <a:buChar char=""/>
            </a:pPr>
            <a:r>
              <a:rPr lang="fr-FR" sz="2400" spc="-1">
                <a:solidFill>
                  <a:srgbClr val="376092"/>
                </a:solidFill>
                <a:latin typeface="Calibri"/>
              </a:rPr>
              <a:t>Il y a encore beaucoup à faire</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540000" lvl="1">
              <a:spcAft>
                <a:spcPts val="1134"/>
              </a:spcAft>
              <a:buClr>
                <a:srgbClr val="000000"/>
              </a:buClr>
              <a:buSzPct val="45000"/>
            </a:pPr>
            <a:endParaRPr lang="fr-FR" sz="2400" b="0">
              <a:effectLst/>
              <a:latin typeface="Consolas" panose="020B0609020204030204" pitchFamily="49" charset="0"/>
            </a:endParaRPr>
          </a:p>
          <a:p>
            <a:pPr marL="864000" lvl="1" indent="-324000">
              <a:spcAft>
                <a:spcPts val="1134"/>
              </a:spcAft>
              <a:buClr>
                <a:srgbClr val="000000"/>
              </a:buClr>
              <a:buSzPct val="45000"/>
              <a:buFont typeface="Wingdings" charset="2"/>
              <a:buChar char=""/>
            </a:pPr>
            <a:endParaRPr lang="fr-FR" sz="2400" b="0">
              <a:effectLst/>
              <a:latin typeface="Consolas" panose="020B0609020204030204" pitchFamily="49" charset="0"/>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16861889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Animation sur les icones </a:t>
            </a:r>
            <a:r>
              <a:rPr lang="fr-FR" sz="3200" spc="-1" err="1">
                <a:solidFill>
                  <a:srgbClr val="376092"/>
                </a:solidFill>
                <a:latin typeface="Arial"/>
              </a:rPr>
              <a:t>fontawesome</a:t>
            </a:r>
            <a:endParaRPr lang="en-US" sz="3200" b="0" strike="noStrike" spc="-1">
              <a:solidFill>
                <a:srgbClr val="376092"/>
              </a:solidFill>
              <a:latin typeface="Arial"/>
            </a:endParaRPr>
          </a:p>
        </p:txBody>
      </p:sp>
      <p:sp>
        <p:nvSpPr>
          <p:cNvPr id="136" name="TextShape 2"/>
          <p:cNvSpPr txBox="1"/>
          <p:nvPr/>
        </p:nvSpPr>
        <p:spPr>
          <a:xfrm>
            <a:off x="457200" y="1624614"/>
            <a:ext cx="8229240" cy="4501146"/>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Commençons par donner les style du cœur vide :</a:t>
            </a:r>
          </a:p>
          <a:p>
            <a:r>
              <a:rPr lang="fr-FR" sz="2400" b="0">
                <a:effectLst/>
                <a:latin typeface="Consolas" panose="020B0609020204030204" pitchFamily="49" charset="0"/>
              </a:rPr>
              <a:t>.</a:t>
            </a:r>
            <a:r>
              <a:rPr lang="fr-FR" b="0" err="1">
                <a:effectLst/>
                <a:latin typeface="Consolas" panose="020B0609020204030204" pitchFamily="49" charset="0"/>
              </a:rPr>
              <a:t>icon</a:t>
            </a:r>
            <a:r>
              <a:rPr lang="fr-FR" b="0">
                <a:effectLst/>
                <a:latin typeface="Consolas" panose="020B0609020204030204" pitchFamily="49" charset="0"/>
              </a:rPr>
              <a:t>-base {</a:t>
            </a:r>
          </a:p>
          <a:p>
            <a:r>
              <a:rPr lang="fr-FR" b="0">
                <a:effectLst/>
                <a:latin typeface="Consolas" panose="020B0609020204030204" pitchFamily="49" charset="0"/>
              </a:rPr>
              <a:t>    font-size : 2em;</a:t>
            </a:r>
          </a:p>
          <a:p>
            <a:r>
              <a:rPr lang="fr-FR" b="0">
                <a:effectLst/>
                <a:latin typeface="Consolas" panose="020B0609020204030204" pitchFamily="49" charset="0"/>
              </a:rPr>
              <a:t>    transition: all 0.5s;</a:t>
            </a:r>
          </a:p>
          <a:p>
            <a:r>
              <a:rPr lang="fr-FR" b="0">
                <a:effectLst/>
                <a:latin typeface="Consolas" panose="020B0609020204030204" pitchFamily="49" charset="0"/>
              </a:rPr>
              <a:t>    </a:t>
            </a:r>
            <a:r>
              <a:rPr lang="fr-FR" b="0" err="1">
                <a:effectLst/>
                <a:latin typeface="Consolas" panose="020B0609020204030204" pitchFamily="49" charset="0"/>
              </a:rPr>
              <a:t>opacity</a:t>
            </a:r>
            <a:r>
              <a:rPr lang="fr-FR" b="0">
                <a:effectLst/>
                <a:latin typeface="Consolas" panose="020B0609020204030204" pitchFamily="49" charset="0"/>
              </a:rPr>
              <a:t> : 1;</a:t>
            </a:r>
          </a:p>
          <a:p>
            <a:br>
              <a:rPr lang="fr-FR" b="0">
                <a:effectLst/>
                <a:latin typeface="Consolas" panose="020B0609020204030204" pitchFamily="49" charset="0"/>
              </a:rPr>
            </a:br>
            <a:r>
              <a:rPr lang="fr-FR" b="0">
                <a:effectLst/>
                <a:latin typeface="Consolas" panose="020B0609020204030204" pitchFamily="49" charset="0"/>
              </a:rPr>
              <a:t>}</a:t>
            </a:r>
          </a:p>
          <a:p>
            <a:br>
              <a:rPr lang="fr-FR" b="0">
                <a:effectLst/>
                <a:latin typeface="Consolas" panose="020B0609020204030204" pitchFamily="49" charset="0"/>
              </a:rPr>
            </a:br>
            <a:r>
              <a:rPr lang="fr-FR" b="0">
                <a:effectLst/>
                <a:latin typeface="Consolas" panose="020B0609020204030204" pitchFamily="49" charset="0"/>
              </a:rPr>
              <a:t>.</a:t>
            </a:r>
            <a:r>
              <a:rPr lang="fr-FR" b="0" err="1">
                <a:effectLst/>
                <a:latin typeface="Consolas" panose="020B0609020204030204" pitchFamily="49" charset="0"/>
              </a:rPr>
              <a:t>icon-base:hover</a:t>
            </a:r>
            <a:r>
              <a:rPr lang="fr-FR" b="0">
                <a:effectLst/>
                <a:latin typeface="Consolas" panose="020B0609020204030204" pitchFamily="49" charset="0"/>
              </a:rPr>
              <a:t> {</a:t>
            </a:r>
          </a:p>
          <a:p>
            <a:r>
              <a:rPr lang="fr-FR" b="0">
                <a:effectLst/>
                <a:latin typeface="Consolas" panose="020B0609020204030204" pitchFamily="49" charset="0"/>
              </a:rPr>
              <a:t>    </a:t>
            </a:r>
            <a:r>
              <a:rPr lang="fr-FR" b="0" err="1">
                <a:effectLst/>
                <a:latin typeface="Consolas" panose="020B0609020204030204" pitchFamily="49" charset="0"/>
              </a:rPr>
              <a:t>opacity</a:t>
            </a:r>
            <a:r>
              <a:rPr lang="fr-FR" b="0">
                <a:effectLst/>
                <a:latin typeface="Consolas" panose="020B0609020204030204" pitchFamily="49" charset="0"/>
              </a:rPr>
              <a:t> : 0;</a:t>
            </a:r>
          </a:p>
          <a:p>
            <a:r>
              <a:rPr lang="fr-FR" b="0">
                <a:effectLst/>
                <a:latin typeface="Consolas" panose="020B0609020204030204" pitchFamily="49" charset="0"/>
              </a:rPr>
              <a:t>}</a:t>
            </a:r>
          </a:p>
          <a:p>
            <a:pPr marL="406800" indent="-324000">
              <a:spcAft>
                <a:spcPts val="1134"/>
              </a:spcAft>
              <a:buClr>
                <a:srgbClr val="000000"/>
              </a:buClr>
              <a:buSzPct val="45000"/>
              <a:buFont typeface="Wingdings" charset="2"/>
              <a:buChar char=""/>
            </a:pPr>
            <a:r>
              <a:rPr lang="fr-FR" sz="2400" spc="-1">
                <a:solidFill>
                  <a:srgbClr val="376092"/>
                </a:solidFill>
                <a:latin typeface="Calibri"/>
              </a:rPr>
              <a:t>Le cœur vide est opaque et devient transparent en 0,5s lorsque l'on passe la souris dessus.</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540000" lvl="1">
              <a:spcAft>
                <a:spcPts val="1134"/>
              </a:spcAft>
              <a:buClr>
                <a:srgbClr val="000000"/>
              </a:buClr>
              <a:buSzPct val="45000"/>
            </a:pPr>
            <a:endParaRPr lang="fr-FR" sz="2400" b="0">
              <a:effectLst/>
              <a:latin typeface="Consolas" panose="020B0609020204030204" pitchFamily="49" charset="0"/>
            </a:endParaRPr>
          </a:p>
          <a:p>
            <a:pPr marL="864000" lvl="1" indent="-324000">
              <a:spcAft>
                <a:spcPts val="1134"/>
              </a:spcAft>
              <a:buClr>
                <a:srgbClr val="000000"/>
              </a:buClr>
              <a:buSzPct val="45000"/>
              <a:buFont typeface="Wingdings" charset="2"/>
              <a:buChar char=""/>
            </a:pPr>
            <a:endParaRPr lang="fr-FR" sz="2400" b="0">
              <a:effectLst/>
              <a:latin typeface="Consolas" panose="020B0609020204030204" pitchFamily="49" charset="0"/>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40655980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Animation sur les icones </a:t>
            </a:r>
            <a:r>
              <a:rPr lang="fr-FR" sz="3200" spc="-1" err="1">
                <a:solidFill>
                  <a:srgbClr val="376092"/>
                </a:solidFill>
                <a:latin typeface="Arial"/>
              </a:rPr>
              <a:t>fontawesome</a:t>
            </a:r>
            <a:endParaRPr lang="en-US" sz="3200" b="0" strike="noStrike" spc="-1">
              <a:solidFill>
                <a:srgbClr val="376092"/>
              </a:solidFill>
              <a:latin typeface="Arial"/>
            </a:endParaRPr>
          </a:p>
        </p:txBody>
      </p:sp>
      <p:sp>
        <p:nvSpPr>
          <p:cNvPr id="136" name="TextShape 2"/>
          <p:cNvSpPr txBox="1"/>
          <p:nvPr/>
        </p:nvSpPr>
        <p:spPr>
          <a:xfrm>
            <a:off x="457200" y="1624614"/>
            <a:ext cx="8229240" cy="4501146"/>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Occupons-nous du cœur plein:</a:t>
            </a:r>
          </a:p>
          <a:p>
            <a:r>
              <a:rPr lang="fr-FR" b="0">
                <a:effectLst/>
                <a:latin typeface="Consolas" panose="020B0609020204030204" pitchFamily="49" charset="0"/>
              </a:rPr>
              <a:t>.</a:t>
            </a:r>
            <a:r>
              <a:rPr lang="fr-FR" b="0" err="1">
                <a:effectLst/>
                <a:latin typeface="Consolas" panose="020B0609020204030204" pitchFamily="49" charset="0"/>
              </a:rPr>
              <a:t>icon-hover</a:t>
            </a:r>
            <a:r>
              <a:rPr lang="fr-FR" b="0">
                <a:effectLst/>
                <a:latin typeface="Consolas" panose="020B0609020204030204" pitchFamily="49" charset="0"/>
              </a:rPr>
              <a:t> {</a:t>
            </a:r>
          </a:p>
          <a:p>
            <a:r>
              <a:rPr lang="fr-FR" b="0">
                <a:effectLst/>
                <a:latin typeface="Consolas" panose="020B0609020204030204" pitchFamily="49" charset="0"/>
              </a:rPr>
              <a:t>    font-size : 2em;</a:t>
            </a:r>
          </a:p>
          <a:p>
            <a:r>
              <a:rPr lang="fr-FR" b="0">
                <a:effectLst/>
                <a:latin typeface="Consolas" panose="020B0609020204030204" pitchFamily="49" charset="0"/>
              </a:rPr>
              <a:t>    transition: all 0.5s;</a:t>
            </a:r>
          </a:p>
          <a:p>
            <a:r>
              <a:rPr lang="fr-FR" b="0">
                <a:effectLst/>
                <a:latin typeface="Consolas" panose="020B0609020204030204" pitchFamily="49" charset="0"/>
              </a:rPr>
              <a:t>    </a:t>
            </a:r>
            <a:r>
              <a:rPr lang="fr-FR" b="0" err="1">
                <a:effectLst/>
                <a:latin typeface="Consolas" panose="020B0609020204030204" pitchFamily="49" charset="0"/>
              </a:rPr>
              <a:t>opacity</a:t>
            </a:r>
            <a:r>
              <a:rPr lang="fr-FR" b="0">
                <a:effectLst/>
                <a:latin typeface="Consolas" panose="020B0609020204030204" pitchFamily="49" charset="0"/>
              </a:rPr>
              <a:t> : 0;</a:t>
            </a:r>
          </a:p>
          <a:p>
            <a:r>
              <a:rPr lang="fr-FR" b="0">
                <a:effectLst/>
                <a:latin typeface="Consolas" panose="020B0609020204030204" pitchFamily="49" charset="0"/>
              </a:rPr>
              <a:t>    </a:t>
            </a:r>
            <a:r>
              <a:rPr lang="fr-FR" b="0" err="1">
                <a:effectLst/>
                <a:latin typeface="Consolas" panose="020B0609020204030204" pitchFamily="49" charset="0"/>
              </a:rPr>
              <a:t>color</a:t>
            </a:r>
            <a:r>
              <a:rPr lang="fr-FR" b="0">
                <a:effectLst/>
                <a:latin typeface="Consolas" panose="020B0609020204030204" pitchFamily="49" charset="0"/>
              </a:rPr>
              <a:t>: </a:t>
            </a:r>
            <a:r>
              <a:rPr lang="fr-FR" b="0" err="1">
                <a:effectLst/>
                <a:latin typeface="Consolas" panose="020B0609020204030204" pitchFamily="49" charset="0"/>
              </a:rPr>
              <a:t>red</a:t>
            </a:r>
            <a:r>
              <a:rPr lang="fr-FR" b="0">
                <a:effectLst/>
                <a:latin typeface="Consolas" panose="020B0609020204030204" pitchFamily="49" charset="0"/>
              </a:rPr>
              <a:t>;</a:t>
            </a:r>
          </a:p>
          <a:p>
            <a:r>
              <a:rPr lang="fr-FR" b="0">
                <a:effectLst/>
                <a:latin typeface="Consolas" panose="020B0609020204030204" pitchFamily="49" charset="0"/>
              </a:rPr>
              <a:t>}</a:t>
            </a:r>
          </a:p>
          <a:p>
            <a:br>
              <a:rPr lang="fr-FR" b="0">
                <a:effectLst/>
                <a:latin typeface="Consolas" panose="020B0609020204030204" pitchFamily="49" charset="0"/>
              </a:rPr>
            </a:br>
            <a:r>
              <a:rPr lang="fr-FR" b="0">
                <a:effectLst/>
                <a:latin typeface="Consolas" panose="020B0609020204030204" pitchFamily="49" charset="0"/>
              </a:rPr>
              <a:t>.</a:t>
            </a:r>
            <a:r>
              <a:rPr lang="fr-FR" b="0" err="1">
                <a:effectLst/>
                <a:latin typeface="Consolas" panose="020B0609020204030204" pitchFamily="49" charset="0"/>
              </a:rPr>
              <a:t>icon-hover:hover</a:t>
            </a:r>
            <a:r>
              <a:rPr lang="fr-FR" b="0">
                <a:effectLst/>
                <a:latin typeface="Consolas" panose="020B0609020204030204" pitchFamily="49" charset="0"/>
              </a:rPr>
              <a:t> {</a:t>
            </a:r>
          </a:p>
          <a:p>
            <a:r>
              <a:rPr lang="fr-FR" b="0">
                <a:effectLst/>
                <a:latin typeface="Consolas" panose="020B0609020204030204" pitchFamily="49" charset="0"/>
              </a:rPr>
              <a:t>    </a:t>
            </a:r>
            <a:r>
              <a:rPr lang="fr-FR" b="0" err="1">
                <a:effectLst/>
                <a:latin typeface="Consolas" panose="020B0609020204030204" pitchFamily="49" charset="0"/>
              </a:rPr>
              <a:t>opacity</a:t>
            </a:r>
            <a:r>
              <a:rPr lang="fr-FR" b="0">
                <a:effectLst/>
                <a:latin typeface="Consolas" panose="020B0609020204030204" pitchFamily="49" charset="0"/>
              </a:rPr>
              <a:t> : 1; </a:t>
            </a:r>
          </a:p>
          <a:p>
            <a:r>
              <a:rPr lang="fr-FR" b="0">
                <a:effectLst/>
                <a:latin typeface="Consolas" panose="020B0609020204030204" pitchFamily="49" charset="0"/>
              </a:rPr>
              <a:t>}</a:t>
            </a:r>
            <a:endParaRPr lang="fr-FR" sz="2400" b="0">
              <a:solidFill>
                <a:srgbClr val="D4D4D4"/>
              </a:solidFill>
              <a:effectLst/>
              <a:latin typeface="Consolas" panose="020B0609020204030204" pitchFamily="49" charset="0"/>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Ici c'est exactement le contraire, le cœur plein  est invisible par défaut et devient visible en 0,5s en passant la souris dessus.</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540000" lvl="1">
              <a:spcAft>
                <a:spcPts val="1134"/>
              </a:spcAft>
              <a:buClr>
                <a:srgbClr val="000000"/>
              </a:buClr>
              <a:buSzPct val="45000"/>
            </a:pPr>
            <a:endParaRPr lang="fr-FR" sz="2400" b="0">
              <a:effectLst/>
              <a:latin typeface="Consolas" panose="020B0609020204030204" pitchFamily="49" charset="0"/>
            </a:endParaRPr>
          </a:p>
          <a:p>
            <a:pPr marL="864000" lvl="1" indent="-324000">
              <a:spcAft>
                <a:spcPts val="1134"/>
              </a:spcAft>
              <a:buClr>
                <a:srgbClr val="000000"/>
              </a:buClr>
              <a:buSzPct val="45000"/>
              <a:buFont typeface="Wingdings" charset="2"/>
              <a:buChar char=""/>
            </a:pPr>
            <a:endParaRPr lang="fr-FR" sz="2400" b="0">
              <a:effectLst/>
              <a:latin typeface="Consolas" panose="020B0609020204030204" pitchFamily="49" charset="0"/>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41452507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Animation sur les icones </a:t>
            </a:r>
            <a:r>
              <a:rPr lang="fr-FR" sz="3200" spc="-1" err="1">
                <a:solidFill>
                  <a:srgbClr val="376092"/>
                </a:solidFill>
                <a:latin typeface="Arial"/>
              </a:rPr>
              <a:t>fontawesome</a:t>
            </a:r>
            <a:endParaRPr lang="en-US" sz="3200" b="0" strike="noStrike" spc="-1">
              <a:solidFill>
                <a:srgbClr val="376092"/>
              </a:solidFill>
              <a:latin typeface="Arial"/>
            </a:endParaRPr>
          </a:p>
        </p:txBody>
      </p:sp>
      <p:sp>
        <p:nvSpPr>
          <p:cNvPr id="136" name="TextShape 2"/>
          <p:cNvSpPr txBox="1"/>
          <p:nvPr/>
        </p:nvSpPr>
        <p:spPr>
          <a:xfrm>
            <a:off x="457200" y="1624614"/>
            <a:ext cx="8229240" cy="4501146"/>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Pour que l'animation fonctionne il ne reste plus qu'à superposer les deux cœurs :</a:t>
            </a:r>
          </a:p>
          <a:p>
            <a:r>
              <a:rPr lang="fr-FR" b="0">
                <a:effectLst/>
                <a:latin typeface="Consolas" panose="020B0609020204030204" pitchFamily="49" charset="0"/>
              </a:rPr>
              <a:t>.favori i{</a:t>
            </a:r>
          </a:p>
          <a:p>
            <a:r>
              <a:rPr lang="fr-FR" b="0">
                <a:effectLst/>
                <a:latin typeface="Consolas" panose="020B0609020204030204" pitchFamily="49" charset="0"/>
              </a:rPr>
              <a:t>    position: </a:t>
            </a:r>
            <a:r>
              <a:rPr lang="fr-FR" b="0" err="1">
                <a:effectLst/>
                <a:latin typeface="Consolas" panose="020B0609020204030204" pitchFamily="49" charset="0"/>
              </a:rPr>
              <a:t>absolute</a:t>
            </a:r>
            <a:r>
              <a:rPr lang="fr-FR" b="0">
                <a:effectLst/>
                <a:latin typeface="Consolas" panose="020B0609020204030204" pitchFamily="49" charset="0"/>
              </a:rPr>
              <a:t>;</a:t>
            </a:r>
          </a:p>
          <a:p>
            <a:r>
              <a:rPr lang="fr-FR" b="0">
                <a:effectLst/>
                <a:latin typeface="Consolas" panose="020B0609020204030204" pitchFamily="49" charset="0"/>
              </a:rPr>
              <a:t>}</a:t>
            </a:r>
          </a:p>
          <a:p>
            <a:pPr marL="406800" indent="-324000">
              <a:spcAft>
                <a:spcPts val="1134"/>
              </a:spcAft>
              <a:buClr>
                <a:srgbClr val="000000"/>
              </a:buClr>
              <a:buSzPct val="45000"/>
              <a:buFont typeface="Wingdings" charset="2"/>
              <a:buChar char=""/>
            </a:pPr>
            <a:r>
              <a:rPr lang="fr-FR" sz="2400" spc="-1">
                <a:solidFill>
                  <a:srgbClr val="376092"/>
                </a:solidFill>
                <a:latin typeface="Calibri"/>
              </a:rPr>
              <a:t>Tout devrait fonctionner maintenant.</a:t>
            </a:r>
          </a:p>
          <a:p>
            <a:pPr marL="406800" indent="-324000">
              <a:spcAft>
                <a:spcPts val="1134"/>
              </a:spcAft>
              <a:buClr>
                <a:srgbClr val="000000"/>
              </a:buClr>
              <a:buSzPct val="45000"/>
              <a:buFont typeface="Wingdings" charset="2"/>
              <a:buChar char=""/>
            </a:pPr>
            <a:r>
              <a:rPr lang="fr-FR" sz="2400" spc="-1">
                <a:solidFill>
                  <a:srgbClr val="376092"/>
                </a:solidFill>
                <a:latin typeface="Calibri"/>
              </a:rPr>
              <a:t>Les deux cœurs étant superposés, les </a:t>
            </a:r>
            <a:r>
              <a:rPr lang="fr-FR" sz="2400" spc="-1" err="1">
                <a:solidFill>
                  <a:srgbClr val="376092"/>
                </a:solidFill>
                <a:latin typeface="Calibri"/>
              </a:rPr>
              <a:t>hovers</a:t>
            </a:r>
            <a:r>
              <a:rPr lang="fr-FR" sz="2400" spc="-1">
                <a:solidFill>
                  <a:srgbClr val="376092"/>
                </a:solidFill>
                <a:latin typeface="Calibri"/>
              </a:rPr>
              <a:t> vont se déclencher en même temps. Le cœur vide s'efface et le cœur plein apparait.</a:t>
            </a:r>
          </a:p>
          <a:p>
            <a:pPr marL="406800" indent="-324000">
              <a:spcAft>
                <a:spcPts val="1134"/>
              </a:spcAft>
              <a:buClr>
                <a:srgbClr val="000000"/>
              </a:buClr>
              <a:buSzPct val="45000"/>
              <a:buFont typeface="Wingdings" charset="2"/>
              <a:buChar char=""/>
            </a:pPr>
            <a:r>
              <a:rPr lang="fr-FR" sz="2400" spc="-1">
                <a:solidFill>
                  <a:srgbClr val="376092"/>
                </a:solidFill>
                <a:latin typeface="Calibri"/>
              </a:rPr>
              <a:t>Cela fait une petite animation sui rend notre site plus dynamique.</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540000" lvl="1">
              <a:spcAft>
                <a:spcPts val="1134"/>
              </a:spcAft>
              <a:buClr>
                <a:srgbClr val="000000"/>
              </a:buClr>
              <a:buSzPct val="45000"/>
            </a:pPr>
            <a:endParaRPr lang="fr-FR" sz="2400" b="0">
              <a:effectLst/>
              <a:latin typeface="Consolas" panose="020B0609020204030204" pitchFamily="49" charset="0"/>
            </a:endParaRPr>
          </a:p>
          <a:p>
            <a:pPr marL="864000" lvl="1" indent="-324000">
              <a:spcAft>
                <a:spcPts val="1134"/>
              </a:spcAft>
              <a:buClr>
                <a:srgbClr val="000000"/>
              </a:buClr>
              <a:buSzPct val="45000"/>
              <a:buFont typeface="Wingdings" charset="2"/>
              <a:buChar char=""/>
            </a:pPr>
            <a:endParaRPr lang="fr-FR" sz="2400" b="0">
              <a:effectLst/>
              <a:latin typeface="Consolas" panose="020B0609020204030204" pitchFamily="49" charset="0"/>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34091262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Bilan</a:t>
            </a:r>
            <a:endParaRPr lang="en-US" sz="3200" b="0" strike="noStrike" spc="-1">
              <a:solidFill>
                <a:srgbClr val="376092"/>
              </a:solidFill>
              <a:latin typeface="Arial"/>
            </a:endParaRPr>
          </a:p>
        </p:txBody>
      </p:sp>
      <p:sp>
        <p:nvSpPr>
          <p:cNvPr id="186"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Résumé des notions abordées.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Questions.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Difficultés particulières ?</a:t>
            </a:r>
            <a:endParaRPr lang="en-US" sz="2400" b="0" strike="noStrike" spc="-1">
              <a:solidFill>
                <a:srgbClr val="376092"/>
              </a:solidFill>
              <a:latin typeface="Arial"/>
            </a:endParaRPr>
          </a:p>
          <a:p>
            <a:pPr marL="1022400" lvl="2">
              <a:spcAft>
                <a:spcPts val="1060"/>
              </a:spcAft>
              <a:buClr>
                <a:srgbClr val="000000"/>
              </a:buClr>
              <a:buSzPct val="45000"/>
            </a:pPr>
            <a:r>
              <a:rPr lang="fr-FR" sz="2400" spc="-1">
                <a:solidFill>
                  <a:srgbClr val="376092"/>
                </a:solidFill>
                <a:latin typeface="Arial"/>
              </a:rPr>
              <a:t>				</a:t>
            </a: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93DEC8-E1F3-45D4-A588-F010B47FEB06}"/>
              </a:ext>
            </a:extLst>
          </p:cNvPr>
          <p:cNvSpPr>
            <a:spLocks noGrp="1"/>
          </p:cNvSpPr>
          <p:nvPr>
            <p:ph type="title"/>
          </p:nvPr>
        </p:nvSpPr>
        <p:spPr/>
        <p:txBody>
          <a:bodyPr/>
          <a:lstStyle/>
          <a:p>
            <a:endParaRPr lang="fr-FR"/>
          </a:p>
        </p:txBody>
      </p:sp>
      <p:sp>
        <p:nvSpPr>
          <p:cNvPr id="3" name="Espace réservé du texte 2">
            <a:extLst>
              <a:ext uri="{FF2B5EF4-FFF2-40B4-BE49-F238E27FC236}">
                <a16:creationId xmlns:a16="http://schemas.microsoft.com/office/drawing/2014/main" id="{1F845E09-004A-4075-8A41-0B87BEAC78AD}"/>
              </a:ext>
            </a:extLst>
          </p:cNvPr>
          <p:cNvSpPr>
            <a:spLocks noGrp="1"/>
          </p:cNvSpPr>
          <p:nvPr>
            <p:ph type="body"/>
          </p:nvPr>
        </p:nvSpPr>
        <p:spPr/>
        <p:txBody>
          <a:bodyPr/>
          <a:lstStyle/>
          <a:p>
            <a:endParaRPr lang="fr-FR"/>
          </a:p>
        </p:txBody>
      </p:sp>
    </p:spTree>
    <p:extLst>
      <p:ext uri="{BB962C8B-B14F-4D97-AF65-F5344CB8AC3E}">
        <p14:creationId xmlns:p14="http://schemas.microsoft.com/office/powerpoint/2010/main" val="546174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56D5AF-82F6-40EC-B0E0-C649BA3B7954}"/>
              </a:ext>
            </a:extLst>
          </p:cNvPr>
          <p:cNvSpPr>
            <a:spLocks noGrp="1"/>
          </p:cNvSpPr>
          <p:nvPr>
            <p:ph type="title"/>
          </p:nvPr>
        </p:nvSpPr>
        <p:spPr/>
        <p:txBody>
          <a:bodyPr/>
          <a:lstStyle/>
          <a:p>
            <a:endParaRPr lang="fr-FR"/>
          </a:p>
        </p:txBody>
      </p:sp>
      <p:sp>
        <p:nvSpPr>
          <p:cNvPr id="3" name="Espace réservé du texte 2">
            <a:extLst>
              <a:ext uri="{FF2B5EF4-FFF2-40B4-BE49-F238E27FC236}">
                <a16:creationId xmlns:a16="http://schemas.microsoft.com/office/drawing/2014/main" id="{4C905B64-4326-4A71-88F9-C4F347C94F2B}"/>
              </a:ext>
            </a:extLst>
          </p:cNvPr>
          <p:cNvSpPr>
            <a:spLocks noGrp="1"/>
          </p:cNvSpPr>
          <p:nvPr>
            <p:ph type="body"/>
          </p:nvPr>
        </p:nvSpPr>
        <p:spPr/>
        <p:txBody>
          <a:bodyPr/>
          <a:lstStyle/>
          <a:p>
            <a:endParaRPr lang="fr-FR"/>
          </a:p>
        </p:txBody>
      </p:sp>
    </p:spTree>
    <p:extLst>
      <p:ext uri="{BB962C8B-B14F-4D97-AF65-F5344CB8AC3E}">
        <p14:creationId xmlns:p14="http://schemas.microsoft.com/office/powerpoint/2010/main" val="1675907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E519A5-7FD4-41CC-9B37-4C91CCD929C7}"/>
              </a:ext>
            </a:extLst>
          </p:cNvPr>
          <p:cNvSpPr>
            <a:spLocks noGrp="1"/>
          </p:cNvSpPr>
          <p:nvPr>
            <p:ph type="title"/>
          </p:nvPr>
        </p:nvSpPr>
        <p:spPr/>
        <p:txBody>
          <a:bodyPr/>
          <a:lstStyle/>
          <a:p>
            <a:endParaRPr lang="fr-FR"/>
          </a:p>
        </p:txBody>
      </p:sp>
      <p:sp>
        <p:nvSpPr>
          <p:cNvPr id="3" name="Espace réservé du texte 2">
            <a:extLst>
              <a:ext uri="{FF2B5EF4-FFF2-40B4-BE49-F238E27FC236}">
                <a16:creationId xmlns:a16="http://schemas.microsoft.com/office/drawing/2014/main" id="{7B9C74ED-C664-4AA4-BD05-1A5F3D9CFF31}"/>
              </a:ext>
            </a:extLst>
          </p:cNvPr>
          <p:cNvSpPr>
            <a:spLocks noGrp="1"/>
          </p:cNvSpPr>
          <p:nvPr>
            <p:ph type="body"/>
          </p:nvPr>
        </p:nvSpPr>
        <p:spPr/>
        <p:txBody>
          <a:bodyPr/>
          <a:lstStyle/>
          <a:p>
            <a:endParaRPr lang="fr-FR"/>
          </a:p>
        </p:txBody>
      </p:sp>
    </p:spTree>
    <p:extLst>
      <p:ext uri="{BB962C8B-B14F-4D97-AF65-F5344CB8AC3E}">
        <p14:creationId xmlns:p14="http://schemas.microsoft.com/office/powerpoint/2010/main" val="2146565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6C156C-2CEA-49B3-8E19-745054D096D6}"/>
              </a:ext>
            </a:extLst>
          </p:cNvPr>
          <p:cNvSpPr>
            <a:spLocks noGrp="1"/>
          </p:cNvSpPr>
          <p:nvPr>
            <p:ph type="title"/>
          </p:nvPr>
        </p:nvSpPr>
        <p:spPr/>
        <p:txBody>
          <a:bodyPr/>
          <a:lstStyle/>
          <a:p>
            <a:endParaRPr lang="fr-FR"/>
          </a:p>
        </p:txBody>
      </p:sp>
      <p:sp>
        <p:nvSpPr>
          <p:cNvPr id="3" name="Espace réservé du texte 2">
            <a:extLst>
              <a:ext uri="{FF2B5EF4-FFF2-40B4-BE49-F238E27FC236}">
                <a16:creationId xmlns:a16="http://schemas.microsoft.com/office/drawing/2014/main" id="{43274DEF-CBC7-403D-8BE2-22B60DE3B2CE}"/>
              </a:ext>
            </a:extLst>
          </p:cNvPr>
          <p:cNvSpPr>
            <a:spLocks noGrp="1"/>
          </p:cNvSpPr>
          <p:nvPr>
            <p:ph type="body"/>
          </p:nvPr>
        </p:nvSpPr>
        <p:spPr/>
        <p:txBody>
          <a:bodyPr/>
          <a:lstStyle/>
          <a:p>
            <a:endParaRPr lang="fr-FR"/>
          </a:p>
        </p:txBody>
      </p:sp>
    </p:spTree>
    <p:extLst>
      <p:ext uri="{BB962C8B-B14F-4D97-AF65-F5344CB8AC3E}">
        <p14:creationId xmlns:p14="http://schemas.microsoft.com/office/powerpoint/2010/main" val="62548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Animation en CSS.</a:t>
            </a:r>
            <a:endParaRPr lang="en-US" sz="3200" b="0" strike="noStrike" spc="-1">
              <a:solidFill>
                <a:srgbClr val="376092"/>
              </a:solidFill>
              <a:latin typeface="Arial"/>
            </a:endParaRPr>
          </a:p>
        </p:txBody>
      </p:sp>
      <p:sp>
        <p:nvSpPr>
          <p:cNvPr id="136" name="TextShape 2"/>
          <p:cNvSpPr txBox="1"/>
          <p:nvPr/>
        </p:nvSpPr>
        <p:spPr>
          <a:xfrm>
            <a:off x="457200" y="1269507"/>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Il existe deux moyens pour créer des animations en CSS:</a:t>
            </a: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Les transitions</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Les </a:t>
            </a:r>
            <a:r>
              <a:rPr lang="fr-FR" sz="2400" spc="-1" err="1">
                <a:solidFill>
                  <a:srgbClr val="376092"/>
                </a:solidFill>
                <a:latin typeface="Calibri"/>
              </a:rPr>
              <a:t>keyframes</a:t>
            </a: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b="0" strike="noStrike" spc="-1">
                <a:solidFill>
                  <a:srgbClr val="376092"/>
                </a:solidFill>
                <a:latin typeface="Calibri"/>
              </a:rPr>
              <a:t>Les </a:t>
            </a:r>
            <a:r>
              <a:rPr lang="fr-FR" sz="2400" b="0" strike="noStrike" spc="-1" err="1">
                <a:solidFill>
                  <a:srgbClr val="376092"/>
                </a:solidFill>
                <a:latin typeface="Calibri"/>
              </a:rPr>
              <a:t>keyframes</a:t>
            </a:r>
            <a:r>
              <a:rPr lang="fr-FR" sz="2400" b="0" strike="noStrike" spc="-1">
                <a:solidFill>
                  <a:srgbClr val="376092"/>
                </a:solidFill>
                <a:latin typeface="Calibri"/>
              </a:rPr>
              <a:t> permettent de mettre en place des animations plus élaborée</a:t>
            </a:r>
            <a:r>
              <a:rPr lang="fr-FR" sz="2400" spc="-1">
                <a:solidFill>
                  <a:srgbClr val="376092"/>
                </a:solidFill>
                <a:latin typeface="Calibri"/>
              </a:rPr>
              <a:t>s mais sont également un peu plus complexes à écrire.</a:t>
            </a:r>
          </a:p>
          <a:p>
            <a:pPr marL="406800" indent="-324000">
              <a:spcAft>
                <a:spcPts val="1134"/>
              </a:spcAft>
              <a:buClr>
                <a:srgbClr val="000000"/>
              </a:buClr>
              <a:buSzPct val="45000"/>
              <a:buFont typeface="Wingdings" charset="2"/>
              <a:buChar char=""/>
            </a:pPr>
            <a:r>
              <a:rPr lang="fr-FR" sz="2400" b="0" strike="noStrike" spc="-1">
                <a:solidFill>
                  <a:srgbClr val="376092"/>
                </a:solidFill>
                <a:latin typeface="Calibri"/>
              </a:rPr>
              <a:t>Les transitions sont limités et permettent la plupart du temps à un élément de passer d'un état A à un état B. </a:t>
            </a:r>
          </a:p>
          <a:p>
            <a:pPr marL="406800" indent="-324000">
              <a:spcAft>
                <a:spcPts val="1134"/>
              </a:spcAft>
              <a:buClr>
                <a:srgbClr val="000000"/>
              </a:buClr>
              <a:buSzPct val="45000"/>
              <a:buFont typeface="Wingdings" charset="2"/>
              <a:buChar char=""/>
            </a:pPr>
            <a:r>
              <a:rPr lang="fr-FR" sz="2400" spc="-1">
                <a:solidFill>
                  <a:srgbClr val="376092"/>
                </a:solidFill>
                <a:latin typeface="Calibri"/>
              </a:rPr>
              <a:t>Les transitions sont donc largement suffisantes pour modifier l'aspect d'un bouton au survol.</a:t>
            </a:r>
            <a:endParaRPr lang="en-US" sz="2400" b="0" strike="noStrike"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1364710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Animation en CSS – Les transitions.</a:t>
            </a:r>
            <a:endParaRPr lang="en-US" sz="3200" b="0" strike="noStrike" spc="-1">
              <a:solidFill>
                <a:srgbClr val="376092"/>
              </a:solidFill>
              <a:latin typeface="Arial"/>
            </a:endParaRPr>
          </a:p>
        </p:txBody>
      </p:sp>
      <p:sp>
        <p:nvSpPr>
          <p:cNvPr id="136" name="TextShape 2"/>
          <p:cNvSpPr txBox="1"/>
          <p:nvPr/>
        </p:nvSpPr>
        <p:spPr>
          <a:xfrm>
            <a:off x="457200" y="1269507"/>
            <a:ext cx="8229240" cy="4856253"/>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Une transition est basée sur plusieurs informations :</a:t>
            </a: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Une propriété CSS à modifier (taille couleur, opacité…)</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Une valeur initiale de la propriété</a:t>
            </a: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Une valeur finale d</a:t>
            </a:r>
            <a:r>
              <a:rPr lang="fr-FR" sz="2400" spc="-1">
                <a:solidFill>
                  <a:srgbClr val="376092"/>
                </a:solidFill>
                <a:latin typeface="Calibri"/>
              </a:rPr>
              <a:t>e la propriété</a:t>
            </a: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Une du</a:t>
            </a:r>
            <a:r>
              <a:rPr lang="fr-FR" sz="2400" spc="-1">
                <a:solidFill>
                  <a:srgbClr val="376092"/>
                </a:solidFill>
                <a:latin typeface="Calibri"/>
              </a:rPr>
              <a:t>rée de transition</a:t>
            </a: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Un </a:t>
            </a:r>
            <a:r>
              <a:rPr lang="fr-FR" sz="2400" spc="-1">
                <a:solidFill>
                  <a:srgbClr val="376092"/>
                </a:solidFill>
                <a:latin typeface="Calibri"/>
              </a:rPr>
              <a:t>événement déclencheur</a:t>
            </a:r>
          </a:p>
          <a:p>
            <a:pPr marL="406800" indent="-324000">
              <a:spcAft>
                <a:spcPts val="1134"/>
              </a:spcAft>
              <a:buClr>
                <a:srgbClr val="000000"/>
              </a:buClr>
              <a:buSzPct val="45000"/>
              <a:buFont typeface="Wingdings" charset="2"/>
              <a:buChar char=""/>
            </a:pPr>
            <a:r>
              <a:rPr lang="fr-FR" sz="2400" b="0" strike="noStrike" spc="-1">
                <a:solidFill>
                  <a:srgbClr val="376092"/>
                </a:solidFill>
                <a:latin typeface="Calibri"/>
              </a:rPr>
              <a:t>Exemple : nous voulons modifier la taille (propriété CSS) d'un bouton de 150 % (valeur finale) en 1 seconde (durée) lors du survol du bouton (élément déclencheur)</a:t>
            </a:r>
          </a:p>
          <a:p>
            <a:pPr marL="406800" indent="-324000">
              <a:spcAft>
                <a:spcPts val="1134"/>
              </a:spcAft>
              <a:buClr>
                <a:srgbClr val="000000"/>
              </a:buClr>
              <a:buSzPct val="45000"/>
              <a:buFont typeface="Wingdings" charset="2"/>
              <a:buChar char=""/>
            </a:pPr>
            <a:r>
              <a:rPr lang="fr-FR" sz="2400" spc="-1">
                <a:solidFill>
                  <a:srgbClr val="376092"/>
                </a:solidFill>
                <a:latin typeface="Calibri"/>
              </a:rPr>
              <a:t>Ici, la valeur initiale est implicite : taille = 100%</a:t>
            </a:r>
            <a:endParaRPr lang="en-US" sz="2400" b="0" strike="noStrike"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2728306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503F32D02E44A49A51D428E13DC96F1" ma:contentTypeVersion="10" ma:contentTypeDescription="Crée un document." ma:contentTypeScope="" ma:versionID="25719ed148d7cdc4bdae3dd483d80576">
  <xsd:schema xmlns:xsd="http://www.w3.org/2001/XMLSchema" xmlns:xs="http://www.w3.org/2001/XMLSchema" xmlns:p="http://schemas.microsoft.com/office/2006/metadata/properties" xmlns:ns2="c1e294f3-4627-4ce5-bb05-78017f98850e" xmlns:ns3="4457043f-fd85-4799-80f5-1f6eaf5bc423" targetNamespace="http://schemas.microsoft.com/office/2006/metadata/properties" ma:root="true" ma:fieldsID="eeb4fdcbfc8a1d7ece678a8fe90d1916" ns2:_="" ns3:_="">
    <xsd:import namespace="c1e294f3-4627-4ce5-bb05-78017f98850e"/>
    <xsd:import namespace="4457043f-fd85-4799-80f5-1f6eaf5bc42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e294f3-4627-4ce5-bb05-78017f9885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457043f-fd85-4799-80f5-1f6eaf5bc423"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15CE5C-7B57-48D8-8F00-CA7F4A2CF48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98BC7E3-690E-4279-85CD-6CDAC29D74FE}">
  <ds:schemaRefs>
    <ds:schemaRef ds:uri="http://schemas.microsoft.com/sharepoint/v3/contenttype/forms"/>
  </ds:schemaRefs>
</ds:datastoreItem>
</file>

<file path=customXml/itemProps3.xml><?xml version="1.0" encoding="utf-8"?>
<ds:datastoreItem xmlns:ds="http://schemas.openxmlformats.org/officeDocument/2006/customXml" ds:itemID="{DDE8A0CC-EFF9-47C7-9FDB-00B300260E73}">
  <ds:schemaRefs>
    <ds:schemaRef ds:uri="4457043f-fd85-4799-80f5-1f6eaf5bc423"/>
    <ds:schemaRef ds:uri="c1e294f3-4627-4ce5-bb05-78017f98850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36</Slides>
  <Notes>0</Notes>
  <HiddenSlides>0</HiddenSlides>
  <ScaleCrop>false</ScaleCrop>
  <HeadingPairs>
    <vt:vector size="4" baseType="variant">
      <vt:variant>
        <vt:lpstr>Theme</vt:lpstr>
      </vt:variant>
      <vt:variant>
        <vt:i4>3</vt:i4>
      </vt:variant>
      <vt:variant>
        <vt:lpstr>Slide Titles</vt:lpstr>
      </vt:variant>
      <vt:variant>
        <vt:i4>36</vt:i4>
      </vt:variant>
    </vt:vector>
  </HeadingPairs>
  <TitlesOfParts>
    <vt:vector size="39"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
  <dc:description>Free template released by Showeet.</dc:description>
  <cp:revision>1</cp:revision>
  <dcterms:created xsi:type="dcterms:W3CDTF">2012-01-17T22:15:29Z</dcterms:created>
  <dcterms:modified xsi:type="dcterms:W3CDTF">2021-11-30T13:50:17Z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0x010100A503F32D02E44A49A51D428E13DC96F1</vt:lpwstr>
  </property>
</Properties>
</file>