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0"/>
  </p:notesMasterIdLst>
  <p:sldIdLst>
    <p:sldId id="256" r:id="rId4"/>
    <p:sldId id="343" r:id="rId5"/>
    <p:sldId id="257" r:id="rId6"/>
    <p:sldId id="344" r:id="rId7"/>
    <p:sldId id="346" r:id="rId8"/>
    <p:sldId id="345" r:id="rId9"/>
    <p:sldId id="347" r:id="rId10"/>
    <p:sldId id="371" r:id="rId11"/>
    <p:sldId id="372" r:id="rId12"/>
    <p:sldId id="348" r:id="rId13"/>
    <p:sldId id="349" r:id="rId14"/>
    <p:sldId id="373" r:id="rId15"/>
    <p:sldId id="374"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75" r:id="rId30"/>
    <p:sldId id="363" r:id="rId31"/>
    <p:sldId id="364" r:id="rId32"/>
    <p:sldId id="365" r:id="rId33"/>
    <p:sldId id="366" r:id="rId34"/>
    <p:sldId id="367" r:id="rId35"/>
    <p:sldId id="368" r:id="rId36"/>
    <p:sldId id="369" r:id="rId37"/>
    <p:sldId id="370" r:id="rId38"/>
    <p:sldId id="281" r:id="rId39"/>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ustomXml" Target="../customXml/item2.xml"/><Relationship Id="rId20" Type="http://schemas.openxmlformats.org/officeDocument/2006/relationships/slide" Target="slides/slide17.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09/01/2022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la programmation</a:t>
            </a:r>
            <a:br>
              <a:rPr dirty="0"/>
            </a:br>
            <a:r>
              <a:rPr lang="fr-FR" sz="4400" spc="-1" dirty="0">
                <a:solidFill>
                  <a:srgbClr val="376092"/>
                </a:solidFill>
                <a:latin typeface="Arial"/>
              </a:rPr>
              <a:t>Javascript </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 Accès par identifiant</a:t>
            </a:r>
            <a:endParaRPr lang="en-US" sz="3200" b="0" strike="noStrike" spc="-1" dirty="0">
              <a:solidFill>
                <a:srgbClr val="376092"/>
              </a:solidFill>
              <a:latin typeface="Arial"/>
            </a:endParaRPr>
          </a:p>
        </p:txBody>
      </p:sp>
      <p:sp>
        <p:nvSpPr>
          <p:cNvPr id="136" name="TextShape 2"/>
          <p:cNvSpPr txBox="1"/>
          <p:nvPr/>
        </p:nvSpPr>
        <p:spPr>
          <a:xfrm>
            <a:off x="457200" y="1189609"/>
            <a:ext cx="8229240" cy="493615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DOM va vous permettre d'accéder à une balise HTML par son identifiant. C'est la méthode la plus sûr puisque l'identifiant est unique.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Document.getElementById</a:t>
            </a:r>
            <a:r>
              <a:rPr lang="fr-FR" sz="2400" spc="-1" dirty="0">
                <a:solidFill>
                  <a:srgbClr val="376092"/>
                </a:solidFill>
                <a:latin typeface="Calibri"/>
              </a:rPr>
              <a:t>(&lt;identifiant&gt;)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un identifiant à notre balise titre H1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Déclarons ensuite dans le javascript une constante qui va contenir le contenu de H1</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Const</a:t>
            </a:r>
            <a:r>
              <a:rPr lang="fr-FR" sz="2400" spc="-1" dirty="0">
                <a:solidFill>
                  <a:srgbClr val="376092"/>
                </a:solidFill>
                <a:latin typeface="Calibri"/>
              </a:rPr>
              <a:t> </a:t>
            </a:r>
            <a:r>
              <a:rPr lang="fr-FR" sz="2400" spc="-1" dirty="0" err="1">
                <a:solidFill>
                  <a:srgbClr val="376092"/>
                </a:solidFill>
                <a:latin typeface="Calibri"/>
              </a:rPr>
              <a:t>monTitre</a:t>
            </a:r>
            <a:r>
              <a:rPr lang="fr-FR" sz="2400" spc="-1" dirty="0">
                <a:solidFill>
                  <a:srgbClr val="376092"/>
                </a:solidFill>
                <a:latin typeface="Calibri"/>
              </a:rPr>
              <a:t> = </a:t>
            </a:r>
            <a:r>
              <a:rPr lang="fr-FR" sz="2400" spc="-1" dirty="0" err="1">
                <a:solidFill>
                  <a:srgbClr val="376092"/>
                </a:solidFill>
                <a:latin typeface="Calibri"/>
              </a:rPr>
              <a:t>document.getElementById</a:t>
            </a:r>
            <a:r>
              <a:rPr lang="fr-FR" sz="2400" spc="-1" dirty="0">
                <a:solidFill>
                  <a:srgbClr val="376092"/>
                </a:solidFill>
                <a:latin typeface="Calibri"/>
              </a:rPr>
              <a:t>('titreH1');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Enfin affichons le contenu de cette variable avec la fonction </a:t>
            </a:r>
            <a:r>
              <a:rPr lang="fr-FR" sz="2400" spc="-1" dirty="0" err="1">
                <a:solidFill>
                  <a:srgbClr val="376092"/>
                </a:solidFill>
                <a:latin typeface="Calibri"/>
              </a:rPr>
              <a:t>alert</a:t>
            </a:r>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Alert</a:t>
            </a:r>
            <a:r>
              <a:rPr lang="fr-FR" sz="2400" spc="-1" dirty="0">
                <a:solidFill>
                  <a:srgbClr val="376092"/>
                </a:solidFill>
                <a:latin typeface="Calibri"/>
              </a:rPr>
              <a:t>(</a:t>
            </a:r>
            <a:r>
              <a:rPr lang="fr-FR" sz="2400" spc="-1" dirty="0" err="1">
                <a:solidFill>
                  <a:srgbClr val="376092"/>
                </a:solidFill>
                <a:latin typeface="Calibri"/>
              </a:rPr>
              <a:t>monTitre.textContent</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23829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Accès par identifiant</a:t>
            </a:r>
            <a:endParaRPr lang="en-US" sz="3200" b="0" strike="noStrike" spc="-1" dirty="0">
              <a:solidFill>
                <a:srgbClr val="376092"/>
              </a:solidFill>
              <a:latin typeface="Arial"/>
            </a:endParaRPr>
          </a:p>
        </p:txBody>
      </p:sp>
      <p:sp>
        <p:nvSpPr>
          <p:cNvPr id="136" name="TextShape 2"/>
          <p:cNvSpPr txBox="1"/>
          <p:nvPr/>
        </p:nvSpPr>
        <p:spPr>
          <a:xfrm>
            <a:off x="457200" y="1251751"/>
            <a:ext cx="8229240" cy="487400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cette première manipulation nous avons eu besoin d'une variable que nous avons déclarée avec le mot clé </a:t>
            </a:r>
            <a:r>
              <a:rPr lang="fr-FR" sz="2400" spc="-1" dirty="0" err="1">
                <a:solidFill>
                  <a:srgbClr val="376092"/>
                </a:solidFill>
                <a:latin typeface="Calibri"/>
              </a:rPr>
              <a:t>const</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variable alimentée par l'objet document contient toutes les propriétés de la balise sélectionnée.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affiché la propriété </a:t>
            </a:r>
            <a:r>
              <a:rPr lang="fr-FR" sz="2400" spc="-1" dirty="0" err="1">
                <a:solidFill>
                  <a:srgbClr val="376092"/>
                </a:solidFill>
                <a:latin typeface="Calibri"/>
              </a:rPr>
              <a:t>Textcontent</a:t>
            </a:r>
            <a:r>
              <a:rPr lang="fr-FR" sz="2400" spc="-1" dirty="0">
                <a:solidFill>
                  <a:srgbClr val="376092"/>
                </a:solidFill>
                <a:latin typeface="Calibri"/>
              </a:rPr>
              <a:t> de la variable pour dire que nous voulons visualiser le contenu de la balise.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Enfin, </a:t>
            </a:r>
            <a:r>
              <a:rPr lang="fr-FR" sz="2400" spc="-1" dirty="0" err="1">
                <a:solidFill>
                  <a:srgbClr val="376092"/>
                </a:solidFill>
                <a:latin typeface="Calibri"/>
              </a:rPr>
              <a:t>alert</a:t>
            </a:r>
            <a:r>
              <a:rPr lang="fr-FR" sz="2400" spc="-1" dirty="0">
                <a:solidFill>
                  <a:srgbClr val="376092"/>
                </a:solidFill>
                <a:latin typeface="Calibri"/>
              </a:rPr>
              <a:t>() est une fonction javascript qui affiche dans une boite de dialogue la chaîne passée en paramètre.</a:t>
            </a:r>
          </a:p>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Alert</a:t>
            </a:r>
            <a:r>
              <a:rPr lang="fr-FR" sz="2400" spc="-1" dirty="0">
                <a:solidFill>
                  <a:srgbClr val="376092"/>
                </a:solidFill>
                <a:latin typeface="Calibri"/>
              </a:rPr>
              <a:t>() peut être un peu pénible à la longue surtout dans les longues phases de débogage, voyons ce que fait la commande console.log() à la place.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console est disponible dans la partie </a:t>
            </a:r>
            <a:r>
              <a:rPr lang="fr-FR" sz="2400" spc="-1" dirty="0" err="1">
                <a:solidFill>
                  <a:srgbClr val="376092"/>
                </a:solidFill>
                <a:latin typeface="Calibri"/>
              </a:rPr>
              <a:t>inspect</a:t>
            </a:r>
            <a:r>
              <a:rPr lang="fr-FR" sz="2400" spc="-1" dirty="0">
                <a:solidFill>
                  <a:srgbClr val="376092"/>
                </a:solidFill>
                <a:latin typeface="Calibri"/>
              </a:rPr>
              <a:t> du site.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70451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Accès par classe – les tableaux</a:t>
            </a:r>
            <a:endParaRPr lang="en-US" sz="3200" b="0" strike="noStrike" spc="-1" dirty="0">
              <a:solidFill>
                <a:srgbClr val="376092"/>
              </a:solidFill>
              <a:latin typeface="Arial"/>
            </a:endParaRPr>
          </a:p>
        </p:txBody>
      </p:sp>
      <p:sp>
        <p:nvSpPr>
          <p:cNvPr id="136" name="TextShape 2"/>
          <p:cNvSpPr txBox="1"/>
          <p:nvPr/>
        </p:nvSpPr>
        <p:spPr>
          <a:xfrm>
            <a:off x="457200" y="1251751"/>
            <a:ext cx="8229240" cy="487400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savons que l'identifiant est unique mais ce n'est pas le cas de la classe.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 accès par classe ne va donc pas nous renvoyer une valeur unique mais une collection de valeurs.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donc devoir utiliser une structure de données qui peut contenir un grand nombre d'éléments : Le tableau.</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tableau en javascript est très proche de la liste en Python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Création de tableau vide : let </a:t>
            </a:r>
            <a:r>
              <a:rPr lang="fr-FR" sz="2400" spc="-1" dirty="0" err="1">
                <a:solidFill>
                  <a:srgbClr val="376092"/>
                </a:solidFill>
                <a:latin typeface="Calibri"/>
              </a:rPr>
              <a:t>tvide</a:t>
            </a:r>
            <a:r>
              <a:rPr lang="fr-FR" sz="2400" spc="-1" dirty="0">
                <a:solidFill>
                  <a:srgbClr val="376092"/>
                </a:solidFill>
                <a:latin typeface="Calibri"/>
              </a:rPr>
              <a:t> =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Création tableau valeurs : let </a:t>
            </a:r>
            <a:r>
              <a:rPr lang="fr-FR" sz="2400" spc="-1" dirty="0" err="1">
                <a:solidFill>
                  <a:srgbClr val="376092"/>
                </a:solidFill>
                <a:latin typeface="Calibri"/>
              </a:rPr>
              <a:t>tval</a:t>
            </a:r>
            <a:r>
              <a:rPr lang="fr-FR" sz="2400" spc="-1" dirty="0">
                <a:solidFill>
                  <a:srgbClr val="376092"/>
                </a:solidFill>
                <a:latin typeface="Calibri"/>
              </a:rPr>
              <a:t> = [1, 2, 3, 4];</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Accéder à un élément : </a:t>
            </a:r>
            <a:r>
              <a:rPr lang="fr-FR" sz="2400" spc="-1" dirty="0" err="1">
                <a:solidFill>
                  <a:srgbClr val="376092"/>
                </a:solidFill>
                <a:latin typeface="Calibri"/>
              </a:rPr>
              <a:t>tval</a:t>
            </a:r>
            <a:r>
              <a:rPr lang="fr-FR" sz="2400" spc="-1" dirty="0">
                <a:solidFill>
                  <a:srgbClr val="376092"/>
                </a:solidFill>
                <a:latin typeface="Calibri"/>
              </a:rPr>
              <a:t>[2]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 tableau peut contenir des types simples comme des structures ou des objets.</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409640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Accès par classe – les tableaux</a:t>
            </a:r>
            <a:endParaRPr lang="en-US" sz="3200" b="0" strike="noStrike" spc="-1" dirty="0">
              <a:solidFill>
                <a:srgbClr val="376092"/>
              </a:solidFill>
              <a:latin typeface="Arial"/>
            </a:endParaRPr>
          </a:p>
        </p:txBody>
      </p:sp>
      <p:sp>
        <p:nvSpPr>
          <p:cNvPr id="136" name="TextShape 2"/>
          <p:cNvSpPr txBox="1"/>
          <p:nvPr/>
        </p:nvSpPr>
        <p:spPr>
          <a:xfrm>
            <a:off x="457200" y="1251751"/>
            <a:ext cx="8229240" cy="487400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tableaux sont très souvent utilisés en javascript et il existe un grand nombre de fonctions pour les manipuler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Ajouter en fin de tableau : </a:t>
            </a:r>
            <a:r>
              <a:rPr lang="fr-FR" sz="2400" spc="-1" dirty="0" err="1">
                <a:solidFill>
                  <a:srgbClr val="376092"/>
                </a:solidFill>
                <a:latin typeface="Calibri"/>
              </a:rPr>
              <a:t>t.push</a:t>
            </a:r>
            <a:r>
              <a:rPr lang="fr-FR" sz="2400" spc="-1" dirty="0">
                <a:solidFill>
                  <a:srgbClr val="376092"/>
                </a:solidFill>
                <a:latin typeface="Calibri"/>
              </a:rPr>
              <a:t>('</a:t>
            </a:r>
            <a:r>
              <a:rPr lang="fr-FR" sz="2400" spc="-1" dirty="0" err="1">
                <a:solidFill>
                  <a:srgbClr val="376092"/>
                </a:solidFill>
                <a:latin typeface="Calibri"/>
              </a:rPr>
              <a:t>element</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Ajouter au début de tableau : </a:t>
            </a:r>
            <a:r>
              <a:rPr lang="fr-FR" sz="2400" spc="-1" dirty="0" err="1">
                <a:solidFill>
                  <a:srgbClr val="376092"/>
                </a:solidFill>
                <a:latin typeface="Calibri"/>
              </a:rPr>
              <a:t>t.unshift</a:t>
            </a:r>
            <a:r>
              <a:rPr lang="fr-FR" sz="2400" spc="-1" dirty="0">
                <a:solidFill>
                  <a:srgbClr val="376092"/>
                </a:solidFill>
                <a:latin typeface="Calibri"/>
              </a:rPr>
              <a:t>('</a:t>
            </a:r>
            <a:r>
              <a:rPr lang="fr-FR" sz="2400" spc="-1" dirty="0" err="1">
                <a:solidFill>
                  <a:srgbClr val="376092"/>
                </a:solidFill>
                <a:latin typeface="Calibri"/>
              </a:rPr>
              <a:t>element</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Supprimer dernier élément : </a:t>
            </a:r>
            <a:r>
              <a:rPr lang="fr-FR" sz="2400" spc="-1" dirty="0" err="1">
                <a:solidFill>
                  <a:srgbClr val="376092"/>
                </a:solidFill>
                <a:latin typeface="Calibri"/>
              </a:rPr>
              <a:t>t.pop</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Taille du tableau : </a:t>
            </a:r>
            <a:r>
              <a:rPr lang="fr-FR" sz="2400" spc="-1" dirty="0" err="1">
                <a:solidFill>
                  <a:srgbClr val="376092"/>
                </a:solidFill>
                <a:latin typeface="Calibri"/>
              </a:rPr>
              <a:t>t.length</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Naturellement parcourir un tableau se fait très facilement à l'aide d'une boucle:</a:t>
            </a:r>
          </a:p>
          <a:p>
            <a:pPr marL="540000" lvl="1">
              <a:spcAft>
                <a:spcPts val="1134"/>
              </a:spcAft>
              <a:buClr>
                <a:srgbClr val="000000"/>
              </a:buClr>
              <a:buSzPct val="45000"/>
            </a:pPr>
            <a:r>
              <a:rPr lang="fr-FR" sz="2400" spc="-1" dirty="0">
                <a:latin typeface="Calibri"/>
              </a:rPr>
              <a:t>for (let i = 0; i &lt;  </a:t>
            </a:r>
            <a:r>
              <a:rPr lang="fr-FR" sz="2400" spc="-1" dirty="0" err="1">
                <a:latin typeface="Calibri"/>
              </a:rPr>
              <a:t>tab.length;i</a:t>
            </a:r>
            <a:r>
              <a:rPr lang="fr-FR" sz="2400" spc="-1" dirty="0">
                <a:latin typeface="Calibri"/>
              </a:rPr>
              <a:t>++) {</a:t>
            </a:r>
          </a:p>
          <a:p>
            <a:pPr marL="540000" lvl="1">
              <a:spcAft>
                <a:spcPts val="1134"/>
              </a:spcAft>
              <a:buClr>
                <a:srgbClr val="000000"/>
              </a:buClr>
              <a:buSzPct val="45000"/>
            </a:pPr>
            <a:r>
              <a:rPr lang="fr-FR" sz="2400" spc="-1" dirty="0">
                <a:latin typeface="Calibri"/>
              </a:rPr>
              <a:t>	console.log(tab[i]);</a:t>
            </a:r>
          </a:p>
          <a:p>
            <a:pPr marL="540000" lvl="1">
              <a:spcAft>
                <a:spcPts val="1134"/>
              </a:spcAft>
              <a:buClr>
                <a:srgbClr val="000000"/>
              </a:buClr>
              <a:buSzPct val="45000"/>
            </a:pPr>
            <a:r>
              <a:rPr lang="fr-FR" sz="2400" spc="-1" dirty="0">
                <a:latin typeface="Calibri"/>
              </a:rPr>
              <a:t>}</a:t>
            </a:r>
          </a:p>
          <a:p>
            <a:pPr marL="540000" lvl="1">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92017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Accès par classe</a:t>
            </a:r>
            <a:endParaRPr lang="en-US" sz="3200" b="0" strike="noStrike" spc="-1" dirty="0">
              <a:solidFill>
                <a:srgbClr val="376092"/>
              </a:solidFill>
              <a:latin typeface="Arial"/>
            </a:endParaRPr>
          </a:p>
        </p:txBody>
      </p:sp>
      <p:sp>
        <p:nvSpPr>
          <p:cNvPr id="136" name="TextShape 2"/>
          <p:cNvSpPr txBox="1"/>
          <p:nvPr/>
        </p:nvSpPr>
        <p:spPr>
          <a:xfrm>
            <a:off x="457200" y="1251751"/>
            <a:ext cx="8229240" cy="487400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nom de classe n'est plus unique. La fonction retournera donc une liste d'éléments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Document.getElementByClassName</a:t>
            </a:r>
            <a:r>
              <a:rPr lang="fr-FR" sz="2400" spc="-1" dirty="0">
                <a:solidFill>
                  <a:srgbClr val="376092"/>
                </a:solidFill>
                <a:latin typeface="Calibri"/>
              </a:rPr>
              <a:t>(&lt;</a:t>
            </a:r>
            <a:r>
              <a:rPr lang="fr-FR" sz="2400" spc="-1" dirty="0" err="1">
                <a:solidFill>
                  <a:srgbClr val="376092"/>
                </a:solidFill>
                <a:latin typeface="Calibri"/>
              </a:rPr>
              <a:t>nomClasse</a:t>
            </a:r>
            <a:r>
              <a:rPr lang="fr-FR" sz="2400" spc="-1" dirty="0">
                <a:solidFill>
                  <a:srgbClr val="376092"/>
                </a:solidFill>
                <a:latin typeface="Calibri"/>
              </a:rPr>
              <a:t>&gt;)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Prenons par exemple les éléments de menu qui ont tous la même classe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Const</a:t>
            </a:r>
            <a:r>
              <a:rPr lang="fr-FR" sz="2400" spc="-1" dirty="0">
                <a:solidFill>
                  <a:srgbClr val="376092"/>
                </a:solidFill>
                <a:latin typeface="Calibri"/>
              </a:rPr>
              <a:t> </a:t>
            </a:r>
            <a:r>
              <a:rPr lang="fr-FR" sz="2400" spc="-1" dirty="0" err="1">
                <a:solidFill>
                  <a:srgbClr val="376092"/>
                </a:solidFill>
                <a:latin typeface="Calibri"/>
              </a:rPr>
              <a:t>eleMenu</a:t>
            </a:r>
            <a:r>
              <a:rPr lang="fr-FR" sz="2400" spc="-1" dirty="0">
                <a:solidFill>
                  <a:srgbClr val="376092"/>
                </a:solidFill>
                <a:latin typeface="Calibri"/>
              </a:rPr>
              <a:t> = </a:t>
            </a:r>
            <a:r>
              <a:rPr lang="fr-FR" sz="2400" spc="-1" dirty="0" err="1">
                <a:solidFill>
                  <a:srgbClr val="376092"/>
                </a:solidFill>
                <a:latin typeface="Calibri"/>
              </a:rPr>
              <a:t>document.getElementByClassName</a:t>
            </a:r>
            <a:r>
              <a:rPr lang="fr-FR" sz="2400" spc="-1" dirty="0">
                <a:solidFill>
                  <a:srgbClr val="376092"/>
                </a:solidFill>
                <a:latin typeface="Calibri"/>
              </a:rPr>
              <a:t>("</a:t>
            </a:r>
            <a:r>
              <a:rPr lang="fr-FR" sz="2400" spc="-1" dirty="0" err="1">
                <a:solidFill>
                  <a:srgbClr val="376092"/>
                </a:solidFill>
                <a:latin typeface="Calibri"/>
              </a:rPr>
              <a:t>eleMenu</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fois-ci nous récupérons donc un tableau d'éléments dont le premier élément est </a:t>
            </a:r>
            <a:r>
              <a:rPr lang="fr-FR" sz="2400" spc="-1" dirty="0" err="1">
                <a:solidFill>
                  <a:srgbClr val="376092"/>
                </a:solidFill>
                <a:latin typeface="Calibri"/>
              </a:rPr>
              <a:t>eleMenu</a:t>
            </a:r>
            <a:r>
              <a:rPr lang="fr-FR" sz="2400" spc="-1" dirty="0">
                <a:solidFill>
                  <a:srgbClr val="376092"/>
                </a:solidFill>
                <a:latin typeface="Calibri"/>
              </a:rPr>
              <a:t>[0].</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Affichons dans la console le contenu de ce premier élément.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08825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Accès par classe</a:t>
            </a:r>
            <a:endParaRPr lang="en-US" sz="3200" b="0" strike="noStrike" spc="-1" dirty="0">
              <a:solidFill>
                <a:srgbClr val="376092"/>
              </a:solidFill>
              <a:latin typeface="Arial"/>
            </a:endParaRPr>
          </a:p>
        </p:txBody>
      </p:sp>
      <p:sp>
        <p:nvSpPr>
          <p:cNvPr id="136" name="TextShape 2"/>
          <p:cNvSpPr txBox="1"/>
          <p:nvPr/>
        </p:nvSpPr>
        <p:spPr>
          <a:xfrm>
            <a:off x="457200" y="1251751"/>
            <a:ext cx="8229240" cy="487400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je veux maintenant parcourir l'ensemble du tableau, il faut utiliser une boucle :</a:t>
            </a:r>
          </a:p>
          <a:p>
            <a:pPr marL="540000" lvl="1">
              <a:spcAft>
                <a:spcPts val="1134"/>
              </a:spcAft>
              <a:buClr>
                <a:srgbClr val="000000"/>
              </a:buClr>
              <a:buSzPct val="45000"/>
            </a:pPr>
            <a:r>
              <a:rPr lang="fr-FR" sz="2400" spc="-1" dirty="0">
                <a:latin typeface="Calibri"/>
              </a:rPr>
              <a:t>for (let i = 0; i &lt;  </a:t>
            </a:r>
            <a:r>
              <a:rPr lang="fr-FR" sz="2400" spc="-1" dirty="0" err="1">
                <a:latin typeface="Calibri"/>
              </a:rPr>
              <a:t>eleMenu.length;i</a:t>
            </a:r>
            <a:r>
              <a:rPr lang="fr-FR" sz="2400" spc="-1" dirty="0">
                <a:latin typeface="Calibri"/>
              </a:rPr>
              <a:t>++) {</a:t>
            </a:r>
          </a:p>
          <a:p>
            <a:pPr marL="540000" lvl="1">
              <a:spcAft>
                <a:spcPts val="1134"/>
              </a:spcAft>
              <a:buClr>
                <a:srgbClr val="000000"/>
              </a:buClr>
              <a:buSzPct val="45000"/>
            </a:pPr>
            <a:r>
              <a:rPr lang="fr-FR" sz="2400" spc="-1" dirty="0">
                <a:latin typeface="Calibri"/>
              </a:rPr>
              <a:t>	console.log(</a:t>
            </a:r>
            <a:r>
              <a:rPr lang="fr-FR" sz="2400" spc="-1" dirty="0" err="1">
                <a:latin typeface="Calibri"/>
              </a:rPr>
              <a:t>eleMenu</a:t>
            </a:r>
            <a:r>
              <a:rPr lang="fr-FR" sz="2400" spc="-1" dirty="0">
                <a:latin typeface="Calibri"/>
              </a:rPr>
              <a:t>[i].</a:t>
            </a:r>
            <a:r>
              <a:rPr lang="fr-FR" sz="2400" spc="-1" dirty="0" err="1">
                <a:latin typeface="Calibri"/>
              </a:rPr>
              <a:t>textContent</a:t>
            </a:r>
            <a:r>
              <a:rPr lang="fr-FR" sz="2400" spc="-1" dirty="0">
                <a:latin typeface="Calibri"/>
              </a:rPr>
              <a:t>);</a:t>
            </a:r>
          </a:p>
          <a:p>
            <a:pPr marL="540000" lvl="1">
              <a:spcAft>
                <a:spcPts val="1134"/>
              </a:spcAft>
              <a:buClr>
                <a:srgbClr val="000000"/>
              </a:buClr>
              <a:buSzPct val="45000"/>
            </a:pPr>
            <a:r>
              <a:rPr lang="fr-FR" sz="2400" spc="-1" dirty="0">
                <a:latin typeface="Calibri"/>
              </a:rPr>
              <a:t>}</a:t>
            </a:r>
          </a:p>
          <a:p>
            <a:pPr marL="406800" lvl="1" indent="-324000">
              <a:spcAft>
                <a:spcPts val="1134"/>
              </a:spcAft>
              <a:buClr>
                <a:srgbClr val="000000"/>
              </a:buClr>
              <a:buSzPct val="45000"/>
              <a:buFont typeface="Wingdings" charset="2"/>
              <a:buChar char=""/>
            </a:pPr>
            <a:r>
              <a:rPr lang="fr-FR" sz="2400" spc="-1" dirty="0">
                <a:solidFill>
                  <a:srgbClr val="376092"/>
                </a:solidFill>
                <a:latin typeface="Calibri"/>
              </a:rPr>
              <a:t>Nous retrouvons ici la boucle pour en javascript.</a:t>
            </a:r>
          </a:p>
          <a:p>
            <a:pPr marL="406800" lvl="1" indent="-324000">
              <a:spcAft>
                <a:spcPts val="1134"/>
              </a:spcAft>
              <a:buClr>
                <a:srgbClr val="000000"/>
              </a:buClr>
              <a:buSzPct val="45000"/>
              <a:buFont typeface="Wingdings" charset="2"/>
              <a:buChar char=""/>
            </a:pPr>
            <a:r>
              <a:rPr lang="fr-FR" sz="2400" spc="-1" dirty="0">
                <a:solidFill>
                  <a:srgbClr val="376092"/>
                </a:solidFill>
                <a:latin typeface="Calibri"/>
              </a:rPr>
              <a:t>Nous déclarons une variable i qui va parcourir toutes les valeurs de 0 à taille du tableau - 1.</a:t>
            </a:r>
          </a:p>
          <a:p>
            <a:pPr marL="406800" lvl="1" indent="-324000">
              <a:spcAft>
                <a:spcPts val="1134"/>
              </a:spcAft>
              <a:buClr>
                <a:srgbClr val="000000"/>
              </a:buClr>
              <a:buSzPct val="45000"/>
              <a:buFont typeface="Wingdings" charset="2"/>
              <a:buChar char=""/>
            </a:pPr>
            <a:r>
              <a:rPr lang="fr-FR" sz="2400" spc="-1" dirty="0">
                <a:solidFill>
                  <a:srgbClr val="376092"/>
                </a:solidFill>
                <a:latin typeface="Calibri"/>
              </a:rPr>
              <a:t>Pour chacun des éléments nous allons afficher le contenu.</a:t>
            </a:r>
          </a:p>
          <a:p>
            <a:pPr marL="406800" lvl="1" indent="-324000">
              <a:spcAft>
                <a:spcPts val="1134"/>
              </a:spcAft>
              <a:buClr>
                <a:srgbClr val="000000"/>
              </a:buClr>
              <a:buSzPct val="45000"/>
              <a:buFont typeface="Wingdings" charset="2"/>
              <a:buChar char=""/>
            </a:pPr>
            <a:r>
              <a:rPr lang="fr-FR" sz="2400" spc="-1" dirty="0">
                <a:solidFill>
                  <a:srgbClr val="376092"/>
                </a:solidFill>
                <a:latin typeface="Calibri"/>
              </a:rPr>
              <a:t>Let déclare une variable alors que </a:t>
            </a:r>
            <a:r>
              <a:rPr lang="fr-FR" sz="2400" spc="-1" dirty="0" err="1">
                <a:solidFill>
                  <a:srgbClr val="376092"/>
                </a:solidFill>
                <a:latin typeface="Calibri"/>
              </a:rPr>
              <a:t>const</a:t>
            </a:r>
            <a:r>
              <a:rPr lang="fr-FR" sz="2400" spc="-1" dirty="0">
                <a:solidFill>
                  <a:srgbClr val="376092"/>
                </a:solidFill>
                <a:latin typeface="Calibri"/>
              </a:rPr>
              <a:t> déclare une constante. </a:t>
            </a:r>
          </a:p>
          <a:p>
            <a:pPr marL="406800" lvl="1" indent="-324000">
              <a:spcAft>
                <a:spcPts val="1134"/>
              </a:spcAft>
              <a:buClr>
                <a:srgbClr val="000000"/>
              </a:buClr>
              <a:buSzPct val="45000"/>
              <a:buFont typeface="Wingdings" charset="2"/>
              <a:buChar char=""/>
            </a:pPr>
            <a:r>
              <a:rPr lang="fr-FR" sz="2400" spc="-1" dirty="0">
                <a:solidFill>
                  <a:srgbClr val="376092"/>
                </a:solidFill>
                <a:latin typeface="Calibri"/>
              </a:rPr>
              <a:t>La valeur d'une constante ne peut pas être modifiée.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06101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Accès par balise</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voulons récupérer les éléments par balise.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Document.getElementByTagName</a:t>
            </a:r>
            <a:r>
              <a:rPr lang="fr-FR" sz="2400" spc="-1" dirty="0">
                <a:solidFill>
                  <a:srgbClr val="376092"/>
                </a:solidFill>
                <a:latin typeface="Calibri"/>
              </a:rPr>
              <a:t>(&lt;balise&gt;)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 Par exemple, je veux toutes les balises de titre H2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Const</a:t>
            </a:r>
            <a:r>
              <a:rPr lang="fr-FR" sz="2400" spc="-1" dirty="0">
                <a:solidFill>
                  <a:srgbClr val="376092"/>
                </a:solidFill>
                <a:latin typeface="Calibri"/>
              </a:rPr>
              <a:t> titreH2 = </a:t>
            </a:r>
            <a:r>
              <a:rPr lang="fr-FR" sz="2400" spc="-1" dirty="0" err="1">
                <a:solidFill>
                  <a:srgbClr val="376092"/>
                </a:solidFill>
                <a:latin typeface="Calibri"/>
              </a:rPr>
              <a:t>document.getElementByTagName</a:t>
            </a:r>
            <a:r>
              <a:rPr lang="fr-FR" sz="2400" spc="-1" dirty="0">
                <a:solidFill>
                  <a:srgbClr val="376092"/>
                </a:solidFill>
                <a:latin typeface="Calibri"/>
              </a:rPr>
              <a:t>('H2')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Mettons en place dans le javascript la structure qui permet d'afficher dans la console tous les titres de niveau H2.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existe une façon de sélectionner les éléments de manière beaucoup plus précise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Document.querySelector</a:t>
            </a:r>
            <a:r>
              <a:rPr lang="fr-FR" sz="2400" spc="-1" dirty="0">
                <a:solidFill>
                  <a:srgbClr val="376092"/>
                </a:solidFill>
                <a:latin typeface="Calibri"/>
              </a:rPr>
              <a:t>('</a:t>
            </a:r>
            <a:r>
              <a:rPr lang="fr-FR" sz="2400" spc="-1" dirty="0" err="1">
                <a:solidFill>
                  <a:srgbClr val="376092"/>
                </a:solidFill>
                <a:latin typeface="Calibri"/>
              </a:rPr>
              <a:t>requete</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 cours ne développera pas cette fonction mais vous pourrez trouver des informations ici : https://developer.mozilla.org/fr/docs/Web/API/Document/querySelector</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74084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Navigation</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vu que le DOM représente un document HTML comme un arbre généalogique.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existe donc d'autres méthodes qui permettent de naviguer dans le document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Element.children</a:t>
            </a:r>
            <a:r>
              <a:rPr lang="fr-FR" sz="2400" spc="-1" dirty="0">
                <a:solidFill>
                  <a:srgbClr val="376092"/>
                </a:solidFill>
                <a:latin typeface="Calibri"/>
              </a:rPr>
              <a:t> : retourne la liste des fils directs d'un élément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Element.parentElement</a:t>
            </a:r>
            <a:r>
              <a:rPr lang="fr-FR" sz="2400" spc="-1" dirty="0">
                <a:solidFill>
                  <a:srgbClr val="376092"/>
                </a:solidFill>
                <a:latin typeface="Calibri"/>
              </a:rPr>
              <a:t> : retourne le parent de l'élément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Element.nextElementSibling</a:t>
            </a:r>
            <a:r>
              <a:rPr lang="fr-FR" sz="2400" spc="-1" dirty="0">
                <a:solidFill>
                  <a:srgbClr val="376092"/>
                </a:solidFill>
                <a:latin typeface="Calibri"/>
              </a:rPr>
              <a:t> : prochain élément du même niveau</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Element.previousElementSibling</a:t>
            </a:r>
            <a:r>
              <a:rPr lang="fr-FR" sz="2400" spc="-1" dirty="0">
                <a:solidFill>
                  <a:srgbClr val="376092"/>
                </a:solidFill>
                <a:latin typeface="Calibri"/>
              </a:rPr>
              <a:t> : précédent élément du même niveau.</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16406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Navigation</a:t>
            </a:r>
            <a:endParaRPr lang="en-US" sz="3200" b="0" strike="noStrike" spc="-1" dirty="0">
              <a:solidFill>
                <a:srgbClr val="376092"/>
              </a:solidFill>
              <a:latin typeface="Arial"/>
            </a:endParaRPr>
          </a:p>
        </p:txBody>
      </p:sp>
      <p:sp>
        <p:nvSpPr>
          <p:cNvPr id="136" name="TextShape 2"/>
          <p:cNvSpPr txBox="1"/>
          <p:nvPr/>
        </p:nvSpPr>
        <p:spPr>
          <a:xfrm>
            <a:off x="457200" y="1695635"/>
            <a:ext cx="8229240" cy="4430125"/>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utiliser les propriétés de navigation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Récupérer la liste de toutes les div contenant des images (classe </a:t>
            </a:r>
            <a:r>
              <a:rPr lang="fr-FR" sz="2400" spc="-1" dirty="0" err="1">
                <a:solidFill>
                  <a:srgbClr val="376092"/>
                </a:solidFill>
                <a:latin typeface="Calibri"/>
              </a:rPr>
              <a:t>eleImage</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Afficher la classe du parent de la première div (</a:t>
            </a:r>
            <a:r>
              <a:rPr lang="fr-FR" sz="2400" spc="-1" dirty="0" err="1">
                <a:solidFill>
                  <a:srgbClr val="376092"/>
                </a:solidFill>
                <a:latin typeface="Calibri"/>
              </a:rPr>
              <a:t>classname</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Afficher la source du premier fils de la première div (src)</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Afficher la source du premier fils de l'élément qui suit la première div.</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63771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Modifier le DOM</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existe deux propriétés pour modifier directement le contenu d'un élément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innerHTML</a:t>
            </a:r>
            <a:r>
              <a:rPr lang="fr-FR" sz="2400" spc="-1" dirty="0">
                <a:solidFill>
                  <a:srgbClr val="376092"/>
                </a:solidFill>
                <a:latin typeface="Calibri"/>
              </a:rPr>
              <a:t> : prend en paramètre une chaine de caractères qui sera interprétée en HTML.</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textContent</a:t>
            </a:r>
            <a:r>
              <a:rPr lang="fr-FR" sz="2400" spc="-1" dirty="0">
                <a:solidFill>
                  <a:srgbClr val="376092"/>
                </a:solidFill>
                <a:latin typeface="Calibri"/>
              </a:rPr>
              <a:t> : prend en paramètre une chaîne de caractères qui ne sera pas interprétée en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Ajouter à la fin du document HTML une balise div qui contient juste un identifiant.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le javascript, récupérer cette balise par son ID</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Ajouter des éléments dans la balise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Element.innerHTML</a:t>
            </a:r>
            <a:r>
              <a:rPr lang="fr-FR" sz="2400" spc="-1" dirty="0">
                <a:solidFill>
                  <a:srgbClr val="376092"/>
                </a:solidFill>
                <a:latin typeface="Calibri"/>
              </a:rPr>
              <a:t> = "&lt;</a:t>
            </a:r>
            <a:r>
              <a:rPr lang="fr-FR" sz="2400" spc="-1" dirty="0" err="1">
                <a:solidFill>
                  <a:srgbClr val="376092"/>
                </a:solidFill>
                <a:latin typeface="Calibri"/>
              </a:rPr>
              <a:t>ul</a:t>
            </a:r>
            <a:r>
              <a:rPr lang="fr-FR" sz="2400" spc="-1" dirty="0">
                <a:solidFill>
                  <a:srgbClr val="376092"/>
                </a:solidFill>
                <a:latin typeface="Calibri"/>
              </a:rPr>
              <a:t>&gt;&lt;li&gt;ele1&lt;/li&gt;&lt;li&gt;ele2&lt;/li&gt;&lt;/</a:t>
            </a:r>
            <a:r>
              <a:rPr lang="fr-FR" sz="2400" spc="-1" dirty="0" err="1">
                <a:solidFill>
                  <a:srgbClr val="376092"/>
                </a:solidFill>
                <a:latin typeface="Calibri"/>
              </a:rPr>
              <a:t>ul</a:t>
            </a:r>
            <a:r>
              <a:rPr lang="fr-FR" sz="2400" spc="-1" dirty="0">
                <a:solidFill>
                  <a:srgbClr val="376092"/>
                </a:solidFill>
                <a:latin typeface="Calibri"/>
              </a:rPr>
              <a:t>&gt;"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Avec </a:t>
            </a:r>
            <a:r>
              <a:rPr lang="fr-FR" sz="2400" spc="-1" dirty="0" err="1">
                <a:solidFill>
                  <a:srgbClr val="376092"/>
                </a:solidFill>
                <a:latin typeface="Calibri"/>
              </a:rPr>
              <a:t>textContent</a:t>
            </a:r>
            <a:r>
              <a:rPr lang="fr-FR" sz="2400" spc="-1" dirty="0">
                <a:solidFill>
                  <a:srgbClr val="376092"/>
                </a:solidFill>
                <a:latin typeface="Calibri"/>
              </a:rPr>
              <a:t> modifier le contenu du titre H1.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10253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Javascript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J</a:t>
            </a:r>
            <a:r>
              <a:rPr lang="fr-FR" sz="2400" b="0" strike="noStrike" spc="-1" dirty="0">
                <a:solidFill>
                  <a:srgbClr val="376092"/>
                </a:solidFill>
                <a:latin typeface="Arial"/>
              </a:rPr>
              <a:t>avascript, c’est quoi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Pourquoi utiliser javascript ?</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a:t>
            </a:r>
            <a:r>
              <a:rPr lang="fr-FR" sz="2400" b="0" strike="noStrike" spc="-1" dirty="0">
                <a:solidFill>
                  <a:srgbClr val="376092"/>
                </a:solidFill>
                <a:latin typeface="Arial"/>
              </a:rPr>
              <a:t>DOM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événements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Modifier les classes</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modifier la liste des classes d'un élément en javascript à travers la propriété </a:t>
            </a:r>
            <a:r>
              <a:rPr lang="fr-FR" sz="2400" spc="-1" dirty="0" err="1">
                <a:solidFill>
                  <a:srgbClr val="376092"/>
                </a:solidFill>
                <a:latin typeface="Calibri"/>
              </a:rPr>
              <a:t>classList</a:t>
            </a:r>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Element.classList.add</a:t>
            </a:r>
            <a:r>
              <a:rPr lang="fr-FR" sz="2400" spc="-1" dirty="0">
                <a:solidFill>
                  <a:srgbClr val="376092"/>
                </a:solidFill>
                <a:latin typeface="Calibri"/>
              </a:rPr>
              <a:t>("nomClasse1", "nomClasse2",…)</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Element.classList.remove</a:t>
            </a:r>
            <a:r>
              <a:rPr lang="fr-FR" sz="2400" spc="-1" dirty="0">
                <a:solidFill>
                  <a:srgbClr val="376092"/>
                </a:solidFill>
                <a:latin typeface="Calibri"/>
              </a:rPr>
              <a:t>("nomClasse1", "nomClasse2",…)</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Element.classList.contains</a:t>
            </a:r>
            <a:r>
              <a:rPr lang="fr-FR" sz="2400" spc="-1" dirty="0">
                <a:solidFill>
                  <a:srgbClr val="376092"/>
                </a:solidFill>
                <a:latin typeface="Calibri"/>
              </a:rPr>
              <a:t>("nomClasse1") : retourne vrai si la classe est déjà utilisée par l'élément, faux sinon</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Element.classList.replace</a:t>
            </a:r>
            <a:r>
              <a:rPr lang="fr-FR" sz="2400" spc="-1" dirty="0">
                <a:solidFill>
                  <a:srgbClr val="376092"/>
                </a:solidFill>
                <a:latin typeface="Calibri"/>
              </a:rPr>
              <a:t>("ancien", "nouveau")</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la classe "titreH1" à la balise H1.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la classe "navigation" à la balise </a:t>
            </a:r>
            <a:r>
              <a:rPr lang="fr-FR" sz="2400" spc="-1" dirty="0" err="1">
                <a:solidFill>
                  <a:srgbClr val="376092"/>
                </a:solidFill>
                <a:latin typeface="Calibri"/>
              </a:rPr>
              <a:t>nav</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Vérifions les modifications avec </a:t>
            </a:r>
            <a:r>
              <a:rPr lang="fr-FR" sz="2400" spc="-1" dirty="0" err="1">
                <a:solidFill>
                  <a:srgbClr val="376092"/>
                </a:solidFill>
                <a:latin typeface="Calibri"/>
              </a:rPr>
              <a:t>inspect</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voir comment vérifier ces nouveaux ajouts en javascript.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75094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Modifier les classes</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faire un test en javascript il va nous falloir une structure si…alors…sinon…</a:t>
            </a:r>
            <a:r>
              <a:rPr lang="fr-FR" sz="2400" spc="-1" dirty="0" err="1">
                <a:solidFill>
                  <a:srgbClr val="376092"/>
                </a:solidFill>
                <a:latin typeface="Calibri"/>
              </a:rPr>
              <a:t>fsi</a:t>
            </a:r>
            <a:r>
              <a:rPr lang="fr-FR" sz="2400" spc="-1" dirty="0">
                <a:solidFill>
                  <a:srgbClr val="376092"/>
                </a:solidFill>
                <a:latin typeface="Calibri"/>
              </a:rPr>
              <a:t>.</a:t>
            </a:r>
          </a:p>
          <a:p>
            <a:pPr marL="540000" lvl="1">
              <a:spcAft>
                <a:spcPts val="1134"/>
              </a:spcAft>
              <a:buClr>
                <a:srgbClr val="000000"/>
              </a:buClr>
              <a:buSzPct val="45000"/>
            </a:pPr>
            <a:r>
              <a:rPr lang="fr-FR" sz="2400" spc="-1" dirty="0">
                <a:latin typeface="Calibri"/>
              </a:rPr>
              <a:t>If (&lt;condition&gt;) {</a:t>
            </a:r>
          </a:p>
          <a:p>
            <a:pPr marL="540000" lvl="1">
              <a:spcAft>
                <a:spcPts val="1134"/>
              </a:spcAft>
              <a:buClr>
                <a:srgbClr val="000000"/>
              </a:buClr>
              <a:buSzPct val="45000"/>
            </a:pPr>
            <a:r>
              <a:rPr lang="fr-FR" sz="2400" spc="-1" dirty="0">
                <a:latin typeface="Calibri"/>
              </a:rPr>
              <a:t>	bloc1</a:t>
            </a:r>
          </a:p>
          <a:p>
            <a:pPr marL="540000" lvl="1">
              <a:spcAft>
                <a:spcPts val="1134"/>
              </a:spcAft>
              <a:buClr>
                <a:srgbClr val="000000"/>
              </a:buClr>
              <a:buSzPct val="45000"/>
            </a:pPr>
            <a:r>
              <a:rPr lang="fr-FR" sz="2400" spc="-1" dirty="0">
                <a:latin typeface="Calibri"/>
              </a:rPr>
              <a:t>} </a:t>
            </a:r>
            <a:r>
              <a:rPr lang="fr-FR" sz="2400" spc="-1" dirty="0" err="1">
                <a:latin typeface="Calibri"/>
              </a:rPr>
              <a:t>else</a:t>
            </a:r>
            <a:r>
              <a:rPr lang="fr-FR" sz="2400" spc="-1" dirty="0">
                <a:latin typeface="Calibri"/>
              </a:rPr>
              <a:t> {</a:t>
            </a:r>
          </a:p>
          <a:p>
            <a:pPr marL="540000" lvl="1">
              <a:spcAft>
                <a:spcPts val="1134"/>
              </a:spcAft>
              <a:buClr>
                <a:srgbClr val="000000"/>
              </a:buClr>
              <a:buSzPct val="45000"/>
            </a:pPr>
            <a:r>
              <a:rPr lang="fr-FR" sz="2400" spc="-1" dirty="0">
                <a:latin typeface="Calibri"/>
              </a:rPr>
              <a:t>	bloc2</a:t>
            </a:r>
          </a:p>
          <a:p>
            <a:pPr marL="540000" lvl="1">
              <a:spcAft>
                <a:spcPts val="1134"/>
              </a:spcAft>
              <a:buClr>
                <a:srgbClr val="000000"/>
              </a:buClr>
              <a:buSzPct val="45000"/>
            </a:pPr>
            <a:r>
              <a:rPr lang="fr-FR" sz="2400"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Utilisons comme condition </a:t>
            </a:r>
            <a:r>
              <a:rPr lang="fr-FR" sz="2400" spc="-1" dirty="0" err="1">
                <a:solidFill>
                  <a:srgbClr val="376092"/>
                </a:solidFill>
                <a:latin typeface="Calibri"/>
              </a:rPr>
              <a:t>Element.classList.contains</a:t>
            </a:r>
            <a:r>
              <a:rPr lang="fr-FR" sz="2400" spc="-1" dirty="0">
                <a:solidFill>
                  <a:srgbClr val="376092"/>
                </a:solidFill>
                <a:latin typeface="Calibri"/>
              </a:rPr>
              <a:t>('classe') pour vérifier que nos informations sont bien ajoutées.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résultat du test peut être écrit dans la console.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Attention "==" vérifie la valeur alors que "===" vérifie la valeur et le type.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82001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Modifier le style</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Tous les éléments de style peuvent être modifiés en javascript grâce à la propriété style.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Voici quelques exemples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Element.style.color</a:t>
            </a:r>
            <a:r>
              <a:rPr lang="fr-FR" sz="2400" spc="-1" dirty="0">
                <a:solidFill>
                  <a:srgbClr val="376092"/>
                </a:solidFill>
                <a:latin typeface="Calibri"/>
              </a:rPr>
              <a:t> = "#FFFFFF"</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Element.style.backgroundColor</a:t>
            </a:r>
            <a:r>
              <a:rPr lang="fr-FR" sz="2400" spc="-1" dirty="0">
                <a:solidFill>
                  <a:srgbClr val="376092"/>
                </a:solidFill>
                <a:latin typeface="Calibri"/>
              </a:rPr>
              <a:t> = "#000000"</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Element.style.fontWeight</a:t>
            </a:r>
            <a:r>
              <a:rPr lang="fr-FR" sz="2400" spc="-1" dirty="0">
                <a:solidFill>
                  <a:srgbClr val="376092"/>
                </a:solidFill>
                <a:latin typeface="Calibri"/>
              </a:rPr>
              <a:t> = "</a:t>
            </a:r>
            <a:r>
              <a:rPr lang="fr-FR" sz="2400" spc="-1" dirty="0" err="1">
                <a:solidFill>
                  <a:srgbClr val="376092"/>
                </a:solidFill>
                <a:latin typeface="Calibri"/>
              </a:rPr>
              <a:t>bold</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fonctionnement des éléments de style a été déjà longuement couvert dans la partie CSS.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s'agit d'une façon différente d'accéder aux mêmes propriétés.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835286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Modifier les attributs</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attributs sont des couples nom=valeur que l'on trouve dans la balise ouvrante.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javascript il est possible de les modifier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Element.setAttribute</a:t>
            </a:r>
            <a:r>
              <a:rPr lang="fr-FR" sz="2400" spc="-1" dirty="0">
                <a:solidFill>
                  <a:srgbClr val="376092"/>
                </a:solidFill>
                <a:latin typeface="Calibri"/>
              </a:rPr>
              <a:t>("nom", "valeur") : ajoute ou remplace un attribut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Element.getAttribute</a:t>
            </a:r>
            <a:r>
              <a:rPr lang="fr-FR" sz="2400" spc="-1" dirty="0">
                <a:solidFill>
                  <a:srgbClr val="376092"/>
                </a:solidFill>
                <a:latin typeface="Calibri"/>
              </a:rPr>
              <a:t>("nom") : retourne la valeur d'un attribut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Element.removeAttribute</a:t>
            </a:r>
            <a:r>
              <a:rPr lang="fr-FR" sz="2400" spc="-1" dirty="0">
                <a:solidFill>
                  <a:srgbClr val="376092"/>
                </a:solidFill>
                <a:latin typeface="Calibri"/>
              </a:rPr>
              <a:t>("nom") : supprime un attribut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Modifier l'attribut href du premier lien de navigation pour le faire pointer sur "#conclusion".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Afficher la valeur de l'attribut href dans la console pour vérifier la mise à jour.</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4112653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Ajouter de nouveaux éléments</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vu que la propriété </a:t>
            </a:r>
            <a:r>
              <a:rPr lang="fr-FR" sz="2400" spc="-1" dirty="0" err="1">
                <a:solidFill>
                  <a:srgbClr val="376092"/>
                </a:solidFill>
                <a:latin typeface="Calibri"/>
              </a:rPr>
              <a:t>innerHTML</a:t>
            </a:r>
            <a:r>
              <a:rPr lang="fr-FR" sz="2400" spc="-1" dirty="0">
                <a:solidFill>
                  <a:srgbClr val="376092"/>
                </a:solidFill>
                <a:latin typeface="Calibri"/>
              </a:rPr>
              <a:t> permettait d'ajouter du code HTML interprétable.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Cependant, cela peut devenir illisible si nous avons beaucoup de choses à ajouter.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donc créer des éléments complets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Const</a:t>
            </a:r>
            <a:r>
              <a:rPr lang="fr-FR" sz="2400" spc="-1" dirty="0">
                <a:solidFill>
                  <a:srgbClr val="376092"/>
                </a:solidFill>
                <a:latin typeface="Calibri"/>
              </a:rPr>
              <a:t> </a:t>
            </a:r>
            <a:r>
              <a:rPr lang="fr-FR" sz="2400" spc="-1" dirty="0" err="1">
                <a:solidFill>
                  <a:srgbClr val="376092"/>
                </a:solidFill>
                <a:latin typeface="Calibri"/>
              </a:rPr>
              <a:t>nouv</a:t>
            </a:r>
            <a:r>
              <a:rPr lang="fr-FR" sz="2400" spc="-1" dirty="0">
                <a:solidFill>
                  <a:srgbClr val="376092"/>
                </a:solidFill>
                <a:latin typeface="Calibri"/>
              </a:rPr>
              <a:t> = </a:t>
            </a:r>
            <a:r>
              <a:rPr lang="fr-FR" sz="2400" spc="-1" dirty="0" err="1">
                <a:solidFill>
                  <a:srgbClr val="376092"/>
                </a:solidFill>
                <a:latin typeface="Calibri"/>
              </a:rPr>
              <a:t>document.createElement</a:t>
            </a:r>
            <a:r>
              <a:rPr lang="fr-FR" sz="2400" spc="-1" dirty="0">
                <a:solidFill>
                  <a:srgbClr val="376092"/>
                </a:solidFill>
                <a:latin typeface="Calibri"/>
              </a:rPr>
              <a:t>(&lt;tag&gt;)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Par exemple je veux créer un nouveau paragraphe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Const</a:t>
            </a:r>
            <a:r>
              <a:rPr lang="fr-FR" sz="2400" spc="-1" dirty="0">
                <a:solidFill>
                  <a:srgbClr val="376092"/>
                </a:solidFill>
                <a:latin typeface="Calibri"/>
              </a:rPr>
              <a:t> </a:t>
            </a:r>
            <a:r>
              <a:rPr lang="fr-FR" sz="2400" spc="-1" dirty="0" err="1">
                <a:solidFill>
                  <a:srgbClr val="376092"/>
                </a:solidFill>
                <a:latin typeface="Calibri"/>
              </a:rPr>
              <a:t>nouvPara</a:t>
            </a:r>
            <a:r>
              <a:rPr lang="fr-FR" sz="2400" spc="-1" dirty="0">
                <a:solidFill>
                  <a:srgbClr val="376092"/>
                </a:solidFill>
                <a:latin typeface="Calibri"/>
              </a:rPr>
              <a:t> = </a:t>
            </a:r>
            <a:r>
              <a:rPr lang="fr-FR" sz="2400" spc="-1" dirty="0" err="1">
                <a:solidFill>
                  <a:srgbClr val="376092"/>
                </a:solidFill>
                <a:latin typeface="Calibri"/>
              </a:rPr>
              <a:t>document.createElement</a:t>
            </a:r>
            <a:r>
              <a:rPr lang="fr-FR" sz="2400" spc="-1" dirty="0">
                <a:solidFill>
                  <a:srgbClr val="376092"/>
                </a:solidFill>
                <a:latin typeface="Calibri"/>
              </a:rPr>
              <a:t>("p");</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utiliser ce paragraphe pour dater le texte, ajouter le texte "2021" dans le paragraphe.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19294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DOM ? Ajouter de nouveaux éléments</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le moment paragraphe est créé mais il n'est pas encore incorporé dans la page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le relier il faut qu'il devienne le fils d'un élément existant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Element.appendChild</a:t>
            </a:r>
            <a:r>
              <a:rPr lang="fr-FR" sz="2400" spc="-1" dirty="0">
                <a:solidFill>
                  <a:srgbClr val="376092"/>
                </a:solidFill>
                <a:latin typeface="Calibri"/>
              </a:rPr>
              <a:t>(</a:t>
            </a:r>
            <a:r>
              <a:rPr lang="fr-FR" sz="2400" spc="-1" dirty="0" err="1">
                <a:solidFill>
                  <a:srgbClr val="376092"/>
                </a:solidFill>
                <a:latin typeface="Calibri"/>
              </a:rPr>
              <a:t>nouvElement</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donc le nouveau paragraphe dans l'élément </a:t>
            </a:r>
            <a:r>
              <a:rPr lang="fr-FR" sz="2400" spc="-1" dirty="0" err="1">
                <a:solidFill>
                  <a:srgbClr val="376092"/>
                </a:solidFill>
                <a:latin typeface="Calibri"/>
              </a:rPr>
              <a:t>footter</a:t>
            </a:r>
            <a:r>
              <a:rPr lang="fr-FR" sz="2400" spc="-1" dirty="0">
                <a:solidFill>
                  <a:srgbClr val="376092"/>
                </a:solidFill>
                <a:latin typeface="Calibri"/>
              </a:rPr>
              <a:t> de la page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 pour les attributs il est possible de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Parent.removeChild</a:t>
            </a:r>
            <a:r>
              <a:rPr lang="fr-FR" sz="2400" spc="-1" dirty="0">
                <a:solidFill>
                  <a:srgbClr val="376092"/>
                </a:solidFill>
                <a:latin typeface="Calibri"/>
              </a:rPr>
              <a:t>(enfant) : supprimer un enfant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Parent.replaceChild</a:t>
            </a:r>
            <a:r>
              <a:rPr lang="fr-FR" sz="2400" spc="-1" dirty="0">
                <a:solidFill>
                  <a:srgbClr val="376092"/>
                </a:solidFill>
                <a:latin typeface="Calibri"/>
              </a:rPr>
              <a:t>(</a:t>
            </a:r>
            <a:r>
              <a:rPr lang="fr-FR" sz="2400" spc="-1" dirty="0" err="1">
                <a:solidFill>
                  <a:srgbClr val="376092"/>
                </a:solidFill>
                <a:latin typeface="Calibri"/>
              </a:rPr>
              <a:t>nouvEnfant</a:t>
            </a:r>
            <a:r>
              <a:rPr lang="fr-FR" sz="2400" spc="-1" dirty="0">
                <a:solidFill>
                  <a:srgbClr val="376092"/>
                </a:solidFill>
                <a:latin typeface="Calibri"/>
              </a:rPr>
              <a:t>, </a:t>
            </a:r>
            <a:r>
              <a:rPr lang="fr-FR" sz="2400" spc="-1" dirty="0" err="1">
                <a:solidFill>
                  <a:srgbClr val="376092"/>
                </a:solidFill>
                <a:latin typeface="Calibri"/>
              </a:rPr>
              <a:t>ancienEnfant</a:t>
            </a:r>
            <a:r>
              <a:rPr lang="fr-FR" sz="2400" spc="-1" dirty="0">
                <a:solidFill>
                  <a:srgbClr val="376092"/>
                </a:solidFill>
                <a:latin typeface="Calibri"/>
              </a:rPr>
              <a:t>) : remplacer un enfant</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51457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 événement est une réaction à une action de l'utilisateur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Clique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Passage de souris sur une zone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javascript, un événement est représenté par un nom (click, </a:t>
            </a:r>
            <a:r>
              <a:rPr lang="fr-FR" sz="2400" spc="-1" dirty="0" err="1">
                <a:solidFill>
                  <a:srgbClr val="376092"/>
                </a:solidFill>
                <a:latin typeface="Calibri"/>
              </a:rPr>
              <a:t>mouseover</a:t>
            </a:r>
            <a:r>
              <a:rPr lang="fr-FR" sz="2400" spc="-1" dirty="0">
                <a:solidFill>
                  <a:srgbClr val="376092"/>
                </a:solidFill>
                <a:latin typeface="Calibri"/>
              </a:rPr>
              <a:t>…) et une fonction callback.</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fonction callback est exécutée à chaque fois que l'action est réalisée.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liste des événements auxquels on peut réagir peut se retrouver ici : https://developer.mozilla.org/fr/docs/Web/Events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114981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les fonctions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chaque événement il est possible de lancer une fonction.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Une  fonction en javascript s'écrit de la manière suivante :</a:t>
            </a:r>
          </a:p>
          <a:p>
            <a:pPr marL="540000" lvl="1">
              <a:spcAft>
                <a:spcPts val="1134"/>
              </a:spcAft>
              <a:buClr>
                <a:srgbClr val="000000"/>
              </a:buClr>
              <a:buSzPct val="45000"/>
            </a:pPr>
            <a:r>
              <a:rPr lang="fr-FR" sz="2400" spc="-1" dirty="0">
                <a:latin typeface="Calibri"/>
              </a:rPr>
              <a:t>Fonction </a:t>
            </a:r>
            <a:r>
              <a:rPr lang="fr-FR" sz="2400" spc="-1" dirty="0" err="1">
                <a:latin typeface="Calibri"/>
              </a:rPr>
              <a:t>nomFonction</a:t>
            </a:r>
            <a:r>
              <a:rPr lang="fr-FR" sz="2400" spc="-1" dirty="0">
                <a:latin typeface="Calibri"/>
              </a:rPr>
              <a:t> (var1, var2) {</a:t>
            </a:r>
          </a:p>
          <a:p>
            <a:pPr marL="540000" lvl="1">
              <a:spcAft>
                <a:spcPts val="1134"/>
              </a:spcAft>
              <a:buClr>
                <a:srgbClr val="000000"/>
              </a:buClr>
              <a:buSzPct val="45000"/>
            </a:pPr>
            <a:endParaRPr lang="fr-FR" sz="2400" spc="-1" dirty="0">
              <a:latin typeface="Calibri"/>
            </a:endParaRPr>
          </a:p>
          <a:p>
            <a:pPr marL="540000" lvl="1">
              <a:spcAft>
                <a:spcPts val="1134"/>
              </a:spcAft>
              <a:buClr>
                <a:srgbClr val="000000"/>
              </a:buClr>
              <a:buSzPct val="45000"/>
            </a:pPr>
            <a:r>
              <a:rPr lang="fr-FR" sz="2400"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mot clé fonction introduit la fonction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paramètres d'entrée sont entre parenthèses.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corps de la fonction se trouve entre les accolades.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ne reste donc plus qu'à associer une fonction avec un événement déclencheur.</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950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réagir à un clic</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voulons réagir à un clic, pour cela nous allons nous appuyer sur une fonction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addEventListener</a:t>
            </a:r>
            <a:r>
              <a:rPr lang="fr-FR" sz="2400" spc="-1" dirty="0">
                <a:solidFill>
                  <a:srgbClr val="376092"/>
                </a:solidFill>
                <a:latin typeface="Calibri"/>
              </a:rPr>
              <a:t>(&lt;événement&gt;, &lt;callback&gt;)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voulons changer le contenu du titre H1 lorsque l'on clique dessus.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va falloir récupéré l'élément H1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Puis nous allons lui appliquer la fonction </a:t>
            </a:r>
            <a:r>
              <a:rPr lang="fr-FR" sz="2400" spc="-1" dirty="0" err="1">
                <a:solidFill>
                  <a:srgbClr val="376092"/>
                </a:solidFill>
                <a:latin typeface="Calibri"/>
              </a:rPr>
              <a:t>addEventListener</a:t>
            </a:r>
            <a:r>
              <a:rPr lang="fr-FR" sz="2400" spc="-1" dirty="0">
                <a:solidFill>
                  <a:srgbClr val="376092"/>
                </a:solidFill>
                <a:latin typeface="Calibri"/>
              </a:rPr>
              <a:t> :</a:t>
            </a:r>
          </a:p>
          <a:p>
            <a:pPr marL="540000" lvl="1">
              <a:spcAft>
                <a:spcPts val="1134"/>
              </a:spcAft>
              <a:buClr>
                <a:srgbClr val="000000"/>
              </a:buClr>
              <a:buSzPct val="45000"/>
            </a:pPr>
            <a:r>
              <a:rPr lang="fr-FR" sz="2400" spc="-1" dirty="0">
                <a:latin typeface="Calibri"/>
              </a:rPr>
              <a:t>eleH1.addEventListener('click', </a:t>
            </a:r>
            <a:r>
              <a:rPr lang="fr-FR" sz="2400" spc="-1" dirty="0" err="1">
                <a:latin typeface="Calibri"/>
              </a:rPr>
              <a:t>function</a:t>
            </a:r>
            <a:r>
              <a:rPr lang="fr-FR" sz="2400" spc="-1" dirty="0">
                <a:latin typeface="Calibri"/>
              </a:rPr>
              <a:t>() {</a:t>
            </a:r>
          </a:p>
          <a:p>
            <a:pPr marL="540000" lvl="1">
              <a:spcAft>
                <a:spcPts val="1134"/>
              </a:spcAft>
              <a:buClr>
                <a:srgbClr val="000000"/>
              </a:buClr>
              <a:buSzPct val="45000"/>
            </a:pPr>
            <a:r>
              <a:rPr lang="fr-FR" sz="2400" spc="-1" dirty="0">
                <a:latin typeface="Calibri"/>
              </a:rPr>
              <a:t>	eleH1.innerHTML = "Nouveau titre";</a:t>
            </a:r>
          </a:p>
          <a:p>
            <a:pPr marL="540000" lvl="1">
              <a:spcAft>
                <a:spcPts val="1134"/>
              </a:spcAft>
              <a:buClr>
                <a:srgbClr val="000000"/>
              </a:buClr>
              <a:buSzPct val="45000"/>
            </a:pPr>
            <a:r>
              <a:rPr lang="fr-FR" sz="2400" spc="-1" dirty="0">
                <a:latin typeface="Calibri"/>
              </a:rPr>
              <a: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89701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Stopper le comportement normal</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fonction </a:t>
            </a:r>
            <a:r>
              <a:rPr lang="fr-FR" sz="2400" spc="-1" dirty="0" err="1">
                <a:solidFill>
                  <a:srgbClr val="376092"/>
                </a:solidFill>
                <a:latin typeface="Calibri"/>
              </a:rPr>
              <a:t>addEventListener</a:t>
            </a:r>
            <a:r>
              <a:rPr lang="fr-FR" sz="2400" spc="-1" dirty="0">
                <a:solidFill>
                  <a:srgbClr val="376092"/>
                </a:solidFill>
                <a:latin typeface="Calibri"/>
              </a:rPr>
              <a:t> permet également de bloquer le comportement normal d'un élément comme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bouton qui valide un formulaire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lien qui vous amène vers une autre page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contenu de la fonction remplace le comportement initial :</a:t>
            </a:r>
          </a:p>
          <a:p>
            <a:pPr marL="540000" lvl="1">
              <a:spcAft>
                <a:spcPts val="1134"/>
              </a:spcAft>
              <a:buClr>
                <a:srgbClr val="000000"/>
              </a:buClr>
              <a:buSzPct val="45000"/>
            </a:pPr>
            <a:r>
              <a:rPr lang="fr-FR" sz="2400" spc="-1" dirty="0" err="1">
                <a:latin typeface="Calibri"/>
              </a:rPr>
              <a:t>eleLien</a:t>
            </a:r>
            <a:r>
              <a:rPr lang="fr-FR" sz="2400" spc="-1" dirty="0">
                <a:latin typeface="Calibri"/>
              </a:rPr>
              <a:t> = </a:t>
            </a:r>
            <a:r>
              <a:rPr lang="fr-FR" sz="2400" spc="-1" dirty="0" err="1">
                <a:latin typeface="Calibri"/>
              </a:rPr>
              <a:t>document.getElementById</a:t>
            </a:r>
            <a:r>
              <a:rPr lang="fr-FR" sz="2400" spc="-1" dirty="0">
                <a:latin typeface="Calibri"/>
              </a:rPr>
              <a:t>('lien');</a:t>
            </a:r>
          </a:p>
          <a:p>
            <a:pPr marL="540000" lvl="1">
              <a:spcAft>
                <a:spcPts val="1134"/>
              </a:spcAft>
              <a:buClr>
                <a:srgbClr val="000000"/>
              </a:buClr>
              <a:buSzPct val="45000"/>
            </a:pPr>
            <a:r>
              <a:rPr lang="fr-FR" sz="2400" spc="-1" dirty="0">
                <a:latin typeface="Calibri"/>
              </a:rPr>
              <a:t>eleH1.addEventListener('click', </a:t>
            </a:r>
            <a:r>
              <a:rPr lang="fr-FR" sz="2400" spc="-1" dirty="0" err="1">
                <a:latin typeface="Calibri"/>
              </a:rPr>
              <a:t>function</a:t>
            </a:r>
            <a:r>
              <a:rPr lang="fr-FR" sz="2400" spc="-1" dirty="0">
                <a:latin typeface="Calibri"/>
              </a:rPr>
              <a:t>(</a:t>
            </a:r>
            <a:r>
              <a:rPr lang="fr-FR" sz="2400" spc="-1" dirty="0" err="1">
                <a:latin typeface="Calibri"/>
              </a:rPr>
              <a:t>event</a:t>
            </a:r>
            <a:r>
              <a:rPr lang="fr-FR" sz="2400" spc="-1" dirty="0">
                <a:latin typeface="Calibri"/>
              </a:rPr>
              <a:t>) {</a:t>
            </a:r>
          </a:p>
          <a:p>
            <a:pPr marL="540000" lvl="1">
              <a:spcAft>
                <a:spcPts val="1134"/>
              </a:spcAft>
              <a:buClr>
                <a:srgbClr val="000000"/>
              </a:buClr>
              <a:buSzPct val="45000"/>
            </a:pPr>
            <a:r>
              <a:rPr lang="fr-FR" sz="2400" spc="-1" dirty="0">
                <a:latin typeface="Calibri"/>
              </a:rPr>
              <a:t>	</a:t>
            </a:r>
            <a:r>
              <a:rPr lang="fr-FR" sz="2400" spc="-1" dirty="0" err="1">
                <a:latin typeface="Calibri"/>
              </a:rPr>
              <a:t>event.preventDefault</a:t>
            </a:r>
            <a:r>
              <a:rPr lang="fr-FR" sz="2400" spc="-1" dirty="0">
                <a:latin typeface="Calibri"/>
              </a:rPr>
              <a:t>();</a:t>
            </a:r>
          </a:p>
          <a:p>
            <a:pPr marL="540000" lvl="1">
              <a:spcAft>
                <a:spcPts val="1134"/>
              </a:spcAft>
              <a:buClr>
                <a:srgbClr val="000000"/>
              </a:buClr>
              <a:buSzPct val="45000"/>
            </a:pPr>
            <a:r>
              <a:rPr lang="fr-FR" sz="2400" spc="-1" dirty="0">
                <a:latin typeface="Calibri"/>
              </a:rPr>
              <a: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84089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Javascript, C’est quoi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javascript est un langage de programmation complet à l'image du C++, du Python, du </a:t>
            </a:r>
            <a:r>
              <a:rPr lang="fr-FR" sz="2400" spc="-1" dirty="0" err="1">
                <a:solidFill>
                  <a:srgbClr val="376092"/>
                </a:solidFill>
                <a:latin typeface="Calibri"/>
              </a:rPr>
              <a:t>php</a:t>
            </a:r>
            <a:r>
              <a:rPr lang="fr-FR" sz="2400" spc="-1" dirty="0">
                <a:solidFill>
                  <a:srgbClr val="376092"/>
                </a:solidFill>
                <a:latin typeface="Calibri"/>
              </a:rPr>
              <a:t> ou du C#.</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programmer en Javascript indépendamment d'une application web.</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retrouver toutes les spécificités d'un langage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Gestion des variables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Structure conditionnelle et boucles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Fonction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Tableaux</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Programmation orientée objet</a:t>
            </a: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Récupérer des informations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le moment nous savons réagir à un événement mais nous ne récoltons aucune information comme la position de la souris par exemple.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vu que notre fonction callback reçoit un paramètre événement qui contient des informations sur l'événement en cours et notamment la position de la souris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clientX</a:t>
            </a:r>
            <a:r>
              <a:rPr lang="fr-FR" sz="2400" spc="-1" dirty="0">
                <a:solidFill>
                  <a:srgbClr val="376092"/>
                </a:solidFill>
                <a:latin typeface="Calibri"/>
              </a:rPr>
              <a:t> / </a:t>
            </a:r>
            <a:r>
              <a:rPr lang="fr-FR" sz="2400" spc="-1" dirty="0" err="1">
                <a:solidFill>
                  <a:srgbClr val="376092"/>
                </a:solidFill>
                <a:latin typeface="Calibri"/>
              </a:rPr>
              <a:t>clientY</a:t>
            </a:r>
            <a:r>
              <a:rPr lang="fr-FR" sz="2400" spc="-1" dirty="0">
                <a:solidFill>
                  <a:srgbClr val="376092"/>
                </a:solidFill>
                <a:latin typeface="Calibri"/>
              </a:rPr>
              <a:t> : coordonnées locales</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offSetX</a:t>
            </a:r>
            <a:r>
              <a:rPr lang="fr-FR" sz="2400" spc="-1" dirty="0">
                <a:solidFill>
                  <a:srgbClr val="376092"/>
                </a:solidFill>
                <a:latin typeface="Calibri"/>
              </a:rPr>
              <a:t> /</a:t>
            </a:r>
            <a:r>
              <a:rPr lang="fr-FR" sz="2400" spc="-1" dirty="0" err="1">
                <a:solidFill>
                  <a:srgbClr val="376092"/>
                </a:solidFill>
                <a:latin typeface="Calibri"/>
              </a:rPr>
              <a:t>offSetY</a:t>
            </a:r>
            <a:r>
              <a:rPr lang="fr-FR" sz="2400" spc="-1" dirty="0">
                <a:solidFill>
                  <a:srgbClr val="376092"/>
                </a:solidFill>
                <a:latin typeface="Calibri"/>
              </a:rPr>
              <a:t> : Position par rapport à l'élément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pageX</a:t>
            </a:r>
            <a:r>
              <a:rPr lang="fr-FR" sz="2400" spc="-1" dirty="0">
                <a:solidFill>
                  <a:srgbClr val="376092"/>
                </a:solidFill>
                <a:latin typeface="Calibri"/>
              </a:rPr>
              <a:t> / </a:t>
            </a:r>
            <a:r>
              <a:rPr lang="fr-FR" sz="2400" spc="-1" dirty="0" err="1">
                <a:solidFill>
                  <a:srgbClr val="376092"/>
                </a:solidFill>
                <a:latin typeface="Calibri"/>
              </a:rPr>
              <a:t>pageY</a:t>
            </a:r>
            <a:r>
              <a:rPr lang="fr-FR" sz="2400" spc="-1" dirty="0">
                <a:solidFill>
                  <a:srgbClr val="376092"/>
                </a:solidFill>
                <a:latin typeface="Calibri"/>
              </a:rPr>
              <a:t> : position par rapport au document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screenX</a:t>
            </a:r>
            <a:r>
              <a:rPr lang="fr-FR" sz="2400" spc="-1" dirty="0">
                <a:solidFill>
                  <a:srgbClr val="376092"/>
                </a:solidFill>
                <a:latin typeface="Calibri"/>
              </a:rPr>
              <a:t>/</a:t>
            </a:r>
            <a:r>
              <a:rPr lang="fr-FR" sz="2400" spc="-1" dirty="0" err="1">
                <a:solidFill>
                  <a:srgbClr val="376092"/>
                </a:solidFill>
                <a:latin typeface="Calibri"/>
              </a:rPr>
              <a:t>screenY</a:t>
            </a:r>
            <a:r>
              <a:rPr lang="fr-FR" sz="2400" spc="-1" dirty="0">
                <a:solidFill>
                  <a:srgbClr val="376092"/>
                </a:solidFill>
                <a:latin typeface="Calibri"/>
              </a:rPr>
              <a:t> : position par rapport à la fenêtre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movementX</a:t>
            </a:r>
            <a:r>
              <a:rPr lang="fr-FR" sz="2400" spc="-1" dirty="0">
                <a:solidFill>
                  <a:srgbClr val="376092"/>
                </a:solidFill>
                <a:latin typeface="Calibri"/>
              </a:rPr>
              <a:t> / </a:t>
            </a:r>
            <a:r>
              <a:rPr lang="fr-FR" sz="2400" spc="-1" dirty="0" err="1">
                <a:solidFill>
                  <a:srgbClr val="376092"/>
                </a:solidFill>
                <a:latin typeface="Calibri"/>
              </a:rPr>
              <a:t>movementY</a:t>
            </a:r>
            <a:r>
              <a:rPr lang="fr-FR" sz="2400" spc="-1" dirty="0">
                <a:solidFill>
                  <a:srgbClr val="376092"/>
                </a:solidFill>
                <a:latin typeface="Calibri"/>
              </a:rPr>
              <a:t> : position relative par rapport au dernier événement.</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707374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Récupérer des informations</a:t>
            </a:r>
            <a:endParaRPr lang="en-US" sz="3200" b="0" strike="noStrike" spc="-1" dirty="0">
              <a:solidFill>
                <a:srgbClr val="376092"/>
              </a:solidFill>
              <a:latin typeface="Arial"/>
            </a:endParaRPr>
          </a:p>
        </p:txBody>
      </p:sp>
      <p:sp>
        <p:nvSpPr>
          <p:cNvPr id="136" name="TextShape 2"/>
          <p:cNvSpPr txBox="1"/>
          <p:nvPr/>
        </p:nvSpPr>
        <p:spPr>
          <a:xfrm>
            <a:off x="457200" y="1491448"/>
            <a:ext cx="8229240" cy="463431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Reprenons notre exemple de modification de texte de la balise H1 et demandons l'affichage des coordonnées de la souris avec la fonction </a:t>
            </a:r>
            <a:r>
              <a:rPr lang="fr-FR" sz="2400" spc="-1" dirty="0" err="1">
                <a:solidFill>
                  <a:srgbClr val="376092"/>
                </a:solidFill>
                <a:latin typeface="Calibri"/>
              </a:rPr>
              <a:t>alert</a:t>
            </a:r>
            <a:r>
              <a:rPr lang="fr-FR" sz="2400" spc="-1" dirty="0">
                <a:solidFill>
                  <a:srgbClr val="376092"/>
                </a:solidFill>
                <a:latin typeface="Calibri"/>
              </a:rPr>
              <a:t>() par la même occasion.</a:t>
            </a:r>
          </a:p>
          <a:p>
            <a:pPr marL="864000" lvl="2" indent="-324000">
              <a:spcAft>
                <a:spcPts val="1134"/>
              </a:spcAft>
              <a:buClr>
                <a:srgbClr val="000000"/>
              </a:buClr>
              <a:buSzPct val="45000"/>
              <a:buFont typeface="Wingdings" charset="2"/>
              <a:buChar char=""/>
            </a:pPr>
            <a:r>
              <a:rPr lang="fr-FR" sz="2400" spc="-1" dirty="0" err="1">
                <a:solidFill>
                  <a:srgbClr val="376092"/>
                </a:solidFill>
                <a:latin typeface="Calibri"/>
              </a:rPr>
              <a:t>alert</a:t>
            </a:r>
            <a:r>
              <a:rPr lang="fr-FR" sz="2400" spc="-1" dirty="0">
                <a:solidFill>
                  <a:srgbClr val="376092"/>
                </a:solidFill>
                <a:latin typeface="Calibri"/>
              </a:rPr>
              <a:t>(</a:t>
            </a:r>
            <a:r>
              <a:rPr lang="fr-FR" sz="2400" spc="-1" dirty="0" err="1">
                <a:solidFill>
                  <a:srgbClr val="376092"/>
                </a:solidFill>
                <a:latin typeface="Calibri"/>
              </a:rPr>
              <a:t>event.offsetX</a:t>
            </a:r>
            <a:r>
              <a:rPr lang="fr-FR" sz="2400" spc="-1" dirty="0">
                <a:solidFill>
                  <a:srgbClr val="376092"/>
                </a:solidFill>
                <a:latin typeface="Calibri"/>
              </a:rPr>
              <a:t> + '-' + </a:t>
            </a:r>
            <a:r>
              <a:rPr lang="fr-FR" sz="2400" spc="-1" dirty="0" err="1">
                <a:solidFill>
                  <a:srgbClr val="376092"/>
                </a:solidFill>
                <a:latin typeface="Calibri"/>
              </a:rPr>
              <a:t>event.offsetY</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Remarquons que le titre n'est changé qu'une seule fois mais que la fonction est bien appelée à chaque clic.</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Toutes ses informations nous sont mises à disposition par javascript.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aimerions aussi pouvoir récupérer des informations saisies dans un formulaire pour pouvoir les valider par exemple.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463640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Parlons fonction</a:t>
            </a:r>
            <a:endParaRPr lang="en-US" sz="3200" b="0" strike="noStrike" spc="-1" dirty="0">
              <a:solidFill>
                <a:srgbClr val="376092"/>
              </a:solidFill>
              <a:latin typeface="Arial"/>
            </a:endParaRPr>
          </a:p>
        </p:txBody>
      </p:sp>
      <p:sp>
        <p:nvSpPr>
          <p:cNvPr id="136" name="TextShape 2"/>
          <p:cNvSpPr txBox="1"/>
          <p:nvPr/>
        </p:nvSpPr>
        <p:spPr>
          <a:xfrm>
            <a:off x="457200" y="1491448"/>
            <a:ext cx="8229240" cy="463431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Une fonction va nous permettre d'isoler du code pour pouvoir l'appeler plusieurs fois.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Elle va permettre de rendre notre code plus lisible.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Elle est décrite par son nom, ses paramètres d'entrée et un éventuel paramètre de sortie :</a:t>
            </a:r>
          </a:p>
          <a:p>
            <a:pPr marL="540000" lvl="1">
              <a:spcAft>
                <a:spcPts val="1134"/>
              </a:spcAft>
              <a:buClr>
                <a:srgbClr val="000000"/>
              </a:buClr>
              <a:buSzPct val="45000"/>
            </a:pPr>
            <a:r>
              <a:rPr lang="fr-FR" sz="2400" spc="-1" dirty="0">
                <a:latin typeface="Calibri"/>
              </a:rPr>
              <a:t>Fonction addition(valeur1, valeur2) {</a:t>
            </a:r>
          </a:p>
          <a:p>
            <a:pPr marL="997200" lvl="2">
              <a:spcAft>
                <a:spcPts val="1134"/>
              </a:spcAft>
              <a:buClr>
                <a:srgbClr val="000000"/>
              </a:buClr>
              <a:buSzPct val="45000"/>
            </a:pPr>
            <a:r>
              <a:rPr lang="fr-FR" sz="2400" spc="-1" dirty="0">
                <a:latin typeface="Calibri"/>
              </a:rPr>
              <a:t>Return valeur1 + valeur2;</a:t>
            </a:r>
          </a:p>
          <a:p>
            <a:pPr marL="540000" lvl="1">
              <a:spcAft>
                <a:spcPts val="1134"/>
              </a:spcAft>
              <a:buClr>
                <a:srgbClr val="000000"/>
              </a:buClr>
              <a:buSzPct val="45000"/>
            </a:pPr>
            <a:r>
              <a:rPr lang="fr-FR" sz="2400" spc="-1" dirty="0">
                <a:latin typeface="Calibri"/>
              </a:rPr>
              <a:t>}</a:t>
            </a:r>
          </a:p>
          <a:p>
            <a:pPr marL="406800" lvl="1" indent="-324000">
              <a:spcAft>
                <a:spcPts val="1134"/>
              </a:spcAft>
              <a:buClr>
                <a:srgbClr val="000000"/>
              </a:buClr>
              <a:buSzPct val="45000"/>
              <a:buFont typeface="Wingdings" charset="2"/>
              <a:buChar char=""/>
            </a:pPr>
            <a:r>
              <a:rPr lang="fr-FR" sz="2400" spc="-1" dirty="0">
                <a:solidFill>
                  <a:srgbClr val="376092"/>
                </a:solidFill>
                <a:latin typeface="Calibri"/>
              </a:rPr>
              <a:t>Notre script Javascript grandissant, nous allons pouvoir organiser mieux notre code.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118888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Réagir au changement</a:t>
            </a:r>
            <a:endParaRPr lang="en-US" sz="3200" b="0" strike="noStrike" spc="-1" dirty="0">
              <a:solidFill>
                <a:srgbClr val="376092"/>
              </a:solidFill>
              <a:latin typeface="Arial"/>
            </a:endParaRPr>
          </a:p>
        </p:txBody>
      </p:sp>
      <p:sp>
        <p:nvSpPr>
          <p:cNvPr id="136" name="TextShape 2"/>
          <p:cNvSpPr txBox="1"/>
          <p:nvPr/>
        </p:nvSpPr>
        <p:spPr>
          <a:xfrm>
            <a:off x="457200" y="1491448"/>
            <a:ext cx="8229240" cy="463431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mettre dans notre page HTML, une liste de couleurs à sélectionner :</a:t>
            </a:r>
          </a:p>
          <a:p>
            <a:pPr marL="540000" lvl="1">
              <a:spcAft>
                <a:spcPts val="1134"/>
              </a:spcAft>
              <a:buClr>
                <a:srgbClr val="000000"/>
              </a:buClr>
              <a:buSzPct val="45000"/>
            </a:pPr>
            <a:r>
              <a:rPr lang="fr-FR" sz="2400" spc="-1" dirty="0">
                <a:latin typeface="Calibri"/>
              </a:rPr>
              <a:t>&lt;label&gt; Choisissez une couleur:</a:t>
            </a:r>
          </a:p>
          <a:p>
            <a:pPr marL="997200" lvl="2">
              <a:spcAft>
                <a:spcPts val="1134"/>
              </a:spcAft>
              <a:buClr>
                <a:srgbClr val="000000"/>
              </a:buClr>
              <a:buSzPct val="45000"/>
            </a:pPr>
            <a:r>
              <a:rPr lang="fr-FR" sz="2400" spc="-1" dirty="0">
                <a:latin typeface="Calibri"/>
              </a:rPr>
              <a:t>&lt;Select id='couleur'&gt;</a:t>
            </a:r>
          </a:p>
          <a:p>
            <a:pPr marL="1454400" lvl="3">
              <a:spcAft>
                <a:spcPts val="1134"/>
              </a:spcAft>
              <a:buClr>
                <a:srgbClr val="000000"/>
              </a:buClr>
              <a:buSzPct val="45000"/>
            </a:pPr>
            <a:r>
              <a:rPr lang="fr-FR" sz="2400" spc="-1" dirty="0">
                <a:latin typeface="Calibri"/>
              </a:rPr>
              <a:t>&lt;option value=""&gt;Choisissez une couleur&lt;/option&gt;</a:t>
            </a:r>
          </a:p>
          <a:p>
            <a:pPr marL="1454400" lvl="3">
              <a:spcAft>
                <a:spcPts val="1134"/>
              </a:spcAft>
              <a:buClr>
                <a:srgbClr val="000000"/>
              </a:buClr>
              <a:buSzPct val="45000"/>
            </a:pPr>
            <a:r>
              <a:rPr lang="fr-FR" sz="2400" spc="-1" dirty="0">
                <a:latin typeface="Calibri"/>
              </a:rPr>
              <a:t>&lt;option value="rouge"&gt;Rouge&lt;/option&gt;</a:t>
            </a:r>
          </a:p>
          <a:p>
            <a:pPr marL="1454400" lvl="3">
              <a:spcAft>
                <a:spcPts val="1134"/>
              </a:spcAft>
              <a:buClr>
                <a:srgbClr val="000000"/>
              </a:buClr>
              <a:buSzPct val="45000"/>
            </a:pPr>
            <a:r>
              <a:rPr lang="fr-FR" sz="2400" spc="-1" dirty="0">
                <a:latin typeface="Calibri"/>
              </a:rPr>
              <a:t>&lt;option value="bleu"&gt;Bleu&lt;/option&gt;</a:t>
            </a:r>
          </a:p>
          <a:p>
            <a:pPr marL="1454400" lvl="3">
              <a:spcAft>
                <a:spcPts val="1134"/>
              </a:spcAft>
              <a:buClr>
                <a:srgbClr val="000000"/>
              </a:buClr>
              <a:buSzPct val="45000"/>
            </a:pPr>
            <a:r>
              <a:rPr lang="fr-FR" sz="2400" spc="-1" dirty="0">
                <a:latin typeface="Calibri"/>
              </a:rPr>
              <a:t>&lt;option value="vert"&gt;Vert&lt;/option&gt;</a:t>
            </a:r>
          </a:p>
          <a:p>
            <a:pPr marL="997200" lvl="2">
              <a:spcAft>
                <a:spcPts val="1134"/>
              </a:spcAft>
              <a:buClr>
                <a:srgbClr val="000000"/>
              </a:buClr>
              <a:buSzPct val="45000"/>
            </a:pPr>
            <a:r>
              <a:rPr lang="fr-FR" sz="2400" spc="-1" dirty="0">
                <a:latin typeface="Calibri"/>
              </a:rPr>
              <a:t>&lt;/select&gt;</a:t>
            </a:r>
          </a:p>
          <a:p>
            <a:pPr marL="540000" lvl="1">
              <a:spcAft>
                <a:spcPts val="1134"/>
              </a:spcAft>
              <a:buClr>
                <a:srgbClr val="000000"/>
              </a:buClr>
              <a:buSzPct val="45000"/>
            </a:pPr>
            <a:r>
              <a:rPr lang="fr-FR" sz="2400" spc="-1" dirty="0">
                <a:latin typeface="Calibri"/>
              </a:rPr>
              <a:t>&lt;/label&gt;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003866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Réagir au changement</a:t>
            </a:r>
            <a:endParaRPr lang="en-US" sz="3200" b="0" strike="noStrike" spc="-1" dirty="0">
              <a:solidFill>
                <a:srgbClr val="376092"/>
              </a:solidFill>
              <a:latin typeface="Arial"/>
            </a:endParaRPr>
          </a:p>
        </p:txBody>
      </p:sp>
      <p:sp>
        <p:nvSpPr>
          <p:cNvPr id="136" name="TextShape 2"/>
          <p:cNvSpPr txBox="1"/>
          <p:nvPr/>
        </p:nvSpPr>
        <p:spPr>
          <a:xfrm>
            <a:off x="457200" y="1491448"/>
            <a:ext cx="8229240" cy="463431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ajouter une fonction qui va réagir à l'événement "change".</a:t>
            </a:r>
          </a:p>
          <a:p>
            <a:pPr marL="540000" lvl="1">
              <a:spcAft>
                <a:spcPts val="1134"/>
              </a:spcAft>
              <a:buClr>
                <a:srgbClr val="000000"/>
              </a:buClr>
              <a:buSzPct val="45000"/>
            </a:pPr>
            <a:r>
              <a:rPr lang="fr-FR" sz="2000" spc="-1" dirty="0" err="1">
                <a:latin typeface="Calibri"/>
              </a:rPr>
              <a:t>eleSelect.addEventListener</a:t>
            </a:r>
            <a:r>
              <a:rPr lang="fr-FR" sz="2000" spc="-1" dirty="0">
                <a:latin typeface="Calibri"/>
              </a:rPr>
              <a:t>('change', </a:t>
            </a:r>
            <a:r>
              <a:rPr lang="fr-FR" sz="2000" spc="-1" dirty="0" err="1">
                <a:latin typeface="Calibri"/>
              </a:rPr>
              <a:t>function</a:t>
            </a:r>
            <a:r>
              <a:rPr lang="fr-FR" sz="2000" spc="-1" dirty="0">
                <a:latin typeface="Calibri"/>
              </a:rPr>
              <a:t>(</a:t>
            </a:r>
            <a:r>
              <a:rPr lang="fr-FR" sz="2000" spc="-1" dirty="0" err="1">
                <a:latin typeface="Calibri"/>
              </a:rPr>
              <a:t>event</a:t>
            </a:r>
            <a:r>
              <a:rPr lang="fr-FR" sz="2000" spc="-1" dirty="0">
                <a:latin typeface="Calibri"/>
              </a:rPr>
              <a:t>) {</a:t>
            </a:r>
          </a:p>
          <a:p>
            <a:pPr marL="540000" lvl="1">
              <a:spcAft>
                <a:spcPts val="1134"/>
              </a:spcAft>
              <a:buClr>
                <a:srgbClr val="000000"/>
              </a:buClr>
              <a:buSzPct val="45000"/>
            </a:pPr>
            <a:r>
              <a:rPr lang="fr-FR" sz="2000" spc="-1" dirty="0">
                <a:latin typeface="Calibri"/>
              </a:rPr>
              <a:t>	if(</a:t>
            </a:r>
            <a:r>
              <a:rPr lang="fr-FR" sz="2000" spc="-1" dirty="0" err="1">
                <a:latin typeface="Calibri"/>
              </a:rPr>
              <a:t>event.target.value</a:t>
            </a:r>
            <a:r>
              <a:rPr lang="fr-FR" sz="2000" spc="-1" dirty="0">
                <a:latin typeface="Calibri"/>
              </a:rPr>
              <a:t> == "") {</a:t>
            </a:r>
          </a:p>
          <a:p>
            <a:pPr marL="540000" lvl="1">
              <a:spcAft>
                <a:spcPts val="1134"/>
              </a:spcAft>
              <a:buClr>
                <a:srgbClr val="000000"/>
              </a:buClr>
              <a:buSzPct val="45000"/>
            </a:pPr>
            <a:r>
              <a:rPr lang="fr-FR" sz="2000" spc="-1" dirty="0">
                <a:latin typeface="Calibri"/>
              </a:rPr>
              <a:t>		</a:t>
            </a:r>
            <a:r>
              <a:rPr lang="fr-FR" sz="2000" spc="-1" dirty="0" err="1">
                <a:latin typeface="Calibri"/>
              </a:rPr>
              <a:t>alert</a:t>
            </a:r>
            <a:r>
              <a:rPr lang="fr-FR" sz="2000" spc="-1" dirty="0">
                <a:latin typeface="Calibri"/>
              </a:rPr>
              <a:t>("Sélectionner une couleur");</a:t>
            </a:r>
          </a:p>
          <a:p>
            <a:pPr marL="540000" lvl="1">
              <a:spcAft>
                <a:spcPts val="1134"/>
              </a:spcAft>
              <a:buClr>
                <a:srgbClr val="000000"/>
              </a:buClr>
              <a:buSzPct val="45000"/>
            </a:pPr>
            <a:r>
              <a:rPr lang="fr-FR" sz="2000" spc="-1" dirty="0">
                <a:latin typeface="Calibri"/>
              </a:rPr>
              <a:t>	} </a:t>
            </a:r>
            <a:r>
              <a:rPr lang="fr-FR" sz="2000" spc="-1" dirty="0" err="1">
                <a:latin typeface="Calibri"/>
              </a:rPr>
              <a:t>else</a:t>
            </a:r>
            <a:r>
              <a:rPr lang="fr-FR" sz="2000" spc="-1" dirty="0">
                <a:latin typeface="Calibri"/>
              </a:rPr>
              <a:t> {</a:t>
            </a:r>
          </a:p>
          <a:p>
            <a:pPr marL="540000" lvl="1">
              <a:spcAft>
                <a:spcPts val="1134"/>
              </a:spcAft>
              <a:buClr>
                <a:srgbClr val="000000"/>
              </a:buClr>
              <a:buSzPct val="45000"/>
            </a:pPr>
            <a:r>
              <a:rPr lang="fr-FR" sz="2000" spc="-1" dirty="0">
                <a:latin typeface="Calibri"/>
              </a:rPr>
              <a:t>		</a:t>
            </a:r>
            <a:r>
              <a:rPr lang="fr-FR" sz="2000" spc="-1" dirty="0" err="1">
                <a:latin typeface="Calibri"/>
              </a:rPr>
              <a:t>alert</a:t>
            </a:r>
            <a:r>
              <a:rPr lang="fr-FR" sz="2000" spc="-1" dirty="0">
                <a:latin typeface="Calibri"/>
              </a:rPr>
              <a:t>("Vous aimez le " + </a:t>
            </a:r>
            <a:r>
              <a:rPr lang="en-US" sz="2000" spc="-1" dirty="0" err="1">
                <a:latin typeface="Calibri"/>
              </a:rPr>
              <a:t>event.target.options</a:t>
            </a:r>
            <a:r>
              <a:rPr lang="en-US" sz="2000" spc="-1" dirty="0">
                <a:latin typeface="Calibri"/>
              </a:rPr>
              <a:t>[</a:t>
            </a:r>
            <a:r>
              <a:rPr lang="en-US" sz="2000" spc="-1" dirty="0" err="1">
                <a:latin typeface="Calibri"/>
              </a:rPr>
              <a:t>event.target.selectedIndex</a:t>
            </a:r>
            <a:r>
              <a:rPr lang="en-US" sz="2000" spc="-1" dirty="0">
                <a:latin typeface="Calibri"/>
              </a:rPr>
              <a:t>].text</a:t>
            </a:r>
            <a:r>
              <a:rPr lang="fr-FR" sz="2000" spc="-1" dirty="0">
                <a:latin typeface="Calibri"/>
              </a:rPr>
              <a:t>);</a:t>
            </a:r>
          </a:p>
          <a:p>
            <a:pPr marL="540000" lvl="1">
              <a:spcAft>
                <a:spcPts val="1134"/>
              </a:spcAft>
              <a:buClr>
                <a:srgbClr val="000000"/>
              </a:buClr>
              <a:buSzPct val="45000"/>
            </a:pPr>
            <a:r>
              <a:rPr lang="fr-FR" sz="2000" spc="-1" dirty="0">
                <a:latin typeface="Calibri"/>
              </a:rPr>
              <a:t>	}</a:t>
            </a:r>
          </a:p>
          <a:p>
            <a:pPr marL="540000" lvl="1">
              <a:spcAft>
                <a:spcPts val="1134"/>
              </a:spcAft>
              <a:buClr>
                <a:srgbClr val="000000"/>
              </a:buClr>
              <a:buSzPct val="45000"/>
            </a:pPr>
            <a:r>
              <a:rPr lang="fr-FR" sz="2000"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Expliquons ce que fait cette fonction.</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4083369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événements – Réagir au changement</a:t>
            </a:r>
            <a:endParaRPr lang="en-US" sz="3200" b="0" strike="noStrike" spc="-1" dirty="0">
              <a:solidFill>
                <a:srgbClr val="376092"/>
              </a:solidFill>
              <a:latin typeface="Arial"/>
            </a:endParaRPr>
          </a:p>
        </p:txBody>
      </p:sp>
      <p:sp>
        <p:nvSpPr>
          <p:cNvPr id="136" name="TextShape 2"/>
          <p:cNvSpPr txBox="1"/>
          <p:nvPr/>
        </p:nvSpPr>
        <p:spPr>
          <a:xfrm>
            <a:off x="457200" y="1491448"/>
            <a:ext cx="8229240" cy="463431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pouvez aussi surveillez une zone de saisie texte (input) avec deux événements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Change : attends que la zone ne soit plus active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Input : a chaque fois que le contenu change.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Créer une zone de saisie texte de type input.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Créer une fonction qui va faire une remarque (</a:t>
            </a:r>
            <a:r>
              <a:rPr lang="fr-FR" sz="2400" spc="-1" dirty="0" err="1">
                <a:solidFill>
                  <a:srgbClr val="376092"/>
                </a:solidFill>
                <a:latin typeface="Calibri"/>
              </a:rPr>
              <a:t>alert</a:t>
            </a:r>
            <a:r>
              <a:rPr lang="fr-FR" sz="2400" spc="-1" dirty="0">
                <a:solidFill>
                  <a:srgbClr val="376092"/>
                </a:solidFill>
                <a:latin typeface="Calibri"/>
              </a:rPr>
              <a:t>) à chaque fois que l'utilisateur modifie la zone de saisie.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Constater à quel point c'est irritant.</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55821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Pourquoi utiliser Javascript?</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HTML et le CSS sont deux langages statiques.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impossible de faire un affichage basé sur une condition ou sur une boucle.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faut donc dupliquer au maximum le code ce qui va augmenter le temps de maintenance.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Javascript va apporter toutes les structures de contrôle qui manquent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Javascript a aussi l'avantage d'être compris par les navigateurs.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n'y a donc rien à installer de spécial pour l'utiliser dans nos applications.</a:t>
            </a: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78969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Pourquoi utiliser Javascript?</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utiliser du javascript dans une page HTML, il suffit de déclarer le code dans une balise script dans le </a:t>
            </a:r>
            <a:r>
              <a:rPr lang="fr-FR" sz="2400" spc="-1" dirty="0" err="1">
                <a:solidFill>
                  <a:srgbClr val="376092"/>
                </a:solidFill>
                <a:latin typeface="Calibri"/>
              </a:rPr>
              <a:t>head</a:t>
            </a:r>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&lt;script src="javascript.js" </a:t>
            </a:r>
            <a:r>
              <a:rPr lang="fr-FR" sz="2400" spc="-1" dirty="0" err="1">
                <a:solidFill>
                  <a:srgbClr val="376092"/>
                </a:solidFill>
                <a:latin typeface="Calibri"/>
              </a:rPr>
              <a:t>async</a:t>
            </a:r>
            <a:r>
              <a:rPr lang="fr-FR" sz="2400" spc="-1" dirty="0">
                <a:solidFill>
                  <a:srgbClr val="376092"/>
                </a:solidFill>
                <a:latin typeface="Calibri"/>
              </a:rPr>
              <a:t>&gt;&lt;/script&gt;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d'écrire directement du code javascript dans la page HTML mais la meilleure solution reste de créer directement des fichiers javascript.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également prévoir un répertoire </a:t>
            </a:r>
            <a:r>
              <a:rPr lang="fr-FR" sz="2400" spc="-1" dirty="0" err="1">
                <a:solidFill>
                  <a:srgbClr val="376092"/>
                </a:solidFill>
                <a:latin typeface="Calibri"/>
              </a:rPr>
              <a:t>js</a:t>
            </a:r>
            <a:r>
              <a:rPr lang="fr-FR" sz="2400" spc="-1" dirty="0">
                <a:solidFill>
                  <a:srgbClr val="376092"/>
                </a:solidFill>
                <a:latin typeface="Calibri"/>
              </a:rPr>
              <a:t> qui va contenir le code javascript.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Prenons un exemple et intégrons un script javascript.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le moment le code est sans effet car le fichier .</a:t>
            </a:r>
            <a:r>
              <a:rPr lang="fr-FR" sz="2400" spc="-1" dirty="0" err="1">
                <a:solidFill>
                  <a:srgbClr val="376092"/>
                </a:solidFill>
                <a:latin typeface="Calibri"/>
              </a:rPr>
              <a:t>js</a:t>
            </a:r>
            <a:r>
              <a:rPr lang="fr-FR" sz="2400" spc="-1" dirty="0">
                <a:solidFill>
                  <a:srgbClr val="376092"/>
                </a:solidFill>
                <a:latin typeface="Calibri"/>
              </a:rPr>
              <a:t> est vide.</a:t>
            </a: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51136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Qu'est-ce que le DOM ?</a:t>
            </a:r>
            <a:endParaRPr lang="en-US" sz="3200" b="0" strike="noStrike" spc="-1" dirty="0">
              <a:solidFill>
                <a:srgbClr val="376092"/>
              </a:solidFill>
              <a:latin typeface="Arial"/>
            </a:endParaRPr>
          </a:p>
        </p:txBody>
      </p:sp>
      <p:sp>
        <p:nvSpPr>
          <p:cNvPr id="136" name="TextShape 2"/>
          <p:cNvSpPr txBox="1"/>
          <p:nvPr/>
        </p:nvSpPr>
        <p:spPr>
          <a:xfrm>
            <a:off x="457200" y="1038687"/>
            <a:ext cx="8229240" cy="508707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DOM signifie Document Object Model.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C'est une interface de programmation entre le code javascript et une page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Basiquement il permet au javascript d'accéder et de modifier une page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DOM peut se voir comme un arbre généalogique où les balises ont des enfants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2" name="Image 1">
            <a:extLst>
              <a:ext uri="{FF2B5EF4-FFF2-40B4-BE49-F238E27FC236}">
                <a16:creationId xmlns:a16="http://schemas.microsoft.com/office/drawing/2014/main" id="{996FFD91-82D1-4005-8F38-9FE28FF2560F}"/>
              </a:ext>
            </a:extLst>
          </p:cNvPr>
          <p:cNvPicPr>
            <a:picLocks noChangeAspect="1"/>
          </p:cNvPicPr>
          <p:nvPr/>
        </p:nvPicPr>
        <p:blipFill>
          <a:blip r:embed="rId2"/>
          <a:stretch>
            <a:fillRect/>
          </a:stretch>
        </p:blipFill>
        <p:spPr>
          <a:xfrm>
            <a:off x="1611302" y="4206149"/>
            <a:ext cx="5597366" cy="2501478"/>
          </a:xfrm>
          <a:prstGeom prst="rect">
            <a:avLst/>
          </a:prstGeom>
        </p:spPr>
      </p:pic>
    </p:spTree>
    <p:extLst>
      <p:ext uri="{BB962C8B-B14F-4D97-AF65-F5344CB8AC3E}">
        <p14:creationId xmlns:p14="http://schemas.microsoft.com/office/powerpoint/2010/main" val="78204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Qu'est-ce que le DOM ?</a:t>
            </a:r>
            <a:endParaRPr lang="en-US" sz="3200" b="0" strike="noStrike" spc="-1" dirty="0">
              <a:solidFill>
                <a:srgbClr val="376092"/>
              </a:solidFill>
              <a:latin typeface="Arial"/>
            </a:endParaRPr>
          </a:p>
        </p:txBody>
      </p:sp>
      <p:sp>
        <p:nvSpPr>
          <p:cNvPr id="136" name="TextShape 2"/>
          <p:cNvSpPr txBox="1"/>
          <p:nvPr/>
        </p:nvSpPr>
        <p:spPr>
          <a:xfrm>
            <a:off x="457200" y="1535837"/>
            <a:ext cx="8229240" cy="458992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DOM va donc nous permettre de récupérer des informations contenues dans le HTML dans notre script javascript.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cela, javascript s'appuie sur l'objet document qui représente l'ensemble de votre page.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C'est cette objet que vous allez utiliser pour modifier et dialoguer avec votre page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voir comment utiliser les différentes fonctionnalités de l'objet document.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59036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Qu'est-ce que le DOM ? – Variables en Javascript</a:t>
            </a:r>
            <a:endParaRPr lang="en-US" sz="3200" b="0" strike="noStrike" spc="-1" dirty="0">
              <a:solidFill>
                <a:srgbClr val="376092"/>
              </a:solidFill>
              <a:latin typeface="Arial"/>
            </a:endParaRPr>
          </a:p>
        </p:txBody>
      </p:sp>
      <p:sp>
        <p:nvSpPr>
          <p:cNvPr id="136" name="TextShape 2"/>
          <p:cNvSpPr txBox="1"/>
          <p:nvPr/>
        </p:nvSpPr>
        <p:spPr>
          <a:xfrm>
            <a:off x="457200" y="1331651"/>
            <a:ext cx="8229240" cy="479411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stocker et manipuler des informations, il va nous falloir utiliser des variables en javascript.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Déclarer une variable en javascript se fait simplement avec la commande let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let nombre1 = 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mot clé "let" n'est utilisé que pour déclarer la variable.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javascript comme le Python n'est pas un langage avec un typage explicite.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type de la variable est défini par la valeur qui lui est affectée lors de son initialisation.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également possible de déclarer des constantes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Const</a:t>
            </a:r>
            <a:r>
              <a:rPr lang="fr-FR" sz="2400" spc="-1" dirty="0">
                <a:solidFill>
                  <a:srgbClr val="376092"/>
                </a:solidFill>
                <a:latin typeface="Calibri"/>
              </a:rPr>
              <a:t> pi = 3,14159;</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68930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Qu'est-ce que le DOM – Variables en Javascript</a:t>
            </a:r>
            <a:endParaRPr lang="en-US" sz="3200" b="0" strike="noStrike" spc="-1" dirty="0">
              <a:solidFill>
                <a:srgbClr val="376092"/>
              </a:solidFill>
              <a:latin typeface="Arial"/>
            </a:endParaRPr>
          </a:p>
        </p:txBody>
      </p:sp>
      <p:sp>
        <p:nvSpPr>
          <p:cNvPr id="136" name="TextShape 2"/>
          <p:cNvSpPr txBox="1"/>
          <p:nvPr/>
        </p:nvSpPr>
        <p:spPr>
          <a:xfrm>
            <a:off x="457200" y="1331651"/>
            <a:ext cx="8229240" cy="479411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existe plusieurs types de base en javascript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Nombre entier : let nbr = 1;</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Nombre décimal : let </a:t>
            </a:r>
            <a:r>
              <a:rPr lang="fr-FR" sz="2400" spc="-1" dirty="0" err="1">
                <a:solidFill>
                  <a:srgbClr val="376092"/>
                </a:solidFill>
                <a:latin typeface="Calibri"/>
              </a:rPr>
              <a:t>dec</a:t>
            </a:r>
            <a:r>
              <a:rPr lang="fr-FR" sz="2400" spc="-1" dirty="0">
                <a:solidFill>
                  <a:srgbClr val="376092"/>
                </a:solidFill>
                <a:latin typeface="Calibri"/>
              </a:rPr>
              <a:t> = 1.02;</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Chaîne de caractères : let </a:t>
            </a:r>
            <a:r>
              <a:rPr lang="fr-FR" sz="2400" spc="-1" dirty="0" err="1">
                <a:solidFill>
                  <a:srgbClr val="376092"/>
                </a:solidFill>
                <a:latin typeface="Calibri"/>
              </a:rPr>
              <a:t>str</a:t>
            </a:r>
            <a:r>
              <a:rPr lang="fr-FR" sz="2400" spc="-1" dirty="0">
                <a:solidFill>
                  <a:srgbClr val="376092"/>
                </a:solidFill>
                <a:latin typeface="Calibri"/>
              </a:rPr>
              <a:t> = "Bonjour";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Booléen : let </a:t>
            </a:r>
            <a:r>
              <a:rPr lang="fr-FR" sz="2400" spc="-1" dirty="0" err="1">
                <a:solidFill>
                  <a:srgbClr val="376092"/>
                </a:solidFill>
                <a:latin typeface="Calibri"/>
              </a:rPr>
              <a:t>bl</a:t>
            </a:r>
            <a:r>
              <a:rPr lang="fr-FR" sz="2400" spc="-1" dirty="0">
                <a:solidFill>
                  <a:srgbClr val="376092"/>
                </a:solidFill>
                <a:latin typeface="Calibri"/>
              </a:rPr>
              <a:t> = </a:t>
            </a:r>
            <a:r>
              <a:rPr lang="fr-FR" sz="2400" spc="-1" dirty="0" err="1">
                <a:solidFill>
                  <a:srgbClr val="376092"/>
                </a:solidFill>
                <a:latin typeface="Calibri"/>
              </a:rPr>
              <a:t>true</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Même si le type n'est pas explicite, il faut en tenir compte pour comprendre ce que va faire l'opération.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Let a = b + c;</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70600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0" ma:contentTypeDescription="Crée un document." ma:contentTypeScope="" ma:versionID="25719ed148d7cdc4bdae3dd483d80576">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eeb4fdcbfc8a1d7ece678a8fe90d1916"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DA27B8-BE2A-4D33-B126-BB2C6D66D70A}"/>
</file>

<file path=customXml/itemProps2.xml><?xml version="1.0" encoding="utf-8"?>
<ds:datastoreItem xmlns:ds="http://schemas.openxmlformats.org/officeDocument/2006/customXml" ds:itemID="{0A50725C-9A3E-4A5F-A399-74D2157C4780}"/>
</file>

<file path=customXml/itemProps3.xml><?xml version="1.0" encoding="utf-8"?>
<ds:datastoreItem xmlns:ds="http://schemas.openxmlformats.org/officeDocument/2006/customXml" ds:itemID="{608A25F5-BD24-4203-A78A-89CE4BC757DD}"/>
</file>

<file path=docProps/app.xml><?xml version="1.0" encoding="utf-8"?>
<Properties xmlns="http://schemas.openxmlformats.org/officeDocument/2006/extended-properties" xmlns:vt="http://schemas.openxmlformats.org/officeDocument/2006/docPropsVTypes">
  <Template/>
  <TotalTime>7360</TotalTime>
  <Words>2981</Words>
  <Application>Microsoft Office PowerPoint</Application>
  <PresentationFormat>Affichage à l'écran (4:3)</PresentationFormat>
  <Paragraphs>517</Paragraphs>
  <Slides>36</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36</vt:i4>
      </vt:variant>
    </vt:vector>
  </HeadingPairs>
  <TitlesOfParts>
    <vt:vector size="44"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308</cp:revision>
  <dcterms:created xsi:type="dcterms:W3CDTF">2012-01-17T22:15:29Z</dcterms:created>
  <dcterms:modified xsi:type="dcterms:W3CDTF">2022-01-09T10:06:18Z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