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 id="2147483674" r:id="rId6"/>
  </p:sldMasterIdLst>
  <p:notesMasterIdLst>
    <p:notesMasterId r:id="rId21"/>
  </p:notesMasterIdLst>
  <p:sldIdLst>
    <p:sldId id="256"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281" r:id="rId20"/>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F1875-71F7-33FC-D08E-882DB84BCCE6}" v="4" dt="2022-03-14T12:11:51"/>
    <p1510:client id="{AFB53A30-3516-445A-9E26-10C7C8CECE94}" v="1" dt="2022-02-08T13:50:12.33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Alexis" userId="S::alss-sio-slam21-hal@ccicampus.fr::e7aed067-7d71-429a-aee6-3365f658c3f4" providerId="AD" clId="Web-{AFB53A30-3516-445A-9E26-10C7C8CECE94}"/>
    <pc:docChg chg="modSld">
      <pc:chgData name="HENRY Alexis" userId="S::alss-sio-slam21-hal@ccicampus.fr::e7aed067-7d71-429a-aee6-3365f658c3f4" providerId="AD" clId="Web-{AFB53A30-3516-445A-9E26-10C7C8CECE94}" dt="2022-02-08T13:50:12.336" v="0"/>
      <pc:docMkLst>
        <pc:docMk/>
      </pc:docMkLst>
      <pc:sldChg chg="addSp">
        <pc:chgData name="HENRY Alexis" userId="S::alss-sio-slam21-hal@ccicampus.fr::e7aed067-7d71-429a-aee6-3365f658c3f4" providerId="AD" clId="Web-{AFB53A30-3516-445A-9E26-10C7C8CECE94}" dt="2022-02-08T13:50:12.336" v="0"/>
        <pc:sldMkLst>
          <pc:docMk/>
          <pc:sldMk cId="1898323824" sldId="348"/>
        </pc:sldMkLst>
        <pc:spChg chg="add">
          <ac:chgData name="HENRY Alexis" userId="S::alss-sio-slam21-hal@ccicampus.fr::e7aed067-7d71-429a-aee6-3365f658c3f4" providerId="AD" clId="Web-{AFB53A30-3516-445A-9E26-10C7C8CECE94}" dt="2022-02-08T13:50:12.336" v="0"/>
          <ac:spMkLst>
            <pc:docMk/>
            <pc:sldMk cId="1898323824" sldId="348"/>
            <ac:spMk id="2" creationId="{90300B07-8C4F-4E6B-BD95-F0A713BCC0DE}"/>
          </ac:spMkLst>
        </pc:spChg>
      </pc:sldChg>
    </pc:docChg>
  </pc:docChgLst>
  <pc:docChgLst>
    <pc:chgData name="FEVRE Dan" userId="S::alss-sio-sisr21-fda@ccicampus.fr::c3317fe4-6c0f-4ad5-9793-dbf96b965bb3" providerId="AD" clId="Web-{156F1875-71F7-33FC-D08E-882DB84BCCE6}"/>
    <pc:docChg chg="modSld">
      <pc:chgData name="FEVRE Dan" userId="S::alss-sio-sisr21-fda@ccicampus.fr::c3317fe4-6c0f-4ad5-9793-dbf96b965bb3" providerId="AD" clId="Web-{156F1875-71F7-33FC-D08E-882DB84BCCE6}" dt="2022-03-14T12:11:51" v="2"/>
      <pc:docMkLst>
        <pc:docMk/>
      </pc:docMkLst>
      <pc:sldChg chg="addSp delSp">
        <pc:chgData name="FEVRE Dan" userId="S::alss-sio-sisr21-fda@ccicampus.fr::c3317fe4-6c0f-4ad5-9793-dbf96b965bb3" providerId="AD" clId="Web-{156F1875-71F7-33FC-D08E-882DB84BCCE6}" dt="2022-03-14T12:11:51" v="2"/>
        <pc:sldMkLst>
          <pc:docMk/>
          <pc:sldMk cId="1898323824" sldId="348"/>
        </pc:sldMkLst>
        <pc:spChg chg="add del">
          <ac:chgData name="FEVRE Dan" userId="S::alss-sio-sisr21-fda@ccicampus.fr::c3317fe4-6c0f-4ad5-9793-dbf96b965bb3" providerId="AD" clId="Web-{156F1875-71F7-33FC-D08E-882DB84BCCE6}" dt="2022-03-14T12:11:51" v="2"/>
          <ac:spMkLst>
            <pc:docMk/>
            <pc:sldMk cId="1898323824" sldId="348"/>
            <ac:spMk id="2" creationId="{90300B07-8C4F-4E6B-BD95-F0A713BCC0D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14/03/2022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a:solidFill>
                  <a:srgbClr val="376092"/>
                </a:solidFill>
                <a:latin typeface="Arial"/>
              </a:rPr>
              <a:t>Bases de la programmation</a:t>
            </a:r>
            <a:br>
              <a:rPr/>
            </a:br>
            <a:r>
              <a:rPr lang="fr-FR" sz="4400" spc="-1">
                <a:solidFill>
                  <a:srgbClr val="376092"/>
                </a:solidFill>
                <a:latin typeface="Arial"/>
              </a:rPr>
              <a:t>Javascript et les paramètres </a:t>
            </a:r>
            <a:endParaRPr lang="en-US" sz="4400"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 – </a:t>
            </a:r>
            <a:r>
              <a:rPr lang="fr-FR" sz="2400" spc="-1">
                <a:solidFill>
                  <a:srgbClr val="999999"/>
                </a:solidFill>
                <a:latin typeface="Arial"/>
              </a:rPr>
              <a:t>BTS SIO</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Local </a:t>
            </a:r>
            <a:r>
              <a:rPr lang="fr-FR" sz="3200" spc="-1" err="1">
                <a:solidFill>
                  <a:srgbClr val="376092"/>
                </a:solidFill>
                <a:latin typeface="Arial"/>
              </a:rPr>
              <a:t>storage</a:t>
            </a:r>
            <a:r>
              <a:rPr lang="fr-FR" sz="3200" spc="-1">
                <a:solidFill>
                  <a:srgbClr val="376092"/>
                </a:solidFill>
                <a:latin typeface="Arial"/>
              </a:rPr>
              <a:t> :</a:t>
            </a:r>
            <a:endParaRPr lang="en-US" sz="3200" b="0" strike="noStrike" spc="-1">
              <a:solidFill>
                <a:srgbClr val="376092"/>
              </a:solidFill>
              <a:latin typeface="Arial"/>
            </a:endParaRPr>
          </a:p>
        </p:txBody>
      </p:sp>
      <p:sp>
        <p:nvSpPr>
          <p:cNvPr id="140" name="TextShape 2"/>
          <p:cNvSpPr txBox="1"/>
          <p:nvPr/>
        </p:nvSpPr>
        <p:spPr>
          <a:xfrm>
            <a:off x="457200" y="1417320"/>
            <a:ext cx="8367204"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Il est possible de stocker des objets javascript dans la local </a:t>
            </a:r>
            <a:r>
              <a:rPr lang="fr-FR" sz="2400" spc="-1" err="1">
                <a:solidFill>
                  <a:srgbClr val="376092"/>
                </a:solidFill>
                <a:latin typeface="Arial"/>
              </a:rPr>
              <a:t>storage</a:t>
            </a:r>
            <a:r>
              <a:rPr lang="fr-FR" sz="2400" spc="-1">
                <a:solidFill>
                  <a:srgbClr val="376092"/>
                </a:solidFill>
                <a:latin typeface="Arial"/>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cela java script nous met à disposition deux fonctions:</a:t>
            </a:r>
          </a:p>
          <a:p>
            <a:pPr marL="889200" lvl="1" indent="-324000">
              <a:spcAft>
                <a:spcPts val="1060"/>
              </a:spcAft>
              <a:buClr>
                <a:srgbClr val="000000"/>
              </a:buClr>
              <a:buSzPct val="45000"/>
              <a:buFont typeface="Wingdings" charset="2"/>
              <a:buChar char=""/>
            </a:pPr>
            <a:r>
              <a:rPr lang="fr-FR" sz="2400" spc="-1" err="1">
                <a:solidFill>
                  <a:srgbClr val="376092"/>
                </a:solidFill>
                <a:latin typeface="Arial"/>
              </a:rPr>
              <a:t>JSON.stringify</a:t>
            </a:r>
            <a:r>
              <a:rPr lang="fr-FR" sz="2400" spc="-1">
                <a:solidFill>
                  <a:srgbClr val="376092"/>
                </a:solidFill>
                <a:latin typeface="Arial"/>
              </a:rPr>
              <a:t>(variable JS) : transforme un objet javascript en chaîne de caractères JSON</a:t>
            </a:r>
          </a:p>
          <a:p>
            <a:pPr marL="889200" lvl="1" indent="-324000">
              <a:spcAft>
                <a:spcPts val="1060"/>
              </a:spcAft>
              <a:buClr>
                <a:srgbClr val="000000"/>
              </a:buClr>
              <a:buSzPct val="45000"/>
              <a:buFont typeface="Wingdings" charset="2"/>
              <a:buChar char=""/>
            </a:pPr>
            <a:r>
              <a:rPr lang="fr-FR" sz="2400" spc="-1" err="1">
                <a:solidFill>
                  <a:srgbClr val="376092"/>
                </a:solidFill>
                <a:latin typeface="Arial"/>
              </a:rPr>
              <a:t>JSON.parse</a:t>
            </a:r>
            <a:r>
              <a:rPr lang="fr-FR" sz="2400" spc="-1">
                <a:solidFill>
                  <a:srgbClr val="376092"/>
                </a:solidFill>
                <a:latin typeface="Arial"/>
              </a:rPr>
              <a:t>(chaîne JSON) : transforme une chaîne de caractères JSON en objet javascript.</a:t>
            </a:r>
          </a:p>
          <a:p>
            <a:pPr marL="432000" indent="-324000">
              <a:spcAft>
                <a:spcPts val="1060"/>
              </a:spcAft>
              <a:buClr>
                <a:srgbClr val="000000"/>
              </a:buClr>
              <a:buSzPct val="45000"/>
              <a:buFont typeface="Wingdings" charset="2"/>
              <a:buChar char=""/>
            </a:pPr>
            <a:r>
              <a:rPr lang="fr-FR" sz="2400" spc="-1">
                <a:solidFill>
                  <a:srgbClr val="376092"/>
                </a:solidFill>
                <a:latin typeface="Arial"/>
              </a:rPr>
              <a:t>Ces deux fonctions nous permettent donc de sauvegarder facilement les attributs d'un objet et de récupérer les informations plus tard.</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32975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Local </a:t>
            </a:r>
            <a:r>
              <a:rPr lang="fr-FR" sz="3200" spc="-1" err="1">
                <a:solidFill>
                  <a:srgbClr val="376092"/>
                </a:solidFill>
                <a:latin typeface="Arial"/>
              </a:rPr>
              <a:t>storage</a:t>
            </a:r>
            <a:r>
              <a:rPr lang="fr-FR" sz="3200" spc="-1">
                <a:solidFill>
                  <a:srgbClr val="376092"/>
                </a:solidFill>
                <a:latin typeface="Arial"/>
              </a:rPr>
              <a:t> :</a:t>
            </a:r>
            <a:endParaRPr lang="en-US" sz="3200" b="0" strike="noStrike" spc="-1">
              <a:solidFill>
                <a:srgbClr val="376092"/>
              </a:solidFill>
              <a:latin typeface="Arial"/>
            </a:endParaRPr>
          </a:p>
        </p:txBody>
      </p:sp>
      <p:sp>
        <p:nvSpPr>
          <p:cNvPr id="140" name="TextShape 2"/>
          <p:cNvSpPr txBox="1"/>
          <p:nvPr/>
        </p:nvSpPr>
        <p:spPr>
          <a:xfrm>
            <a:off x="457200" y="1417320"/>
            <a:ext cx="8367204"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Pour manipuler la locale </a:t>
            </a:r>
            <a:r>
              <a:rPr lang="fr-FR" sz="2400" spc="-1" err="1">
                <a:solidFill>
                  <a:srgbClr val="376092"/>
                </a:solidFill>
                <a:latin typeface="Arial"/>
              </a:rPr>
              <a:t>storage</a:t>
            </a:r>
            <a:r>
              <a:rPr lang="fr-FR" sz="2400" spc="-1">
                <a:solidFill>
                  <a:srgbClr val="376092"/>
                </a:solidFill>
                <a:latin typeface="Arial"/>
              </a:rPr>
              <a:t>, nous allons stocker le détail d'une balle dans la local </a:t>
            </a:r>
            <a:r>
              <a:rPr lang="fr-FR" sz="2400" spc="-1" err="1">
                <a:solidFill>
                  <a:srgbClr val="376092"/>
                </a:solidFill>
                <a:latin typeface="Arial"/>
              </a:rPr>
              <a:t>storage</a:t>
            </a:r>
            <a:r>
              <a:rPr lang="fr-FR" sz="2400" spc="-1">
                <a:solidFill>
                  <a:srgbClr val="376092"/>
                </a:solidFill>
                <a:latin typeface="Arial"/>
              </a:rPr>
              <a:t> en lui donnant un nom de clé.</a:t>
            </a:r>
          </a:p>
          <a:p>
            <a:pPr marL="432000" indent="-324000">
              <a:spcAft>
                <a:spcPts val="1060"/>
              </a:spcAft>
              <a:buClr>
                <a:srgbClr val="000000"/>
              </a:buClr>
              <a:buSzPct val="45000"/>
              <a:buFont typeface="Wingdings" charset="2"/>
              <a:buChar char=""/>
            </a:pPr>
            <a:r>
              <a:rPr lang="fr-FR" sz="2400" spc="-1">
                <a:solidFill>
                  <a:srgbClr val="376092"/>
                </a:solidFill>
                <a:latin typeface="Arial"/>
              </a:rPr>
              <a:t>Regardons le contenu de la local </a:t>
            </a:r>
            <a:r>
              <a:rPr lang="fr-FR" sz="2400" spc="-1" err="1">
                <a:solidFill>
                  <a:srgbClr val="376092"/>
                </a:solidFill>
                <a:latin typeface="Arial"/>
              </a:rPr>
              <a:t>storage</a:t>
            </a:r>
            <a:r>
              <a:rPr lang="fr-FR" sz="2400" spc="-1">
                <a:solidFill>
                  <a:srgbClr val="376092"/>
                </a:solidFill>
                <a:latin typeface="Arial"/>
              </a:rPr>
              <a:t> avec la commande </a:t>
            </a:r>
            <a:r>
              <a:rPr lang="fr-FR" sz="2400" spc="-1" err="1">
                <a:solidFill>
                  <a:srgbClr val="376092"/>
                </a:solidFill>
                <a:latin typeface="Arial"/>
              </a:rPr>
              <a:t>inspect</a:t>
            </a:r>
            <a:r>
              <a:rPr lang="fr-FR" sz="2400" spc="-1">
                <a:solidFill>
                  <a:srgbClr val="376092"/>
                </a:solidFill>
                <a:latin typeface="Arial"/>
              </a:rPr>
              <a:t> de notre navigateur.</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avons toutes les cartes en main pour créer l'équivalent du panier d'un site marchand.</a:t>
            </a:r>
          </a:p>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ajouter un bouton dans la page de détail pour ajouter l'objet dans la local </a:t>
            </a:r>
            <a:r>
              <a:rPr lang="fr-FR" sz="2400" spc="-1" err="1">
                <a:solidFill>
                  <a:srgbClr val="376092"/>
                </a:solidFill>
                <a:latin typeface="Arial"/>
              </a:rPr>
              <a:t>storage</a:t>
            </a:r>
            <a:r>
              <a:rPr lang="fr-FR" sz="2400" spc="-1">
                <a:solidFill>
                  <a:srgbClr val="376092"/>
                </a:solidFill>
                <a:latin typeface="Arial"/>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Lier ce bouton a un événement click.</a:t>
            </a:r>
          </a:p>
          <a:p>
            <a:pPr marL="432000" indent="-324000">
              <a:spcAft>
                <a:spcPts val="1060"/>
              </a:spcAft>
              <a:buClr>
                <a:srgbClr val="000000"/>
              </a:buClr>
              <a:buSzPct val="45000"/>
              <a:buFont typeface="Wingdings" charset="2"/>
              <a:buChar char=""/>
            </a:pPr>
            <a:r>
              <a:rPr lang="fr-FR" sz="2400" spc="-1">
                <a:solidFill>
                  <a:srgbClr val="376092"/>
                </a:solidFill>
                <a:latin typeface="Arial"/>
              </a:rPr>
              <a:t>Sur un clique, ajouter le ballon à la local </a:t>
            </a:r>
            <a:r>
              <a:rPr lang="fr-FR" sz="2400" spc="-1" err="1">
                <a:solidFill>
                  <a:srgbClr val="376092"/>
                </a:solidFill>
                <a:latin typeface="Arial"/>
              </a:rPr>
              <a:t>storage</a:t>
            </a:r>
            <a:r>
              <a:rPr lang="fr-FR" sz="2400" spc="-1">
                <a:solidFill>
                  <a:srgbClr val="376092"/>
                </a:solidFill>
                <a:latin typeface="Arial"/>
              </a:rPr>
              <a:t>.</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68457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Local </a:t>
            </a:r>
            <a:r>
              <a:rPr lang="fr-FR" sz="3200" spc="-1" err="1">
                <a:solidFill>
                  <a:srgbClr val="376092"/>
                </a:solidFill>
                <a:latin typeface="Arial"/>
              </a:rPr>
              <a:t>storage</a:t>
            </a:r>
            <a:r>
              <a:rPr lang="fr-FR" sz="3200" spc="-1">
                <a:solidFill>
                  <a:srgbClr val="376092"/>
                </a:solidFill>
                <a:latin typeface="Arial"/>
              </a:rPr>
              <a:t> :</a:t>
            </a:r>
            <a:endParaRPr lang="en-US" sz="3200" b="0" strike="noStrike" spc="-1">
              <a:solidFill>
                <a:srgbClr val="376092"/>
              </a:solidFill>
              <a:latin typeface="Arial"/>
            </a:endParaRPr>
          </a:p>
        </p:txBody>
      </p:sp>
      <p:sp>
        <p:nvSpPr>
          <p:cNvPr id="140" name="TextShape 2"/>
          <p:cNvSpPr txBox="1"/>
          <p:nvPr/>
        </p:nvSpPr>
        <p:spPr>
          <a:xfrm>
            <a:off x="457200" y="1417320"/>
            <a:ext cx="8367204"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Pour le moment chaque ajout remplace le contenu de la local </a:t>
            </a:r>
            <a:r>
              <a:rPr lang="fr-FR" sz="2400" spc="-1" err="1">
                <a:solidFill>
                  <a:srgbClr val="376092"/>
                </a:solidFill>
                <a:latin typeface="Arial"/>
              </a:rPr>
              <a:t>storage</a:t>
            </a:r>
            <a:r>
              <a:rPr lang="fr-FR" sz="2400" spc="-1">
                <a:solidFill>
                  <a:srgbClr val="376092"/>
                </a:solidFill>
                <a:latin typeface="Arial"/>
              </a:rPr>
              <a:t>. </a:t>
            </a:r>
          </a:p>
          <a:p>
            <a:pPr marL="432000" indent="-324000">
              <a:spcAft>
                <a:spcPts val="1060"/>
              </a:spcAft>
              <a:buClr>
                <a:srgbClr val="000000"/>
              </a:buClr>
              <a:buSzPct val="45000"/>
              <a:buFont typeface="Wingdings" charset="2"/>
              <a:buChar char=""/>
            </a:pPr>
            <a:r>
              <a:rPr lang="fr-FR" sz="2400" spc="-1">
                <a:solidFill>
                  <a:srgbClr val="376092"/>
                </a:solidFill>
                <a:latin typeface="Arial"/>
              </a:rPr>
              <a:t>Essayons de mettre en place un mécanisme de tableau pour ajouter plusieurs éléments.</a:t>
            </a:r>
          </a:p>
          <a:p>
            <a:pPr marL="432000" indent="-324000">
              <a:spcAft>
                <a:spcPts val="1060"/>
              </a:spcAft>
              <a:buClr>
                <a:srgbClr val="000000"/>
              </a:buClr>
              <a:buSzPct val="45000"/>
              <a:buFont typeface="Wingdings" charset="2"/>
              <a:buChar char=""/>
            </a:pPr>
            <a:r>
              <a:rPr lang="fr-FR" sz="2400" spc="-1">
                <a:solidFill>
                  <a:srgbClr val="376092"/>
                </a:solidFill>
                <a:latin typeface="Arial"/>
              </a:rPr>
              <a:t>On pourrait aussi gérer une notion de quantité.</a:t>
            </a:r>
          </a:p>
          <a:p>
            <a:pPr marL="432000" indent="-324000">
              <a:spcAft>
                <a:spcPts val="1060"/>
              </a:spcAft>
              <a:buClr>
                <a:srgbClr val="000000"/>
              </a:buClr>
              <a:buSzPct val="45000"/>
              <a:buFont typeface="Wingdings" charset="2"/>
              <a:buChar char=""/>
            </a:pPr>
            <a:r>
              <a:rPr lang="fr-FR" sz="2400" spc="-1">
                <a:solidFill>
                  <a:srgbClr val="376092"/>
                </a:solidFill>
                <a:latin typeface="Arial"/>
              </a:rPr>
              <a:t>Affichons le nombre d'éléments dans le panier en haut de chacune des pages.</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cela, il suffit d'afficher le nombre d'élément dans le tableau : </a:t>
            </a:r>
            <a:r>
              <a:rPr lang="fr-FR" sz="2400" spc="-1" err="1">
                <a:solidFill>
                  <a:srgbClr val="376092"/>
                </a:solidFill>
                <a:latin typeface="Arial"/>
              </a:rPr>
              <a:t>tableau.length</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Créons finalement une page qui va afficher le contenu du panier.</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36002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Local </a:t>
            </a:r>
            <a:r>
              <a:rPr lang="fr-FR" sz="3200" spc="-1" err="1">
                <a:solidFill>
                  <a:srgbClr val="376092"/>
                </a:solidFill>
                <a:latin typeface="Arial"/>
              </a:rPr>
              <a:t>storage</a:t>
            </a:r>
            <a:r>
              <a:rPr lang="fr-FR" sz="3200" spc="-1">
                <a:solidFill>
                  <a:srgbClr val="376092"/>
                </a:solidFill>
                <a:latin typeface="Arial"/>
              </a:rPr>
              <a:t> – pour aller plus loin :</a:t>
            </a:r>
            <a:endParaRPr lang="en-US" sz="3200" b="0" strike="noStrike" spc="-1">
              <a:solidFill>
                <a:srgbClr val="376092"/>
              </a:solidFill>
              <a:latin typeface="Arial"/>
            </a:endParaRPr>
          </a:p>
        </p:txBody>
      </p:sp>
      <p:sp>
        <p:nvSpPr>
          <p:cNvPr id="140" name="TextShape 2"/>
          <p:cNvSpPr txBox="1"/>
          <p:nvPr/>
        </p:nvSpPr>
        <p:spPr>
          <a:xfrm>
            <a:off x="457200" y="1417320"/>
            <a:ext cx="8367204"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Comment gérer la quantité dans la local </a:t>
            </a:r>
            <a:r>
              <a:rPr lang="fr-FR" sz="2400" spc="-1" err="1">
                <a:solidFill>
                  <a:srgbClr val="376092"/>
                </a:solidFill>
                <a:latin typeface="Arial"/>
              </a:rPr>
              <a:t>storage</a:t>
            </a:r>
            <a:r>
              <a:rPr lang="fr-FR" sz="2400" spc="-1">
                <a:solidFill>
                  <a:srgbClr val="376092"/>
                </a:solidFill>
                <a:latin typeface="Arial"/>
              </a:rPr>
              <a:t> ?</a:t>
            </a:r>
          </a:p>
          <a:p>
            <a:pPr marL="432000" indent="-324000">
              <a:spcAft>
                <a:spcPts val="1060"/>
              </a:spcAft>
              <a:buClr>
                <a:srgbClr val="000000"/>
              </a:buClr>
              <a:buSzPct val="45000"/>
              <a:buFont typeface="Wingdings" charset="2"/>
              <a:buChar char=""/>
            </a:pPr>
            <a:r>
              <a:rPr lang="fr-FR" sz="2400" spc="-1">
                <a:solidFill>
                  <a:srgbClr val="376092"/>
                </a:solidFill>
                <a:latin typeface="Arial"/>
              </a:rPr>
              <a:t>Comment rendre l'affichage du panier plus dynamique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Supprimer des objets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Ajouter des quantités.</a:t>
            </a:r>
          </a:p>
          <a:p>
            <a:pPr marL="432000" indent="-324000">
              <a:spcAft>
                <a:spcPts val="1060"/>
              </a:spcAft>
              <a:buClr>
                <a:srgbClr val="000000"/>
              </a:buClr>
              <a:buSzPct val="45000"/>
              <a:buFont typeface="Wingdings" charset="2"/>
              <a:buChar char=""/>
            </a:pPr>
            <a:r>
              <a:rPr lang="fr-FR" sz="2400" spc="-1">
                <a:solidFill>
                  <a:srgbClr val="376092"/>
                </a:solidFill>
                <a:latin typeface="Arial"/>
              </a:rPr>
              <a:t>Imaginons que les balles peuvent avoir des couleurs différentes, comment mettre cela en place ?</a:t>
            </a:r>
          </a:p>
          <a:p>
            <a:pPr marL="432000" indent="-324000">
              <a:spcAft>
                <a:spcPts val="1060"/>
              </a:spcAft>
              <a:buClr>
                <a:srgbClr val="000000"/>
              </a:buClr>
              <a:buSzPct val="45000"/>
              <a:buFont typeface="Wingdings" charset="2"/>
              <a:buChar char=""/>
            </a:pPr>
            <a:r>
              <a:rPr lang="fr-FR" sz="2400" spc="-1">
                <a:solidFill>
                  <a:srgbClr val="376092"/>
                </a:solidFill>
                <a:latin typeface="Arial"/>
              </a:rPr>
              <a:t>Travailler sur les différentes notions de présentation.</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92653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endParaRPr lang="en-US" sz="2400" b="0" strike="noStrike" spc="-1">
              <a:solidFill>
                <a:srgbClr val="376092"/>
              </a:solidFill>
              <a:latin typeface="Arial"/>
            </a:endParaRPr>
          </a:p>
          <a:p>
            <a:pPr marL="1022400" lvl="2">
              <a:spcAft>
                <a:spcPts val="1060"/>
              </a:spcAft>
              <a:buClr>
                <a:srgbClr val="000000"/>
              </a:buClr>
              <a:buSzPct val="45000"/>
            </a:pPr>
            <a:r>
              <a:rPr lang="fr-FR" sz="2400" spc="-1">
                <a:solidFill>
                  <a:srgbClr val="376092"/>
                </a:solidFill>
                <a:latin typeface="Arial"/>
              </a:rPr>
              <a:t>				</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Javascript :</a:t>
            </a:r>
            <a:endParaRPr lang="en-US" sz="3200" b="0" strike="noStrike" spc="-1">
              <a:solidFill>
                <a:srgbClr val="376092"/>
              </a:solidFill>
              <a:latin typeface="Arial"/>
            </a:endParaRPr>
          </a:p>
        </p:txBody>
      </p:sp>
      <p:sp>
        <p:nvSpPr>
          <p:cNvPr id="140" name="TextShape 2"/>
          <p:cNvSpPr txBox="1"/>
          <p:nvPr/>
        </p:nvSpPr>
        <p:spPr>
          <a:xfrm>
            <a:off x="457200" y="1766656"/>
            <a:ext cx="8229240" cy="435910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Comment passer un paramètre d'une page à l'autre ?</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Utilisation de JSON pour gérer les données</a:t>
            </a:r>
          </a:p>
          <a:p>
            <a:pPr marL="432000" indent="-324000">
              <a:spcAft>
                <a:spcPts val="1060"/>
              </a:spcAft>
              <a:buClr>
                <a:srgbClr val="000000"/>
              </a:buClr>
              <a:buSzPct val="45000"/>
              <a:buFont typeface="Wingdings" charset="2"/>
              <a:buChar char=""/>
            </a:pPr>
            <a:r>
              <a:rPr lang="fr-FR" sz="2400" spc="-1">
                <a:solidFill>
                  <a:srgbClr val="376092"/>
                </a:solidFill>
                <a:latin typeface="Arial"/>
              </a:rPr>
              <a:t>La local </a:t>
            </a:r>
            <a:r>
              <a:rPr lang="fr-FR" sz="2400" spc="-1" err="1">
                <a:solidFill>
                  <a:srgbClr val="376092"/>
                </a:solidFill>
                <a:latin typeface="Arial"/>
              </a:rPr>
              <a:t>storage</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Cas concrets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Passage de paramètres :</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voudrions qu'une page s'affiche en fonction d'un paramètre.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Cela permettrait d'utiliser la même page pour afficher des informations diverses et ainsi rendre notre site plus flexible.</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aimerions que notre page marche comme une fonction.</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ce</a:t>
            </a:r>
            <a:r>
              <a:rPr lang="fr-FR" sz="2400" spc="-1">
                <a:solidFill>
                  <a:srgbClr val="376092"/>
                </a:solidFill>
                <a:latin typeface="Arial"/>
              </a:rPr>
              <a:t>la il faut :</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Transférer des paramètres</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Pouvoir exploiter les paramètres transmis.</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48122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Passage de paramètres :</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Pour transférer des paramètres, nous allons utiliser l'adresse de la page.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cela, il faut utiliser le signe '?' à la fin de l'adresse dans le lien (balise &lt;a&gt;) puis indiquer les des valeurs sous la forme : </a:t>
            </a:r>
            <a:r>
              <a:rPr lang="fr-FR" sz="2400" b="0" strike="noStrike" spc="-1" err="1">
                <a:solidFill>
                  <a:srgbClr val="376092"/>
                </a:solidFill>
                <a:latin typeface="Arial"/>
              </a:rPr>
              <a:t>nomVar</a:t>
            </a:r>
            <a:r>
              <a:rPr lang="fr-FR" sz="2400" b="0" strike="noStrike" spc="-1">
                <a:solidFill>
                  <a:srgbClr val="376092"/>
                </a:solidFill>
                <a:latin typeface="Arial"/>
              </a:rPr>
              <a:t>=</a:t>
            </a:r>
            <a:r>
              <a:rPr lang="fr-FR" sz="2400" b="0" strike="noStrike" spc="-1" err="1">
                <a:solidFill>
                  <a:srgbClr val="376092"/>
                </a:solidFill>
                <a:latin typeface="Arial"/>
              </a:rPr>
              <a:t>ValeurVar</a:t>
            </a:r>
            <a:r>
              <a:rPr lang="fr-FR" sz="2400" b="0" strike="noStrike" spc="-1">
                <a:solidFill>
                  <a:srgbClr val="376092"/>
                </a:solidFill>
                <a:latin typeface="Arial"/>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Si vous voulez passer plusieurs valeurs, il faut les séparer par des '&amp;' :</a:t>
            </a:r>
          </a:p>
          <a:p>
            <a:pPr marL="565200" lvl="1">
              <a:spcAft>
                <a:spcPts val="1060"/>
              </a:spcAft>
              <a:buClr>
                <a:srgbClr val="000000"/>
              </a:buClr>
              <a:buSzPct val="45000"/>
            </a:pPr>
            <a:r>
              <a:rPr lang="fr-FR" sz="2400" b="0" strike="noStrike" spc="-1">
                <a:latin typeface="Arial"/>
              </a:rPr>
              <a:t>detail.html?var1=val1&amp;var2=val2</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Aj</a:t>
            </a:r>
            <a:r>
              <a:rPr lang="fr-FR" sz="2400" spc="-1">
                <a:solidFill>
                  <a:srgbClr val="376092"/>
                </a:solidFill>
                <a:latin typeface="Arial"/>
              </a:rPr>
              <a:t>outer le type de sport sur chacun des liens dans l'index.</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allons voir ensuite comment récupérer cette information.</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43212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Passage de paramètres :</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seconde étape consiste à récupérer les valeurs des paramètres et pour cela nous allons utiliser un objet javascript : </a:t>
            </a:r>
            <a:r>
              <a:rPr lang="fr-FR" sz="2400" spc="-1" err="1">
                <a:solidFill>
                  <a:srgbClr val="376092"/>
                </a:solidFill>
                <a:latin typeface="Arial"/>
              </a:rPr>
              <a:t>URLSearchParam</a:t>
            </a:r>
            <a:r>
              <a:rPr lang="fr-FR" sz="2400" spc="-1">
                <a:solidFill>
                  <a:srgbClr val="376092"/>
                </a:solidFill>
                <a:latin typeface="Arial"/>
              </a:rPr>
              <a:t> :</a:t>
            </a:r>
          </a:p>
          <a:p>
            <a:pPr marL="565200" lvl="1">
              <a:spcAft>
                <a:spcPts val="1060"/>
              </a:spcAft>
              <a:buClr>
                <a:srgbClr val="000000"/>
              </a:buClr>
              <a:buSzPct val="45000"/>
            </a:pPr>
            <a:r>
              <a:rPr lang="fr-FR" sz="2400" spc="-1" err="1">
                <a:latin typeface="Arial"/>
              </a:rPr>
              <a:t>const</a:t>
            </a:r>
            <a:r>
              <a:rPr lang="fr-FR" sz="2400" spc="-1">
                <a:latin typeface="Arial"/>
              </a:rPr>
              <a:t> </a:t>
            </a:r>
            <a:r>
              <a:rPr lang="fr-FR" sz="2400" spc="-1" err="1">
                <a:latin typeface="Arial"/>
              </a:rPr>
              <a:t>urlParams</a:t>
            </a:r>
            <a:r>
              <a:rPr lang="fr-FR" sz="2400" spc="-1">
                <a:latin typeface="Arial"/>
              </a:rPr>
              <a:t> = new </a:t>
            </a:r>
            <a:r>
              <a:rPr lang="fr-FR" sz="2400" spc="-1" err="1">
                <a:latin typeface="Arial"/>
              </a:rPr>
              <a:t>URLSearchParams</a:t>
            </a:r>
            <a:r>
              <a:rPr lang="fr-FR" sz="2400" spc="-1">
                <a:latin typeface="Arial"/>
              </a:rPr>
              <a:t>(</a:t>
            </a:r>
            <a:r>
              <a:rPr lang="fr-FR" sz="2400" spc="-1" err="1">
                <a:latin typeface="Arial"/>
              </a:rPr>
              <a:t>window.location.search</a:t>
            </a:r>
            <a:r>
              <a:rPr lang="fr-FR" sz="2400" spc="-1">
                <a:latin typeface="Arial"/>
              </a:rPr>
              <a:t>);</a:t>
            </a:r>
          </a:p>
          <a:p>
            <a:pPr marL="565200" lvl="1">
              <a:spcAft>
                <a:spcPts val="1060"/>
              </a:spcAft>
              <a:buClr>
                <a:srgbClr val="000000"/>
              </a:buClr>
              <a:buSzPct val="45000"/>
            </a:pPr>
            <a:r>
              <a:rPr lang="fr-FR" sz="2400" spc="-1" err="1">
                <a:latin typeface="Arial"/>
              </a:rPr>
              <a:t>const</a:t>
            </a:r>
            <a:r>
              <a:rPr lang="fr-FR" sz="2400" spc="-1">
                <a:latin typeface="Arial"/>
              </a:rPr>
              <a:t> </a:t>
            </a:r>
            <a:r>
              <a:rPr lang="fr-FR" sz="2400" spc="-1" err="1">
                <a:latin typeface="Arial"/>
              </a:rPr>
              <a:t>myParam</a:t>
            </a:r>
            <a:r>
              <a:rPr lang="fr-FR" sz="2400" spc="-1">
                <a:latin typeface="Arial"/>
              </a:rPr>
              <a:t> = </a:t>
            </a:r>
            <a:r>
              <a:rPr lang="fr-FR" sz="2400" spc="-1" err="1">
                <a:latin typeface="Arial"/>
              </a:rPr>
              <a:t>urlParams.get</a:t>
            </a:r>
            <a:r>
              <a:rPr lang="fr-FR" sz="2400" spc="-1">
                <a:latin typeface="Arial"/>
              </a:rPr>
              <a:t>('</a:t>
            </a:r>
            <a:r>
              <a:rPr lang="fr-FR" sz="2400" spc="-1" err="1">
                <a:latin typeface="Arial"/>
              </a:rPr>
              <a:t>monParam</a:t>
            </a:r>
            <a:r>
              <a:rPr lang="fr-FR" sz="2400" spc="-1">
                <a:latin typeface="Arial"/>
              </a:rPr>
              <a: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Récupérer un paramètre dans la partie javascript et l'afficher avec </a:t>
            </a:r>
            <a:r>
              <a:rPr lang="fr-FR" sz="2400" b="0" strike="noStrike" spc="-1" err="1">
                <a:solidFill>
                  <a:srgbClr val="376092"/>
                </a:solidFill>
                <a:latin typeface="Arial"/>
              </a:rPr>
              <a:t>alert</a:t>
            </a:r>
            <a:r>
              <a:rPr lang="fr-FR" sz="2400" b="0" strike="noStrike" spc="-1">
                <a:solidFill>
                  <a:srgbClr val="376092"/>
                </a:solidFill>
                <a:latin typeface="Arial"/>
              </a:rPr>
              <a:t>() ou dans la console.</a:t>
            </a:r>
          </a:p>
          <a:p>
            <a:pPr marL="432000" indent="-324000">
              <a:spcAft>
                <a:spcPts val="1060"/>
              </a:spcAft>
              <a:buClr>
                <a:srgbClr val="000000"/>
              </a:buClr>
              <a:buSzPct val="45000"/>
              <a:buFont typeface="Wingdings" charset="2"/>
              <a:buChar char=""/>
            </a:pPr>
            <a:r>
              <a:rPr lang="fr-FR" sz="2400" spc="-1">
                <a:solidFill>
                  <a:srgbClr val="376092"/>
                </a:solidFill>
                <a:latin typeface="Arial"/>
              </a:rPr>
              <a:t>Modifier le DOM de la page de détail en fonction de la valeur du paramètre (Changer la photo, le titre).</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49722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JSON :</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JSON pour Javascript Object Notation</a:t>
            </a:r>
          </a:p>
          <a:p>
            <a:pPr marL="432000" indent="-324000">
              <a:spcAft>
                <a:spcPts val="1060"/>
              </a:spcAft>
              <a:buClr>
                <a:srgbClr val="000000"/>
              </a:buClr>
              <a:buSzPct val="45000"/>
              <a:buFont typeface="Wingdings" charset="2"/>
              <a:buChar char=""/>
            </a:pPr>
            <a:r>
              <a:rPr lang="fr-FR" sz="2400" spc="-1">
                <a:solidFill>
                  <a:srgbClr val="376092"/>
                </a:solidFill>
                <a:latin typeface="Arial"/>
              </a:rPr>
              <a:t>C'est un format léger permettant l'échange de données.</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basé sur le code javascript mais peut être utilisé avec tous les langages de programmation modernes.</a:t>
            </a:r>
          </a:p>
          <a:p>
            <a:pPr marL="432000" indent="-324000">
              <a:spcAft>
                <a:spcPts val="1060"/>
              </a:spcAft>
              <a:buClr>
                <a:srgbClr val="000000"/>
              </a:buClr>
              <a:buSzPct val="45000"/>
              <a:buFont typeface="Wingdings" charset="2"/>
              <a:buChar char=""/>
            </a:pPr>
            <a:r>
              <a:rPr lang="fr-FR" sz="2400" spc="-1">
                <a:solidFill>
                  <a:srgbClr val="376092"/>
                </a:solidFill>
                <a:latin typeface="Arial"/>
              </a:rPr>
              <a:t>La structure a l'avantage de contenir à la fois les données et le sens des données.</a:t>
            </a:r>
          </a:p>
          <a:p>
            <a:pPr marL="432000" indent="-324000">
              <a:spcAft>
                <a:spcPts val="1060"/>
              </a:spcAft>
              <a:buClr>
                <a:srgbClr val="000000"/>
              </a:buClr>
              <a:buSzPct val="45000"/>
              <a:buFont typeface="Wingdings" charset="2"/>
              <a:buChar char=""/>
            </a:pPr>
            <a:r>
              <a:rPr lang="fr-FR" sz="2400" spc="-1">
                <a:solidFill>
                  <a:srgbClr val="376092"/>
                </a:solidFill>
                <a:latin typeface="Arial"/>
              </a:rPr>
              <a:t>J'ai stocké les informations sur les balles dans le répertoire data.</a:t>
            </a:r>
          </a:p>
          <a:p>
            <a:pPr marL="432000" indent="-324000">
              <a:spcAft>
                <a:spcPts val="1060"/>
              </a:spcAft>
              <a:buClr>
                <a:srgbClr val="000000"/>
              </a:buClr>
              <a:buSzPct val="45000"/>
              <a:buFont typeface="Wingdings" charset="2"/>
              <a:buChar char=""/>
            </a:pPr>
            <a:r>
              <a:rPr lang="fr-FR" sz="2400" spc="-1">
                <a:solidFill>
                  <a:srgbClr val="376092"/>
                </a:solidFill>
                <a:latin typeface="Arial"/>
              </a:rPr>
              <a:t>Voyons comment est organisée la structure JSON.</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allons utiliser ces données pour modifier la page index et la page de détail.</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131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JSON :</a:t>
            </a:r>
            <a:endParaRPr lang="en-US" sz="3200" b="0" strike="noStrike" spc="-1">
              <a:solidFill>
                <a:srgbClr val="376092"/>
              </a:solidFill>
              <a:latin typeface="Arial"/>
            </a:endParaRPr>
          </a:p>
        </p:txBody>
      </p:sp>
      <p:sp>
        <p:nvSpPr>
          <p:cNvPr id="140" name="TextShape 2"/>
          <p:cNvSpPr txBox="1"/>
          <p:nvPr/>
        </p:nvSpPr>
        <p:spPr>
          <a:xfrm>
            <a:off x="457200" y="1417320"/>
            <a:ext cx="8367204"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rendre disponible la structure de données dans les fichiers HTML :</a:t>
            </a:r>
          </a:p>
          <a:p>
            <a:pPr marL="565200" lvl="1">
              <a:spcAft>
                <a:spcPts val="1060"/>
              </a:spcAft>
              <a:buClr>
                <a:srgbClr val="000000"/>
              </a:buClr>
              <a:buSzPct val="45000"/>
            </a:pPr>
            <a:r>
              <a:rPr lang="fr-FR" sz="2400" b="0">
                <a:effectLst/>
                <a:latin typeface="Consolas" panose="020B0609020204030204" pitchFamily="49" charset="0"/>
              </a:rPr>
              <a:t>&lt;script src="data/ballon.js" </a:t>
            </a:r>
            <a:r>
              <a:rPr lang="fr-FR" sz="2400" b="0" err="1">
                <a:effectLst/>
                <a:latin typeface="Consolas" panose="020B0609020204030204" pitchFamily="49" charset="0"/>
              </a:rPr>
              <a:t>defer</a:t>
            </a:r>
            <a:r>
              <a:rPr lang="fr-FR" sz="2400" b="0">
                <a:effectLst/>
                <a:latin typeface="Consolas" panose="020B0609020204030204" pitchFamily="49" charset="0"/>
              </a:rPr>
              <a:t>&gt;&lt;/script&gt;</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Une fois cette opération réalisée, les informations deviennent disponibles dans les scripts JS.</a:t>
            </a:r>
          </a:p>
          <a:p>
            <a:pPr marL="432000" indent="-324000">
              <a:spcAft>
                <a:spcPts val="1060"/>
              </a:spcAft>
              <a:buClr>
                <a:srgbClr val="000000"/>
              </a:buClr>
              <a:buSzPct val="45000"/>
              <a:buFont typeface="Wingdings" charset="2"/>
              <a:buChar char=""/>
            </a:pPr>
            <a:r>
              <a:rPr lang="fr-FR" sz="2400" spc="-1">
                <a:solidFill>
                  <a:srgbClr val="376092"/>
                </a:solidFill>
                <a:latin typeface="Arial"/>
              </a:rPr>
              <a:t>Dans cette structure nous allons maintenant chercher par id pour alimenter la page de détail :</a:t>
            </a:r>
          </a:p>
          <a:p>
            <a:r>
              <a:rPr lang="fr-FR" sz="2400" b="0" err="1">
                <a:effectLst/>
                <a:latin typeface="Consolas" panose="020B0609020204030204" pitchFamily="49" charset="0"/>
              </a:rPr>
              <a:t>const</a:t>
            </a:r>
            <a:r>
              <a:rPr lang="fr-FR" sz="2400" b="0">
                <a:effectLst/>
                <a:latin typeface="Consolas" panose="020B0609020204030204" pitchFamily="49" charset="0"/>
              </a:rPr>
              <a:t> ballon = </a:t>
            </a:r>
            <a:r>
              <a:rPr lang="fr-FR" sz="2400" b="0" err="1">
                <a:effectLst/>
                <a:latin typeface="Consolas" panose="020B0609020204030204" pitchFamily="49" charset="0"/>
              </a:rPr>
              <a:t>data.find</a:t>
            </a:r>
            <a:r>
              <a:rPr lang="fr-FR" sz="2400" b="0">
                <a:effectLst/>
                <a:latin typeface="Consolas" panose="020B0609020204030204" pitchFamily="49" charset="0"/>
              </a:rPr>
              <a:t>(x =&gt; </a:t>
            </a:r>
            <a:r>
              <a:rPr lang="fr-FR" sz="2400" b="0" err="1">
                <a:effectLst/>
                <a:latin typeface="Consolas" panose="020B0609020204030204" pitchFamily="49" charset="0"/>
              </a:rPr>
              <a:t>x._id</a:t>
            </a:r>
            <a:r>
              <a:rPr lang="fr-FR" sz="2400" b="0">
                <a:effectLst/>
                <a:latin typeface="Consolas" panose="020B0609020204030204" pitchFamily="49" charset="0"/>
              </a:rPr>
              <a:t> === </a:t>
            </a:r>
            <a:r>
              <a:rPr lang="fr-FR" sz="2400" b="0" err="1">
                <a:effectLst/>
                <a:latin typeface="Consolas" panose="020B0609020204030204" pitchFamily="49" charset="0"/>
              </a:rPr>
              <a:t>monSport</a:t>
            </a:r>
            <a:r>
              <a:rPr lang="fr-FR" sz="2400" b="0">
                <a:effectLst/>
                <a:latin typeface="Consolas" panose="020B0609020204030204" pitchFamily="49" charset="0"/>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La variable ballon contient toutes les informations du ballon en question. </a:t>
            </a:r>
          </a:p>
          <a:p>
            <a:pPr marL="432000" indent="-324000">
              <a:spcAft>
                <a:spcPts val="1060"/>
              </a:spcAft>
              <a:buClr>
                <a:srgbClr val="000000"/>
              </a:buClr>
              <a:buSzPct val="45000"/>
              <a:buFont typeface="Wingdings" charset="2"/>
              <a:buChar char=""/>
            </a:pPr>
            <a:r>
              <a:rPr lang="fr-FR" sz="2400" spc="-1">
                <a:solidFill>
                  <a:srgbClr val="376092"/>
                </a:solidFill>
                <a:latin typeface="Arial"/>
              </a:rPr>
              <a:t>Utilisons ces informations pour alimenter la page de détail.</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89832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JSON :</a:t>
            </a:r>
            <a:endParaRPr lang="en-US" sz="3200" b="0" strike="noStrike" spc="-1">
              <a:solidFill>
                <a:srgbClr val="376092"/>
              </a:solidFill>
              <a:latin typeface="Arial"/>
            </a:endParaRPr>
          </a:p>
        </p:txBody>
      </p:sp>
      <p:sp>
        <p:nvSpPr>
          <p:cNvPr id="140" name="TextShape 2"/>
          <p:cNvSpPr txBox="1"/>
          <p:nvPr/>
        </p:nvSpPr>
        <p:spPr>
          <a:xfrm>
            <a:off x="457200" y="1417320"/>
            <a:ext cx="8367204"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Utilisons la même méthode pour alimenter la page index.</a:t>
            </a:r>
          </a:p>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parcourir la structure data :</a:t>
            </a:r>
          </a:p>
          <a:p>
            <a:r>
              <a:rPr lang="en-US" sz="2400" b="0">
                <a:effectLst/>
                <a:latin typeface="Consolas" panose="020B0609020204030204" pitchFamily="49" charset="0"/>
              </a:rPr>
              <a:t>  for (const item of data)</a:t>
            </a:r>
          </a:p>
          <a:p>
            <a:r>
              <a:rPr lang="en-US" sz="2400" b="0">
                <a:effectLst/>
                <a:latin typeface="Consolas" panose="020B0609020204030204" pitchFamily="49" charset="0"/>
              </a:rPr>
              <a:t>  { }</a:t>
            </a:r>
          </a:p>
          <a:p>
            <a:endParaRPr lang="en-US" sz="2400" b="0">
              <a:effectLst/>
              <a:latin typeface="Consolas" panose="020B0609020204030204" pitchFamily="49" charset="0"/>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Pour chaque élément de la structure data, nous allons recomposer la structure HTML correspondante.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pouvons petit à petit que nous nous rapprochons du résultat escompté.</a:t>
            </a:r>
          </a:p>
          <a:p>
            <a:pPr marL="432000" indent="-324000">
              <a:spcAft>
                <a:spcPts val="1060"/>
              </a:spcAft>
              <a:buClr>
                <a:srgbClr val="000000"/>
              </a:buClr>
              <a:buSzPct val="45000"/>
              <a:buFont typeface="Wingdings" charset="2"/>
              <a:buChar char=""/>
            </a:pPr>
            <a:r>
              <a:rPr lang="fr-FR" sz="2400" spc="-1">
                <a:solidFill>
                  <a:srgbClr val="376092"/>
                </a:solidFill>
                <a:latin typeface="Arial"/>
              </a:rPr>
              <a:t>Ajoutons maintenant des ballons dans la structure de données data et voyons que nos écrans index et détail s'adaptent.</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92146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Local </a:t>
            </a:r>
            <a:r>
              <a:rPr lang="fr-FR" sz="3200" spc="-1" err="1">
                <a:solidFill>
                  <a:srgbClr val="376092"/>
                </a:solidFill>
                <a:latin typeface="Arial"/>
              </a:rPr>
              <a:t>storage</a:t>
            </a:r>
            <a:r>
              <a:rPr lang="fr-FR" sz="3200" spc="-1">
                <a:solidFill>
                  <a:srgbClr val="376092"/>
                </a:solidFill>
                <a:latin typeface="Arial"/>
              </a:rPr>
              <a:t> :</a:t>
            </a:r>
            <a:endParaRPr lang="en-US" sz="3200" b="0" strike="noStrike" spc="-1">
              <a:solidFill>
                <a:srgbClr val="376092"/>
              </a:solidFill>
              <a:latin typeface="Arial"/>
            </a:endParaRPr>
          </a:p>
        </p:txBody>
      </p:sp>
      <p:sp>
        <p:nvSpPr>
          <p:cNvPr id="140" name="TextShape 2"/>
          <p:cNvSpPr txBox="1"/>
          <p:nvPr/>
        </p:nvSpPr>
        <p:spPr>
          <a:xfrm>
            <a:off x="457200" y="1417320"/>
            <a:ext cx="8367204"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local </a:t>
            </a:r>
            <a:r>
              <a:rPr lang="fr-FR" sz="2400" spc="-1" err="1">
                <a:solidFill>
                  <a:srgbClr val="376092"/>
                </a:solidFill>
                <a:latin typeface="Arial"/>
              </a:rPr>
              <a:t>storage</a:t>
            </a:r>
            <a:r>
              <a:rPr lang="fr-FR" sz="2400" spc="-1">
                <a:solidFill>
                  <a:srgbClr val="376092"/>
                </a:solidFill>
                <a:latin typeface="Arial"/>
              </a:rPr>
              <a:t> permet de stocker des éléments au niveau du navigateur sans limite de temps.</a:t>
            </a:r>
          </a:p>
          <a:p>
            <a:pPr marL="432000" indent="-324000">
              <a:spcAft>
                <a:spcPts val="1060"/>
              </a:spcAft>
              <a:buClr>
                <a:srgbClr val="000000"/>
              </a:buClr>
              <a:buSzPct val="45000"/>
              <a:buFont typeface="Wingdings" charset="2"/>
              <a:buChar char=""/>
            </a:pPr>
            <a:r>
              <a:rPr lang="fr-FR" sz="2400" spc="-1">
                <a:solidFill>
                  <a:srgbClr val="376092"/>
                </a:solidFill>
                <a:latin typeface="Arial"/>
              </a:rPr>
              <a:t>Il s'agit d'un élément mis à disposition par javascript qui possède principalement 3 éléments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Stockage : </a:t>
            </a:r>
            <a:r>
              <a:rPr lang="fr-FR" sz="2400" spc="-1" err="1">
                <a:solidFill>
                  <a:srgbClr val="376092"/>
                </a:solidFill>
                <a:latin typeface="Arial"/>
              </a:rPr>
              <a:t>Localstorage.setItem</a:t>
            </a:r>
            <a:r>
              <a:rPr lang="fr-FR" sz="2400" spc="-1">
                <a:solidFill>
                  <a:srgbClr val="376092"/>
                </a:solidFill>
                <a:latin typeface="Arial"/>
              </a:rPr>
              <a:t>('key', 'value');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Récupération : </a:t>
            </a:r>
            <a:r>
              <a:rPr lang="fr-FR" sz="2400" spc="-1" err="1">
                <a:solidFill>
                  <a:srgbClr val="376092"/>
                </a:solidFill>
                <a:latin typeface="Arial"/>
              </a:rPr>
              <a:t>Localstorage.getItem</a:t>
            </a:r>
            <a:r>
              <a:rPr lang="fr-FR" sz="2400" spc="-1">
                <a:solidFill>
                  <a:srgbClr val="376092"/>
                </a:solidFill>
                <a:latin typeface="Arial"/>
              </a:rPr>
              <a:t>('key');</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Réinitialisation : </a:t>
            </a:r>
            <a:r>
              <a:rPr lang="fr-FR" sz="2400" spc="-1" err="1">
                <a:solidFill>
                  <a:srgbClr val="376092"/>
                </a:solidFill>
                <a:latin typeface="Arial"/>
              </a:rPr>
              <a:t>Localstorage.clear</a:t>
            </a:r>
            <a:r>
              <a:rPr lang="fr-FR" sz="2400" spc="-1">
                <a:solidFill>
                  <a:srgbClr val="376092"/>
                </a:solidFill>
                <a:latin typeface="Arial"/>
              </a:rPr>
              <a:t>();</a:t>
            </a:r>
          </a:p>
          <a:p>
            <a:pPr marL="432000" indent="-324000">
              <a:spcAft>
                <a:spcPts val="1060"/>
              </a:spcAft>
              <a:buClr>
                <a:srgbClr val="000000"/>
              </a:buClr>
              <a:buSzPct val="45000"/>
              <a:buFont typeface="Wingdings" charset="2"/>
              <a:buChar char=""/>
            </a:pPr>
            <a:r>
              <a:rPr lang="fr-FR" sz="2400" spc="-1">
                <a:solidFill>
                  <a:srgbClr val="376092"/>
                </a:solidFill>
                <a:latin typeface="Arial"/>
              </a:rPr>
              <a:t>Le contenu de la local </a:t>
            </a:r>
            <a:r>
              <a:rPr lang="fr-FR" sz="2400" spc="-1" err="1">
                <a:solidFill>
                  <a:srgbClr val="376092"/>
                </a:solidFill>
                <a:latin typeface="Arial"/>
              </a:rPr>
              <a:t>storage</a:t>
            </a:r>
            <a:r>
              <a:rPr lang="fr-FR" sz="2400" spc="-1">
                <a:solidFill>
                  <a:srgbClr val="376092"/>
                </a:solidFill>
                <a:latin typeface="Arial"/>
              </a:rPr>
              <a:t> est visible au niveau de la commande inspecte dans l'onglet "Application".</a:t>
            </a:r>
          </a:p>
          <a:p>
            <a:pPr marL="432000" indent="-324000">
              <a:spcAft>
                <a:spcPts val="1060"/>
              </a:spcAft>
              <a:buClr>
                <a:srgbClr val="000000"/>
              </a:buClr>
              <a:buSzPct val="45000"/>
              <a:buFont typeface="Wingdings" charset="2"/>
              <a:buChar char=""/>
            </a:pPr>
            <a:r>
              <a:rPr lang="fr-FR" sz="2400" spc="-1">
                <a:solidFill>
                  <a:srgbClr val="376092"/>
                </a:solidFill>
                <a:latin typeface="Arial"/>
              </a:rPr>
              <a:t>Ajoutons une valeur dans la local </a:t>
            </a:r>
            <a:r>
              <a:rPr lang="fr-FR" sz="2400" spc="-1" err="1">
                <a:solidFill>
                  <a:srgbClr val="376092"/>
                </a:solidFill>
                <a:latin typeface="Arial"/>
              </a:rPr>
              <a:t>storage</a:t>
            </a:r>
            <a:r>
              <a:rPr lang="fr-FR" sz="2400" spc="-1">
                <a:solidFill>
                  <a:srgbClr val="376092"/>
                </a:solidFill>
                <a:latin typeface="Arial"/>
              </a:rPr>
              <a:t> dans l'index et essayons de lire la valeur dans la page de détail.</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2923591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2" ma:contentTypeDescription="Crée un document." ma:contentTypeScope="" ma:versionID="639afaf6d4ed8385291f5304249d70c2">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392898b6e610efb087eb2f2fe508186a"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11837E-83F8-4589-B6A8-2834EBF5A7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e294f3-4627-4ce5-bb05-78017f98850e"/>
    <ds:schemaRef ds:uri="4457043f-fd85-4799-80f5-1f6eaf5bc4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31761E-8AAB-4501-8146-5D7DEC88C427}">
  <ds:schemaRefs>
    <ds:schemaRef ds:uri="http://schemas.microsoft.com/sharepoint/v3/contenttype/forms"/>
  </ds:schemaRefs>
</ds:datastoreItem>
</file>

<file path=customXml/itemProps3.xml><?xml version="1.0" encoding="utf-8"?>
<ds:datastoreItem xmlns:ds="http://schemas.openxmlformats.org/officeDocument/2006/customXml" ds:itemID="{69A5A474-CB16-47C4-8B01-B1F966B3224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14</Slides>
  <Notes>0</Notes>
  <HiddenSlides>0</HiddenSlide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revision>3</cp:revision>
  <dcterms:created xsi:type="dcterms:W3CDTF">2012-01-17T22:15:29Z</dcterms:created>
  <dcterms:modified xsi:type="dcterms:W3CDTF">2022-03-14T12:11:53Z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