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45"/>
  </p:notesMasterIdLst>
  <p:sldIdLst>
    <p:sldId id="256" r:id="rId7"/>
    <p:sldId id="343" r:id="rId8"/>
    <p:sldId id="257" r:id="rId9"/>
    <p:sldId id="459" r:id="rId10"/>
    <p:sldId id="460" r:id="rId11"/>
    <p:sldId id="419" r:id="rId12"/>
    <p:sldId id="461" r:id="rId13"/>
    <p:sldId id="420"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90" r:id="rId43"/>
    <p:sldId id="281" r:id="rId44"/>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68" d="100"/>
          <a:sy n="68" d="100"/>
        </p:scale>
        <p:origin x="1446" y="48"/>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FEVRE" userId="57681a9df7845f6f" providerId="LiveId" clId="{847324F2-E325-4582-831A-91A2010899B5}"/>
    <pc:docChg chg="modSld">
      <pc:chgData name="Dan FEVRE" userId="57681a9df7845f6f" providerId="LiveId" clId="{847324F2-E325-4582-831A-91A2010899B5}" dt="2021-11-16T12:18:14.526" v="5" actId="20577"/>
      <pc:docMkLst>
        <pc:docMk/>
      </pc:docMkLst>
      <pc:sldChg chg="modSp mod">
        <pc:chgData name="Dan FEVRE" userId="57681a9df7845f6f" providerId="LiveId" clId="{847324F2-E325-4582-831A-91A2010899B5}" dt="2021-11-16T12:18:14.526" v="5" actId="20577"/>
        <pc:sldMkLst>
          <pc:docMk/>
          <pc:sldMk cId="157587193" sldId="480"/>
        </pc:sldMkLst>
        <pc:spChg chg="mod">
          <ac:chgData name="Dan FEVRE" userId="57681a9df7845f6f" providerId="LiveId" clId="{847324F2-E325-4582-831A-91A2010899B5}" dt="2021-11-16T12:18:14.526" v="5" actId="20577"/>
          <ac:spMkLst>
            <pc:docMk/>
            <pc:sldMk cId="157587193" sldId="480"/>
            <ac:spMk id="1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16/11/2021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la programmation</a:t>
            </a:r>
            <a:br>
              <a:rPr dirty="0"/>
            </a:br>
            <a:r>
              <a:rPr lang="fr-FR" sz="4400" spc="-1" dirty="0">
                <a:solidFill>
                  <a:srgbClr val="376092"/>
                </a:solidFill>
                <a:latin typeface="Arial"/>
              </a:rPr>
              <a:t>Structure, </a:t>
            </a:r>
            <a:r>
              <a:rPr lang="fr-FR" sz="4400" spc="-1" dirty="0" err="1">
                <a:solidFill>
                  <a:srgbClr val="376092"/>
                </a:solidFill>
                <a:latin typeface="Arial"/>
              </a:rPr>
              <a:t>Flexbox</a:t>
            </a:r>
            <a:r>
              <a:rPr lang="fr-FR" sz="4400" spc="-1" dirty="0">
                <a:solidFill>
                  <a:srgbClr val="376092"/>
                </a:solidFill>
                <a:latin typeface="Arial"/>
              </a:rPr>
              <a:t>, responsive </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Flexbox</a:t>
            </a:r>
            <a:r>
              <a:rPr lang="fr-FR" sz="2400" spc="-1" dirty="0">
                <a:solidFill>
                  <a:srgbClr val="376092"/>
                </a:solidFill>
                <a:latin typeface="Calibri"/>
              </a:rPr>
              <a:t> est un outil qui permet de mettre facilement en page les éléments d'une page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Sur les premiers sites, on utilisait les tableau pour aligner les éléments.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tableaux sont assez lourds à gérer lorsque l'on pense dans une optique responsive.</a:t>
            </a:r>
          </a:p>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Flexbox</a:t>
            </a:r>
            <a:r>
              <a:rPr lang="fr-FR" sz="2400" spc="-1" dirty="0">
                <a:solidFill>
                  <a:srgbClr val="376092"/>
                </a:solidFill>
                <a:latin typeface="Calibri"/>
              </a:rPr>
              <a:t>, vous permet de rester flexible, d'adapter facilement votre affichage et de changer le mode d'affichage si vous en avez envie.</a:t>
            </a:r>
          </a:p>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Flexbox</a:t>
            </a:r>
            <a:r>
              <a:rPr lang="fr-FR" sz="2400" spc="-1" dirty="0">
                <a:solidFill>
                  <a:srgbClr val="376092"/>
                </a:solidFill>
                <a:latin typeface="Calibri"/>
              </a:rPr>
              <a:t> est également reconnu par tous les navigateurs récents.</a:t>
            </a: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91726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principe d'une </a:t>
            </a:r>
            <a:r>
              <a:rPr lang="fr-FR" sz="2400" spc="-1" dirty="0" err="1">
                <a:solidFill>
                  <a:srgbClr val="376092"/>
                </a:solidFill>
                <a:latin typeface="Calibri"/>
              </a:rPr>
              <a:t>flexbox</a:t>
            </a:r>
            <a:r>
              <a:rPr lang="fr-FR" sz="2400" spc="-1" dirty="0">
                <a:solidFill>
                  <a:srgbClr val="376092"/>
                </a:solidFill>
                <a:latin typeface="Calibri"/>
              </a:rPr>
              <a:t> est de définir un conteneur et des éléments contenus dans ce conteneur.</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Bien entendu, un élément peut également être un conteneur de </a:t>
            </a:r>
            <a:r>
              <a:rPr lang="fr-FR" sz="2400" spc="-1" dirty="0" err="1">
                <a:solidFill>
                  <a:srgbClr val="376092"/>
                </a:solidFill>
                <a:latin typeface="Calibri"/>
              </a:rPr>
              <a:t>flexbox</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3" name="Image 2">
            <a:extLst>
              <a:ext uri="{FF2B5EF4-FFF2-40B4-BE49-F238E27FC236}">
                <a16:creationId xmlns:a16="http://schemas.microsoft.com/office/drawing/2014/main" id="{1C37E1E5-661F-45C3-A03D-351393ABAD54}"/>
              </a:ext>
            </a:extLst>
          </p:cNvPr>
          <p:cNvPicPr>
            <a:picLocks noChangeAspect="1"/>
          </p:cNvPicPr>
          <p:nvPr/>
        </p:nvPicPr>
        <p:blipFill>
          <a:blip r:embed="rId2"/>
          <a:stretch>
            <a:fillRect/>
          </a:stretch>
        </p:blipFill>
        <p:spPr>
          <a:xfrm>
            <a:off x="1002851" y="2029522"/>
            <a:ext cx="6534615" cy="2798956"/>
          </a:xfrm>
          <a:prstGeom prst="rect">
            <a:avLst/>
          </a:prstGeom>
        </p:spPr>
      </p:pic>
    </p:spTree>
    <p:extLst>
      <p:ext uri="{BB962C8B-B14F-4D97-AF65-F5344CB8AC3E}">
        <p14:creationId xmlns:p14="http://schemas.microsoft.com/office/powerpoint/2010/main" val="341870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 conteneur n'est en fait rien de plus qu'une balise html qui contient d'autres balises HTML :</a:t>
            </a:r>
          </a:p>
          <a:p>
            <a:r>
              <a:rPr lang="it-IT" sz="1400" b="0" dirty="0">
                <a:effectLst/>
                <a:latin typeface="Consolas" panose="020B0609020204030204" pitchFamily="49" charset="0"/>
              </a:rPr>
              <a:t>        &lt;nav&gt;</a:t>
            </a:r>
          </a:p>
          <a:p>
            <a:r>
              <a:rPr lang="it-IT" sz="1400" b="0" dirty="0">
                <a:effectLst/>
                <a:latin typeface="Consolas" panose="020B0609020204030204" pitchFamily="49" charset="0"/>
              </a:rPr>
              <a:t>            &lt;ul&gt;</a:t>
            </a:r>
          </a:p>
          <a:p>
            <a:r>
              <a:rPr lang="it-IT" sz="1400" b="0" dirty="0">
                <a:effectLst/>
                <a:latin typeface="Consolas" panose="020B0609020204030204" pitchFamily="49" charset="0"/>
              </a:rPr>
              <a:t>                &lt;li&gt;&lt;a href="#intro"&gt;Introduction&lt;/a&gt;&lt;/li&gt;</a:t>
            </a:r>
          </a:p>
          <a:p>
            <a:r>
              <a:rPr lang="it-IT" sz="1400" b="0" dirty="0">
                <a:effectLst/>
                <a:latin typeface="Consolas" panose="020B0609020204030204" pitchFamily="49" charset="0"/>
              </a:rPr>
              <a:t>                &lt;li&gt;&lt;a href="#ordi"&gt;Ordinateur&lt;/a&gt;&lt;/li&gt;</a:t>
            </a:r>
          </a:p>
          <a:p>
            <a:r>
              <a:rPr lang="it-IT" sz="1400" b="0" dirty="0">
                <a:effectLst/>
                <a:latin typeface="Consolas" panose="020B0609020204030204" pitchFamily="49" charset="0"/>
              </a:rPr>
              <a:t>                &lt;li&gt;&lt;a href="#utilisation"&gt;Utilisation&lt;/a&gt;&lt;/li&gt;</a:t>
            </a:r>
          </a:p>
          <a:p>
            <a:r>
              <a:rPr lang="it-IT" sz="1400" b="0" dirty="0">
                <a:effectLst/>
                <a:latin typeface="Consolas" panose="020B0609020204030204" pitchFamily="49" charset="0"/>
              </a:rPr>
              <a:t>                &lt;li&gt;&lt;a href="#langage"&gt;Langage&lt;/a&gt;&lt;/li&gt;</a:t>
            </a:r>
          </a:p>
          <a:p>
            <a:r>
              <a:rPr lang="it-IT" sz="1400" b="0" dirty="0">
                <a:effectLst/>
                <a:latin typeface="Consolas" panose="020B0609020204030204" pitchFamily="49" charset="0"/>
              </a:rPr>
              <a:t>                &lt;li&gt;&lt;a href="#commencer"&gt;Commencer&lt;/a&gt;&lt;/li&gt;</a:t>
            </a:r>
          </a:p>
          <a:p>
            <a:r>
              <a:rPr lang="it-IT" sz="1400" b="0" dirty="0">
                <a:effectLst/>
                <a:latin typeface="Consolas" panose="020B0609020204030204" pitchFamily="49" charset="0"/>
              </a:rPr>
              <a:t>                &lt;li&gt;&lt;a href="choix"&gt;Choix&lt;/a&gt;&lt;/li&gt;</a:t>
            </a:r>
          </a:p>
          <a:p>
            <a:r>
              <a:rPr lang="it-IT" sz="1400" b="0" dirty="0">
                <a:effectLst/>
                <a:latin typeface="Consolas" panose="020B0609020204030204" pitchFamily="49" charset="0"/>
              </a:rPr>
              <a:t>                &lt;li&gt;&lt;a href="#conclusion"&gt;Conclusion&lt;/a&gt;&lt;/li&gt;</a:t>
            </a:r>
          </a:p>
          <a:p>
            <a:r>
              <a:rPr lang="it-IT" sz="1400" b="0" dirty="0">
                <a:effectLst/>
                <a:latin typeface="Consolas" panose="020B0609020204030204" pitchFamily="49" charset="0"/>
              </a:rPr>
              <a:t>            &lt;/ul&gt;</a:t>
            </a:r>
          </a:p>
          <a:p>
            <a:r>
              <a:rPr lang="it-IT" sz="1400" b="0" dirty="0">
                <a:effectLst/>
                <a:latin typeface="Consolas" panose="020B0609020204030204" pitchFamily="49" charset="0"/>
              </a:rPr>
              <a:t>        &lt;/nav&gt;</a:t>
            </a:r>
          </a:p>
          <a:p>
            <a:endParaRPr lang="it-IT" sz="1400" dirty="0">
              <a:latin typeface="Consolas" panose="020B0609020204030204" pitchFamily="49" charset="0"/>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le moment nous n'avons pas dit que nous voulions une </a:t>
            </a:r>
            <a:r>
              <a:rPr lang="fr-FR" sz="2400" spc="-1" dirty="0" err="1">
                <a:solidFill>
                  <a:srgbClr val="376092"/>
                </a:solidFill>
                <a:latin typeface="Calibri"/>
              </a:rPr>
              <a:t>flexbox</a:t>
            </a:r>
            <a:r>
              <a:rPr lang="fr-FR" sz="2400" spc="-1" dirty="0">
                <a:solidFill>
                  <a:srgbClr val="376092"/>
                </a:solidFill>
                <a:latin typeface="Calibri"/>
              </a:rPr>
              <a:t> à ce niveau là.</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disposition de base est donc de mettre les éléments les uns en-dessous des autres.</a:t>
            </a: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15676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 conteneur n'est en fait rien de plus qu'une balise html qui contient d'autres balises HTML :</a:t>
            </a:r>
          </a:p>
          <a:p>
            <a:r>
              <a:rPr lang="it-IT" sz="1400" b="0" dirty="0">
                <a:effectLst/>
                <a:latin typeface="Consolas" panose="020B0609020204030204" pitchFamily="49" charset="0"/>
              </a:rPr>
              <a:t>        &lt;nav&gt;</a:t>
            </a:r>
          </a:p>
          <a:p>
            <a:r>
              <a:rPr lang="it-IT" sz="1400" b="0" dirty="0">
                <a:effectLst/>
                <a:latin typeface="Consolas" panose="020B0609020204030204" pitchFamily="49" charset="0"/>
              </a:rPr>
              <a:t>            &lt;ul&gt;</a:t>
            </a:r>
          </a:p>
          <a:p>
            <a:r>
              <a:rPr lang="it-IT" sz="1400" b="0" dirty="0">
                <a:effectLst/>
                <a:latin typeface="Consolas" panose="020B0609020204030204" pitchFamily="49" charset="0"/>
              </a:rPr>
              <a:t>                &lt;li&gt;&lt;a href="#intro"&gt;Introduction&lt;/a&gt;&lt;/li&gt;</a:t>
            </a:r>
          </a:p>
          <a:p>
            <a:r>
              <a:rPr lang="it-IT" sz="1400" b="0" dirty="0">
                <a:effectLst/>
                <a:latin typeface="Consolas" panose="020B0609020204030204" pitchFamily="49" charset="0"/>
              </a:rPr>
              <a:t>                &lt;li&gt;&lt;a href="#ordi"&gt;Ordinateur&lt;/a&gt;&lt;/li&gt;</a:t>
            </a:r>
          </a:p>
          <a:p>
            <a:r>
              <a:rPr lang="it-IT" sz="1400" b="0" dirty="0">
                <a:effectLst/>
                <a:latin typeface="Consolas" panose="020B0609020204030204" pitchFamily="49" charset="0"/>
              </a:rPr>
              <a:t>                &lt;li&gt;&lt;a href="#utilisation"&gt;Utilisation&lt;/a&gt;&lt;/li&gt;</a:t>
            </a:r>
          </a:p>
          <a:p>
            <a:r>
              <a:rPr lang="it-IT" sz="1400" b="0" dirty="0">
                <a:effectLst/>
                <a:latin typeface="Consolas" panose="020B0609020204030204" pitchFamily="49" charset="0"/>
              </a:rPr>
              <a:t>                &lt;li&gt;&lt;a href="#langage"&gt;Langage&lt;/a&gt;&lt;/li&gt;</a:t>
            </a:r>
          </a:p>
          <a:p>
            <a:r>
              <a:rPr lang="it-IT" sz="1400" b="0" dirty="0">
                <a:effectLst/>
                <a:latin typeface="Consolas" panose="020B0609020204030204" pitchFamily="49" charset="0"/>
              </a:rPr>
              <a:t>                &lt;li&gt;&lt;a href="#commencer"&gt;Commencer&lt;/a&gt;&lt;/li&gt;</a:t>
            </a:r>
          </a:p>
          <a:p>
            <a:r>
              <a:rPr lang="it-IT" sz="1400" b="0" dirty="0">
                <a:effectLst/>
                <a:latin typeface="Consolas" panose="020B0609020204030204" pitchFamily="49" charset="0"/>
              </a:rPr>
              <a:t>                &lt;li&gt;&lt;a href="choix"&gt;Choix&lt;/a&gt;&lt;/li&gt;</a:t>
            </a:r>
          </a:p>
          <a:p>
            <a:r>
              <a:rPr lang="it-IT" sz="1400" b="0" dirty="0">
                <a:effectLst/>
                <a:latin typeface="Consolas" panose="020B0609020204030204" pitchFamily="49" charset="0"/>
              </a:rPr>
              <a:t>                &lt;li&gt;&lt;a href="#conclusion"&gt;Conclusion&lt;/a&gt;&lt;/li&gt;</a:t>
            </a:r>
          </a:p>
          <a:p>
            <a:r>
              <a:rPr lang="it-IT" sz="1400" b="0" dirty="0">
                <a:effectLst/>
                <a:latin typeface="Consolas" panose="020B0609020204030204" pitchFamily="49" charset="0"/>
              </a:rPr>
              <a:t>            &lt;/ul&gt;</a:t>
            </a:r>
          </a:p>
          <a:p>
            <a:r>
              <a:rPr lang="it-IT" sz="1400" b="0" dirty="0">
                <a:effectLst/>
                <a:latin typeface="Consolas" panose="020B0609020204030204" pitchFamily="49" charset="0"/>
              </a:rPr>
              <a:t>        &lt;/nav&gt;</a:t>
            </a:r>
          </a:p>
          <a:p>
            <a:endParaRPr lang="it-IT" sz="1400" dirty="0">
              <a:latin typeface="Consolas" panose="020B0609020204030204" pitchFamily="49" charset="0"/>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le moment nous n'avons pas dit que nous voulions une </a:t>
            </a:r>
            <a:r>
              <a:rPr lang="fr-FR" sz="2400" spc="-1" dirty="0" err="1">
                <a:solidFill>
                  <a:srgbClr val="376092"/>
                </a:solidFill>
                <a:latin typeface="Calibri"/>
              </a:rPr>
              <a:t>flexbox</a:t>
            </a:r>
            <a:r>
              <a:rPr lang="fr-FR" sz="2400" spc="-1" dirty="0">
                <a:solidFill>
                  <a:srgbClr val="376092"/>
                </a:solidFill>
                <a:latin typeface="Calibri"/>
              </a:rPr>
              <a:t> à ce niveau là.</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disposition de base est donc de mettre les éléments les uns en-dessous des autres.</a:t>
            </a: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56793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pouvoir utiliser les propriétés de la </a:t>
            </a:r>
            <a:r>
              <a:rPr lang="fr-FR" sz="2400" spc="-1" dirty="0" err="1">
                <a:solidFill>
                  <a:srgbClr val="376092"/>
                </a:solidFill>
                <a:latin typeface="Calibri"/>
              </a:rPr>
              <a:t>flexbox</a:t>
            </a:r>
            <a:r>
              <a:rPr lang="fr-FR" sz="2400" spc="-1" dirty="0">
                <a:solidFill>
                  <a:srgbClr val="376092"/>
                </a:solidFill>
                <a:latin typeface="Calibri"/>
              </a:rPr>
              <a:t>, il suffit de définir un conteneur en tant que </a:t>
            </a:r>
            <a:r>
              <a:rPr lang="fr-FR" sz="2400" spc="-1" dirty="0" err="1">
                <a:solidFill>
                  <a:srgbClr val="376092"/>
                </a:solidFill>
                <a:latin typeface="Calibri"/>
              </a:rPr>
              <a:t>flexbox</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Utilisons l'exemple du menu dans notre exemple. Ajoutons déjà une class ou un id à la balise conteneur &lt;</a:t>
            </a:r>
            <a:r>
              <a:rPr lang="fr-FR" sz="2400" spc="-1" dirty="0" err="1">
                <a:solidFill>
                  <a:srgbClr val="376092"/>
                </a:solidFill>
                <a:latin typeface="Calibri"/>
              </a:rPr>
              <a:t>ul</a:t>
            </a:r>
            <a:r>
              <a:rPr lang="fr-FR" sz="2400" spc="-1" dirty="0">
                <a:solidFill>
                  <a:srgbClr val="376092"/>
                </a:solidFill>
                <a:latin typeface="Calibri"/>
              </a:rPr>
              <a:t>&gt; pour pouvoir lui affecter des propriétés CSS.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maintenant dans le CSS la propriété qui fait du menu une </a:t>
            </a:r>
            <a:r>
              <a:rPr lang="fr-FR" sz="2400" spc="-1" dirty="0" err="1">
                <a:solidFill>
                  <a:srgbClr val="376092"/>
                </a:solidFill>
                <a:latin typeface="Calibri"/>
              </a:rPr>
              <a:t>flexbox</a:t>
            </a:r>
            <a:r>
              <a:rPr lang="fr-FR" sz="2400" spc="-1" dirty="0">
                <a:solidFill>
                  <a:srgbClr val="376092"/>
                </a:solidFill>
                <a:latin typeface="Calibri"/>
              </a:rPr>
              <a:t> :</a:t>
            </a:r>
          </a:p>
          <a:p>
            <a:r>
              <a:rPr lang="fr-FR" sz="1400" dirty="0">
                <a:latin typeface="Consolas" panose="020B0609020204030204" pitchFamily="49" charset="0"/>
              </a:rPr>
              <a:t>.menu {</a:t>
            </a:r>
          </a:p>
          <a:p>
            <a:br>
              <a:rPr lang="fr-FR" sz="1400" dirty="0">
                <a:latin typeface="Consolas" panose="020B0609020204030204" pitchFamily="49" charset="0"/>
              </a:rPr>
            </a:br>
            <a:r>
              <a:rPr lang="fr-FR" sz="1400" dirty="0">
                <a:latin typeface="Consolas" panose="020B0609020204030204" pitchFamily="49" charset="0"/>
              </a:rPr>
              <a:t>    </a:t>
            </a:r>
            <a:r>
              <a:rPr lang="fr-FR" sz="1400" dirty="0" err="1">
                <a:latin typeface="Consolas" panose="020B0609020204030204" pitchFamily="49" charset="0"/>
              </a:rPr>
              <a:t>display:flex</a:t>
            </a:r>
            <a:r>
              <a:rPr lang="fr-FR" sz="1400" dirty="0">
                <a:latin typeface="Consolas" panose="020B0609020204030204" pitchFamily="49" charset="0"/>
              </a:rPr>
              <a:t>;</a:t>
            </a:r>
          </a:p>
          <a:p>
            <a:r>
              <a:rPr lang="fr-FR" sz="1400" dirty="0">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Voyons déjà s'il y a des changements au niveau de l'affichage.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pouvez régler les problèmes d'affichage en donnant une taille aux éléments &lt;li&gt; (</a:t>
            </a:r>
            <a:r>
              <a:rPr lang="fr-FR" sz="2400" spc="-1" dirty="0" err="1">
                <a:solidFill>
                  <a:srgbClr val="376092"/>
                </a:solidFill>
                <a:latin typeface="Calibri"/>
              </a:rPr>
              <a:t>width</a:t>
            </a:r>
            <a:r>
              <a:rPr lang="fr-FR" sz="2400" spc="-1" dirty="0">
                <a:solidFill>
                  <a:srgbClr val="376092"/>
                </a:solidFill>
                <a:latin typeface="Calibri"/>
              </a:rPr>
              <a:t> : 200px)</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84188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direction</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vous ne spécifier aucune autre propriété, la </a:t>
            </a:r>
            <a:r>
              <a:rPr lang="fr-FR" sz="2400" spc="-1" dirty="0" err="1">
                <a:solidFill>
                  <a:srgbClr val="376092"/>
                </a:solidFill>
                <a:latin typeface="Calibri"/>
              </a:rPr>
              <a:t>flexbox</a:t>
            </a:r>
            <a:r>
              <a:rPr lang="fr-FR" sz="2400" spc="-1" dirty="0">
                <a:solidFill>
                  <a:srgbClr val="376092"/>
                </a:solidFill>
                <a:latin typeface="Calibri"/>
              </a:rPr>
              <a:t> va aligner les éléments horizontalement.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pouvez organiser les éléments différemment avec la propriété </a:t>
            </a:r>
            <a:r>
              <a:rPr lang="fr-FR" sz="2400" spc="-1" dirty="0" err="1">
                <a:solidFill>
                  <a:srgbClr val="376092"/>
                </a:solidFill>
                <a:latin typeface="Calibri"/>
              </a:rPr>
              <a:t>flex</a:t>
            </a:r>
            <a:r>
              <a:rPr lang="fr-FR" sz="2400" spc="-1" dirty="0">
                <a:solidFill>
                  <a:srgbClr val="376092"/>
                </a:solidFill>
                <a:latin typeface="Calibri"/>
              </a:rPr>
              <a:t>-direction (à définir au niveau du conteneur):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Flex-direction : </a:t>
            </a:r>
            <a:r>
              <a:rPr lang="fr-FR" sz="2400" spc="-1" dirty="0" err="1">
                <a:solidFill>
                  <a:srgbClr val="376092"/>
                </a:solidFill>
                <a:latin typeface="Calibri"/>
              </a:rPr>
              <a:t>row</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Flex-direction : </a:t>
            </a:r>
            <a:r>
              <a:rPr lang="fr-FR" sz="2400" spc="-1" dirty="0" err="1">
                <a:solidFill>
                  <a:srgbClr val="376092"/>
                </a:solidFill>
                <a:latin typeface="Calibri"/>
              </a:rPr>
              <a:t>column</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Flex-direction : </a:t>
            </a:r>
            <a:r>
              <a:rPr lang="fr-FR" sz="2400" spc="-1" dirty="0" err="1">
                <a:solidFill>
                  <a:srgbClr val="376092"/>
                </a:solidFill>
                <a:latin typeface="Calibri"/>
              </a:rPr>
              <a:t>row</a:t>
            </a:r>
            <a:r>
              <a:rPr lang="fr-FR" sz="2400" spc="-1" dirty="0">
                <a:solidFill>
                  <a:srgbClr val="376092"/>
                </a:solidFill>
                <a:latin typeface="Calibri"/>
              </a:rPr>
              <a:t>-reverse;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Flex-direction : </a:t>
            </a:r>
            <a:r>
              <a:rPr lang="fr-FR" sz="2400" spc="-1" dirty="0" err="1">
                <a:solidFill>
                  <a:srgbClr val="376092"/>
                </a:solidFill>
                <a:latin typeface="Calibri"/>
              </a:rPr>
              <a:t>column</a:t>
            </a:r>
            <a:r>
              <a:rPr lang="fr-FR" sz="2400" spc="-1" dirty="0">
                <a:solidFill>
                  <a:srgbClr val="376092"/>
                </a:solidFill>
                <a:latin typeface="Calibri"/>
              </a:rPr>
              <a:t>-reverse;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 simple changement de valeur d'une propriété peut donc changer l'organisation des éléments.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421517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Forcer le retour à la ligne</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se peut que les éléments d'une </a:t>
            </a:r>
            <a:r>
              <a:rPr lang="fr-FR" sz="2400" spc="-1" dirty="0" err="1">
                <a:solidFill>
                  <a:srgbClr val="376092"/>
                </a:solidFill>
                <a:latin typeface="Calibri"/>
              </a:rPr>
              <a:t>flexbox</a:t>
            </a:r>
            <a:r>
              <a:rPr lang="fr-FR" sz="2400" spc="-1" dirty="0">
                <a:solidFill>
                  <a:srgbClr val="376092"/>
                </a:solidFill>
                <a:latin typeface="Calibri"/>
              </a:rPr>
              <a:t> n'aient pas la place pour s'afficher, si la résolution de l'écran est trop petite par exemple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donc possible de forcer un retour à la ligne si les éléments sont trop volumineux.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pouvez organiser les éléments différemment avec la propriété </a:t>
            </a:r>
            <a:r>
              <a:rPr lang="fr-FR" sz="2400" spc="-1" dirty="0" err="1">
                <a:solidFill>
                  <a:srgbClr val="376092"/>
                </a:solidFill>
                <a:latin typeface="Calibri"/>
              </a:rPr>
              <a:t>flex</a:t>
            </a:r>
            <a:r>
              <a:rPr lang="fr-FR" sz="2400" spc="-1" dirty="0">
                <a:solidFill>
                  <a:srgbClr val="376092"/>
                </a:solidFill>
                <a:latin typeface="Calibri"/>
              </a:rPr>
              <a:t>-direction (à définir au niveau du conteneur):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Flex-wrap : </a:t>
            </a:r>
            <a:r>
              <a:rPr lang="fr-FR" sz="2400" spc="-1" dirty="0" err="1">
                <a:solidFill>
                  <a:srgbClr val="376092"/>
                </a:solidFill>
                <a:latin typeface="Calibri"/>
              </a:rPr>
              <a:t>nowrap</a:t>
            </a:r>
            <a:r>
              <a:rPr lang="fr-FR" sz="2400" spc="-1" dirty="0">
                <a:solidFill>
                  <a:srgbClr val="376092"/>
                </a:solidFill>
                <a:latin typeface="Calibri"/>
              </a:rPr>
              <a:t>; (pas de saut, par défaut)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Flex-wrap : wrap; (éléments passent à la ligne)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Flex-wrap : reverse; (éléments passent à la ligne à l'envers)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Toujours sur une simple propriété, on peut modifier la disposition.</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08857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Alignement</a:t>
            </a:r>
            <a:endParaRPr lang="en-US" sz="3200" b="0" strike="noStrike" spc="-1" dirty="0">
              <a:solidFill>
                <a:srgbClr val="376092"/>
              </a:solidFill>
              <a:latin typeface="Arial"/>
            </a:endParaRPr>
          </a:p>
        </p:txBody>
      </p:sp>
      <p:sp>
        <p:nvSpPr>
          <p:cNvPr id="136" name="TextShape 2"/>
          <p:cNvSpPr txBox="1"/>
          <p:nvPr/>
        </p:nvSpPr>
        <p:spPr>
          <a:xfrm>
            <a:off x="457200" y="1642369"/>
            <a:ext cx="8229240" cy="448339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C'est dans les problèmes d'alignements que la </a:t>
            </a:r>
            <a:r>
              <a:rPr lang="fr-FR" sz="2400" spc="-1" dirty="0" err="1">
                <a:solidFill>
                  <a:srgbClr val="376092"/>
                </a:solidFill>
                <a:latin typeface="Calibri"/>
              </a:rPr>
              <a:t>flexbox</a:t>
            </a:r>
            <a:r>
              <a:rPr lang="fr-FR" sz="2400" spc="-1" dirty="0">
                <a:solidFill>
                  <a:srgbClr val="376092"/>
                </a:solidFill>
                <a:latin typeface="Calibri"/>
              </a:rPr>
              <a:t> montre tout son potentiel.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éléments peuvent être organisés horizontalement ou verticalement.</a:t>
            </a:r>
          </a:p>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Flexbox</a:t>
            </a:r>
            <a:r>
              <a:rPr lang="fr-FR" sz="2400" spc="-1" dirty="0">
                <a:solidFill>
                  <a:srgbClr val="376092"/>
                </a:solidFill>
                <a:latin typeface="Calibri"/>
              </a:rPr>
              <a:t> utilise une notion d'axe principal et d'axe secondaire. Mais ces axes dépendent de la façon dont vous avez déclaré la </a:t>
            </a:r>
            <a:r>
              <a:rPr lang="fr-FR" sz="2400" spc="-1" dirty="0" err="1">
                <a:solidFill>
                  <a:srgbClr val="376092"/>
                </a:solidFill>
                <a:latin typeface="Calibri"/>
              </a:rPr>
              <a:t>flexbox</a:t>
            </a:r>
            <a:r>
              <a:rPr lang="fr-FR" sz="2400" spc="-1" dirty="0">
                <a:solidFill>
                  <a:srgbClr val="376092"/>
                </a:solidFill>
                <a:latin typeface="Calibri"/>
              </a:rPr>
              <a:t>.</a:t>
            </a: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53000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Alignement</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la </a:t>
            </a:r>
            <a:r>
              <a:rPr lang="fr-FR" sz="2400" spc="-1" dirty="0" err="1">
                <a:solidFill>
                  <a:srgbClr val="376092"/>
                </a:solidFill>
                <a:latin typeface="Calibri"/>
              </a:rPr>
              <a:t>flexbox</a:t>
            </a:r>
            <a:r>
              <a:rPr lang="fr-FR" sz="2400" spc="-1" dirty="0">
                <a:solidFill>
                  <a:srgbClr val="376092"/>
                </a:solidFill>
                <a:latin typeface="Calibri"/>
              </a:rPr>
              <a:t> est organisé en colonne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horizontal, axe secondaire : vertical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3" name="Image 2">
            <a:extLst>
              <a:ext uri="{FF2B5EF4-FFF2-40B4-BE49-F238E27FC236}">
                <a16:creationId xmlns:a16="http://schemas.microsoft.com/office/drawing/2014/main" id="{88C46A8B-BD86-4C86-BA64-CD30057D347C}"/>
              </a:ext>
            </a:extLst>
          </p:cNvPr>
          <p:cNvPicPr>
            <a:picLocks noChangeAspect="1"/>
          </p:cNvPicPr>
          <p:nvPr/>
        </p:nvPicPr>
        <p:blipFill>
          <a:blip r:embed="rId2"/>
          <a:stretch>
            <a:fillRect/>
          </a:stretch>
        </p:blipFill>
        <p:spPr>
          <a:xfrm>
            <a:off x="913967" y="1730867"/>
            <a:ext cx="7493620" cy="4081346"/>
          </a:xfrm>
          <a:prstGeom prst="rect">
            <a:avLst/>
          </a:prstGeom>
        </p:spPr>
      </p:pic>
    </p:spTree>
    <p:extLst>
      <p:ext uri="{BB962C8B-B14F-4D97-AF65-F5344CB8AC3E}">
        <p14:creationId xmlns:p14="http://schemas.microsoft.com/office/powerpoint/2010/main" val="299933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Alignement</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la </a:t>
            </a:r>
            <a:r>
              <a:rPr lang="fr-FR" sz="2400" spc="-1" dirty="0" err="1">
                <a:solidFill>
                  <a:srgbClr val="376092"/>
                </a:solidFill>
                <a:latin typeface="Calibri"/>
              </a:rPr>
              <a:t>flexbox</a:t>
            </a:r>
            <a:r>
              <a:rPr lang="fr-FR" sz="2400" spc="-1" dirty="0">
                <a:solidFill>
                  <a:srgbClr val="376092"/>
                </a:solidFill>
                <a:latin typeface="Calibri"/>
              </a:rPr>
              <a:t> est organisé en ligne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4" name="Image 3">
            <a:extLst>
              <a:ext uri="{FF2B5EF4-FFF2-40B4-BE49-F238E27FC236}">
                <a16:creationId xmlns:a16="http://schemas.microsoft.com/office/drawing/2014/main" id="{08B701BA-118C-4B6E-893C-59E154F9E06B}"/>
              </a:ext>
            </a:extLst>
          </p:cNvPr>
          <p:cNvPicPr>
            <a:picLocks noChangeAspect="1"/>
          </p:cNvPicPr>
          <p:nvPr/>
        </p:nvPicPr>
        <p:blipFill>
          <a:blip r:embed="rId2"/>
          <a:stretch>
            <a:fillRect/>
          </a:stretch>
        </p:blipFill>
        <p:spPr>
          <a:xfrm>
            <a:off x="1070337" y="1742018"/>
            <a:ext cx="7002966" cy="4059044"/>
          </a:xfrm>
          <a:prstGeom prst="rect">
            <a:avLst/>
          </a:prstGeom>
        </p:spPr>
      </p:pic>
    </p:spTree>
    <p:extLst>
      <p:ext uri="{BB962C8B-B14F-4D97-AF65-F5344CB8AC3E}">
        <p14:creationId xmlns:p14="http://schemas.microsoft.com/office/powerpoint/2010/main" val="247283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Structurer un document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marges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Bordures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Dépassement</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err="1">
                <a:solidFill>
                  <a:srgbClr val="376092"/>
                </a:solidFill>
                <a:latin typeface="Arial"/>
              </a:rPr>
              <a:t>Flexbox</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Responsive design</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Questions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Alignement sur l'axe principal</a:t>
            </a:r>
            <a:endParaRPr lang="en-US" sz="3200" b="0" strike="noStrike" spc="-1" dirty="0">
              <a:solidFill>
                <a:srgbClr val="376092"/>
              </a:solidFill>
              <a:latin typeface="Arial"/>
            </a:endParaRPr>
          </a:p>
        </p:txBody>
      </p:sp>
      <p:sp>
        <p:nvSpPr>
          <p:cNvPr id="136" name="TextShape 2"/>
          <p:cNvSpPr txBox="1"/>
          <p:nvPr/>
        </p:nvSpPr>
        <p:spPr>
          <a:xfrm>
            <a:off x="457200" y="1127465"/>
            <a:ext cx="8229240" cy="499829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propriété </a:t>
            </a:r>
            <a:r>
              <a:rPr lang="fr-FR" sz="2400" spc="-1" dirty="0" err="1">
                <a:solidFill>
                  <a:srgbClr val="376092"/>
                </a:solidFill>
                <a:latin typeface="Calibri"/>
              </a:rPr>
              <a:t>justify</a:t>
            </a:r>
            <a:r>
              <a:rPr lang="fr-FR" sz="2400" spc="-1" dirty="0">
                <a:solidFill>
                  <a:srgbClr val="376092"/>
                </a:solidFill>
                <a:latin typeface="Calibri"/>
              </a:rPr>
              <a:t>-content qui s'applique sur le conteneur va nous permettre de spécifier l'alignement sur l'axe principal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justify</a:t>
            </a:r>
            <a:r>
              <a:rPr lang="fr-FR" sz="2400" spc="-1" dirty="0">
                <a:solidFill>
                  <a:srgbClr val="376092"/>
                </a:solidFill>
                <a:latin typeface="Calibri"/>
              </a:rPr>
              <a:t>-content : </a:t>
            </a:r>
            <a:r>
              <a:rPr lang="fr-FR" sz="2400" spc="-1" dirty="0" err="1">
                <a:solidFill>
                  <a:srgbClr val="376092"/>
                </a:solidFill>
                <a:latin typeface="Calibri"/>
              </a:rPr>
              <a:t>flex</a:t>
            </a:r>
            <a:r>
              <a:rPr lang="fr-FR" sz="2400" spc="-1" dirty="0">
                <a:solidFill>
                  <a:srgbClr val="376092"/>
                </a:solidFill>
                <a:latin typeface="Calibri"/>
              </a:rPr>
              <a:t>-start (aligné au début – par défaut)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justify</a:t>
            </a:r>
            <a:r>
              <a:rPr lang="fr-FR" sz="2400" spc="-1" dirty="0">
                <a:solidFill>
                  <a:srgbClr val="376092"/>
                </a:solidFill>
                <a:latin typeface="Calibri"/>
              </a:rPr>
              <a:t>-content : </a:t>
            </a:r>
            <a:r>
              <a:rPr lang="fr-FR" sz="2400" spc="-1" dirty="0" err="1">
                <a:solidFill>
                  <a:srgbClr val="376092"/>
                </a:solidFill>
                <a:latin typeface="Calibri"/>
              </a:rPr>
              <a:t>flex</a:t>
            </a:r>
            <a:r>
              <a:rPr lang="fr-FR" sz="2400" spc="-1" dirty="0">
                <a:solidFill>
                  <a:srgbClr val="376092"/>
                </a:solidFill>
                <a:latin typeface="Calibri"/>
              </a:rPr>
              <a:t>-end (aligné à la fin)</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justify</a:t>
            </a:r>
            <a:r>
              <a:rPr lang="fr-FR" sz="2400" spc="-1" dirty="0">
                <a:solidFill>
                  <a:srgbClr val="376092"/>
                </a:solidFill>
                <a:latin typeface="Calibri"/>
              </a:rPr>
              <a:t>-content : center (aligné au centre)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justify</a:t>
            </a:r>
            <a:r>
              <a:rPr lang="fr-FR" sz="2400" spc="-1" dirty="0">
                <a:solidFill>
                  <a:srgbClr val="376092"/>
                </a:solidFill>
                <a:latin typeface="Calibri"/>
              </a:rPr>
              <a:t>-content : </a:t>
            </a:r>
            <a:r>
              <a:rPr lang="fr-FR" sz="2400" spc="-1" dirty="0" err="1">
                <a:solidFill>
                  <a:srgbClr val="376092"/>
                </a:solidFill>
                <a:latin typeface="Calibri"/>
              </a:rPr>
              <a:t>space-between</a:t>
            </a:r>
            <a:r>
              <a:rPr lang="fr-FR" sz="2400" spc="-1" dirty="0">
                <a:solidFill>
                  <a:srgbClr val="376092"/>
                </a:solidFill>
                <a:latin typeface="Calibri"/>
              </a:rPr>
              <a:t> (les espaces sont répartis entre les éléments)</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justify</a:t>
            </a:r>
            <a:r>
              <a:rPr lang="fr-FR" sz="2400" spc="-1" dirty="0">
                <a:solidFill>
                  <a:srgbClr val="376092"/>
                </a:solidFill>
                <a:latin typeface="Calibri"/>
              </a:rPr>
              <a:t>-content : (les espaces sont répartis autour des éléments)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une couleur de fond (background-</a:t>
            </a:r>
            <a:r>
              <a:rPr lang="fr-FR" sz="2400" spc="-1" dirty="0" err="1">
                <a:solidFill>
                  <a:srgbClr val="376092"/>
                </a:solidFill>
                <a:latin typeface="Calibri"/>
              </a:rPr>
              <a:t>color</a:t>
            </a:r>
            <a:r>
              <a:rPr lang="fr-FR" sz="2400" spc="-1" dirty="0">
                <a:solidFill>
                  <a:srgbClr val="376092"/>
                </a:solidFill>
                <a:latin typeface="Calibri"/>
              </a:rPr>
              <a:t>) au éléments de la balise &lt;li&gt; et testons la propriété </a:t>
            </a:r>
            <a:r>
              <a:rPr lang="fr-FR" sz="2400" spc="-1" dirty="0" err="1">
                <a:solidFill>
                  <a:srgbClr val="376092"/>
                </a:solidFill>
                <a:latin typeface="Calibri"/>
              </a:rPr>
              <a:t>justify</a:t>
            </a:r>
            <a:r>
              <a:rPr lang="fr-FR" sz="2400" spc="-1" dirty="0">
                <a:solidFill>
                  <a:srgbClr val="376092"/>
                </a:solidFill>
                <a:latin typeface="Calibri"/>
              </a:rPr>
              <a:t>-content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Modifions également la dimension du navigateur.</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80378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Alignement sur l'axe secondaire</a:t>
            </a:r>
            <a:endParaRPr lang="en-US" sz="3200" b="0" strike="noStrike" spc="-1" dirty="0">
              <a:solidFill>
                <a:srgbClr val="376092"/>
              </a:solidFill>
              <a:latin typeface="Arial"/>
            </a:endParaRPr>
          </a:p>
        </p:txBody>
      </p:sp>
      <p:sp>
        <p:nvSpPr>
          <p:cNvPr id="136" name="TextShape 2"/>
          <p:cNvSpPr txBox="1"/>
          <p:nvPr/>
        </p:nvSpPr>
        <p:spPr>
          <a:xfrm>
            <a:off x="457200" y="1127465"/>
            <a:ext cx="8229240" cy="499829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propriété </a:t>
            </a:r>
            <a:r>
              <a:rPr lang="fr-FR" sz="2400" spc="-1" dirty="0" err="1">
                <a:solidFill>
                  <a:srgbClr val="376092"/>
                </a:solidFill>
                <a:latin typeface="Calibri"/>
              </a:rPr>
              <a:t>align</a:t>
            </a:r>
            <a:r>
              <a:rPr lang="fr-FR" sz="2400" spc="-1" dirty="0">
                <a:solidFill>
                  <a:srgbClr val="376092"/>
                </a:solidFill>
                <a:latin typeface="Calibri"/>
              </a:rPr>
              <a:t>-items qui s'applique sur le conteneur va nous permettre de spécifier l'alignement sur l'axe secondaire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-items : stretch (éléments étirés – </a:t>
            </a:r>
            <a:r>
              <a:rPr lang="fr-FR" sz="2400" spc="-1" dirty="0" err="1">
                <a:solidFill>
                  <a:srgbClr val="376092"/>
                </a:solidFill>
                <a:latin typeface="Calibri"/>
              </a:rPr>
              <a:t>defaut</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-items : </a:t>
            </a:r>
            <a:r>
              <a:rPr lang="fr-FR" sz="2400" spc="-1" dirty="0" err="1">
                <a:solidFill>
                  <a:srgbClr val="376092"/>
                </a:solidFill>
                <a:latin typeface="Calibri"/>
              </a:rPr>
              <a:t>flex</a:t>
            </a:r>
            <a:r>
              <a:rPr lang="fr-FR" sz="2400" spc="-1" dirty="0">
                <a:solidFill>
                  <a:srgbClr val="376092"/>
                </a:solidFill>
                <a:latin typeface="Calibri"/>
              </a:rPr>
              <a:t>-start (aligné au début)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-items : </a:t>
            </a:r>
            <a:r>
              <a:rPr lang="fr-FR" sz="2400" spc="-1" dirty="0" err="1">
                <a:solidFill>
                  <a:srgbClr val="376092"/>
                </a:solidFill>
                <a:latin typeface="Calibri"/>
              </a:rPr>
              <a:t>flex</a:t>
            </a:r>
            <a:r>
              <a:rPr lang="fr-FR" sz="2400" spc="-1" dirty="0">
                <a:solidFill>
                  <a:srgbClr val="376092"/>
                </a:solidFill>
                <a:latin typeface="Calibri"/>
              </a:rPr>
              <a:t>-end (aligné à la fin)</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-items : center (aligné au centre)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une hauteur à notre conteneur &lt;</a:t>
            </a:r>
            <a:r>
              <a:rPr lang="fr-FR" sz="2400" spc="-1" dirty="0" err="1">
                <a:solidFill>
                  <a:srgbClr val="376092"/>
                </a:solidFill>
                <a:latin typeface="Calibri"/>
              </a:rPr>
              <a:t>ul</a:t>
            </a:r>
            <a:r>
              <a:rPr lang="fr-FR" sz="2400" spc="-1" dirty="0">
                <a:solidFill>
                  <a:srgbClr val="376092"/>
                </a:solidFill>
                <a:latin typeface="Calibri"/>
              </a:rPr>
              <a:t>&gt; (</a:t>
            </a:r>
            <a:r>
              <a:rPr lang="fr-FR" sz="2400" spc="-1" dirty="0" err="1">
                <a:solidFill>
                  <a:srgbClr val="376092"/>
                </a:solidFill>
                <a:latin typeface="Calibri"/>
              </a:rPr>
              <a:t>height</a:t>
            </a:r>
            <a:r>
              <a:rPr lang="fr-FR" sz="2400" spc="-1" dirty="0">
                <a:solidFill>
                  <a:srgbClr val="376092"/>
                </a:solidFill>
                <a:latin typeface="Calibri"/>
              </a:rPr>
              <a:t> : 500px) et testons la propriété </a:t>
            </a:r>
            <a:r>
              <a:rPr lang="fr-FR" sz="2400" spc="-1" dirty="0" err="1">
                <a:solidFill>
                  <a:srgbClr val="376092"/>
                </a:solidFill>
                <a:latin typeface="Calibri"/>
              </a:rPr>
              <a:t>align</a:t>
            </a:r>
            <a:r>
              <a:rPr lang="fr-FR" sz="2400" spc="-1" dirty="0">
                <a:solidFill>
                  <a:srgbClr val="376092"/>
                </a:solidFill>
                <a:latin typeface="Calibri"/>
              </a:rPr>
              <a:t>-items.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Modifions également la dimension du navigateur.</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89547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Alignement rapide</a:t>
            </a:r>
            <a:endParaRPr lang="en-US" sz="3200" b="0" strike="noStrike" spc="-1" dirty="0">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a:t>
            </a:r>
            <a:r>
              <a:rPr lang="fr-FR" sz="2400" spc="-1" dirty="0" err="1">
                <a:solidFill>
                  <a:srgbClr val="376092"/>
                </a:solidFill>
                <a:latin typeface="Calibri"/>
              </a:rPr>
              <a:t>Flexbox</a:t>
            </a:r>
            <a:r>
              <a:rPr lang="fr-FR" sz="2400" spc="-1" dirty="0">
                <a:solidFill>
                  <a:srgbClr val="376092"/>
                </a:solidFill>
                <a:latin typeface="Calibri"/>
              </a:rPr>
              <a:t> permet aussi de faire un alignement très rapide :</a:t>
            </a:r>
          </a:p>
          <a:p>
            <a:r>
              <a:rPr lang="fr-FR" dirty="0">
                <a:latin typeface="Consolas" panose="020B0609020204030204" pitchFamily="49" charset="0"/>
              </a:rPr>
              <a:t>.conteneur {</a:t>
            </a:r>
          </a:p>
          <a:p>
            <a:br>
              <a:rPr lang="fr-FR" dirty="0">
                <a:latin typeface="Consolas" panose="020B0609020204030204" pitchFamily="49" charset="0"/>
              </a:rPr>
            </a:br>
            <a:r>
              <a:rPr lang="fr-FR" dirty="0">
                <a:latin typeface="Consolas" panose="020B0609020204030204" pitchFamily="49" charset="0"/>
              </a:rPr>
              <a:t>    </a:t>
            </a:r>
            <a:r>
              <a:rPr lang="fr-FR" dirty="0" err="1">
                <a:latin typeface="Consolas" panose="020B0609020204030204" pitchFamily="49" charset="0"/>
              </a:rPr>
              <a:t>display:flex</a:t>
            </a:r>
            <a:r>
              <a:rPr lang="fr-FR" dirty="0">
                <a:latin typeface="Consolas" panose="020B0609020204030204" pitchFamily="49" charset="0"/>
              </a:rPr>
              <a:t>;</a:t>
            </a:r>
          </a:p>
          <a:p>
            <a:r>
              <a:rPr lang="fr-FR" dirty="0">
                <a:latin typeface="Consolas" panose="020B0609020204030204" pitchFamily="49" charset="0"/>
              </a:rPr>
              <a:t>}</a:t>
            </a:r>
          </a:p>
          <a:p>
            <a:endParaRPr lang="fr-FR" dirty="0">
              <a:latin typeface="Consolas" panose="020B0609020204030204" pitchFamily="49" charset="0"/>
            </a:endParaRPr>
          </a:p>
          <a:p>
            <a:r>
              <a:rPr lang="fr-FR" dirty="0">
                <a:latin typeface="Consolas" panose="020B0609020204030204" pitchFamily="49" charset="0"/>
              </a:rPr>
              <a:t>.</a:t>
            </a:r>
            <a:r>
              <a:rPr lang="fr-FR" dirty="0" err="1">
                <a:latin typeface="Consolas" panose="020B0609020204030204" pitchFamily="49" charset="0"/>
              </a:rPr>
              <a:t>element</a:t>
            </a:r>
            <a:r>
              <a:rPr lang="fr-FR" dirty="0">
                <a:latin typeface="Consolas" panose="020B0609020204030204" pitchFamily="49" charset="0"/>
              </a:rPr>
              <a:t> {</a:t>
            </a:r>
          </a:p>
          <a:p>
            <a:br>
              <a:rPr lang="fr-FR" dirty="0">
                <a:latin typeface="Consolas" panose="020B0609020204030204" pitchFamily="49" charset="0"/>
              </a:rPr>
            </a:br>
            <a:r>
              <a:rPr lang="fr-FR" dirty="0">
                <a:latin typeface="Consolas" panose="020B0609020204030204" pitchFamily="49" charset="0"/>
              </a:rPr>
              <a:t>    </a:t>
            </a:r>
            <a:r>
              <a:rPr lang="fr-FR" dirty="0" err="1">
                <a:latin typeface="Consolas" panose="020B0609020204030204" pitchFamily="49" charset="0"/>
              </a:rPr>
              <a:t>margin:auto</a:t>
            </a:r>
            <a:r>
              <a:rPr lang="fr-FR" dirty="0">
                <a:latin typeface="Consolas" panose="020B0609020204030204" pitchFamily="49" charset="0"/>
              </a:rPr>
              <a:t>;</a:t>
            </a:r>
          </a:p>
          <a:p>
            <a:r>
              <a:rPr lang="fr-FR" dirty="0">
                <a:latin typeface="Consolas" panose="020B0609020204030204" pitchFamily="49" charset="0"/>
              </a:rPr>
              <a:t>}</a:t>
            </a:r>
          </a:p>
          <a:p>
            <a:endParaRPr lang="fr-FR" sz="2400" dirty="0">
              <a:latin typeface="Consolas" panose="020B0609020204030204" pitchFamily="49" charset="0"/>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Ici on déclare une </a:t>
            </a:r>
            <a:r>
              <a:rPr lang="fr-FR" sz="2400" spc="-1" dirty="0" err="1">
                <a:solidFill>
                  <a:srgbClr val="376092"/>
                </a:solidFill>
                <a:latin typeface="Calibri"/>
              </a:rPr>
              <a:t>flexbox</a:t>
            </a:r>
            <a:r>
              <a:rPr lang="fr-FR" sz="2400" spc="-1" dirty="0">
                <a:solidFill>
                  <a:srgbClr val="376092"/>
                </a:solidFill>
                <a:latin typeface="Calibri"/>
              </a:rPr>
              <a:t> dont tous les éléments ont une marge automatique. Ce qui veut dire que c'est la marge qui sera étirée et non l'élément.</a:t>
            </a: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59603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Alignement un seul élément</a:t>
            </a:r>
            <a:endParaRPr lang="en-US" sz="3200" b="0" strike="noStrike" spc="-1" dirty="0">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Toutes les méthodes vues jusqu'ici s'appliquent à tous les élément de la </a:t>
            </a:r>
            <a:r>
              <a:rPr lang="fr-FR" sz="2400" spc="-1" dirty="0" err="1">
                <a:solidFill>
                  <a:srgbClr val="376092"/>
                </a:solidFill>
                <a:latin typeface="Calibri"/>
              </a:rPr>
              <a:t>flexbox</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nous voulons modifier une propriété pour un seul des éléments, nous pouvons le spécifier :</a:t>
            </a:r>
            <a:endParaRPr lang="fr-FR" dirty="0">
              <a:latin typeface="Consolas" panose="020B0609020204030204" pitchFamily="49" charset="0"/>
            </a:endParaRPr>
          </a:p>
          <a:p>
            <a:r>
              <a:rPr lang="fr-FR" dirty="0">
                <a:latin typeface="Consolas" panose="020B0609020204030204" pitchFamily="49" charset="0"/>
              </a:rPr>
              <a:t>.</a:t>
            </a:r>
            <a:r>
              <a:rPr lang="fr-FR" dirty="0" err="1">
                <a:latin typeface="Consolas" panose="020B0609020204030204" pitchFamily="49" charset="0"/>
              </a:rPr>
              <a:t>element:nth-child</a:t>
            </a:r>
            <a:r>
              <a:rPr lang="fr-FR" dirty="0">
                <a:latin typeface="Consolas" panose="020B0609020204030204" pitchFamily="49" charset="0"/>
              </a:rPr>
              <a:t>(2) {</a:t>
            </a:r>
          </a:p>
          <a:p>
            <a:br>
              <a:rPr lang="fr-FR" dirty="0">
                <a:latin typeface="Consolas" panose="020B0609020204030204" pitchFamily="49" charset="0"/>
              </a:rPr>
            </a:br>
            <a:r>
              <a:rPr lang="fr-FR" dirty="0">
                <a:latin typeface="Consolas" panose="020B0609020204030204" pitchFamily="49" charset="0"/>
              </a:rPr>
              <a:t>    	background-</a:t>
            </a:r>
            <a:r>
              <a:rPr lang="fr-FR" dirty="0" err="1">
                <a:latin typeface="Consolas" panose="020B0609020204030204" pitchFamily="49" charset="0"/>
              </a:rPr>
              <a:t>color</a:t>
            </a:r>
            <a:r>
              <a:rPr lang="fr-FR" dirty="0">
                <a:latin typeface="Consolas" panose="020B0609020204030204" pitchFamily="49" charset="0"/>
              </a:rPr>
              <a:t>: </a:t>
            </a:r>
            <a:r>
              <a:rPr lang="fr-FR" dirty="0" err="1">
                <a:latin typeface="Consolas" panose="020B0609020204030204" pitchFamily="49" charset="0"/>
              </a:rPr>
              <a:t>red</a:t>
            </a:r>
            <a:r>
              <a:rPr lang="fr-FR" dirty="0">
                <a:latin typeface="Consolas" panose="020B0609020204030204" pitchFamily="49" charset="0"/>
              </a:rPr>
              <a:t>;</a:t>
            </a:r>
          </a:p>
          <a:p>
            <a:r>
              <a:rPr lang="fr-FR" dirty="0">
                <a:latin typeface="Consolas" panose="020B0609020204030204" pitchFamily="49" charset="0"/>
              </a:rPr>
              <a:t>	</a:t>
            </a:r>
            <a:r>
              <a:rPr lang="fr-FR" dirty="0" err="1">
                <a:latin typeface="Consolas" panose="020B0609020204030204" pitchFamily="49" charset="0"/>
              </a:rPr>
              <a:t>align</a:t>
            </a:r>
            <a:r>
              <a:rPr lang="fr-FR" dirty="0">
                <a:latin typeface="Consolas" panose="020B0609020204030204" pitchFamily="49" charset="0"/>
              </a:rPr>
              <a:t>-self: </a:t>
            </a:r>
            <a:r>
              <a:rPr lang="fr-FR" dirty="0" err="1">
                <a:latin typeface="Consolas" panose="020B0609020204030204" pitchFamily="49" charset="0"/>
              </a:rPr>
              <a:t>flex</a:t>
            </a:r>
            <a:r>
              <a:rPr lang="fr-FR" dirty="0">
                <a:latin typeface="Consolas" panose="020B0609020204030204" pitchFamily="49" charset="0"/>
              </a:rPr>
              <a:t>-end;</a:t>
            </a:r>
          </a:p>
          <a:p>
            <a:r>
              <a:rPr lang="fr-FR" dirty="0">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modifions ici les propriétés de l'élément 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propriété </a:t>
            </a:r>
            <a:r>
              <a:rPr lang="fr-FR" sz="2400" spc="-1" dirty="0" err="1">
                <a:solidFill>
                  <a:srgbClr val="376092"/>
                </a:solidFill>
                <a:latin typeface="Calibri"/>
              </a:rPr>
              <a:t>align</a:t>
            </a:r>
            <a:r>
              <a:rPr lang="fr-FR" sz="2400" spc="-1" dirty="0">
                <a:solidFill>
                  <a:srgbClr val="376092"/>
                </a:solidFill>
                <a:latin typeface="Calibri"/>
              </a:rPr>
              <a:t>-self surcharge </a:t>
            </a:r>
            <a:r>
              <a:rPr lang="fr-FR" sz="2400" spc="-1" dirty="0" err="1">
                <a:solidFill>
                  <a:srgbClr val="376092"/>
                </a:solidFill>
                <a:latin typeface="Calibri"/>
              </a:rPr>
              <a:t>align</a:t>
            </a:r>
            <a:r>
              <a:rPr lang="fr-FR" sz="2400" spc="-1" dirty="0">
                <a:solidFill>
                  <a:srgbClr val="376092"/>
                </a:solidFill>
                <a:latin typeface="Calibri"/>
              </a:rPr>
              <a:t>-items pour un élément.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Modifions des propriétés pour un seul élément du menu.</a:t>
            </a: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28121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Alignement des éléments sur plusieurs lignes</a:t>
            </a:r>
            <a:endParaRPr lang="en-US" sz="3200" b="0" strike="noStrike" spc="-1" dirty="0">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ce faire il faut déjà permettre d'afficher les éléments sur plusieurs lignes (</a:t>
            </a:r>
            <a:r>
              <a:rPr lang="fr-FR" sz="2400" spc="-1" dirty="0" err="1">
                <a:solidFill>
                  <a:srgbClr val="376092"/>
                </a:solidFill>
                <a:latin typeface="Calibri"/>
              </a:rPr>
              <a:t>flex</a:t>
            </a:r>
            <a:r>
              <a:rPr lang="fr-FR" sz="2400" spc="-1" dirty="0">
                <a:solidFill>
                  <a:srgbClr val="376092"/>
                </a:solidFill>
                <a:latin typeface="Calibri"/>
              </a:rPr>
              <a:t>-wrap: wrap)</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propriété </a:t>
            </a:r>
            <a:r>
              <a:rPr lang="fr-FR" sz="2400" spc="-1" dirty="0" err="1">
                <a:solidFill>
                  <a:srgbClr val="376092"/>
                </a:solidFill>
                <a:latin typeface="Calibri"/>
              </a:rPr>
              <a:t>align</a:t>
            </a:r>
            <a:r>
              <a:rPr lang="fr-FR" sz="2400" spc="-1" dirty="0">
                <a:solidFill>
                  <a:srgbClr val="376092"/>
                </a:solidFill>
                <a:latin typeface="Calibri"/>
              </a:rPr>
              <a:t>-content va vous permettre de gérer l'espace entre plusieurs lignes ou plusieurs colonne suivant la direction de votre </a:t>
            </a:r>
            <a:r>
              <a:rPr lang="fr-FR" sz="2400" spc="-1" dirty="0" err="1">
                <a:solidFill>
                  <a:srgbClr val="376092"/>
                </a:solidFill>
                <a:latin typeface="Calibri"/>
              </a:rPr>
              <a:t>Flexbox</a:t>
            </a:r>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-content : </a:t>
            </a:r>
            <a:r>
              <a:rPr lang="fr-FR" sz="2400" spc="-1" dirty="0" err="1">
                <a:solidFill>
                  <a:srgbClr val="376092"/>
                </a:solidFill>
                <a:latin typeface="Calibri"/>
              </a:rPr>
              <a:t>flex</a:t>
            </a:r>
            <a:r>
              <a:rPr lang="fr-FR" sz="2400" spc="-1" dirty="0">
                <a:solidFill>
                  <a:srgbClr val="376092"/>
                </a:solidFill>
                <a:latin typeface="Calibri"/>
              </a:rPr>
              <a:t>-start (au début)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-content : </a:t>
            </a:r>
            <a:r>
              <a:rPr lang="fr-FR" sz="2400" spc="-1" dirty="0" err="1">
                <a:solidFill>
                  <a:srgbClr val="376092"/>
                </a:solidFill>
                <a:latin typeface="Calibri"/>
              </a:rPr>
              <a:t>flex</a:t>
            </a:r>
            <a:r>
              <a:rPr lang="fr-FR" sz="2400" spc="-1" dirty="0">
                <a:solidFill>
                  <a:srgbClr val="376092"/>
                </a:solidFill>
                <a:latin typeface="Calibri"/>
              </a:rPr>
              <a:t>-end (à la fin)</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-content : center (au centre)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-content : </a:t>
            </a:r>
            <a:r>
              <a:rPr lang="fr-FR" sz="2400" spc="-1" dirty="0" err="1">
                <a:solidFill>
                  <a:srgbClr val="376092"/>
                </a:solidFill>
                <a:latin typeface="Calibri"/>
              </a:rPr>
              <a:t>space-between</a:t>
            </a:r>
            <a:r>
              <a:rPr lang="fr-FR" sz="2400" spc="-1" dirty="0">
                <a:solidFill>
                  <a:srgbClr val="376092"/>
                </a:solidFill>
                <a:latin typeface="Calibri"/>
              </a:rPr>
              <a:t> (espace entre)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-content : </a:t>
            </a:r>
            <a:r>
              <a:rPr lang="fr-FR" sz="2400" spc="-1" dirty="0" err="1">
                <a:solidFill>
                  <a:srgbClr val="376092"/>
                </a:solidFill>
                <a:latin typeface="Calibri"/>
              </a:rPr>
              <a:t>space-around</a:t>
            </a:r>
            <a:r>
              <a:rPr lang="fr-FR" sz="2400" spc="-1" dirty="0">
                <a:solidFill>
                  <a:srgbClr val="376092"/>
                </a:solidFill>
                <a:latin typeface="Calibri"/>
              </a:rPr>
              <a:t> (espace autour)</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-content : stretch (éléments étirés).</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36844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err="1">
                <a:solidFill>
                  <a:srgbClr val="376092"/>
                </a:solidFill>
                <a:latin typeface="Arial"/>
              </a:rPr>
              <a:t>Flexbox</a:t>
            </a:r>
            <a:r>
              <a:rPr lang="fr-FR" sz="3200" spc="-1" dirty="0">
                <a:solidFill>
                  <a:srgbClr val="376092"/>
                </a:solidFill>
                <a:latin typeface="Arial"/>
              </a:rPr>
              <a:t> – Précision sur les alignements</a:t>
            </a:r>
            <a:endParaRPr lang="en-US" sz="3200" b="0" strike="noStrike" spc="-1" dirty="0">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-content détermine l'espacement entre les lignes</a:t>
            </a:r>
          </a:p>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-items détermine comment les éléments sont aligné comme un tout dans le conteneur.</a:t>
            </a:r>
          </a:p>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Align</a:t>
            </a:r>
            <a:r>
              <a:rPr lang="fr-FR" sz="2400" spc="-1" dirty="0">
                <a:solidFill>
                  <a:srgbClr val="376092"/>
                </a:solidFill>
                <a:latin typeface="Calibri"/>
              </a:rPr>
              <a:t>-content n'a pas d'effet s'il n'y a qu'une seule ligne.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propriété </a:t>
            </a:r>
            <a:r>
              <a:rPr lang="fr-FR" sz="2400" spc="-1" dirty="0" err="1">
                <a:solidFill>
                  <a:srgbClr val="376092"/>
                </a:solidFill>
                <a:latin typeface="Calibri"/>
              </a:rPr>
              <a:t>flex</a:t>
            </a:r>
            <a:r>
              <a:rPr lang="fr-FR" sz="2400" spc="-1" dirty="0">
                <a:solidFill>
                  <a:srgbClr val="376092"/>
                </a:solidFill>
                <a:latin typeface="Calibri"/>
              </a:rPr>
              <a:t> disponible sur les éléments d'une </a:t>
            </a:r>
            <a:r>
              <a:rPr lang="fr-FR" sz="2400" spc="-1" dirty="0" err="1">
                <a:solidFill>
                  <a:srgbClr val="376092"/>
                </a:solidFill>
                <a:latin typeface="Calibri"/>
              </a:rPr>
              <a:t>flexbox</a:t>
            </a:r>
            <a:r>
              <a:rPr lang="fr-FR" sz="2400" spc="-1" dirty="0">
                <a:solidFill>
                  <a:srgbClr val="376092"/>
                </a:solidFill>
                <a:latin typeface="Calibri"/>
              </a:rPr>
              <a:t> permet de donner un ratio d'étirement d'un élément :</a:t>
            </a:r>
          </a:p>
          <a:p>
            <a:r>
              <a:rPr lang="fr-FR" dirty="0">
                <a:latin typeface="Consolas" panose="020B0609020204030204" pitchFamily="49" charset="0"/>
              </a:rPr>
              <a:t>.</a:t>
            </a:r>
            <a:r>
              <a:rPr lang="fr-FR" dirty="0" err="1">
                <a:latin typeface="Consolas" panose="020B0609020204030204" pitchFamily="49" charset="0"/>
              </a:rPr>
              <a:t>element:nth-child</a:t>
            </a:r>
            <a:r>
              <a:rPr lang="fr-FR" dirty="0">
                <a:latin typeface="Consolas" panose="020B0609020204030204" pitchFamily="49" charset="0"/>
              </a:rPr>
              <a:t>(2) {</a:t>
            </a:r>
            <a:br>
              <a:rPr lang="fr-FR" dirty="0">
                <a:latin typeface="Consolas" panose="020B0609020204030204" pitchFamily="49" charset="0"/>
              </a:rPr>
            </a:br>
            <a:r>
              <a:rPr lang="fr-FR" dirty="0">
                <a:latin typeface="Consolas" panose="020B0609020204030204" pitchFamily="49" charset="0"/>
              </a:rPr>
              <a:t>    	</a:t>
            </a:r>
            <a:r>
              <a:rPr lang="fr-FR" dirty="0" err="1">
                <a:latin typeface="Consolas" panose="020B0609020204030204" pitchFamily="49" charset="0"/>
              </a:rPr>
              <a:t>flex</a:t>
            </a:r>
            <a:r>
              <a:rPr lang="fr-FR" dirty="0">
                <a:latin typeface="Consolas" panose="020B0609020204030204" pitchFamily="49" charset="0"/>
              </a:rPr>
              <a:t> : 2;</a:t>
            </a:r>
          </a:p>
          <a:p>
            <a:r>
              <a:rPr lang="fr-FR" dirty="0">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L'élément deux peut donc être étiré 2 fois plus que les éléments qui ont la propriété </a:t>
            </a:r>
            <a:r>
              <a:rPr lang="fr-FR" sz="2400" spc="-1" dirty="0" err="1">
                <a:solidFill>
                  <a:srgbClr val="376092"/>
                </a:solidFill>
                <a:latin typeface="Calibri"/>
              </a:rPr>
              <a:t>flex</a:t>
            </a:r>
            <a:r>
              <a:rPr lang="fr-FR" sz="2400" spc="-1" dirty="0">
                <a:solidFill>
                  <a:srgbClr val="376092"/>
                </a:solidFill>
                <a:latin typeface="Calibri"/>
              </a:rPr>
              <a:t> : 1;</a:t>
            </a: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188670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Responsive design</a:t>
            </a:r>
            <a:endParaRPr lang="en-US" sz="3200" b="0" strike="noStrike" spc="-1" dirty="0">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responsive design fait en sorte que votre site soit agréable à consulter peut importe la taille de votre écran.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développeurs sont souvent des gens privilégiés en terme d'équipement et ils sont souvent à leur disposition des écrans avec de grandes résolutions.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ne faut pas oublier que la navigation sur internet se fait de plus en plus sur tablette et </a:t>
            </a:r>
            <a:r>
              <a:rPr lang="fr-FR" sz="2400" spc="-1" dirty="0" err="1">
                <a:solidFill>
                  <a:srgbClr val="376092"/>
                </a:solidFill>
                <a:latin typeface="Calibri"/>
              </a:rPr>
              <a:t>smarphone</a:t>
            </a:r>
            <a:r>
              <a:rPr lang="fr-FR" sz="2400" spc="-1" dirty="0">
                <a:solidFill>
                  <a:srgbClr val="376092"/>
                </a:solidFill>
                <a:latin typeface="Calibri"/>
              </a:rPr>
              <a:t> où la surface affichable est bien moindre.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voir à partir d'ici comment notre page peut s'adapter à des contraintes d'affichage.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but n'est pas de faire plusieurs sites mais bien un site qui s'adapte.</a:t>
            </a: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471204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Responsive design – media </a:t>
            </a:r>
            <a:r>
              <a:rPr lang="fr-FR" sz="3200" spc="-1" dirty="0" err="1">
                <a:solidFill>
                  <a:srgbClr val="376092"/>
                </a:solidFill>
                <a:latin typeface="Arial"/>
              </a:rPr>
              <a:t>queries</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a:t>
            </a:r>
            <a:r>
              <a:rPr lang="fr-FR" sz="2400" spc="-1" dirty="0" err="1">
                <a:solidFill>
                  <a:srgbClr val="376092"/>
                </a:solidFill>
                <a:latin typeface="Calibri"/>
              </a:rPr>
              <a:t>medias</a:t>
            </a:r>
            <a:r>
              <a:rPr lang="fr-FR" sz="2400" spc="-1" dirty="0">
                <a:solidFill>
                  <a:srgbClr val="376092"/>
                </a:solidFill>
                <a:latin typeface="Calibri"/>
              </a:rPr>
              <a:t> </a:t>
            </a:r>
            <a:r>
              <a:rPr lang="fr-FR" sz="2400" spc="-1" dirty="0" err="1">
                <a:solidFill>
                  <a:srgbClr val="376092"/>
                </a:solidFill>
                <a:latin typeface="Calibri"/>
              </a:rPr>
              <a:t>queries</a:t>
            </a:r>
            <a:r>
              <a:rPr lang="fr-FR" sz="2400" spc="-1" dirty="0">
                <a:solidFill>
                  <a:srgbClr val="376092"/>
                </a:solidFill>
                <a:latin typeface="Calibri"/>
              </a:rPr>
              <a:t> sont des fonctionnalités apportées par CSS3</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média </a:t>
            </a:r>
            <a:r>
              <a:rPr lang="fr-FR" sz="2400" spc="-1" dirty="0" err="1">
                <a:solidFill>
                  <a:srgbClr val="376092"/>
                </a:solidFill>
                <a:latin typeface="Calibri"/>
              </a:rPr>
              <a:t>queries</a:t>
            </a:r>
            <a:r>
              <a:rPr lang="fr-FR" sz="2400" spc="-1" dirty="0">
                <a:solidFill>
                  <a:srgbClr val="376092"/>
                </a:solidFill>
                <a:latin typeface="Calibri"/>
              </a:rPr>
              <a:t> nous permettent de mettre en place des conditions sur le matériel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Taille de l'écran </a:t>
            </a:r>
            <a:r>
              <a:rPr lang="fr-FR" sz="2400" spc="-1">
                <a:solidFill>
                  <a:srgbClr val="376092"/>
                </a:solidFill>
                <a:latin typeface="Calibri"/>
              </a:rPr>
              <a:t>inférieur à 100px</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Type d'écran (smartphone, télévision, projecteur…)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Orientation (portrait paysage)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chacun de ces critères, nous pouvons définir des propriétés de CSS différent et ainsi changer l'aspect de notre site.</a:t>
            </a: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5758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Responsive design – media </a:t>
            </a:r>
            <a:r>
              <a:rPr lang="fr-FR" sz="3200" spc="-1" dirty="0" err="1">
                <a:solidFill>
                  <a:srgbClr val="376092"/>
                </a:solidFill>
                <a:latin typeface="Arial"/>
              </a:rPr>
              <a:t>queries</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responsive design peut être appliqué de deux façons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Soit en définissant 2 fichiers CSS</a:t>
            </a:r>
          </a:p>
          <a:p>
            <a:r>
              <a:rPr lang="fr-FR" sz="1600" b="0" dirty="0">
                <a:effectLst/>
                <a:latin typeface="Consolas" panose="020B0609020204030204" pitchFamily="49" charset="0"/>
              </a:rPr>
              <a:t>&lt;!DOCTYPE html&gt;</a:t>
            </a:r>
          </a:p>
          <a:p>
            <a:r>
              <a:rPr lang="fr-FR" sz="1600" b="0" dirty="0">
                <a:effectLst/>
                <a:latin typeface="Consolas" panose="020B0609020204030204" pitchFamily="49" charset="0"/>
              </a:rPr>
              <a:t>&lt;html </a:t>
            </a:r>
            <a:r>
              <a:rPr lang="fr-FR" sz="1600" b="0" dirty="0" err="1">
                <a:effectLst/>
                <a:latin typeface="Consolas" panose="020B0609020204030204" pitchFamily="49" charset="0"/>
              </a:rPr>
              <a:t>lang</a:t>
            </a:r>
            <a:r>
              <a:rPr lang="fr-FR" sz="1600" b="0" dirty="0">
                <a:effectLst/>
                <a:latin typeface="Consolas" panose="020B0609020204030204" pitchFamily="49" charset="0"/>
              </a:rPr>
              <a:t>="</a:t>
            </a:r>
            <a:r>
              <a:rPr lang="fr-FR" sz="1600" b="0" dirty="0" err="1">
                <a:effectLst/>
                <a:latin typeface="Consolas" panose="020B0609020204030204" pitchFamily="49" charset="0"/>
              </a:rPr>
              <a:t>fr</a:t>
            </a:r>
            <a:r>
              <a:rPr lang="fr-FR" sz="1600" b="0" dirty="0">
                <a:effectLst/>
                <a:latin typeface="Consolas" panose="020B0609020204030204" pitchFamily="49" charset="0"/>
              </a:rPr>
              <a:t>"&gt;</a:t>
            </a:r>
          </a:p>
          <a:p>
            <a:r>
              <a:rPr lang="fr-FR" sz="1600" b="0" dirty="0">
                <a:effectLst/>
                <a:latin typeface="Consolas" panose="020B0609020204030204" pitchFamily="49" charset="0"/>
              </a:rPr>
              <a:t>    &lt;</a:t>
            </a:r>
            <a:r>
              <a:rPr lang="fr-FR" sz="1600" b="0" dirty="0" err="1">
                <a:effectLst/>
                <a:latin typeface="Consolas" panose="020B0609020204030204" pitchFamily="49" charset="0"/>
              </a:rPr>
              <a:t>head</a:t>
            </a:r>
            <a:r>
              <a:rPr lang="fr-FR" sz="1600" b="0" dirty="0">
                <a:effectLst/>
                <a:latin typeface="Consolas" panose="020B0609020204030204" pitchFamily="49" charset="0"/>
              </a:rPr>
              <a:t>&gt;</a:t>
            </a:r>
          </a:p>
          <a:p>
            <a:r>
              <a:rPr lang="fr-FR" sz="1600" b="0" dirty="0">
                <a:effectLst/>
                <a:latin typeface="Consolas" panose="020B0609020204030204" pitchFamily="49" charset="0"/>
              </a:rPr>
              <a:t>        &lt;</a:t>
            </a:r>
            <a:r>
              <a:rPr lang="fr-FR" sz="1600" b="0" dirty="0" err="1">
                <a:effectLst/>
                <a:latin typeface="Consolas" panose="020B0609020204030204" pitchFamily="49" charset="0"/>
              </a:rPr>
              <a:t>meta</a:t>
            </a:r>
            <a:r>
              <a:rPr lang="fr-FR" sz="1600" b="0" dirty="0">
                <a:effectLst/>
                <a:latin typeface="Consolas" panose="020B0609020204030204" pitchFamily="49" charset="0"/>
              </a:rPr>
              <a:t> </a:t>
            </a:r>
            <a:r>
              <a:rPr lang="fr-FR" sz="1600" b="0" dirty="0" err="1">
                <a:effectLst/>
                <a:latin typeface="Consolas" panose="020B0609020204030204" pitchFamily="49" charset="0"/>
              </a:rPr>
              <a:t>charset</a:t>
            </a:r>
            <a:r>
              <a:rPr lang="fr-FR" sz="1600" b="0" dirty="0">
                <a:effectLst/>
                <a:latin typeface="Consolas" panose="020B0609020204030204" pitchFamily="49" charset="0"/>
              </a:rPr>
              <a:t>="UTF-8"&gt;</a:t>
            </a:r>
          </a:p>
          <a:p>
            <a:r>
              <a:rPr lang="fr-FR" sz="1600" b="0" dirty="0">
                <a:effectLst/>
                <a:latin typeface="Consolas" panose="020B0609020204030204" pitchFamily="49" charset="0"/>
              </a:rPr>
              <a:t>          </a:t>
            </a:r>
          </a:p>
          <a:p>
            <a:r>
              <a:rPr lang="fr-FR" sz="1600" b="0" dirty="0">
                <a:effectLst/>
                <a:latin typeface="Consolas" panose="020B0609020204030204" pitchFamily="49" charset="0"/>
              </a:rPr>
              <a:t>        &lt;</a:t>
            </a:r>
            <a:r>
              <a:rPr lang="fr-FR" sz="1600" b="0" dirty="0" err="1">
                <a:effectLst/>
                <a:latin typeface="Consolas" panose="020B0609020204030204" pitchFamily="49" charset="0"/>
              </a:rPr>
              <a:t>link</a:t>
            </a:r>
            <a:r>
              <a:rPr lang="fr-FR" sz="1600" b="0" dirty="0">
                <a:effectLst/>
                <a:latin typeface="Consolas" panose="020B0609020204030204" pitchFamily="49" charset="0"/>
              </a:rPr>
              <a:t> type="</a:t>
            </a:r>
            <a:r>
              <a:rPr lang="fr-FR" sz="1600" b="0" dirty="0" err="1">
                <a:effectLst/>
                <a:latin typeface="Consolas" panose="020B0609020204030204" pitchFamily="49" charset="0"/>
              </a:rPr>
              <a:t>text</a:t>
            </a:r>
            <a:r>
              <a:rPr lang="fr-FR" sz="1600" b="0" dirty="0">
                <a:effectLst/>
                <a:latin typeface="Consolas" panose="020B0609020204030204" pitchFamily="49" charset="0"/>
              </a:rPr>
              <a:t>/</a:t>
            </a:r>
            <a:r>
              <a:rPr lang="fr-FR" sz="1600" b="0" dirty="0" err="1">
                <a:effectLst/>
                <a:latin typeface="Consolas" panose="020B0609020204030204" pitchFamily="49" charset="0"/>
              </a:rPr>
              <a:t>css</a:t>
            </a:r>
            <a:r>
              <a:rPr lang="fr-FR" sz="1600" b="0" dirty="0">
                <a:effectLst/>
                <a:latin typeface="Consolas" panose="020B0609020204030204" pitchFamily="49" charset="0"/>
              </a:rPr>
              <a:t>" rel="</a:t>
            </a:r>
            <a:r>
              <a:rPr lang="fr-FR" sz="1600" b="0" dirty="0" err="1">
                <a:effectLst/>
                <a:latin typeface="Consolas" panose="020B0609020204030204" pitchFamily="49" charset="0"/>
              </a:rPr>
              <a:t>stylesheet</a:t>
            </a:r>
            <a:r>
              <a:rPr lang="fr-FR" sz="1600" b="0" dirty="0">
                <a:effectLst/>
                <a:latin typeface="Consolas" panose="020B0609020204030204" pitchFamily="49" charset="0"/>
              </a:rPr>
              <a:t>" href="style/monStyle.css"/&gt;</a:t>
            </a:r>
          </a:p>
          <a:p>
            <a:r>
              <a:rPr lang="fr-FR" sz="1600" b="0" dirty="0">
                <a:effectLst/>
                <a:latin typeface="Consolas" panose="020B0609020204030204" pitchFamily="49" charset="0"/>
              </a:rPr>
              <a:t>        &lt;</a:t>
            </a:r>
            <a:r>
              <a:rPr lang="fr-FR" sz="1600" b="0" dirty="0" err="1">
                <a:effectLst/>
                <a:latin typeface="Consolas" panose="020B0609020204030204" pitchFamily="49" charset="0"/>
              </a:rPr>
              <a:t>link</a:t>
            </a:r>
            <a:r>
              <a:rPr lang="fr-FR" sz="1600" b="0" dirty="0">
                <a:effectLst/>
                <a:latin typeface="Consolas" panose="020B0609020204030204" pitchFamily="49" charset="0"/>
              </a:rPr>
              <a:t> type="</a:t>
            </a:r>
            <a:r>
              <a:rPr lang="fr-FR" sz="1600" b="0" dirty="0" err="1">
                <a:effectLst/>
                <a:latin typeface="Consolas" panose="020B0609020204030204" pitchFamily="49" charset="0"/>
              </a:rPr>
              <a:t>text</a:t>
            </a:r>
            <a:r>
              <a:rPr lang="fr-FR" sz="1600" b="0" dirty="0">
                <a:effectLst/>
                <a:latin typeface="Consolas" panose="020B0609020204030204" pitchFamily="49" charset="0"/>
              </a:rPr>
              <a:t>/</a:t>
            </a:r>
            <a:r>
              <a:rPr lang="fr-FR" sz="1600" b="0" dirty="0" err="1">
                <a:effectLst/>
                <a:latin typeface="Consolas" panose="020B0609020204030204" pitchFamily="49" charset="0"/>
              </a:rPr>
              <a:t>css</a:t>
            </a:r>
            <a:r>
              <a:rPr lang="fr-FR" sz="1600" b="0" dirty="0">
                <a:effectLst/>
                <a:latin typeface="Consolas" panose="020B0609020204030204" pitchFamily="49" charset="0"/>
              </a:rPr>
              <a:t>" rel="</a:t>
            </a:r>
            <a:r>
              <a:rPr lang="fr-FR" sz="1600" b="0" dirty="0" err="1">
                <a:effectLst/>
                <a:latin typeface="Consolas" panose="020B0609020204030204" pitchFamily="49" charset="0"/>
              </a:rPr>
              <a:t>stylesheet</a:t>
            </a:r>
            <a:r>
              <a:rPr lang="fr-FR" sz="1600" b="0" dirty="0">
                <a:effectLst/>
                <a:latin typeface="Consolas" panose="020B0609020204030204" pitchFamily="49" charset="0"/>
              </a:rPr>
              <a:t>" media="screen and (max-</a:t>
            </a:r>
            <a:r>
              <a:rPr lang="fr-FR" sz="1600" b="0" dirty="0" err="1">
                <a:effectLst/>
                <a:latin typeface="Consolas" panose="020B0609020204030204" pitchFamily="49" charset="0"/>
              </a:rPr>
              <a:t>width</a:t>
            </a:r>
            <a:r>
              <a:rPr lang="fr-FR" sz="1600" b="0" dirty="0">
                <a:effectLst/>
                <a:latin typeface="Consolas" panose="020B0609020204030204" pitchFamily="49" charset="0"/>
              </a:rPr>
              <a:t>: 1280px)" href="style/petiteResStyle.css" /&gt;</a:t>
            </a:r>
          </a:p>
          <a:p>
            <a:r>
              <a:rPr lang="fr-FR" sz="1600" b="0" dirty="0">
                <a:effectLst/>
                <a:latin typeface="Consolas" panose="020B0609020204030204" pitchFamily="49" charset="0"/>
              </a:rPr>
              <a:t>        &lt;</a:t>
            </a:r>
            <a:r>
              <a:rPr lang="fr-FR" sz="1600" b="0" dirty="0" err="1">
                <a:effectLst/>
                <a:latin typeface="Consolas" panose="020B0609020204030204" pitchFamily="49" charset="0"/>
              </a:rPr>
              <a:t>title</a:t>
            </a:r>
            <a:r>
              <a:rPr lang="fr-FR" sz="1600" b="0" dirty="0">
                <a:effectLst/>
                <a:latin typeface="Consolas" panose="020B0609020204030204" pitchFamily="49" charset="0"/>
              </a:rPr>
              <a:t>&gt;Apprendre à programmer&lt;/</a:t>
            </a:r>
            <a:r>
              <a:rPr lang="fr-FR" sz="1600" b="0" dirty="0" err="1">
                <a:effectLst/>
                <a:latin typeface="Consolas" panose="020B0609020204030204" pitchFamily="49" charset="0"/>
              </a:rPr>
              <a:t>title</a:t>
            </a:r>
            <a:r>
              <a:rPr lang="fr-FR" sz="1600" b="0" dirty="0">
                <a:effectLst/>
                <a:latin typeface="Consolas" panose="020B0609020204030204" pitchFamily="49" charset="0"/>
              </a:rPr>
              <a:t>&gt;</a:t>
            </a:r>
          </a:p>
          <a:p>
            <a:r>
              <a:rPr lang="fr-FR" sz="1600" b="0" dirty="0">
                <a:effectLst/>
                <a:latin typeface="Consolas" panose="020B0609020204030204" pitchFamily="49" charset="0"/>
              </a:rPr>
              <a:t>    &lt;/</a:t>
            </a:r>
            <a:r>
              <a:rPr lang="fr-FR" sz="1600" b="0" dirty="0" err="1">
                <a:effectLst/>
                <a:latin typeface="Consolas" panose="020B0609020204030204" pitchFamily="49" charset="0"/>
              </a:rPr>
              <a:t>head</a:t>
            </a:r>
            <a:r>
              <a:rPr lang="fr-FR" sz="1600" b="0" dirty="0">
                <a:effectLst/>
                <a:latin typeface="Consolas" panose="020B0609020204030204" pitchFamily="49" charset="0"/>
              </a:rPr>
              <a:t>&gt;</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Soit en en gardant un seul CSS qui contient toutes les règles.</a:t>
            </a: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08930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Responsive design – plusieurs CSS</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créer un CSS qui va gérer les petites résolution que nous allons placer dans notre répertoire style.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le nouveau fichier dans notre fichier HTML :</a:t>
            </a:r>
          </a:p>
          <a:p>
            <a:r>
              <a:rPr lang="fr-FR" sz="1600" b="0" dirty="0">
                <a:effectLst/>
                <a:latin typeface="Consolas" panose="020B0609020204030204" pitchFamily="49" charset="0"/>
              </a:rPr>
              <a:t> &lt;</a:t>
            </a:r>
            <a:r>
              <a:rPr lang="fr-FR" sz="1600" b="0" dirty="0" err="1">
                <a:effectLst/>
                <a:latin typeface="Consolas" panose="020B0609020204030204" pitchFamily="49" charset="0"/>
              </a:rPr>
              <a:t>link</a:t>
            </a:r>
            <a:r>
              <a:rPr lang="fr-FR" sz="1600" b="0" dirty="0">
                <a:effectLst/>
                <a:latin typeface="Consolas" panose="020B0609020204030204" pitchFamily="49" charset="0"/>
              </a:rPr>
              <a:t> type="</a:t>
            </a:r>
            <a:r>
              <a:rPr lang="fr-FR" sz="1600" b="0" dirty="0" err="1">
                <a:effectLst/>
                <a:latin typeface="Consolas" panose="020B0609020204030204" pitchFamily="49" charset="0"/>
              </a:rPr>
              <a:t>text</a:t>
            </a:r>
            <a:r>
              <a:rPr lang="fr-FR" sz="1600" b="0" dirty="0">
                <a:effectLst/>
                <a:latin typeface="Consolas" panose="020B0609020204030204" pitchFamily="49" charset="0"/>
              </a:rPr>
              <a:t>/</a:t>
            </a:r>
            <a:r>
              <a:rPr lang="fr-FR" sz="1600" b="0" dirty="0" err="1">
                <a:effectLst/>
                <a:latin typeface="Consolas" panose="020B0609020204030204" pitchFamily="49" charset="0"/>
              </a:rPr>
              <a:t>css</a:t>
            </a:r>
            <a:r>
              <a:rPr lang="fr-FR" sz="1600" b="0" dirty="0">
                <a:effectLst/>
                <a:latin typeface="Consolas" panose="020B0609020204030204" pitchFamily="49" charset="0"/>
              </a:rPr>
              <a:t>" rel="</a:t>
            </a:r>
            <a:r>
              <a:rPr lang="fr-FR" sz="1600" b="0" dirty="0" err="1">
                <a:effectLst/>
                <a:latin typeface="Consolas" panose="020B0609020204030204" pitchFamily="49" charset="0"/>
              </a:rPr>
              <a:t>stylesheet</a:t>
            </a:r>
            <a:r>
              <a:rPr lang="fr-FR" sz="1600" b="0" dirty="0">
                <a:effectLst/>
                <a:latin typeface="Consolas" panose="020B0609020204030204" pitchFamily="49" charset="0"/>
              </a:rPr>
              <a:t>" media="screen and (max-</a:t>
            </a:r>
            <a:r>
              <a:rPr lang="fr-FR" sz="1600" b="0" dirty="0" err="1">
                <a:effectLst/>
                <a:latin typeface="Consolas" panose="020B0609020204030204" pitchFamily="49" charset="0"/>
              </a:rPr>
              <a:t>width</a:t>
            </a:r>
            <a:r>
              <a:rPr lang="fr-FR" sz="1600" b="0" dirty="0">
                <a:effectLst/>
                <a:latin typeface="Consolas" panose="020B0609020204030204" pitchFamily="49" charset="0"/>
              </a:rPr>
              <a:t>: 1280px)" href="style/petiteResStyle.css" /&gt;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second fichier CSS doit être intégré après le principal car il ne va contenir que des redéfinitions.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Modifions une propriété du paragraphe dans ce nouveau fichier et voyons comment notre page fonctionne lors d'un redimensionnement.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modifications ne sont appliquées que lorsque la taille correspond.</a:t>
            </a: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382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marges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chaque élément html, il est possible de définir l'espacement qui le sépare des autres (</a:t>
            </a:r>
            <a:r>
              <a:rPr lang="fr-FR" sz="2400" spc="-1" dirty="0" err="1">
                <a:solidFill>
                  <a:srgbClr val="376092"/>
                </a:solidFill>
                <a:latin typeface="Calibri"/>
              </a:rPr>
              <a:t>margin</a:t>
            </a:r>
            <a:r>
              <a:rPr lang="fr-FR" sz="2400" spc="-1" dirty="0">
                <a:solidFill>
                  <a:srgbClr val="376092"/>
                </a:solidFill>
                <a:latin typeface="Calibri"/>
              </a:rPr>
              <a:t>) ainsi que l'espacement intérieur (</a:t>
            </a:r>
            <a:r>
              <a:rPr lang="fr-FR" sz="2400" spc="-1" dirty="0" err="1">
                <a:solidFill>
                  <a:srgbClr val="376092"/>
                </a:solidFill>
                <a:latin typeface="Calibri"/>
              </a:rPr>
              <a:t>padding</a:t>
            </a:r>
            <a:r>
              <a:rPr lang="fr-FR" sz="2400" spc="-1" dirty="0">
                <a:solidFill>
                  <a:srgbClr val="376092"/>
                </a:solidFill>
                <a:latin typeface="Calibri"/>
              </a:rPr>
              <a:t>)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peut imaginer que chaque élément est dans une boite et qu'il peut être contenu dans un autre élément.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3" name="Image 2">
            <a:extLst>
              <a:ext uri="{FF2B5EF4-FFF2-40B4-BE49-F238E27FC236}">
                <a16:creationId xmlns:a16="http://schemas.microsoft.com/office/drawing/2014/main" id="{C636E96B-C00E-4A44-9F81-03ACF22C97D5}"/>
              </a:ext>
            </a:extLst>
          </p:cNvPr>
          <p:cNvPicPr>
            <a:picLocks noChangeAspect="1"/>
          </p:cNvPicPr>
          <p:nvPr/>
        </p:nvPicPr>
        <p:blipFill>
          <a:blip r:embed="rId2"/>
          <a:stretch>
            <a:fillRect/>
          </a:stretch>
        </p:blipFill>
        <p:spPr>
          <a:xfrm>
            <a:off x="1597928" y="2731459"/>
            <a:ext cx="5179255" cy="29236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Responsive design – un seul CSS</a:t>
            </a:r>
            <a:endParaRPr lang="en-US" sz="3200" b="0" strike="noStrike" spc="-1" dirty="0">
              <a:solidFill>
                <a:srgbClr val="376092"/>
              </a:solidFill>
              <a:latin typeface="Arial"/>
            </a:endParaRPr>
          </a:p>
        </p:txBody>
      </p:sp>
      <p:sp>
        <p:nvSpPr>
          <p:cNvPr id="136" name="TextShape 2"/>
          <p:cNvSpPr txBox="1"/>
          <p:nvPr/>
        </p:nvSpPr>
        <p:spPr>
          <a:xfrm>
            <a:off x="457200" y="1065320"/>
            <a:ext cx="8229240" cy="50604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également de travailler avec un seul CSS. Dans ce cas la condition media est directement intégré dans le CSS: </a:t>
            </a:r>
          </a:p>
          <a:p>
            <a:pPr>
              <a:spcAft>
                <a:spcPts val="1134"/>
              </a:spcAft>
              <a:buClr>
                <a:srgbClr val="000000"/>
              </a:buClr>
              <a:buSzPct val="45000"/>
            </a:pPr>
            <a:r>
              <a:rPr lang="fr-FR" sz="1600" dirty="0">
                <a:latin typeface="Consolas" panose="020B0609020204030204" pitchFamily="49" charset="0"/>
              </a:rPr>
              <a:t>@media screen and (max-</a:t>
            </a:r>
            <a:r>
              <a:rPr lang="fr-FR" sz="1600" dirty="0" err="1">
                <a:latin typeface="Consolas" panose="020B0609020204030204" pitchFamily="49" charset="0"/>
              </a:rPr>
              <a:t>width</a:t>
            </a:r>
            <a:r>
              <a:rPr lang="fr-FR" sz="1600" dirty="0">
                <a:latin typeface="Consolas" panose="020B0609020204030204" pitchFamily="49" charset="0"/>
              </a:rPr>
              <a:t>: 1280px)</a:t>
            </a:r>
          </a:p>
          <a:p>
            <a:r>
              <a:rPr lang="fr-FR" sz="1600" b="0" dirty="0">
                <a:effectLst/>
                <a:latin typeface="Consolas" panose="020B0609020204030204" pitchFamily="49" charset="0"/>
              </a:rPr>
              <a:t>{</a:t>
            </a:r>
          </a:p>
          <a:p>
            <a:r>
              <a:rPr lang="fr-FR" sz="1600" b="0" dirty="0">
                <a:effectLst/>
                <a:latin typeface="Consolas" panose="020B0609020204030204" pitchFamily="49" charset="0"/>
              </a:rPr>
              <a:t>    /* Propriétés pour les écrans avec une largeur &lt;= 1280 px */</a:t>
            </a:r>
          </a:p>
          <a:p>
            <a:r>
              <a:rPr lang="fr-FR" sz="1600" b="0" dirty="0">
                <a:effectLst/>
                <a:latin typeface="Consolas" panose="020B0609020204030204" pitchFamily="49" charset="0"/>
              </a:rPr>
              <a: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les conditions sont utilisées à deux endroits différents, nous pouvons toutefois noter que la condition s'écrit de la même façon.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n'y a pas de bon choix, c'est une question d'organisation. Si vos CSS deviennent très grand, il est peut-être préférable d'en faire plusieurs.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Essayons d'utiliser ce media </a:t>
            </a:r>
            <a:r>
              <a:rPr lang="fr-FR" sz="2400" spc="-1" dirty="0" err="1">
                <a:solidFill>
                  <a:srgbClr val="376092"/>
                </a:solidFill>
                <a:latin typeface="Calibri"/>
              </a:rPr>
              <a:t>query</a:t>
            </a:r>
            <a:r>
              <a:rPr lang="fr-FR" sz="2400" spc="-1" dirty="0">
                <a:solidFill>
                  <a:srgbClr val="376092"/>
                </a:solidFill>
                <a:latin typeface="Calibri"/>
              </a:rPr>
              <a:t> dans notre CSS existant.</a:t>
            </a: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53652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Responsive design – Les conditions</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bâtir des conditions sur un grand nombre de paramètres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Color</a:t>
            </a:r>
            <a:r>
              <a:rPr lang="fr-FR" sz="2400" spc="-1" dirty="0">
                <a:solidFill>
                  <a:srgbClr val="376092"/>
                </a:solidFill>
                <a:latin typeface="Calibri"/>
              </a:rPr>
              <a:t> : nombre de couleur du périphérique de sortie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Height</a:t>
            </a:r>
            <a:r>
              <a:rPr lang="fr-FR" sz="2400" spc="-1" dirty="0">
                <a:solidFill>
                  <a:srgbClr val="376092"/>
                </a:solidFill>
                <a:latin typeface="Calibri"/>
              </a:rPr>
              <a:t> : hauteur de l'affichage (fenêtre)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Width</a:t>
            </a:r>
            <a:r>
              <a:rPr lang="fr-FR" sz="2400" spc="-1" dirty="0">
                <a:solidFill>
                  <a:srgbClr val="376092"/>
                </a:solidFill>
                <a:latin typeface="Calibri"/>
              </a:rPr>
              <a:t> : largeur de l'affichage (fenêtre)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Device-height</a:t>
            </a:r>
            <a:r>
              <a:rPr lang="fr-FR" sz="2400" spc="-1" dirty="0">
                <a:solidFill>
                  <a:srgbClr val="376092"/>
                </a:solidFill>
                <a:latin typeface="Calibri"/>
              </a:rPr>
              <a:t> : hauteur du périphérique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Device</a:t>
            </a:r>
            <a:r>
              <a:rPr lang="fr-FR" sz="2400" spc="-1" dirty="0">
                <a:solidFill>
                  <a:srgbClr val="376092"/>
                </a:solidFill>
                <a:latin typeface="Calibri"/>
              </a:rPr>
              <a:t> </a:t>
            </a:r>
            <a:r>
              <a:rPr lang="fr-FR" sz="2400" spc="-1" dirty="0" err="1">
                <a:solidFill>
                  <a:srgbClr val="376092"/>
                </a:solidFill>
                <a:latin typeface="Calibri"/>
              </a:rPr>
              <a:t>width</a:t>
            </a:r>
            <a:r>
              <a:rPr lang="fr-FR" sz="2400" spc="-1" dirty="0">
                <a:solidFill>
                  <a:srgbClr val="376092"/>
                </a:solidFill>
                <a:latin typeface="Calibri"/>
              </a:rPr>
              <a:t>: largeur du périphérique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Orientation : portrait ou paysage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peut ajouter les préfixes min- et max- sur la plupart des propriétés pour obtenir max-</a:t>
            </a:r>
            <a:r>
              <a:rPr lang="fr-FR" sz="2400" spc="-1" dirty="0" err="1">
                <a:solidFill>
                  <a:srgbClr val="376092"/>
                </a:solidFill>
                <a:latin typeface="Calibri"/>
              </a:rPr>
              <a:t>width</a:t>
            </a:r>
            <a:r>
              <a:rPr lang="fr-FR" sz="2400" spc="-1" dirty="0">
                <a:solidFill>
                  <a:srgbClr val="376092"/>
                </a:solidFill>
                <a:latin typeface="Calibri"/>
              </a:rPr>
              <a:t>, in-</a:t>
            </a:r>
            <a:r>
              <a:rPr lang="fr-FR" sz="2400" spc="-1" dirty="0" err="1">
                <a:solidFill>
                  <a:srgbClr val="376092"/>
                </a:solidFill>
                <a:latin typeface="Calibri"/>
              </a:rPr>
              <a:t>height</a:t>
            </a:r>
            <a:r>
              <a:rPr lang="fr-FR" sz="2400" spc="-1" dirty="0">
                <a:solidFill>
                  <a:srgbClr val="376092"/>
                </a:solidFill>
                <a:latin typeface="Calibri"/>
              </a:rPr>
              <a:t>….</a:t>
            </a: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851973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Responsive design – Les conditions</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également possible de spécifier le type de périphérique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Screen : écran classique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Handheld</a:t>
            </a:r>
            <a:r>
              <a:rPr lang="fr-FR" sz="2400" spc="-1" dirty="0">
                <a:solidFill>
                  <a:srgbClr val="376092"/>
                </a:solidFill>
                <a:latin typeface="Calibri"/>
              </a:rPr>
              <a:t> : périphérique mobile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Print</a:t>
            </a:r>
            <a:r>
              <a:rPr lang="fr-FR" sz="2400" spc="-1" dirty="0">
                <a:solidFill>
                  <a:srgbClr val="376092"/>
                </a:solidFill>
                <a:latin typeface="Calibri"/>
              </a:rPr>
              <a:t> : impression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tv : télévision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Projection: projecteur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all : tous les périphérique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All englobe tous les autres types d'écran.</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424201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Responsive design – Les conditions</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d'utiliser des opérateurs pour rendre les conditions plus complexes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And : </a:t>
            </a:r>
            <a:r>
              <a:rPr lang="fr-FR" sz="2400" dirty="0">
                <a:latin typeface="Consolas" panose="020B0609020204030204" pitchFamily="49" charset="0"/>
              </a:rPr>
              <a:t>@media screen and (max-</a:t>
            </a:r>
            <a:r>
              <a:rPr lang="fr-FR" sz="2400" dirty="0" err="1">
                <a:latin typeface="Consolas" panose="020B0609020204030204" pitchFamily="49" charset="0"/>
              </a:rPr>
              <a:t>width</a:t>
            </a:r>
            <a:r>
              <a:rPr lang="fr-FR" sz="2400" dirty="0">
                <a:latin typeface="Consolas" panose="020B0609020204030204" pitchFamily="49" charset="0"/>
              </a:rPr>
              <a:t>: 1280px)</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not : </a:t>
            </a:r>
            <a:r>
              <a:rPr lang="fr-FR" sz="2400" dirty="0">
                <a:latin typeface="Consolas" panose="020B0609020204030204" pitchFamily="49" charset="0"/>
              </a:rPr>
              <a:t>@media not screen and (max-</a:t>
            </a:r>
            <a:r>
              <a:rPr lang="fr-FR" sz="2400" dirty="0" err="1">
                <a:latin typeface="Consolas" panose="020B0609020204030204" pitchFamily="49" charset="0"/>
              </a:rPr>
              <a:t>width</a:t>
            </a:r>
            <a:r>
              <a:rPr lang="fr-FR" sz="2400" dirty="0">
                <a:latin typeface="Consolas" panose="020B0609020204030204" pitchFamily="49" charset="0"/>
              </a:rPr>
              <a:t>: 1280px)</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only</a:t>
            </a:r>
            <a:r>
              <a:rPr lang="fr-FR" sz="2400" spc="-1" dirty="0">
                <a:solidFill>
                  <a:srgbClr val="376092"/>
                </a:solidFill>
                <a:latin typeface="Calibri"/>
              </a:rPr>
              <a:t> : </a:t>
            </a:r>
            <a:r>
              <a:rPr lang="fr-FR" sz="2400" dirty="0">
                <a:latin typeface="Consolas" panose="020B0609020204030204" pitchFamily="49" charset="0"/>
              </a:rPr>
              <a:t>@media </a:t>
            </a:r>
            <a:r>
              <a:rPr lang="fr-FR" sz="2400" dirty="0" err="1">
                <a:latin typeface="Consolas" panose="020B0609020204030204" pitchFamily="49" charset="0"/>
              </a:rPr>
              <a:t>only</a:t>
            </a:r>
            <a:r>
              <a:rPr lang="fr-FR" sz="2400" dirty="0">
                <a:latin typeface="Consolas" panose="020B0609020204030204" pitchFamily="49" charset="0"/>
              </a:rPr>
              <a:t> screen and (max-</a:t>
            </a:r>
            <a:r>
              <a:rPr lang="fr-FR" sz="2400" dirty="0" err="1">
                <a:latin typeface="Consolas" panose="020B0609020204030204" pitchFamily="49" charset="0"/>
              </a:rPr>
              <a:t>width</a:t>
            </a:r>
            <a:r>
              <a:rPr lang="fr-FR" sz="2400" dirty="0">
                <a:latin typeface="Consolas" panose="020B0609020204030204" pitchFamily="49" charset="0"/>
              </a:rPr>
              <a:t>: 1280px)</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 : </a:t>
            </a:r>
            <a:r>
              <a:rPr lang="fr-FR" sz="2400" dirty="0">
                <a:latin typeface="Consolas" panose="020B0609020204030204" pitchFamily="49" charset="0"/>
              </a:rPr>
              <a:t>@media screen, tv</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Not se base uniquement sur une </a:t>
            </a:r>
            <a:r>
              <a:rPr lang="fr-FR" sz="2400" spc="-1" dirty="0" err="1">
                <a:solidFill>
                  <a:srgbClr val="376092"/>
                </a:solidFill>
                <a:latin typeface="Calibri"/>
              </a:rPr>
              <a:t>query</a:t>
            </a:r>
            <a:r>
              <a:rPr lang="fr-FR" sz="2400" spc="-1" dirty="0">
                <a:solidFill>
                  <a:srgbClr val="376092"/>
                </a:solidFill>
                <a:latin typeface="Calibri"/>
              </a:rPr>
              <a:t> en entier.</a:t>
            </a:r>
          </a:p>
          <a:p>
            <a:pPr marL="406800" indent="-324000">
              <a:spcAft>
                <a:spcPts val="1134"/>
              </a:spcAft>
              <a:buClr>
                <a:srgbClr val="000000"/>
              </a:buClr>
              <a:buSzPct val="45000"/>
              <a:buFont typeface="Wingdings" charset="2"/>
              <a:buChar char=""/>
            </a:pPr>
            <a:r>
              <a:rPr lang="fr-FR" sz="2400" spc="-1" dirty="0" err="1">
                <a:solidFill>
                  <a:srgbClr val="376092"/>
                </a:solidFill>
                <a:latin typeface="Calibri"/>
              </a:rPr>
              <a:t>Only</a:t>
            </a:r>
            <a:r>
              <a:rPr lang="fr-FR" sz="2400" spc="-1" dirty="0">
                <a:solidFill>
                  <a:srgbClr val="376092"/>
                </a:solidFill>
                <a:latin typeface="Calibri"/>
              </a:rPr>
              <a:t> permet de garder la compatibilité avec les anciens navigateur. </a:t>
            </a: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359044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dirty="0">
                <a:solidFill>
                  <a:srgbClr val="376092"/>
                </a:solidFill>
                <a:latin typeface="Arial"/>
              </a:rPr>
              <a:t>Passons à l'action – mise en page</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venons de voir plusieurs notions importantes en programmation web et nous allons les mettre en place avec un exemple.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le document HTML, juste avant le </a:t>
            </a:r>
            <a:r>
              <a:rPr lang="fr-FR" sz="2400" spc="-1" dirty="0" err="1">
                <a:solidFill>
                  <a:srgbClr val="376092"/>
                </a:solidFill>
                <a:latin typeface="Calibri"/>
              </a:rPr>
              <a:t>footter</a:t>
            </a:r>
            <a:r>
              <a:rPr lang="fr-FR" sz="2400" spc="-1" dirty="0">
                <a:solidFill>
                  <a:srgbClr val="376092"/>
                </a:solidFill>
                <a:latin typeface="Calibri"/>
              </a:rPr>
              <a:t>, nous avons intégré des photos qui pour l'instant ne sont pas formattés. Nous allons nous en occuper.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ajouter des propriétés CSS à la class </a:t>
            </a:r>
            <a:r>
              <a:rPr lang="fr-FR" sz="2400" spc="-1" dirty="0" err="1">
                <a:solidFill>
                  <a:srgbClr val="376092"/>
                </a:solidFill>
                <a:latin typeface="Calibri"/>
              </a:rPr>
              <a:t>eleImage</a:t>
            </a:r>
            <a:r>
              <a:rPr lang="fr-FR" sz="2400" spc="-1" dirty="0">
                <a:solidFill>
                  <a:srgbClr val="376092"/>
                </a:solidFill>
                <a:latin typeface="Calibri"/>
              </a:rPr>
              <a:t> pour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Ajouter une couleur de fond</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Attribuer des propriétés </a:t>
            </a:r>
            <a:r>
              <a:rPr lang="fr-FR" sz="2400" spc="-1" dirty="0" err="1">
                <a:solidFill>
                  <a:srgbClr val="376092"/>
                </a:solidFill>
                <a:latin typeface="Calibri"/>
              </a:rPr>
              <a:t>width</a:t>
            </a:r>
            <a:r>
              <a:rPr lang="fr-FR" sz="2400" spc="-1" dirty="0">
                <a:solidFill>
                  <a:srgbClr val="376092"/>
                </a:solidFill>
                <a:latin typeface="Calibri"/>
              </a:rPr>
              <a:t> et </a:t>
            </a:r>
            <a:r>
              <a:rPr lang="fr-FR" sz="2400" spc="-1" dirty="0" err="1">
                <a:solidFill>
                  <a:srgbClr val="376092"/>
                </a:solidFill>
                <a:latin typeface="Calibri"/>
              </a:rPr>
              <a:t>height</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Dimensionner les images pour qu'elles occupent 100% de la largeur de </a:t>
            </a:r>
            <a:r>
              <a:rPr lang="fr-FR" sz="2400" spc="-1" dirty="0" err="1">
                <a:solidFill>
                  <a:srgbClr val="376092"/>
                </a:solidFill>
                <a:latin typeface="Calibri"/>
              </a:rPr>
              <a:t>eleImage</a:t>
            </a:r>
            <a:r>
              <a:rPr lang="fr-FR" sz="2400" spc="-1" dirty="0">
                <a:solidFill>
                  <a:srgbClr val="376092"/>
                </a:solidFill>
                <a:latin typeface="Calibri"/>
              </a:rPr>
              <a:t> et 80% de sa hauteur.</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73979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dirty="0">
                <a:solidFill>
                  <a:srgbClr val="376092"/>
                </a:solidFill>
                <a:latin typeface="Arial"/>
              </a:rPr>
              <a:t>Passons à l'action - </a:t>
            </a:r>
            <a:r>
              <a:rPr lang="fr-FR" sz="3200" spc="-1" dirty="0" err="1">
                <a:solidFill>
                  <a:srgbClr val="376092"/>
                </a:solidFill>
                <a:latin typeface="Arial"/>
              </a:rPr>
              <a:t>flexbox</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nous regardons le résultat, nous avons donc des vignettes avec des tailles homogènes mais les photos sont étirées.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Cherchons comment utiliser la propriété CSS </a:t>
            </a:r>
            <a:r>
              <a:rPr lang="fr-FR" sz="2400" spc="-1" dirty="0" err="1">
                <a:solidFill>
                  <a:srgbClr val="376092"/>
                </a:solidFill>
                <a:latin typeface="Calibri"/>
              </a:rPr>
              <a:t>object</a:t>
            </a:r>
            <a:r>
              <a:rPr lang="fr-FR" sz="2400" spc="-1" dirty="0">
                <a:solidFill>
                  <a:srgbClr val="376092"/>
                </a:solidFill>
                <a:latin typeface="Calibri"/>
              </a:rPr>
              <a:t>-fit pour arranger ce problème.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Utilisons une </a:t>
            </a:r>
            <a:r>
              <a:rPr lang="fr-FR" sz="2400" spc="-1" dirty="0" err="1">
                <a:solidFill>
                  <a:srgbClr val="376092"/>
                </a:solidFill>
                <a:latin typeface="Calibri"/>
              </a:rPr>
              <a:t>flexbox</a:t>
            </a:r>
            <a:r>
              <a:rPr lang="fr-FR" sz="2400" spc="-1" dirty="0">
                <a:solidFill>
                  <a:srgbClr val="376092"/>
                </a:solidFill>
                <a:latin typeface="Calibri"/>
              </a:rPr>
              <a:t> pour contenir ces vignettes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plein écran, affichons 3 vignettes par lignes sur 2 lignes.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Pour afficher 3 vignettes par ligne, il faut que ces vignettes occupent 30 % de la largeur de leur contenant.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Il faut permettre à la </a:t>
            </a:r>
            <a:r>
              <a:rPr lang="fr-FR" sz="2400" spc="-1" dirty="0" err="1">
                <a:solidFill>
                  <a:srgbClr val="376092"/>
                </a:solidFill>
                <a:latin typeface="Calibri"/>
              </a:rPr>
              <a:t>flexbox</a:t>
            </a:r>
            <a:r>
              <a:rPr lang="fr-FR" sz="2400" spc="-1" dirty="0">
                <a:solidFill>
                  <a:srgbClr val="376092"/>
                </a:solidFill>
                <a:latin typeface="Calibri"/>
              </a:rPr>
              <a:t> d'aller à la ligne : </a:t>
            </a:r>
            <a:r>
              <a:rPr lang="fr-FR" sz="2400" spc="-1" dirty="0" err="1">
                <a:solidFill>
                  <a:srgbClr val="376092"/>
                </a:solidFill>
                <a:latin typeface="Calibri"/>
              </a:rPr>
              <a:t>flex</a:t>
            </a:r>
            <a:r>
              <a:rPr lang="fr-FR" sz="2400" spc="-1" dirty="0">
                <a:solidFill>
                  <a:srgbClr val="376092"/>
                </a:solidFill>
                <a:latin typeface="Calibri"/>
              </a:rPr>
              <a:t>-wrap: wrap;</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Il faut spécifier l'alignement de la </a:t>
            </a:r>
            <a:r>
              <a:rPr lang="fr-FR" sz="2400" spc="-1" dirty="0" err="1">
                <a:solidFill>
                  <a:srgbClr val="376092"/>
                </a:solidFill>
                <a:latin typeface="Calibri"/>
              </a:rPr>
              <a:t>flexbox</a:t>
            </a:r>
            <a:r>
              <a:rPr lang="fr-FR" sz="2400" spc="-1" dirty="0">
                <a:solidFill>
                  <a:srgbClr val="376092"/>
                </a:solidFill>
                <a:latin typeface="Calibri"/>
              </a:rPr>
              <a:t> : </a:t>
            </a:r>
            <a:r>
              <a:rPr lang="fr-FR" sz="2400" spc="-1" dirty="0" err="1">
                <a:solidFill>
                  <a:srgbClr val="376092"/>
                </a:solidFill>
                <a:latin typeface="Calibri"/>
              </a:rPr>
              <a:t>justify</a:t>
            </a:r>
            <a:r>
              <a:rPr lang="fr-FR" sz="2400" spc="-1" dirty="0">
                <a:solidFill>
                  <a:srgbClr val="376092"/>
                </a:solidFill>
                <a:latin typeface="Calibri"/>
              </a:rPr>
              <a:t>-content: </a:t>
            </a:r>
            <a:r>
              <a:rPr lang="fr-FR" sz="2400" spc="-1" dirty="0" err="1">
                <a:solidFill>
                  <a:srgbClr val="376092"/>
                </a:solidFill>
                <a:latin typeface="Calibri"/>
              </a:rPr>
              <a:t>space-around</a:t>
            </a:r>
            <a:r>
              <a:rPr lang="fr-FR" sz="2400" spc="-1" dirty="0">
                <a:solidFill>
                  <a:srgbClr val="376092"/>
                </a:solidFill>
                <a:latin typeface="Calibri"/>
              </a:rPr>
              <a:t>;  </a:t>
            </a: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889496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dirty="0">
                <a:solidFill>
                  <a:srgbClr val="376092"/>
                </a:solidFill>
                <a:latin typeface="Arial"/>
              </a:rPr>
              <a:t>Passons à l'action - responsive</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donc une configuration 3 vignettes par ligne sur 2 lignes.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voudrions maintenant gérer la partie responsive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Sous 1200px, nous voulons une configuration 2 vignettes par ligne sur 3 lignes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Sous 700px, nous voulons une configuration 1 vignette par ligne.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cela, nous pouvons modifier le pourcentage de largeur d'une vignette.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Voyons si la partie responsive fonctionne bien.</a:t>
            </a: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813759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dirty="0">
                <a:solidFill>
                  <a:srgbClr val="376092"/>
                </a:solidFill>
                <a:latin typeface="Arial"/>
              </a:rPr>
              <a:t>Passons à l'action - finitions</a:t>
            </a:r>
            <a:endParaRPr lang="en-US" sz="3200" b="0" strike="noStrike" spc="-1" dirty="0">
              <a:solidFill>
                <a:srgbClr val="376092"/>
              </a:solidFill>
              <a:latin typeface="Arial"/>
            </a:endParaRPr>
          </a:p>
        </p:txBody>
      </p:sp>
      <p:sp>
        <p:nvSpPr>
          <p:cNvPr id="136" name="TextShape 2"/>
          <p:cNvSpPr txBox="1"/>
          <p:nvPr/>
        </p:nvSpPr>
        <p:spPr>
          <a:xfrm>
            <a:off x="457200" y="1278384"/>
            <a:ext cx="8229240" cy="484737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Jouons sur les propriétés de </a:t>
            </a:r>
            <a:r>
              <a:rPr lang="fr-FR" sz="2400" spc="-1" dirty="0" err="1">
                <a:solidFill>
                  <a:srgbClr val="376092"/>
                </a:solidFill>
                <a:latin typeface="Calibri"/>
              </a:rPr>
              <a:t>padding</a:t>
            </a:r>
            <a:r>
              <a:rPr lang="fr-FR" sz="2400" spc="-1" dirty="0">
                <a:solidFill>
                  <a:srgbClr val="376092"/>
                </a:solidFill>
                <a:latin typeface="Calibri"/>
              </a:rPr>
              <a:t> et </a:t>
            </a:r>
            <a:r>
              <a:rPr lang="fr-FR" sz="2400" spc="-1" dirty="0" err="1">
                <a:solidFill>
                  <a:srgbClr val="376092"/>
                </a:solidFill>
                <a:latin typeface="Calibri"/>
              </a:rPr>
              <a:t>margin</a:t>
            </a:r>
            <a:r>
              <a:rPr lang="fr-FR" sz="2400" spc="-1" dirty="0">
                <a:solidFill>
                  <a:srgbClr val="376092"/>
                </a:solidFill>
                <a:latin typeface="Calibri"/>
              </a:rPr>
              <a:t> pour séparer les vignettes.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Voyons comment utiliser la propriété border-radius pour rendre le contour des vignettes moins agressives.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aussi centrer la légende des photos avec la propriété </a:t>
            </a:r>
            <a:r>
              <a:rPr lang="fr-FR" sz="2400" spc="-1" dirty="0" err="1">
                <a:solidFill>
                  <a:srgbClr val="376092"/>
                </a:solidFill>
                <a:latin typeface="Calibri"/>
              </a:rPr>
              <a:t>text-align</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une ombre aux vignettes avec la propriété box-</a:t>
            </a:r>
            <a:r>
              <a:rPr lang="fr-FR" sz="2400" spc="-1" dirty="0" err="1">
                <a:solidFill>
                  <a:srgbClr val="376092"/>
                </a:solidFill>
                <a:latin typeface="Calibri"/>
              </a:rPr>
              <a:t>shadow</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Utiliser la propriété </a:t>
            </a:r>
            <a:r>
              <a:rPr lang="fr-FR" sz="2400" spc="-1" dirty="0" err="1">
                <a:solidFill>
                  <a:srgbClr val="376092"/>
                </a:solidFill>
                <a:latin typeface="Calibri"/>
              </a:rPr>
              <a:t>hover</a:t>
            </a:r>
            <a:r>
              <a:rPr lang="fr-FR" sz="2400" spc="-1" dirty="0">
                <a:solidFill>
                  <a:srgbClr val="376092"/>
                </a:solidFill>
                <a:latin typeface="Calibri"/>
              </a:rPr>
              <a:t> sur </a:t>
            </a:r>
            <a:r>
              <a:rPr lang="fr-FR" sz="2400" spc="-1" dirty="0" err="1">
                <a:solidFill>
                  <a:srgbClr val="376092"/>
                </a:solidFill>
                <a:latin typeface="Calibri"/>
              </a:rPr>
              <a:t>eleImage</a:t>
            </a:r>
            <a:r>
              <a:rPr lang="fr-FR" sz="2400" spc="-1" dirty="0">
                <a:solidFill>
                  <a:srgbClr val="376092"/>
                </a:solidFill>
                <a:latin typeface="Calibri"/>
              </a:rPr>
              <a:t> pour modifier le background lors du passage de la souris.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Constatez le bon travail effectué.</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endParaRPr lang="fr-FR" dirty="0">
              <a:latin typeface="Consolas" panose="020B0609020204030204" pitchFamily="49" charset="0"/>
            </a:endParaRPr>
          </a:p>
          <a:p>
            <a:endParaRPr lang="fr-FR"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fr-FR" sz="2400" dirty="0">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endParaRPr lang="it-IT" sz="1400" b="0" dirty="0">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632978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marges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a:t>
            </a:r>
            <a:r>
              <a:rPr lang="fr-FR" sz="2400" spc="-1" dirty="0" err="1">
                <a:solidFill>
                  <a:srgbClr val="376092"/>
                </a:solidFill>
                <a:latin typeface="Calibri"/>
              </a:rPr>
              <a:t>margin</a:t>
            </a:r>
            <a:r>
              <a:rPr lang="fr-FR" sz="2400" spc="-1" dirty="0">
                <a:solidFill>
                  <a:srgbClr val="376092"/>
                </a:solidFill>
                <a:latin typeface="Calibri"/>
              </a:rPr>
              <a:t> et les </a:t>
            </a:r>
            <a:r>
              <a:rPr lang="fr-FR" sz="2400" spc="-1" dirty="0" err="1">
                <a:solidFill>
                  <a:srgbClr val="376092"/>
                </a:solidFill>
                <a:latin typeface="Calibri"/>
              </a:rPr>
              <a:t>padding</a:t>
            </a:r>
            <a:r>
              <a:rPr lang="fr-FR" sz="2400" spc="-1" dirty="0">
                <a:solidFill>
                  <a:srgbClr val="376092"/>
                </a:solidFill>
                <a:latin typeface="Calibri"/>
              </a:rPr>
              <a:t> peuvent être définis pour les 4 propriétés suivantes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margin</a:t>
            </a:r>
            <a:r>
              <a:rPr lang="fr-FR" sz="2400" spc="-1" dirty="0">
                <a:solidFill>
                  <a:srgbClr val="376092"/>
                </a:solidFill>
                <a:latin typeface="Calibri"/>
              </a:rPr>
              <a:t>-top / </a:t>
            </a:r>
            <a:r>
              <a:rPr lang="fr-FR" sz="2400" spc="-1" dirty="0" err="1">
                <a:solidFill>
                  <a:srgbClr val="376092"/>
                </a:solidFill>
                <a:latin typeface="Calibri"/>
              </a:rPr>
              <a:t>padding</a:t>
            </a:r>
            <a:r>
              <a:rPr lang="fr-FR" sz="2400" spc="-1" dirty="0">
                <a:solidFill>
                  <a:srgbClr val="376092"/>
                </a:solidFill>
                <a:latin typeface="Calibri"/>
              </a:rPr>
              <a:t>-top</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margin-bottom</a:t>
            </a:r>
            <a:r>
              <a:rPr lang="fr-FR" sz="2400" spc="-1" dirty="0">
                <a:solidFill>
                  <a:srgbClr val="376092"/>
                </a:solidFill>
                <a:latin typeface="Calibri"/>
              </a:rPr>
              <a:t> / </a:t>
            </a:r>
            <a:r>
              <a:rPr lang="fr-FR" sz="2400" spc="-1" dirty="0" err="1">
                <a:solidFill>
                  <a:srgbClr val="376092"/>
                </a:solidFill>
                <a:latin typeface="Calibri"/>
              </a:rPr>
              <a:t>padding-bottom</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margin</a:t>
            </a:r>
            <a:r>
              <a:rPr lang="fr-FR" sz="2400" spc="-1" dirty="0">
                <a:solidFill>
                  <a:srgbClr val="376092"/>
                </a:solidFill>
                <a:latin typeface="Calibri"/>
              </a:rPr>
              <a:t>-right / </a:t>
            </a:r>
            <a:r>
              <a:rPr lang="fr-FR" sz="2400" spc="-1" dirty="0" err="1">
                <a:solidFill>
                  <a:srgbClr val="376092"/>
                </a:solidFill>
                <a:latin typeface="Calibri"/>
              </a:rPr>
              <a:t>padding</a:t>
            </a:r>
            <a:r>
              <a:rPr lang="fr-FR" sz="2400" spc="-1" dirty="0">
                <a:solidFill>
                  <a:srgbClr val="376092"/>
                </a:solidFill>
                <a:latin typeface="Calibri"/>
              </a:rPr>
              <a:t>-right</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margin-left</a:t>
            </a:r>
            <a:r>
              <a:rPr lang="fr-FR" sz="2400" spc="-1" dirty="0">
                <a:solidFill>
                  <a:srgbClr val="376092"/>
                </a:solidFill>
                <a:latin typeface="Calibri"/>
              </a:rPr>
              <a:t> / </a:t>
            </a:r>
            <a:r>
              <a:rPr lang="fr-FR" sz="2400" spc="-1" dirty="0" err="1">
                <a:solidFill>
                  <a:srgbClr val="376092"/>
                </a:solidFill>
                <a:latin typeface="Calibri"/>
              </a:rPr>
              <a:t>padding-left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 souvent en CSS il est possible d'utiliser des propriétés qui regroupent tous les paramètres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Margin</a:t>
            </a:r>
            <a:r>
              <a:rPr lang="fr-FR" sz="2400" spc="-1" dirty="0">
                <a:solidFill>
                  <a:srgbClr val="376092"/>
                </a:solidFill>
                <a:latin typeface="Calibri"/>
              </a:rPr>
              <a:t> : 2px, 5px, 2em, 0</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Padding</a:t>
            </a:r>
            <a:r>
              <a:rPr lang="fr-FR" sz="2400" spc="-1" dirty="0">
                <a:solidFill>
                  <a:srgbClr val="376092"/>
                </a:solidFill>
                <a:latin typeface="Calibri"/>
              </a:rPr>
              <a:t> : 3em, 5px, 0, 5em</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93668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marges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également possible de laisser le navigateur s'occuper automatiquement des marges. Ce dernier va donc centre un élément par rapport à son élément parent :</a:t>
            </a:r>
          </a:p>
          <a:p>
            <a:pPr marL="82800">
              <a:spcAft>
                <a:spcPts val="1134"/>
              </a:spcAft>
              <a:buClr>
                <a:srgbClr val="000000"/>
              </a:buClr>
              <a:buSzPct val="45000"/>
            </a:pPr>
            <a:r>
              <a:rPr lang="fr-FR" sz="2400" spc="-1" dirty="0">
                <a:latin typeface="Calibri"/>
              </a:rPr>
              <a:t>p {</a:t>
            </a:r>
          </a:p>
          <a:p>
            <a:pPr marL="82800">
              <a:spcAft>
                <a:spcPts val="1134"/>
              </a:spcAft>
              <a:buClr>
                <a:srgbClr val="000000"/>
              </a:buClr>
              <a:buSzPct val="45000"/>
            </a:pPr>
            <a:r>
              <a:rPr lang="fr-FR" sz="2400" spc="-1" dirty="0">
                <a:latin typeface="Calibri"/>
              </a:rPr>
              <a:t>	</a:t>
            </a:r>
            <a:r>
              <a:rPr lang="fr-FR" sz="2400" spc="-1" dirty="0" err="1">
                <a:latin typeface="Calibri"/>
              </a:rPr>
              <a:t>width</a:t>
            </a:r>
            <a:r>
              <a:rPr lang="fr-FR" sz="2400" spc="-1" dirty="0">
                <a:latin typeface="Calibri"/>
              </a:rPr>
              <a:t> : 200px;</a:t>
            </a:r>
          </a:p>
          <a:p>
            <a:pPr marL="82800">
              <a:spcAft>
                <a:spcPts val="1134"/>
              </a:spcAft>
              <a:buClr>
                <a:srgbClr val="000000"/>
              </a:buClr>
              <a:buSzPct val="45000"/>
            </a:pPr>
            <a:r>
              <a:rPr lang="fr-FR" sz="2400" spc="-1" dirty="0">
                <a:latin typeface="Calibri"/>
              </a:rPr>
              <a:t>	</a:t>
            </a:r>
            <a:r>
              <a:rPr lang="fr-FR" sz="2400" spc="-1" dirty="0" err="1">
                <a:latin typeface="Calibri"/>
              </a:rPr>
              <a:t>padding</a:t>
            </a:r>
            <a:r>
              <a:rPr lang="fr-FR" sz="2400" spc="-1" dirty="0">
                <a:latin typeface="Calibri"/>
              </a:rPr>
              <a:t> : 40px;</a:t>
            </a:r>
          </a:p>
          <a:p>
            <a:pPr marL="82800">
              <a:spcAft>
                <a:spcPts val="1134"/>
              </a:spcAft>
              <a:buClr>
                <a:srgbClr val="000000"/>
              </a:buClr>
              <a:buSzPct val="45000"/>
            </a:pPr>
            <a:r>
              <a:rPr lang="fr-FR" sz="2400" spc="-1" dirty="0">
                <a:latin typeface="Calibri"/>
              </a:rPr>
              <a:t>	</a:t>
            </a:r>
            <a:r>
              <a:rPr lang="fr-FR" sz="2400" spc="-1" dirty="0" err="1">
                <a:latin typeface="Calibri"/>
              </a:rPr>
              <a:t>margin</a:t>
            </a:r>
            <a:r>
              <a:rPr lang="fr-FR" sz="2400" spc="-1" dirty="0">
                <a:latin typeface="Calibri"/>
              </a:rPr>
              <a:t> : auto;</a:t>
            </a:r>
          </a:p>
          <a:p>
            <a:pPr marL="82800">
              <a:spcAft>
                <a:spcPts val="1134"/>
              </a:spcAft>
              <a:buClr>
                <a:srgbClr val="000000"/>
              </a:buClr>
              <a:buSzPct val="45000"/>
            </a:pPr>
            <a:r>
              <a:rPr lang="fr-FR" sz="2400"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ce paragraphe de largeur 200px et de marge intérieur 40px sera centré dans son élément parent.</a:t>
            </a:r>
          </a:p>
          <a:p>
            <a:pPr marL="82800">
              <a:spcAft>
                <a:spcPts val="1134"/>
              </a:spcAft>
              <a:buClr>
                <a:srgbClr val="000000"/>
              </a:buClr>
              <a:buSzPct val="45000"/>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87181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bordures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bordures vont nous permettre de délimiter nos éléments et vont également nous permettre de comprendre facilement les notion de </a:t>
            </a:r>
            <a:r>
              <a:rPr lang="fr-FR" sz="2400" spc="-1" dirty="0" err="1">
                <a:solidFill>
                  <a:srgbClr val="376092"/>
                </a:solidFill>
                <a:latin typeface="Calibri"/>
              </a:rPr>
              <a:t>margin</a:t>
            </a:r>
            <a:r>
              <a:rPr lang="fr-FR" sz="2400" spc="-1" dirty="0">
                <a:solidFill>
                  <a:srgbClr val="376092"/>
                </a:solidFill>
                <a:latin typeface="Calibri"/>
              </a:rPr>
              <a:t> et </a:t>
            </a:r>
            <a:r>
              <a:rPr lang="fr-FR" sz="2400" spc="-1" dirty="0" err="1">
                <a:solidFill>
                  <a:srgbClr val="376092"/>
                </a:solidFill>
                <a:latin typeface="Calibri"/>
              </a:rPr>
              <a:t>padding</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bordures ont plusieurs propriétés dont les plus utilisées sont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a:t>
            </a:r>
            <a:r>
              <a:rPr lang="fr-FR" sz="2400" spc="-1" dirty="0" err="1">
                <a:solidFill>
                  <a:srgbClr val="376092"/>
                </a:solidFill>
                <a:latin typeface="Calibri"/>
              </a:rPr>
              <a:t>width</a:t>
            </a:r>
            <a:r>
              <a:rPr lang="fr-FR" sz="2400" spc="-1" dirty="0">
                <a:solidFill>
                  <a:srgbClr val="376092"/>
                </a:solidFill>
                <a:latin typeface="Calibri"/>
              </a:rPr>
              <a:t> : 2px;  : épaisseur de la bordure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Border-style : </a:t>
            </a:r>
            <a:r>
              <a:rPr lang="fr-FR" sz="2400" spc="-1" dirty="0" err="1">
                <a:solidFill>
                  <a:srgbClr val="376092"/>
                </a:solidFill>
                <a:latin typeface="Calibri"/>
              </a:rPr>
              <a:t>dotted</a:t>
            </a:r>
            <a:r>
              <a:rPr lang="fr-FR" sz="2400" spc="-1" dirty="0">
                <a:solidFill>
                  <a:srgbClr val="376092"/>
                </a:solidFill>
                <a:latin typeface="Calibri"/>
              </a:rPr>
              <a:t>; : bordure continue, pointillés….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a:t>
            </a:r>
            <a:r>
              <a:rPr lang="fr-FR" sz="2400" spc="-1" dirty="0" err="1">
                <a:solidFill>
                  <a:srgbClr val="376092"/>
                </a:solidFill>
                <a:latin typeface="Calibri"/>
              </a:rPr>
              <a:t>color</a:t>
            </a:r>
            <a:r>
              <a:rPr lang="fr-FR" sz="2400" spc="-1" dirty="0">
                <a:solidFill>
                  <a:srgbClr val="376092"/>
                </a:solidFill>
                <a:latin typeface="Calibri"/>
              </a:rPr>
              <a:t> : </a:t>
            </a:r>
            <a:r>
              <a:rPr lang="fr-FR" sz="2400" spc="-1" dirty="0" err="1">
                <a:solidFill>
                  <a:srgbClr val="376092"/>
                </a:solidFill>
                <a:latin typeface="Calibri"/>
              </a:rPr>
              <a:t>red</a:t>
            </a:r>
            <a:r>
              <a:rPr lang="fr-FR" sz="2400" spc="-1" dirty="0">
                <a:solidFill>
                  <a:srgbClr val="376092"/>
                </a:solidFill>
                <a:latin typeface="Calibri"/>
              </a:rPr>
              <a:t>;  : couleur de la bordure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 souvent, il existe une propriété qui regroupe ces 3 informations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 </a:t>
            </a:r>
            <a:r>
              <a:rPr lang="fr-FR" sz="2400" spc="-1" dirty="0" err="1">
                <a:solidFill>
                  <a:srgbClr val="376092"/>
                </a:solidFill>
                <a:latin typeface="Calibri"/>
              </a:rPr>
              <a:t>width</a:t>
            </a:r>
            <a:r>
              <a:rPr lang="fr-FR" sz="2400" spc="-1" dirty="0">
                <a:solidFill>
                  <a:srgbClr val="376092"/>
                </a:solidFill>
                <a:latin typeface="Calibri"/>
              </a:rPr>
              <a:t> style </a:t>
            </a:r>
            <a:r>
              <a:rPr lang="fr-FR" sz="2400" spc="-1" dirty="0" err="1">
                <a:solidFill>
                  <a:srgbClr val="376092"/>
                </a:solidFill>
                <a:latin typeface="Calibri"/>
              </a:rPr>
              <a:t>color</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90650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bordures et les marges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en savons plus sur l'utilisation des bordures et des marges, utilisons nos nouvelles connaissances sur un projet.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Utilisons la propriété border sur la balise paragraphe et testons quelques valeurs différentes.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Maintenant que les bordures sont en place utilisons la propriété </a:t>
            </a:r>
            <a:r>
              <a:rPr lang="fr-FR" sz="2400" spc="-1" dirty="0" err="1">
                <a:solidFill>
                  <a:srgbClr val="376092"/>
                </a:solidFill>
                <a:latin typeface="Calibri"/>
              </a:rPr>
              <a:t>margin</a:t>
            </a:r>
            <a:r>
              <a:rPr lang="fr-FR" sz="2400" spc="-1" dirty="0">
                <a:solidFill>
                  <a:srgbClr val="376092"/>
                </a:solidFill>
                <a:latin typeface="Calibri"/>
              </a:rPr>
              <a:t> pour laisser plus de place entre les paragraphes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Utilisons maintenant la propriété </a:t>
            </a:r>
            <a:r>
              <a:rPr lang="fr-FR" sz="2400" spc="-1" dirty="0" err="1">
                <a:solidFill>
                  <a:srgbClr val="376092"/>
                </a:solidFill>
                <a:latin typeface="Calibri"/>
              </a:rPr>
              <a:t>padding</a:t>
            </a:r>
            <a:r>
              <a:rPr lang="fr-FR" sz="2400" spc="-1" dirty="0">
                <a:solidFill>
                  <a:srgbClr val="376092"/>
                </a:solidFill>
                <a:latin typeface="Calibri"/>
              </a:rPr>
              <a:t> et observons en quoi elle se différencie de </a:t>
            </a:r>
            <a:r>
              <a:rPr lang="fr-FR" sz="2400" spc="-1" dirty="0" err="1">
                <a:solidFill>
                  <a:srgbClr val="376092"/>
                </a:solidFill>
                <a:latin typeface="Calibri"/>
              </a:rPr>
              <a:t>margin</a:t>
            </a:r>
            <a:r>
              <a:rPr lang="fr-FR" sz="2400" spc="-1" dirty="0">
                <a:solidFill>
                  <a:srgbClr val="376092"/>
                </a:solidFill>
                <a:latin typeface="Calibri"/>
              </a:rPr>
              <a:t>.</a:t>
            </a: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4031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Dépassement</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vu que nous pouvons imaginer que chaque élément html est contenu dans une boite.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peut arriver que la boite soit trop petite pour accueillir son contenu.</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ce cas-là, il va falloir gérer le dépassement de la capacité de la boite avec la propriété </a:t>
            </a:r>
            <a:r>
              <a:rPr lang="fr-FR" sz="2400" spc="-1" dirty="0" err="1">
                <a:solidFill>
                  <a:srgbClr val="376092"/>
                </a:solidFill>
                <a:latin typeface="Calibri"/>
              </a:rPr>
              <a:t>overflow</a:t>
            </a:r>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Overflow</a:t>
            </a:r>
            <a:r>
              <a:rPr lang="fr-FR" sz="2400" spc="-1" dirty="0">
                <a:solidFill>
                  <a:srgbClr val="376092"/>
                </a:solidFill>
                <a:latin typeface="Calibri"/>
              </a:rPr>
              <a:t> :visible : on laisse le texte dépasser</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Overflow</a:t>
            </a:r>
            <a:r>
              <a:rPr lang="fr-FR" sz="2400" spc="-1" dirty="0">
                <a:solidFill>
                  <a:srgbClr val="376092"/>
                </a:solidFill>
                <a:latin typeface="Calibri"/>
              </a:rPr>
              <a:t> : </a:t>
            </a:r>
            <a:r>
              <a:rPr lang="fr-FR" sz="2400" spc="-1" dirty="0" err="1">
                <a:solidFill>
                  <a:srgbClr val="376092"/>
                </a:solidFill>
                <a:latin typeface="Calibri"/>
              </a:rPr>
              <a:t>hidden</a:t>
            </a:r>
            <a:r>
              <a:rPr lang="fr-FR" sz="2400" spc="-1" dirty="0">
                <a:solidFill>
                  <a:srgbClr val="376092"/>
                </a:solidFill>
                <a:latin typeface="Calibri"/>
              </a:rPr>
              <a:t> : on coupe le texte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Overflow</a:t>
            </a:r>
            <a:r>
              <a:rPr lang="fr-FR" sz="2400" spc="-1" dirty="0">
                <a:solidFill>
                  <a:srgbClr val="376092"/>
                </a:solidFill>
                <a:latin typeface="Calibri"/>
              </a:rPr>
              <a:t> : scroll : une barre de défilement est ajoutée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Overflow</a:t>
            </a:r>
            <a:r>
              <a:rPr lang="fr-FR" sz="2400" spc="-1" dirty="0">
                <a:solidFill>
                  <a:srgbClr val="376092"/>
                </a:solidFill>
                <a:latin typeface="Calibri"/>
              </a:rPr>
              <a:t> : auto : vous laisser le navigateur gérer</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32729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Dépassement</a:t>
            </a:r>
            <a:endParaRPr lang="en-US" sz="3200" b="0" strike="noStrike" spc="-1" dirty="0">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comprendre comment marche la propriété </a:t>
            </a:r>
            <a:r>
              <a:rPr lang="fr-FR" sz="2400" spc="-1" dirty="0" err="1">
                <a:solidFill>
                  <a:srgbClr val="376092"/>
                </a:solidFill>
                <a:latin typeface="Calibri"/>
              </a:rPr>
              <a:t>overflow</a:t>
            </a:r>
            <a:r>
              <a:rPr lang="fr-FR" sz="2400" spc="-1" dirty="0">
                <a:solidFill>
                  <a:srgbClr val="376092"/>
                </a:solidFill>
                <a:latin typeface="Calibri"/>
              </a:rPr>
              <a:t>, nous allons nous appuyer sur un exemple :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Commençons par dimensionner un paragraphe avec les propriétés </a:t>
            </a:r>
            <a:r>
              <a:rPr lang="fr-FR" sz="2400" spc="-1" dirty="0" err="1">
                <a:solidFill>
                  <a:srgbClr val="376092"/>
                </a:solidFill>
                <a:latin typeface="Calibri"/>
              </a:rPr>
              <a:t>width</a:t>
            </a:r>
            <a:r>
              <a:rPr lang="fr-FR" sz="2400" spc="-1" dirty="0">
                <a:solidFill>
                  <a:srgbClr val="376092"/>
                </a:solidFill>
                <a:latin typeface="Calibri"/>
              </a:rPr>
              <a:t> et </a:t>
            </a:r>
            <a:r>
              <a:rPr lang="fr-FR" sz="2400" spc="-1" dirty="0" err="1">
                <a:solidFill>
                  <a:srgbClr val="376092"/>
                </a:solidFill>
                <a:latin typeface="Calibri"/>
              </a:rPr>
              <a:t>height</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Utilisons maintenant la propriété </a:t>
            </a:r>
            <a:r>
              <a:rPr lang="fr-FR" sz="2400" spc="-1" dirty="0" err="1">
                <a:solidFill>
                  <a:srgbClr val="376092"/>
                </a:solidFill>
                <a:latin typeface="Calibri"/>
              </a:rPr>
              <a:t>overflow</a:t>
            </a:r>
            <a:r>
              <a:rPr lang="fr-FR" sz="2400" spc="-1" dirty="0">
                <a:solidFill>
                  <a:srgbClr val="376092"/>
                </a:solidFill>
                <a:latin typeface="Calibri"/>
              </a:rPr>
              <a:t> pour voir comment agissent ses différentes valeurs.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Parfois les chaînes de caractères comportent des mots longs et de base, les navigateurs ne coupe pas les mots en deux pour revenir à la ligne.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pouvez imposer cette coupure à votre navigateur avec la propriété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Word-wrap: break-</a:t>
            </a:r>
            <a:r>
              <a:rPr lang="fr-FR" sz="2400" spc="-1" dirty="0" err="1">
                <a:solidFill>
                  <a:srgbClr val="376092"/>
                </a:solidFill>
                <a:latin typeface="Calibri"/>
              </a:rPr>
              <a:t>word</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608581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6" ma:contentTypeDescription="Crée un document." ma:contentTypeScope="" ma:versionID="d42c5eea3bdff7e880c3a242e041c998">
  <xsd:schema xmlns:xsd="http://www.w3.org/2001/XMLSchema" xmlns:xs="http://www.w3.org/2001/XMLSchema" xmlns:p="http://schemas.microsoft.com/office/2006/metadata/properties" xmlns:ns2="c1e294f3-4627-4ce5-bb05-78017f98850e" targetNamespace="http://schemas.microsoft.com/office/2006/metadata/properties" ma:root="true" ma:fieldsID="fe708bd470ffde09004d9e175c7b0224" ns2:_="">
    <xsd:import namespace="c1e294f3-4627-4ce5-bb05-78017f9885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D5A1F7-B475-4496-8AB7-23C176A63F9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8EDBE8A-F8F9-4537-A306-901C2A55E240}">
  <ds:schemaRefs>
    <ds:schemaRef ds:uri="http://schemas.microsoft.com/sharepoint/v3/contenttype/forms"/>
  </ds:schemaRefs>
</ds:datastoreItem>
</file>

<file path=customXml/itemProps3.xml><?xml version="1.0" encoding="utf-8"?>
<ds:datastoreItem xmlns:ds="http://schemas.openxmlformats.org/officeDocument/2006/customXml" ds:itemID="{A284097C-A3D2-492A-89F6-5BA236CFA9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e294f3-4627-4ce5-bb05-78017f9885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7318</TotalTime>
  <Words>3165</Words>
  <Application>Microsoft Office PowerPoint</Application>
  <PresentationFormat>Affichage à l'écran (4:3)</PresentationFormat>
  <Paragraphs>814</Paragraphs>
  <Slides>38</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38</vt:i4>
      </vt:variant>
    </vt:vector>
  </HeadingPairs>
  <TitlesOfParts>
    <vt:vector size="47" baseType="lpstr">
      <vt:lpstr>Arial</vt:lpstr>
      <vt:lpstr>Calibri</vt:lpstr>
      <vt:lpstr>Consolas</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Dan FEVRE</cp:lastModifiedBy>
  <cp:revision>303</cp:revision>
  <dcterms:created xsi:type="dcterms:W3CDTF">2012-01-17T22:15:29Z</dcterms:created>
  <dcterms:modified xsi:type="dcterms:W3CDTF">2021-11-16T12:18:17Z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