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661" r:id="rId5"/>
  </p:sldMasterIdLst>
  <p:notesMasterIdLst>
    <p:notesMasterId r:id="rId45"/>
  </p:notesMasterIdLst>
  <p:sldIdLst>
    <p:sldId id="256" r:id="rId6"/>
    <p:sldId id="257" r:id="rId7"/>
    <p:sldId id="343" r:id="rId8"/>
    <p:sldId id="378" r:id="rId9"/>
    <p:sldId id="379" r:id="rId10"/>
    <p:sldId id="380" r:id="rId11"/>
    <p:sldId id="381" r:id="rId12"/>
    <p:sldId id="383" r:id="rId13"/>
    <p:sldId id="384" r:id="rId14"/>
    <p:sldId id="386" r:id="rId15"/>
    <p:sldId id="385" r:id="rId16"/>
    <p:sldId id="387" r:id="rId17"/>
    <p:sldId id="388" r:id="rId18"/>
    <p:sldId id="391" r:id="rId19"/>
    <p:sldId id="392" r:id="rId20"/>
    <p:sldId id="393" r:id="rId21"/>
    <p:sldId id="394" r:id="rId22"/>
    <p:sldId id="395" r:id="rId23"/>
    <p:sldId id="396" r:id="rId24"/>
    <p:sldId id="397" r:id="rId25"/>
    <p:sldId id="410" r:id="rId26"/>
    <p:sldId id="412" r:id="rId27"/>
    <p:sldId id="413" r:id="rId28"/>
    <p:sldId id="398" r:id="rId29"/>
    <p:sldId id="411" r:id="rId30"/>
    <p:sldId id="400" r:id="rId31"/>
    <p:sldId id="401" r:id="rId32"/>
    <p:sldId id="403" r:id="rId33"/>
    <p:sldId id="404" r:id="rId34"/>
    <p:sldId id="405" r:id="rId35"/>
    <p:sldId id="406" r:id="rId36"/>
    <p:sldId id="407" r:id="rId37"/>
    <p:sldId id="408" r:id="rId38"/>
    <p:sldId id="409" r:id="rId39"/>
    <p:sldId id="414" r:id="rId40"/>
    <p:sldId id="415" r:id="rId41"/>
    <p:sldId id="417" r:id="rId42"/>
    <p:sldId id="418" r:id="rId43"/>
    <p:sldId id="281" r:id="rId44"/>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48F3E-7096-4E17-817B-C53CFC57BBA1}" vWet="2" dt="2021-10-06T08:46:32.064"/>
    <p1510:client id="{53C19B39-70A7-4AC1-840D-9090A70C4CA5}" v="4" dt="2021-10-06T08:32:11.523"/>
    <p1510:client id="{75C305F6-7811-43C6-810B-2FCB189D245A}" v="2" dt="2021-10-06T08:53:45.326"/>
    <p1510:client id="{C34A5457-B1EB-4D07-85AB-A713A05FD407}" v="2" dt="2021-10-12T06:18:05.91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LMAZ Bünyamin" userId="S::alss-sio-sisr21-ybu@ccicampus.fr::8b84071b-48c5-43d2-85c5-1e15df6c2384" providerId="AD" clId="Web-{53C19B39-70A7-4AC1-840D-9090A70C4CA5}"/>
    <pc:docChg chg="modSld">
      <pc:chgData name="YILMAZ Bünyamin" userId="S::alss-sio-sisr21-ybu@ccicampus.fr::8b84071b-48c5-43d2-85c5-1e15df6c2384" providerId="AD" clId="Web-{53C19B39-70A7-4AC1-840D-9090A70C4CA5}" dt="2021-10-06T08:32:11.523" v="3"/>
      <pc:docMkLst>
        <pc:docMk/>
      </pc:docMkLst>
      <pc:sldChg chg="addSp delSp">
        <pc:chgData name="YILMAZ Bünyamin" userId="S::alss-sio-sisr21-ybu@ccicampus.fr::8b84071b-48c5-43d2-85c5-1e15df6c2384" providerId="AD" clId="Web-{53C19B39-70A7-4AC1-840D-9090A70C4CA5}" dt="2021-10-06T08:32:11.523" v="3"/>
        <pc:sldMkLst>
          <pc:docMk/>
          <pc:sldMk cId="3890631261" sldId="408"/>
        </pc:sldMkLst>
        <pc:spChg chg="add del">
          <ac:chgData name="YILMAZ Bünyamin" userId="S::alss-sio-sisr21-ybu@ccicampus.fr::8b84071b-48c5-43d2-85c5-1e15df6c2384" providerId="AD" clId="Web-{53C19B39-70A7-4AC1-840D-9090A70C4CA5}" dt="2021-10-06T08:32:09.929" v="2"/>
          <ac:spMkLst>
            <pc:docMk/>
            <pc:sldMk cId="3890631261" sldId="408"/>
            <ac:spMk id="2" creationId="{446DBABA-467D-45C9-9A81-EA17BACDDC4E}"/>
          </ac:spMkLst>
        </pc:spChg>
        <pc:spChg chg="add del">
          <ac:chgData name="YILMAZ Bünyamin" userId="S::alss-sio-sisr21-ybu@ccicampus.fr::8b84071b-48c5-43d2-85c5-1e15df6c2384" providerId="AD" clId="Web-{53C19B39-70A7-4AC1-840D-9090A70C4CA5}" dt="2021-10-06T08:32:11.523" v="3"/>
          <ac:spMkLst>
            <pc:docMk/>
            <pc:sldMk cId="3890631261" sldId="408"/>
            <ac:spMk id="4" creationId="{62531E2B-0E2E-42B9-BBF0-23C4131BB3E9}"/>
          </ac:spMkLst>
        </pc:spChg>
      </pc:sldChg>
    </pc:docChg>
  </pc:docChgLst>
  <pc:docChgLst>
    <pc:chgData name="EKOBE KOTTO Victor" userId="S::alss-sio-slam21-evi@ccicampus.fr::af8c24fa-4799-4263-a602-669924b638b1" providerId="AD" clId="Web-{75C305F6-7811-43C6-810B-2FCB189D245A}"/>
    <pc:docChg chg="modSld">
      <pc:chgData name="EKOBE KOTTO Victor" userId="S::alss-sio-slam21-evi@ccicampus.fr::af8c24fa-4799-4263-a602-669924b638b1" providerId="AD" clId="Web-{75C305F6-7811-43C6-810B-2FCB189D245A}" dt="2021-10-06T08:53:45.326" v="1" actId="20577"/>
      <pc:docMkLst>
        <pc:docMk/>
      </pc:docMkLst>
      <pc:sldChg chg="modSp">
        <pc:chgData name="EKOBE KOTTO Victor" userId="S::alss-sio-slam21-evi@ccicampus.fr::af8c24fa-4799-4263-a602-669924b638b1" providerId="AD" clId="Web-{75C305F6-7811-43C6-810B-2FCB189D245A}" dt="2021-10-06T08:53:45.326" v="1" actId="20577"/>
        <pc:sldMkLst>
          <pc:docMk/>
          <pc:sldMk cId="1371523184" sldId="407"/>
        </pc:sldMkLst>
        <pc:spChg chg="mod">
          <ac:chgData name="EKOBE KOTTO Victor" userId="S::alss-sio-slam21-evi@ccicampus.fr::af8c24fa-4799-4263-a602-669924b638b1" providerId="AD" clId="Web-{75C305F6-7811-43C6-810B-2FCB189D245A}" dt="2021-10-06T08:53:45.326" v="1" actId="20577"/>
          <ac:spMkLst>
            <pc:docMk/>
            <pc:sldMk cId="1371523184" sldId="407"/>
            <ac:spMk id="140" creationId="{00000000-0000-0000-0000-000000000000}"/>
          </ac:spMkLst>
        </pc:spChg>
      </pc:sldChg>
    </pc:docChg>
  </pc:docChgLst>
  <pc:docChgLst>
    <pc:chgData name="EKOBE KOTTO Victor" userId="S::alss-sio-slam21-evi@ccicampus.fr::af8c24fa-4799-4263-a602-669924b638b1" providerId="AD" clId="Web-{C34A5457-B1EB-4D07-85AB-A713A05FD407}"/>
    <pc:docChg chg="modSld">
      <pc:chgData name="EKOBE KOTTO Victor" userId="S::alss-sio-slam21-evi@ccicampus.fr::af8c24fa-4799-4263-a602-669924b638b1" providerId="AD" clId="Web-{C34A5457-B1EB-4D07-85AB-A713A05FD407}" dt="2021-10-12T06:18:05.917" v="1" actId="20577"/>
      <pc:docMkLst>
        <pc:docMk/>
      </pc:docMkLst>
      <pc:sldChg chg="modSp">
        <pc:chgData name="EKOBE KOTTO Victor" userId="S::alss-sio-slam21-evi@ccicampus.fr::af8c24fa-4799-4263-a602-669924b638b1" providerId="AD" clId="Web-{C34A5457-B1EB-4D07-85AB-A713A05FD407}" dt="2021-10-12T06:18:05.917" v="1" actId="20577"/>
        <pc:sldMkLst>
          <pc:docMk/>
          <pc:sldMk cId="3448925319" sldId="411"/>
        </pc:sldMkLst>
        <pc:spChg chg="mod">
          <ac:chgData name="EKOBE KOTTO Victor" userId="S::alss-sio-slam21-evi@ccicampus.fr::af8c24fa-4799-4263-a602-669924b638b1" providerId="AD" clId="Web-{C34A5457-B1EB-4D07-85AB-A713A05FD407}" dt="2021-10-12T06:18:05.917" v="1" actId="20577"/>
          <ac:spMkLst>
            <pc:docMk/>
            <pc:sldMk cId="3448925319" sldId="411"/>
            <ac:spMk id="14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11/10/2021</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27</a:t>
            </a:fld>
            <a:endParaRPr lang="fr-FR"/>
          </a:p>
        </p:txBody>
      </p:sp>
    </p:spTree>
    <p:extLst>
      <p:ext uri="{BB962C8B-B14F-4D97-AF65-F5344CB8AC3E}">
        <p14:creationId xmlns:p14="http://schemas.microsoft.com/office/powerpoint/2010/main" val="4200695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28</a:t>
            </a:fld>
            <a:endParaRPr lang="fr-FR"/>
          </a:p>
        </p:txBody>
      </p:sp>
    </p:spTree>
    <p:extLst>
      <p:ext uri="{BB962C8B-B14F-4D97-AF65-F5344CB8AC3E}">
        <p14:creationId xmlns:p14="http://schemas.microsoft.com/office/powerpoint/2010/main" val="314077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29</a:t>
            </a:fld>
            <a:endParaRPr lang="fr-FR"/>
          </a:p>
        </p:txBody>
      </p:sp>
    </p:spTree>
    <p:extLst>
      <p:ext uri="{BB962C8B-B14F-4D97-AF65-F5344CB8AC3E}">
        <p14:creationId xmlns:p14="http://schemas.microsoft.com/office/powerpoint/2010/main" val="2606515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30</a:t>
            </a:fld>
            <a:endParaRPr lang="fr-FR"/>
          </a:p>
        </p:txBody>
      </p:sp>
    </p:spTree>
    <p:extLst>
      <p:ext uri="{BB962C8B-B14F-4D97-AF65-F5344CB8AC3E}">
        <p14:creationId xmlns:p14="http://schemas.microsoft.com/office/powerpoint/2010/main" val="2375826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31</a:t>
            </a:fld>
            <a:endParaRPr lang="fr-FR"/>
          </a:p>
        </p:txBody>
      </p:sp>
    </p:spTree>
    <p:extLst>
      <p:ext uri="{BB962C8B-B14F-4D97-AF65-F5344CB8AC3E}">
        <p14:creationId xmlns:p14="http://schemas.microsoft.com/office/powerpoint/2010/main" val="3966647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32</a:t>
            </a:fld>
            <a:endParaRPr lang="fr-FR"/>
          </a:p>
        </p:txBody>
      </p:sp>
    </p:spTree>
    <p:extLst>
      <p:ext uri="{BB962C8B-B14F-4D97-AF65-F5344CB8AC3E}">
        <p14:creationId xmlns:p14="http://schemas.microsoft.com/office/powerpoint/2010/main" val="2581277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33</a:t>
            </a:fld>
            <a:endParaRPr lang="fr-FR"/>
          </a:p>
        </p:txBody>
      </p:sp>
    </p:spTree>
    <p:extLst>
      <p:ext uri="{BB962C8B-B14F-4D97-AF65-F5344CB8AC3E}">
        <p14:creationId xmlns:p14="http://schemas.microsoft.com/office/powerpoint/2010/main" val="1313914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34</a:t>
            </a:fld>
            <a:endParaRPr lang="fr-FR"/>
          </a:p>
        </p:txBody>
      </p:sp>
    </p:spTree>
    <p:extLst>
      <p:ext uri="{BB962C8B-B14F-4D97-AF65-F5344CB8AC3E}">
        <p14:creationId xmlns:p14="http://schemas.microsoft.com/office/powerpoint/2010/main" val="133037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35</a:t>
            </a:fld>
            <a:endParaRPr lang="fr-FR"/>
          </a:p>
        </p:txBody>
      </p:sp>
    </p:spTree>
    <p:extLst>
      <p:ext uri="{BB962C8B-B14F-4D97-AF65-F5344CB8AC3E}">
        <p14:creationId xmlns:p14="http://schemas.microsoft.com/office/powerpoint/2010/main" val="140241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hyperlink" Target="https://www.pexels.com/fr-fr/" TargetMode="External"/><Relationship Id="rId2" Type="http://schemas.openxmlformats.org/officeDocument/2006/relationships/hyperlink" Target="https://burst.shopify.com/" TargetMode="External"/><Relationship Id="rId1" Type="http://schemas.openxmlformats.org/officeDocument/2006/relationships/slideLayout" Target="../slideLayouts/slideLayout15.xml"/><Relationship Id="rId4" Type="http://schemas.openxmlformats.org/officeDocument/2006/relationships/hyperlink" Target="https://www.freeimages.com/fr"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mozilla.org/fr/docs/Web/HTML/Element" TargetMode="Externa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mozilla.org/fr/docs/Web/HTML/Element" TargetMode="External"/><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a:solidFill>
                  <a:srgbClr val="376092"/>
                </a:solidFill>
                <a:latin typeface="Arial"/>
              </a:rPr>
              <a:t>Bases de la programmation</a:t>
            </a:r>
            <a:br>
              <a:rPr/>
            </a:br>
            <a:r>
              <a:rPr lang="fr-FR" sz="4400" spc="-1">
                <a:solidFill>
                  <a:srgbClr val="376092"/>
                </a:solidFill>
                <a:latin typeface="Arial"/>
              </a:rPr>
              <a:t>HTML </a:t>
            </a:r>
            <a:endParaRPr lang="en-US" sz="4400" spc="-1">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CCI Campus – </a:t>
            </a:r>
            <a:r>
              <a:rPr lang="fr-FR" sz="2400" spc="-1">
                <a:solidFill>
                  <a:srgbClr val="999999"/>
                </a:solidFill>
                <a:latin typeface="Arial"/>
              </a:rPr>
              <a:t>BTS SIO</a:t>
            </a:r>
            <a:endParaRPr lang="en-US" sz="2400" b="0" strike="noStrike" spc="-1">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Philippe Schlegel</a:t>
            </a:r>
            <a:endParaRPr lang="en-US" sz="2400" b="0" strike="noStrike" spc="-1">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Calibri"/>
              </a:rPr>
              <a:t>De quoi ai-je besoin pour commencer ?</a:t>
            </a:r>
            <a:endParaRPr lang="en-US" sz="3200" b="0" strike="noStrike" spc="-1">
              <a:solidFill>
                <a:srgbClr val="376092"/>
              </a:solidFill>
              <a:latin typeface="Calibri"/>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Il ne faut donc en plus du navigateur un outil pour pouvoir écrire du code. N’importe quel traitement de texte peut faire l’affaire mais certains apportent des fonctionnalités agréables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Colorisation syntaxique</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Terminal intégré</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Gestion du versioning (GIT)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Comparaison de version</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Recherche dans le projet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Aide au débogage</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577695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Calibri"/>
              </a:rPr>
              <a:t>De quoi ai-je besoin pour commencer ?</a:t>
            </a:r>
            <a:endParaRPr lang="en-US" sz="3200" b="0" strike="noStrike" spc="-1">
              <a:solidFill>
                <a:srgbClr val="376092"/>
              </a:solidFill>
              <a:latin typeface="Calibri"/>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Visual studio code est un bon compromis et plus d’être gratuit.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https://code.visualstudio.com/</a:t>
            </a:r>
          </a:p>
          <a:p>
            <a:pPr marL="432000" indent="-324000">
              <a:spcAft>
                <a:spcPts val="1060"/>
              </a:spcAft>
              <a:buClr>
                <a:srgbClr val="000000"/>
              </a:buClr>
              <a:buSzPct val="45000"/>
              <a:buFont typeface="Wingdings" charset="2"/>
              <a:buChar char=""/>
            </a:pPr>
            <a:r>
              <a:rPr lang="fr-FR" sz="2400" spc="-1">
                <a:solidFill>
                  <a:srgbClr val="376092"/>
                </a:solidFill>
                <a:latin typeface="Arial"/>
              </a:rPr>
              <a:t>Cependant, vous pouvez utiliser d’autres éditeurs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Atom</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Sublime </a:t>
            </a:r>
            <a:r>
              <a:rPr lang="fr-FR" sz="2400" spc="-1" err="1">
                <a:solidFill>
                  <a:srgbClr val="376092"/>
                </a:solidFill>
                <a:latin typeface="Arial"/>
              </a:rPr>
              <a:t>Text</a:t>
            </a: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a:solidFill>
                  <a:srgbClr val="376092"/>
                </a:solidFill>
                <a:latin typeface="Arial"/>
              </a:rPr>
              <a:t>Notepad ++</a:t>
            </a:r>
          </a:p>
          <a:p>
            <a:pPr marL="432000" indent="-324000">
              <a:spcAft>
                <a:spcPts val="1060"/>
              </a:spcAft>
              <a:buClr>
                <a:srgbClr val="000000"/>
              </a:buClr>
              <a:buSzPct val="45000"/>
              <a:buFont typeface="Wingdings" charset="2"/>
              <a:buChar char=""/>
            </a:pPr>
            <a:r>
              <a:rPr lang="fr-FR" sz="2400" spc="-1">
                <a:solidFill>
                  <a:srgbClr val="376092"/>
                </a:solidFill>
                <a:latin typeface="Arial"/>
              </a:rPr>
              <a:t>Les outils comme </a:t>
            </a:r>
            <a:r>
              <a:rPr lang="fr-FR" sz="2400" spc="-1" err="1">
                <a:solidFill>
                  <a:srgbClr val="376092"/>
                </a:solidFill>
                <a:latin typeface="Arial"/>
              </a:rPr>
              <a:t>visual</a:t>
            </a:r>
            <a:r>
              <a:rPr lang="fr-FR" sz="2400" spc="-1">
                <a:solidFill>
                  <a:srgbClr val="376092"/>
                </a:solidFill>
                <a:latin typeface="Arial"/>
              </a:rPr>
              <a:t> studio code peuvent être majoritairement configurés.</a:t>
            </a:r>
          </a:p>
          <a:p>
            <a:pPr marL="432000" indent="-324000">
              <a:spcAft>
                <a:spcPts val="1060"/>
              </a:spcAft>
              <a:buClr>
                <a:srgbClr val="000000"/>
              </a:buClr>
              <a:buSzPct val="45000"/>
              <a:buFont typeface="Wingdings" charset="2"/>
              <a:buChar char=""/>
            </a:pPr>
            <a:r>
              <a:rPr lang="fr-FR" sz="2400" spc="-1">
                <a:solidFill>
                  <a:srgbClr val="376092"/>
                </a:solidFill>
                <a:latin typeface="Arial"/>
              </a:rPr>
              <a:t>Nous avons un éditeur de texte et un navigateur, l’aventure peut commencer.</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9606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Calibri"/>
              </a:rPr>
              <a:t>Les ou</a:t>
            </a:r>
            <a:r>
              <a:rPr lang="fr-FR" sz="3200" spc="-1">
                <a:solidFill>
                  <a:srgbClr val="376092"/>
                </a:solidFill>
                <a:latin typeface="Calibri"/>
              </a:rPr>
              <a:t>tils de développement des navigateurs</a:t>
            </a:r>
            <a:endParaRPr lang="fr-FR" sz="3200" b="0" strike="noStrike" spc="-1">
              <a:solidFill>
                <a:srgbClr val="376092"/>
              </a:solidFill>
              <a:latin typeface="Calibri"/>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Utilisons la fonction inspecter pour visualiser le code source d’un site existant.</a:t>
            </a:r>
          </a:p>
          <a:p>
            <a:pPr marL="432000" indent="-324000">
              <a:spcAft>
                <a:spcPts val="1060"/>
              </a:spcAft>
              <a:buClr>
                <a:srgbClr val="000000"/>
              </a:buClr>
              <a:buSzPct val="45000"/>
              <a:buFont typeface="Wingdings" charset="2"/>
              <a:buChar char=""/>
            </a:pPr>
            <a:r>
              <a:rPr lang="fr-FR" sz="2400" spc="-1">
                <a:solidFill>
                  <a:srgbClr val="376092"/>
                </a:solidFill>
                <a:latin typeface="Arial"/>
              </a:rPr>
              <a:t>Le navigateur interprète un fichier HTML, il a donc une connaissance complète du code source.</a:t>
            </a:r>
          </a:p>
          <a:p>
            <a:pPr marL="432000" indent="-324000">
              <a:spcAft>
                <a:spcPts val="1060"/>
              </a:spcAft>
              <a:buClr>
                <a:srgbClr val="000000"/>
              </a:buClr>
              <a:buSzPct val="45000"/>
              <a:buFont typeface="Wingdings" charset="2"/>
              <a:buChar char=""/>
            </a:pPr>
            <a:r>
              <a:rPr lang="fr-FR" sz="2400" spc="-1">
                <a:solidFill>
                  <a:srgbClr val="376092"/>
                </a:solidFill>
                <a:latin typeface="Arial"/>
              </a:rPr>
              <a:t>Voyons comment les éléments de structure et les éléments de style se trouve dans des parties différentes.</a:t>
            </a:r>
          </a:p>
          <a:p>
            <a:pPr marL="432000" indent="-324000">
              <a:spcAft>
                <a:spcPts val="1060"/>
              </a:spcAft>
              <a:buClr>
                <a:srgbClr val="000000"/>
              </a:buClr>
              <a:buSzPct val="45000"/>
              <a:buFont typeface="Wingdings" charset="2"/>
              <a:buChar char=""/>
            </a:pPr>
            <a:r>
              <a:rPr lang="fr-FR" sz="2400" spc="-1">
                <a:solidFill>
                  <a:srgbClr val="376092"/>
                </a:solidFill>
                <a:latin typeface="Arial"/>
              </a:rPr>
              <a:t>Passons rapidement les outils en revue pour avoir une idée de ce qu’il est possible de faire avec un navigateur.</a:t>
            </a:r>
          </a:p>
          <a:p>
            <a:pPr marL="432000" indent="-324000">
              <a:spcAft>
                <a:spcPts val="1060"/>
              </a:spcAft>
              <a:buClr>
                <a:srgbClr val="000000"/>
              </a:buClr>
              <a:buSzPct val="45000"/>
              <a:buFont typeface="Wingdings" charset="2"/>
              <a:buChar char=""/>
            </a:pPr>
            <a:r>
              <a:rPr lang="fr-FR" sz="2400" spc="-1">
                <a:solidFill>
                  <a:srgbClr val="376092"/>
                </a:solidFill>
                <a:latin typeface="Arial"/>
              </a:rPr>
              <a:t>Ces outils permettent également de tester la partie responsive du site.</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4204149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a:t>
            </a: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HTML (HyperText </a:t>
            </a:r>
            <a:r>
              <a:rPr lang="fr-FR" sz="2400" spc="-1" err="1">
                <a:solidFill>
                  <a:srgbClr val="376092"/>
                </a:solidFill>
                <a:latin typeface="Arial"/>
              </a:rPr>
              <a:t>Makeup</a:t>
            </a:r>
            <a:r>
              <a:rPr lang="fr-FR" sz="2400" spc="-1">
                <a:solidFill>
                  <a:srgbClr val="376092"/>
                </a:solidFill>
                <a:latin typeface="Arial"/>
              </a:rPr>
              <a:t> </a:t>
            </a:r>
            <a:r>
              <a:rPr lang="fr-FR" sz="2400" spc="-1" err="1">
                <a:solidFill>
                  <a:srgbClr val="376092"/>
                </a:solidFill>
                <a:latin typeface="Arial"/>
              </a:rPr>
              <a:t>Language</a:t>
            </a:r>
            <a:r>
              <a:rPr lang="fr-FR" sz="2400" spc="-1">
                <a:solidFill>
                  <a:srgbClr val="376092"/>
                </a:solidFill>
                <a:latin typeface="Arial"/>
              </a:rPr>
              <a:t>) : Le langage HTML est né en même temps qu’internet en 1991.</a:t>
            </a:r>
          </a:p>
          <a:p>
            <a:pPr marL="432000" indent="-324000">
              <a:spcAft>
                <a:spcPts val="1060"/>
              </a:spcAft>
              <a:buClr>
                <a:srgbClr val="000000"/>
              </a:buClr>
              <a:buSzPct val="45000"/>
              <a:buFont typeface="Wingdings" charset="2"/>
              <a:buChar char=""/>
            </a:pPr>
            <a:r>
              <a:rPr lang="fr-FR" sz="2400" spc="-1">
                <a:solidFill>
                  <a:srgbClr val="376092"/>
                </a:solidFill>
                <a:latin typeface="Arial"/>
              </a:rPr>
              <a:t>Il permet de structurer les éléments de votre page (texte, image, formulaires, vidéo, son…).</a:t>
            </a:r>
          </a:p>
          <a:p>
            <a:pPr marL="432000" indent="-324000">
              <a:spcAft>
                <a:spcPts val="1060"/>
              </a:spcAft>
              <a:buClr>
                <a:srgbClr val="000000"/>
              </a:buClr>
              <a:buSzPct val="45000"/>
              <a:buFont typeface="Wingdings" charset="2"/>
              <a:buChar char=""/>
            </a:pPr>
            <a:r>
              <a:rPr lang="fr-FR" sz="2400" spc="-1">
                <a:solidFill>
                  <a:srgbClr val="376092"/>
                </a:solidFill>
                <a:latin typeface="Arial"/>
              </a:rPr>
              <a:t>Même avec les dernier </a:t>
            </a:r>
            <a:r>
              <a:rPr lang="fr-FR" sz="2400" spc="-1" err="1">
                <a:solidFill>
                  <a:srgbClr val="376092"/>
                </a:solidFill>
                <a:latin typeface="Arial"/>
              </a:rPr>
              <a:t>framework</a:t>
            </a:r>
            <a:r>
              <a:rPr lang="fr-FR" sz="2400" spc="-1">
                <a:solidFill>
                  <a:srgbClr val="376092"/>
                </a:solidFill>
                <a:latin typeface="Arial"/>
              </a:rPr>
              <a:t>, les pages affichées sont toujours au format HTML. Le langage reste donc toujours une pierre angulaire d’internet.</a:t>
            </a:r>
          </a:p>
          <a:p>
            <a:pPr marL="432000" indent="-324000">
              <a:spcAft>
                <a:spcPts val="1060"/>
              </a:spcAft>
              <a:buClr>
                <a:srgbClr val="000000"/>
              </a:buClr>
              <a:buSzPct val="45000"/>
              <a:buFont typeface="Wingdings" charset="2"/>
              <a:buChar char=""/>
            </a:pPr>
            <a:r>
              <a:rPr lang="fr-FR" sz="2400" spc="-1">
                <a:solidFill>
                  <a:srgbClr val="376092"/>
                </a:solidFill>
                <a:latin typeface="Arial"/>
              </a:rPr>
              <a:t>Le HTML est un langage de balisage et ne comporte pas de structure comme les conditionnelles ou les boucles. C’est pour cette raison que nous intégrerons du javascript pour compléter le HTML.</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288202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 première page</a:t>
            </a:r>
          </a:p>
        </p:txBody>
      </p:sp>
      <p:sp>
        <p:nvSpPr>
          <p:cNvPr id="140" name="TextShape 2"/>
          <p:cNvSpPr txBox="1"/>
          <p:nvPr/>
        </p:nvSpPr>
        <p:spPr>
          <a:xfrm>
            <a:off x="457200" y="1145219"/>
            <a:ext cx="8229240" cy="4980541"/>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Commençons par ouvrir un éditeur de texte.</a:t>
            </a:r>
          </a:p>
          <a:p>
            <a:pPr marL="432000" indent="-324000">
              <a:spcAft>
                <a:spcPts val="1060"/>
              </a:spcAft>
              <a:buClr>
                <a:srgbClr val="000000"/>
              </a:buClr>
              <a:buSzPct val="45000"/>
              <a:buFont typeface="Wingdings" charset="2"/>
              <a:buChar char=""/>
            </a:pPr>
            <a:r>
              <a:rPr lang="fr-FR" sz="2400" spc="-1">
                <a:solidFill>
                  <a:srgbClr val="376092"/>
                </a:solidFill>
                <a:latin typeface="Arial"/>
              </a:rPr>
              <a:t>Ecrivons un peu de texte.</a:t>
            </a:r>
          </a:p>
          <a:p>
            <a:pPr marL="432000" indent="-324000">
              <a:spcAft>
                <a:spcPts val="1060"/>
              </a:spcAft>
              <a:buClr>
                <a:srgbClr val="000000"/>
              </a:buClr>
              <a:buSzPct val="45000"/>
              <a:buFont typeface="Wingdings" charset="2"/>
              <a:buChar char=""/>
            </a:pPr>
            <a:r>
              <a:rPr lang="fr-FR" sz="2400" spc="-1">
                <a:solidFill>
                  <a:srgbClr val="376092"/>
                </a:solidFill>
                <a:latin typeface="Arial"/>
              </a:rPr>
              <a:t>Enregistrons le fichier au format .html . Le format est important car c’est à partir de l’extension que la plupart des éditeurs se basent pour la coloration syntaxique.</a:t>
            </a:r>
          </a:p>
          <a:p>
            <a:pPr marL="432000" indent="-324000">
              <a:spcAft>
                <a:spcPts val="1060"/>
              </a:spcAft>
              <a:buClr>
                <a:srgbClr val="000000"/>
              </a:buClr>
              <a:buSzPct val="45000"/>
              <a:buFont typeface="Wingdings" charset="2"/>
              <a:buChar char=""/>
            </a:pPr>
            <a:r>
              <a:rPr lang="fr-FR" sz="2400" spc="-1">
                <a:solidFill>
                  <a:srgbClr val="376092"/>
                </a:solidFill>
                <a:latin typeface="Arial"/>
              </a:rPr>
              <a:t>Ajoutons ne notre première balise : &lt;!DOCTYPE html&gt;. Cette balise permet au navigateur de savoir dans quel langage vous vous adressez à lui.</a:t>
            </a:r>
          </a:p>
          <a:p>
            <a:pPr marL="432000" indent="-324000">
              <a:spcAft>
                <a:spcPts val="1060"/>
              </a:spcAft>
              <a:buClr>
                <a:srgbClr val="000000"/>
              </a:buClr>
              <a:buSzPct val="45000"/>
              <a:buFont typeface="Wingdings" charset="2"/>
              <a:buChar char=""/>
            </a:pPr>
            <a:r>
              <a:rPr lang="fr-FR" sz="2400" spc="-1">
                <a:solidFill>
                  <a:srgbClr val="376092"/>
                </a:solidFill>
                <a:latin typeface="Arial"/>
              </a:rPr>
              <a:t>Ajoutons notre première balise : &lt;html&gt; &lt;/html&gt;. Ceci indique les limites du code HTML.</a:t>
            </a:r>
          </a:p>
          <a:p>
            <a:pPr marL="432000" indent="-324000">
              <a:spcAft>
                <a:spcPts val="1060"/>
              </a:spcAft>
              <a:buClr>
                <a:srgbClr val="000000"/>
              </a:buClr>
              <a:buSzPct val="45000"/>
              <a:buFont typeface="Wingdings" charset="2"/>
              <a:buChar char=""/>
            </a:pPr>
            <a:r>
              <a:rPr lang="fr-FR" sz="2400" spc="-1">
                <a:solidFill>
                  <a:srgbClr val="376092"/>
                </a:solidFill>
                <a:latin typeface="Arial"/>
              </a:rPr>
              <a:t>Cette première balise est une balise en paires, elle fonctionne comme des parenthèses et qualifie ce qui se trouve entre les deux tags.</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606777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 première page</a:t>
            </a: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Sur une page HTML, nous distinguons également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L’entête (&lt;</a:t>
            </a:r>
            <a:r>
              <a:rPr lang="fr-FR" sz="2400" spc="-1" err="1">
                <a:solidFill>
                  <a:srgbClr val="376092"/>
                </a:solidFill>
                <a:latin typeface="Arial"/>
              </a:rPr>
              <a:t>head</a:t>
            </a:r>
            <a:r>
              <a:rPr lang="fr-FR" sz="2400" spc="-1">
                <a:solidFill>
                  <a:srgbClr val="376092"/>
                </a:solidFill>
                <a:latin typeface="Arial"/>
              </a:rPr>
              <a:t>&gt;&lt;/</a:t>
            </a:r>
            <a:r>
              <a:rPr lang="fr-FR" sz="2400" spc="-1" err="1">
                <a:solidFill>
                  <a:srgbClr val="376092"/>
                </a:solidFill>
                <a:latin typeface="Arial"/>
              </a:rPr>
              <a:t>head</a:t>
            </a:r>
            <a:r>
              <a:rPr lang="fr-FR" sz="2400" spc="-1">
                <a:solidFill>
                  <a:srgbClr val="376092"/>
                </a:solidFill>
                <a:latin typeface="Arial"/>
              </a:rPr>
              <a:t>&gt;) : Qui va contenir les élément de titre, les fichiers CSS, les informations de référencement…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Le corps (&lt;body&gt;&lt;/body&gt;) : Qui va contenir la structure de la page.</a:t>
            </a:r>
          </a:p>
          <a:p>
            <a:pPr marL="432000" indent="-324000">
              <a:spcAft>
                <a:spcPts val="1060"/>
              </a:spcAft>
              <a:buClr>
                <a:srgbClr val="000000"/>
              </a:buClr>
              <a:buSzPct val="45000"/>
              <a:buFont typeface="Wingdings" charset="2"/>
              <a:buChar char=""/>
            </a:pPr>
            <a:r>
              <a:rPr lang="fr-FR" sz="2400" spc="-1">
                <a:solidFill>
                  <a:srgbClr val="376092"/>
                </a:solidFill>
                <a:latin typeface="Arial"/>
              </a:rPr>
              <a:t>Nous allons progressivement ajouter des éléments dans notre page.</a:t>
            </a:r>
          </a:p>
          <a:p>
            <a:pPr marL="432000" indent="-324000">
              <a:spcAft>
                <a:spcPts val="1060"/>
              </a:spcAft>
              <a:buClr>
                <a:srgbClr val="000000"/>
              </a:buClr>
              <a:buSzPct val="45000"/>
              <a:buFont typeface="Wingdings" charset="2"/>
              <a:buChar char=""/>
            </a:pPr>
            <a:r>
              <a:rPr lang="fr-FR" sz="2400" spc="-1">
                <a:solidFill>
                  <a:srgbClr val="376092"/>
                </a:solidFill>
                <a:latin typeface="Arial"/>
              </a:rPr>
              <a:t>Commençons par ajouter un titre dans notre page à l’aide de la balise &lt;</a:t>
            </a:r>
            <a:r>
              <a:rPr lang="fr-FR" sz="2400" spc="-1" err="1">
                <a:solidFill>
                  <a:srgbClr val="376092"/>
                </a:solidFill>
                <a:latin typeface="Arial"/>
              </a:rPr>
              <a:t>title</a:t>
            </a:r>
            <a:r>
              <a:rPr lang="fr-FR" sz="2400" spc="-1">
                <a:solidFill>
                  <a:srgbClr val="376092"/>
                </a:solidFill>
                <a:latin typeface="Arial"/>
              </a:rPr>
              <a:t>&gt;&lt;/</a:t>
            </a:r>
            <a:r>
              <a:rPr lang="fr-FR" sz="2400" spc="-1" err="1">
                <a:solidFill>
                  <a:srgbClr val="376092"/>
                </a:solidFill>
                <a:latin typeface="Arial"/>
              </a:rPr>
              <a:t>title</a:t>
            </a:r>
            <a:r>
              <a:rPr lang="fr-FR" sz="2400" spc="-1">
                <a:solidFill>
                  <a:srgbClr val="376092"/>
                </a:solidFill>
                <a:latin typeface="Arial"/>
              </a:rPr>
              <a:t>&gt; dans l’entête de notre page.</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233792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 balises orphelines</a:t>
            </a: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Ce qui fait la richesse d’une page internet vient également la présence des médias (image, vidéo, son…).</a:t>
            </a:r>
          </a:p>
          <a:p>
            <a:pPr marL="432000" indent="-324000">
              <a:spcAft>
                <a:spcPts val="1060"/>
              </a:spcAft>
              <a:buClr>
                <a:srgbClr val="000000"/>
              </a:buClr>
              <a:buSzPct val="45000"/>
              <a:buFont typeface="Wingdings" charset="2"/>
              <a:buChar char=""/>
            </a:pPr>
            <a:r>
              <a:rPr lang="fr-FR" sz="2400" spc="-1">
                <a:solidFill>
                  <a:srgbClr val="376092"/>
                </a:solidFill>
                <a:latin typeface="Arial"/>
              </a:rPr>
              <a:t>Commençons par insérer une image à l’aide de la balise </a:t>
            </a:r>
            <a:r>
              <a:rPr lang="fr-FR" sz="2400" spc="-1" err="1">
                <a:solidFill>
                  <a:srgbClr val="376092"/>
                </a:solidFill>
                <a:latin typeface="Arial"/>
              </a:rPr>
              <a:t>img</a:t>
            </a:r>
            <a:r>
              <a:rPr lang="fr-FR" sz="2400" spc="-1">
                <a:solidFill>
                  <a:srgbClr val="376092"/>
                </a:solidFill>
                <a:latin typeface="Arial"/>
              </a:rPr>
              <a:t> (notez qu’il n’y a pas de balise fermante)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&lt;</a:t>
            </a:r>
            <a:r>
              <a:rPr lang="fr-FR" sz="2400" spc="-1" err="1">
                <a:solidFill>
                  <a:srgbClr val="376092"/>
                </a:solidFill>
                <a:latin typeface="Arial"/>
              </a:rPr>
              <a:t>img</a:t>
            </a:r>
            <a:r>
              <a:rPr lang="fr-FR" sz="2400" spc="-1">
                <a:solidFill>
                  <a:srgbClr val="376092"/>
                </a:solidFill>
                <a:latin typeface="Arial"/>
              </a:rPr>
              <a:t> src= ‘’images/im.jpg‘’ alt=‘’</a:t>
            </a:r>
            <a:r>
              <a:rPr lang="fr-FR" sz="2400" spc="-1" err="1">
                <a:solidFill>
                  <a:srgbClr val="376092"/>
                </a:solidFill>
                <a:latin typeface="Arial"/>
              </a:rPr>
              <a:t>desc</a:t>
            </a:r>
            <a:r>
              <a:rPr lang="fr-FR" sz="2400" spc="-1">
                <a:solidFill>
                  <a:srgbClr val="376092"/>
                </a:solidFill>
                <a:latin typeface="Arial"/>
              </a:rPr>
              <a:t>‘’ </a:t>
            </a:r>
            <a:r>
              <a:rPr lang="fr-FR" sz="2400" spc="-1" err="1">
                <a:solidFill>
                  <a:srgbClr val="376092"/>
                </a:solidFill>
                <a:latin typeface="Arial"/>
              </a:rPr>
              <a:t>title</a:t>
            </a:r>
            <a:r>
              <a:rPr lang="fr-FR" sz="2400" spc="-1">
                <a:solidFill>
                  <a:srgbClr val="376092"/>
                </a:solidFill>
                <a:latin typeface="Arial"/>
              </a:rPr>
              <a:t>= ‘’titre‘’/&gt;</a:t>
            </a:r>
          </a:p>
          <a:p>
            <a:pPr marL="432000" indent="-324000">
              <a:spcAft>
                <a:spcPts val="1060"/>
              </a:spcAft>
              <a:buClr>
                <a:srgbClr val="000000"/>
              </a:buClr>
              <a:buSzPct val="45000"/>
              <a:buFont typeface="Wingdings" charset="2"/>
              <a:buChar char=""/>
            </a:pPr>
            <a:r>
              <a:rPr lang="fr-FR" sz="2400" spc="-1">
                <a:solidFill>
                  <a:srgbClr val="376092"/>
                </a:solidFill>
                <a:latin typeface="Arial"/>
              </a:rPr>
              <a:t>Pour tester nous pouvons récupérer des images libres de droit :</a:t>
            </a:r>
          </a:p>
          <a:p>
            <a:pPr marL="889200" lvl="1" indent="-324000">
              <a:spcAft>
                <a:spcPts val="1060"/>
              </a:spcAft>
              <a:buClr>
                <a:srgbClr val="000000"/>
              </a:buClr>
              <a:buSzPct val="45000"/>
              <a:buFont typeface="Wingdings" charset="2"/>
              <a:buChar char=""/>
            </a:pPr>
            <a:r>
              <a:rPr lang="fr-FR" sz="2400" spc="-1">
                <a:solidFill>
                  <a:srgbClr val="376092"/>
                </a:solidFill>
                <a:latin typeface="Arial"/>
                <a:hlinkClick r:id="rId2"/>
              </a:rPr>
              <a:t>https://burst.shopify.com/</a:t>
            </a: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a:solidFill>
                  <a:srgbClr val="376092"/>
                </a:solidFill>
                <a:latin typeface="Arial"/>
                <a:hlinkClick r:id="rId3"/>
              </a:rPr>
              <a:t>https://www.pexels.com/fr-fr/</a:t>
            </a: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a:solidFill>
                  <a:srgbClr val="376092"/>
                </a:solidFill>
                <a:latin typeface="Arial"/>
                <a:hlinkClick r:id="rId4"/>
              </a:rPr>
              <a:t>https://www.freeimages.com/fr</a:t>
            </a: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Insérons donc une image et voyons à quoi servent les paramètres.</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292919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 balises orphelines</a:t>
            </a: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Nous venons de voir qu’une balise peut donc inclure des attributs (alt, src, </a:t>
            </a:r>
            <a:r>
              <a:rPr lang="fr-FR" sz="2400" spc="-1" err="1">
                <a:solidFill>
                  <a:srgbClr val="376092"/>
                </a:solidFill>
                <a:latin typeface="Arial"/>
              </a:rPr>
              <a:t>title</a:t>
            </a:r>
            <a:r>
              <a:rPr lang="fr-FR" sz="2400" spc="-1">
                <a:solidFill>
                  <a:srgbClr val="376092"/>
                </a:solidFill>
                <a:latin typeface="Arial"/>
              </a:rPr>
              <a:t>…).</a:t>
            </a:r>
          </a:p>
          <a:p>
            <a:pPr marL="432000" indent="-324000">
              <a:spcAft>
                <a:spcPts val="1060"/>
              </a:spcAft>
              <a:buClr>
                <a:srgbClr val="000000"/>
              </a:buClr>
              <a:buSzPct val="45000"/>
              <a:buFont typeface="Wingdings" charset="2"/>
              <a:buChar char=""/>
            </a:pPr>
            <a:r>
              <a:rPr lang="fr-FR" sz="2400" spc="-1">
                <a:solidFill>
                  <a:srgbClr val="376092"/>
                </a:solidFill>
                <a:latin typeface="Arial"/>
              </a:rPr>
              <a:t>Toutes les balises peuvent utiliser les attributs id et class. Elles seront très utile en CSS.</a:t>
            </a:r>
          </a:p>
          <a:p>
            <a:pPr marL="432000" indent="-324000">
              <a:spcAft>
                <a:spcPts val="1060"/>
              </a:spcAft>
              <a:buClr>
                <a:srgbClr val="000000"/>
              </a:buClr>
              <a:buSzPct val="45000"/>
              <a:buFont typeface="Wingdings" charset="2"/>
              <a:buChar char=""/>
            </a:pPr>
            <a:r>
              <a:rPr lang="fr-FR" sz="2400" spc="-1">
                <a:solidFill>
                  <a:srgbClr val="376092"/>
                </a:solidFill>
                <a:latin typeface="Arial"/>
              </a:rPr>
              <a:t>Il n’est pas possible de connaitre tous les paramètres de toutes les balises, mais la documentation du html est complète :</a:t>
            </a:r>
          </a:p>
          <a:p>
            <a:pPr marL="889200" lvl="1" indent="-324000">
              <a:spcAft>
                <a:spcPts val="1060"/>
              </a:spcAft>
              <a:buClr>
                <a:srgbClr val="000000"/>
              </a:buClr>
              <a:buSzPct val="45000"/>
              <a:buFont typeface="Wingdings" charset="2"/>
              <a:buChar char=""/>
            </a:pPr>
            <a:r>
              <a:rPr lang="fr-FR" sz="2400" spc="-1">
                <a:solidFill>
                  <a:srgbClr val="376092"/>
                </a:solidFill>
                <a:latin typeface="Arial"/>
                <a:hlinkClick r:id="rId2"/>
              </a:rPr>
              <a:t>https://developer.mozilla.org/fr/docs/Web/HTML/Element</a:t>
            </a: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Cherchez la balise </a:t>
            </a:r>
            <a:r>
              <a:rPr lang="fr-FR" sz="2400" spc="-1" err="1">
                <a:solidFill>
                  <a:srgbClr val="376092"/>
                </a:solidFill>
                <a:latin typeface="Arial"/>
              </a:rPr>
              <a:t>img</a:t>
            </a:r>
            <a:r>
              <a:rPr lang="fr-FR" sz="2400" spc="-1">
                <a:solidFill>
                  <a:srgbClr val="376092"/>
                </a:solidFill>
                <a:latin typeface="Arial"/>
              </a:rPr>
              <a:t> dans la documentation et voyez comment redimensionner l’image en hauteur et en largeur. Que fait l’attribut </a:t>
            </a:r>
            <a:r>
              <a:rPr lang="fr-FR" sz="2400" spc="-1" err="1">
                <a:solidFill>
                  <a:srgbClr val="376092"/>
                </a:solidFill>
                <a:latin typeface="Arial"/>
              </a:rPr>
              <a:t>object</a:t>
            </a:r>
            <a:r>
              <a:rPr lang="fr-FR" sz="2400" spc="-1">
                <a:solidFill>
                  <a:srgbClr val="376092"/>
                </a:solidFill>
                <a:latin typeface="Arial"/>
              </a:rPr>
              <a:t>-fit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991872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 commentaires</a:t>
            </a: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Comme tous les langages de programmation, le HTML intègre la possibilité d’utiliser des commentaires.</a:t>
            </a:r>
          </a:p>
          <a:p>
            <a:pPr marL="432000" indent="-324000">
              <a:spcAft>
                <a:spcPts val="1060"/>
              </a:spcAft>
              <a:buClr>
                <a:srgbClr val="000000"/>
              </a:buClr>
              <a:buSzPct val="45000"/>
              <a:buFont typeface="Wingdings" charset="2"/>
              <a:buChar char=""/>
            </a:pPr>
            <a:r>
              <a:rPr lang="fr-FR" sz="2400" spc="-1">
                <a:solidFill>
                  <a:srgbClr val="376092"/>
                </a:solidFill>
                <a:latin typeface="Arial"/>
              </a:rPr>
              <a:t>Le principe du commentaire est de pouvoir ajouter du contenu dans une page sans pour autant que ce contenu ne soit interprété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&lt;!--  Ceci est un commentaire --&gt;</a:t>
            </a:r>
          </a:p>
          <a:p>
            <a:pPr marL="432000" indent="-324000">
              <a:spcAft>
                <a:spcPts val="1060"/>
              </a:spcAft>
              <a:buClr>
                <a:srgbClr val="000000"/>
              </a:buClr>
              <a:buSzPct val="45000"/>
              <a:buFont typeface="Wingdings" charset="2"/>
              <a:buChar char=""/>
            </a:pPr>
            <a:r>
              <a:rPr lang="fr-FR" sz="2400" spc="-1">
                <a:solidFill>
                  <a:srgbClr val="376092"/>
                </a:solidFill>
                <a:latin typeface="Arial"/>
              </a:rPr>
              <a:t>Abusez des commentaires lorsque vous débutez dans un langage de programmation.</a:t>
            </a:r>
          </a:p>
          <a:p>
            <a:pPr marL="432000" indent="-324000">
              <a:spcAft>
                <a:spcPts val="1060"/>
              </a:spcAft>
              <a:buClr>
                <a:srgbClr val="000000"/>
              </a:buClr>
              <a:buSzPct val="45000"/>
              <a:buFont typeface="Wingdings" charset="2"/>
              <a:buChar char=""/>
            </a:pPr>
            <a:r>
              <a:rPr lang="fr-FR" sz="2400" spc="-1">
                <a:solidFill>
                  <a:srgbClr val="376092"/>
                </a:solidFill>
                <a:latin typeface="Arial"/>
              </a:rPr>
              <a:t>Mettez en place des commentaires pour vous aider à comprendre une fonctionnalité qui vous a donné du fil à retordre.</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95316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 mise en page</a:t>
            </a: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Lorsque vous écrivez un document sous un traitement de texte, vous ne laissez jamais le texte au format brut. Vous allez essayer de lui donner forme pour le rendre plus lisible.</a:t>
            </a:r>
          </a:p>
          <a:p>
            <a:pPr marL="432000" indent="-324000">
              <a:spcAft>
                <a:spcPts val="1060"/>
              </a:spcAft>
              <a:buClr>
                <a:srgbClr val="000000"/>
              </a:buClr>
              <a:buSzPct val="45000"/>
              <a:buFont typeface="Wingdings" charset="2"/>
              <a:buChar char=""/>
            </a:pPr>
            <a:r>
              <a:rPr lang="fr-FR" sz="2400" spc="-1">
                <a:solidFill>
                  <a:srgbClr val="376092"/>
                </a:solidFill>
                <a:latin typeface="Arial"/>
              </a:rPr>
              <a:t>Le HTML nous met à disposition de nombreuses balises qui vont nous permettre de formatter notre page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Paragraphe : &lt;p&gt;&lt;/p&gt;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Saut de ligne : &lt;</a:t>
            </a:r>
            <a:r>
              <a:rPr lang="fr-FR" sz="2400" spc="-1" err="1">
                <a:solidFill>
                  <a:srgbClr val="376092"/>
                </a:solidFill>
                <a:latin typeface="Arial"/>
              </a:rPr>
              <a:t>br</a:t>
            </a:r>
            <a:r>
              <a:rPr lang="fr-FR" sz="2400" spc="-1">
                <a:solidFill>
                  <a:srgbClr val="376092"/>
                </a:solidFill>
                <a:latin typeface="Arial"/>
              </a:rPr>
              <a:t> /&gt; ou saut de section &lt;</a:t>
            </a:r>
            <a:r>
              <a:rPr lang="fr-FR" sz="2400" spc="-1" err="1">
                <a:solidFill>
                  <a:srgbClr val="376092"/>
                </a:solidFill>
                <a:latin typeface="Arial"/>
              </a:rPr>
              <a:t>hr</a:t>
            </a:r>
            <a:r>
              <a:rPr lang="fr-FR" sz="2400" spc="-1">
                <a:solidFill>
                  <a:srgbClr val="376092"/>
                </a:solidFill>
                <a:latin typeface="Arial"/>
              </a:rPr>
              <a:t> /&gt;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Titres : &lt;h1&gt;&lt;/h1&gt;…&lt;h6&gt;&lt;/h6&gt;</a:t>
            </a:r>
          </a:p>
          <a:p>
            <a:pPr marL="432000" indent="-324000">
              <a:spcAft>
                <a:spcPts val="1060"/>
              </a:spcAft>
              <a:buClr>
                <a:srgbClr val="000000"/>
              </a:buClr>
              <a:buSzPct val="45000"/>
              <a:buFont typeface="Wingdings" charset="2"/>
              <a:buChar char=""/>
            </a:pPr>
            <a:r>
              <a:rPr lang="fr-FR" sz="2400" spc="-1">
                <a:solidFill>
                  <a:srgbClr val="376092"/>
                </a:solidFill>
                <a:latin typeface="Arial"/>
              </a:rPr>
              <a:t>Les titres ne sont pas uniquement des balises de formatage, elles vont également participer au référencement.</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91686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Bases de la programmation</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Quels langages pour les développeurs web ?</a:t>
            </a:r>
          </a:p>
          <a:p>
            <a:pPr marL="406800" indent="-324000">
              <a:spcAft>
                <a:spcPts val="1134"/>
              </a:spcAft>
              <a:buClr>
                <a:srgbClr val="000000"/>
              </a:buClr>
              <a:buSzPct val="45000"/>
              <a:buFont typeface="Wingdings" charset="2"/>
              <a:buChar char=""/>
            </a:pPr>
            <a:r>
              <a:rPr lang="fr-FR" sz="2400" b="0" strike="noStrike" spc="-1">
                <a:solidFill>
                  <a:srgbClr val="376092"/>
                </a:solidFill>
                <a:latin typeface="Calibri"/>
              </a:rPr>
              <a:t>De quoi </a:t>
            </a:r>
            <a:r>
              <a:rPr lang="fr-FR" sz="2400" spc="-1">
                <a:solidFill>
                  <a:srgbClr val="376092"/>
                </a:solidFill>
                <a:latin typeface="Calibri"/>
              </a:rPr>
              <a:t>ai-je besoin pour commencer ?</a:t>
            </a:r>
          </a:p>
          <a:p>
            <a:pPr marL="406800" indent="-324000">
              <a:spcAft>
                <a:spcPts val="1134"/>
              </a:spcAft>
              <a:buClr>
                <a:srgbClr val="000000"/>
              </a:buClr>
              <a:buSzPct val="45000"/>
              <a:buFont typeface="Wingdings" charset="2"/>
              <a:buChar char=""/>
            </a:pPr>
            <a:r>
              <a:rPr lang="fr-FR" sz="2400" b="0" strike="noStrike" spc="-1">
                <a:solidFill>
                  <a:srgbClr val="376092"/>
                </a:solidFill>
                <a:latin typeface="Calibri"/>
              </a:rPr>
              <a:t>Les ou</a:t>
            </a:r>
            <a:r>
              <a:rPr lang="fr-FR" sz="2400" spc="-1">
                <a:solidFill>
                  <a:srgbClr val="376092"/>
                </a:solidFill>
                <a:latin typeface="Calibri"/>
              </a:rPr>
              <a:t>tils de développement des navigateurs</a:t>
            </a:r>
          </a:p>
          <a:p>
            <a:pPr marL="406800" indent="-324000">
              <a:spcAft>
                <a:spcPts val="1134"/>
              </a:spcAft>
              <a:buClr>
                <a:srgbClr val="000000"/>
              </a:buClr>
              <a:buSzPct val="45000"/>
              <a:buFont typeface="Wingdings" charset="2"/>
              <a:buChar char=""/>
            </a:pPr>
            <a:r>
              <a:rPr lang="fr-FR" sz="2400" b="0" strike="noStrike" spc="-1">
                <a:solidFill>
                  <a:srgbClr val="376092"/>
                </a:solidFill>
                <a:latin typeface="Calibri"/>
              </a:rPr>
              <a:t>Premier pas en HTML</a:t>
            </a:r>
          </a:p>
          <a:p>
            <a:pPr marL="406800" indent="-324000">
              <a:spcAft>
                <a:spcPts val="1134"/>
              </a:spcAft>
              <a:buClr>
                <a:srgbClr val="000000"/>
              </a:buClr>
              <a:buSzPct val="45000"/>
              <a:buFont typeface="Wingdings" charset="2"/>
              <a:buChar char=""/>
            </a:pPr>
            <a:r>
              <a:rPr lang="fr-FR" sz="2400" b="0" strike="noStrike" spc="-1">
                <a:solidFill>
                  <a:srgbClr val="376092"/>
                </a:solidFill>
                <a:latin typeface="Calibri"/>
              </a:rPr>
              <a:t>Cas concrets</a:t>
            </a:r>
            <a:endParaRPr lang="en-US" sz="2400" b="0" strike="noStrike" spc="-1">
              <a:solidFill>
                <a:srgbClr val="376092"/>
              </a:solidFill>
              <a:latin typeface="Calibri"/>
            </a:endParaRPr>
          </a:p>
          <a:p>
            <a:pPr marL="406800" indent="-324000">
              <a:spcAft>
                <a:spcPts val="1134"/>
              </a:spcAft>
              <a:buClr>
                <a:srgbClr val="000000"/>
              </a:buClr>
              <a:buSzPct val="45000"/>
              <a:buFont typeface="Wingdings" charset="2"/>
              <a:buChar char=""/>
            </a:pPr>
            <a:r>
              <a:rPr lang="fr-FR" sz="2400" b="0" strike="noStrike" spc="-1">
                <a:solidFill>
                  <a:srgbClr val="376092"/>
                </a:solidFill>
                <a:latin typeface="Calibri"/>
              </a:rPr>
              <a:t>Questions et ressentis.</a:t>
            </a: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 mettre en valeur le texte</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Maintenant que nous avons mis en page notre texte, nous pouvons passer à la mise en valeur d’élément particulier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&lt;</a:t>
            </a:r>
            <a:r>
              <a:rPr lang="fr-FR" sz="2400" spc="-1" err="1">
                <a:solidFill>
                  <a:srgbClr val="376092"/>
                </a:solidFill>
                <a:latin typeface="Arial"/>
              </a:rPr>
              <a:t>em</a:t>
            </a:r>
            <a:r>
              <a:rPr lang="fr-FR" sz="2400" spc="-1">
                <a:solidFill>
                  <a:srgbClr val="376092"/>
                </a:solidFill>
                <a:latin typeface="Arial"/>
              </a:rPr>
              <a:t>&gt;&lt;/</a:t>
            </a:r>
            <a:r>
              <a:rPr lang="fr-FR" sz="2400" spc="-1" err="1">
                <a:solidFill>
                  <a:srgbClr val="376092"/>
                </a:solidFill>
                <a:latin typeface="Arial"/>
              </a:rPr>
              <a:t>em</a:t>
            </a:r>
            <a:r>
              <a:rPr lang="fr-FR" sz="2400" spc="-1">
                <a:solidFill>
                  <a:srgbClr val="376092"/>
                </a:solidFill>
                <a:latin typeface="Arial"/>
              </a:rPr>
              <a:t>&gt; : mettre un peu en valeur</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&lt;</a:t>
            </a:r>
            <a:r>
              <a:rPr lang="fr-FR" sz="2400" spc="-1" err="1">
                <a:solidFill>
                  <a:srgbClr val="376092"/>
                </a:solidFill>
                <a:latin typeface="Arial"/>
              </a:rPr>
              <a:t>strong</a:t>
            </a:r>
            <a:r>
              <a:rPr lang="fr-FR" sz="2400" spc="-1">
                <a:solidFill>
                  <a:srgbClr val="376092"/>
                </a:solidFill>
                <a:latin typeface="Arial"/>
              </a:rPr>
              <a:t>&gt;&lt;/</a:t>
            </a:r>
            <a:r>
              <a:rPr lang="fr-FR" sz="2400" spc="-1" err="1">
                <a:solidFill>
                  <a:srgbClr val="376092"/>
                </a:solidFill>
                <a:latin typeface="Arial"/>
              </a:rPr>
              <a:t>strong</a:t>
            </a:r>
            <a:r>
              <a:rPr lang="fr-FR" sz="2400" spc="-1">
                <a:solidFill>
                  <a:srgbClr val="376092"/>
                </a:solidFill>
                <a:latin typeface="Arial"/>
              </a:rPr>
              <a:t>&gt; : mettre beaucoup en valeur</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&lt;mark&gt;&lt;/mark&gt; : distinguer sans pour autant que la notion soit importante</a:t>
            </a:r>
          </a:p>
          <a:p>
            <a:pPr marL="432000" indent="-324000">
              <a:spcAft>
                <a:spcPts val="1060"/>
              </a:spcAft>
              <a:buClr>
                <a:srgbClr val="000000"/>
              </a:buClr>
              <a:buSzPct val="45000"/>
              <a:buFont typeface="Wingdings" charset="2"/>
              <a:buChar char=""/>
            </a:pPr>
            <a:r>
              <a:rPr lang="fr-FR" sz="2400" spc="-1">
                <a:solidFill>
                  <a:srgbClr val="376092"/>
                </a:solidFill>
                <a:latin typeface="Arial"/>
              </a:rPr>
              <a:t>Les navigateurs appliquent un style par défaut à toutes ces balises. Ce style pourra bien entendu être modifié lorsque nous parlerons de CSS.</a:t>
            </a:r>
          </a:p>
          <a:p>
            <a:pPr marL="432000" indent="-324000">
              <a:spcAft>
                <a:spcPts val="1060"/>
              </a:spcAft>
              <a:buClr>
                <a:srgbClr val="000000"/>
              </a:buClr>
              <a:buSzPct val="45000"/>
              <a:buFont typeface="Wingdings" charset="2"/>
              <a:buChar char=""/>
            </a:pPr>
            <a:r>
              <a:rPr lang="fr-FR" sz="2400" spc="-1">
                <a:solidFill>
                  <a:srgbClr val="376092"/>
                </a:solidFill>
                <a:latin typeface="Arial"/>
              </a:rPr>
              <a:t>Il est important de se souvenir de l’intérêt de la balise et non de son effet.</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640683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 Les citations et modifications</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Il est possible de mettre en place des zones de citation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Paragraphe citation : &lt;</a:t>
            </a:r>
            <a:r>
              <a:rPr lang="fr-FR" sz="2400" spc="-1" err="1">
                <a:solidFill>
                  <a:srgbClr val="376092"/>
                </a:solidFill>
                <a:latin typeface="Arial"/>
              </a:rPr>
              <a:t>blockquotes</a:t>
            </a:r>
            <a:r>
              <a:rPr lang="fr-FR" sz="2400" spc="-1">
                <a:solidFill>
                  <a:srgbClr val="376092"/>
                </a:solidFill>
                <a:latin typeface="Arial"/>
              </a:rPr>
              <a:t>&gt;&lt;/</a:t>
            </a:r>
            <a:r>
              <a:rPr lang="fr-FR" sz="2400" spc="-1" err="1">
                <a:solidFill>
                  <a:srgbClr val="376092"/>
                </a:solidFill>
                <a:latin typeface="Arial"/>
              </a:rPr>
              <a:t>blockquotes</a:t>
            </a:r>
            <a:r>
              <a:rPr lang="fr-FR" sz="2400" spc="-1">
                <a:solidFill>
                  <a:srgbClr val="376092"/>
                </a:solidFill>
                <a:latin typeface="Arial"/>
              </a:rPr>
              <a:t>&gt;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Citation dans un texte : &lt;q&gt;&lt;/q&gt;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Acronymes : &lt;</a:t>
            </a:r>
            <a:r>
              <a:rPr lang="fr-FR" sz="2400" spc="-1" err="1">
                <a:solidFill>
                  <a:srgbClr val="376092"/>
                </a:solidFill>
                <a:latin typeface="Arial"/>
              </a:rPr>
              <a:t>abbr</a:t>
            </a:r>
            <a:r>
              <a:rPr lang="fr-FR" sz="2400" spc="-1">
                <a:solidFill>
                  <a:srgbClr val="376092"/>
                </a:solidFill>
                <a:latin typeface="Arial"/>
              </a:rPr>
              <a:t> </a:t>
            </a:r>
            <a:r>
              <a:rPr lang="fr-FR" sz="2400" spc="-1" err="1">
                <a:solidFill>
                  <a:srgbClr val="376092"/>
                </a:solidFill>
                <a:latin typeface="Arial"/>
              </a:rPr>
              <a:t>title</a:t>
            </a:r>
            <a:r>
              <a:rPr lang="fr-FR" sz="2400" spc="-1">
                <a:solidFill>
                  <a:srgbClr val="376092"/>
                </a:solidFill>
                <a:latin typeface="Arial"/>
              </a:rPr>
              <a:t>=‘’nom complet’’&gt;BTS&lt;/</a:t>
            </a:r>
            <a:r>
              <a:rPr lang="fr-FR" sz="2400" spc="-1" err="1">
                <a:solidFill>
                  <a:srgbClr val="376092"/>
                </a:solidFill>
                <a:latin typeface="Arial"/>
              </a:rPr>
              <a:t>abbr</a:t>
            </a:r>
            <a:r>
              <a:rPr lang="fr-FR" sz="2400" spc="-1">
                <a:solidFill>
                  <a:srgbClr val="376092"/>
                </a:solidFill>
                <a:latin typeface="Arial"/>
              </a:rPr>
              <a:t>&gt;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Définition : &lt;</a:t>
            </a:r>
            <a:r>
              <a:rPr lang="fr-FR" sz="2400" spc="-1" err="1">
                <a:solidFill>
                  <a:srgbClr val="376092"/>
                </a:solidFill>
                <a:latin typeface="Arial"/>
              </a:rPr>
              <a:t>dfn</a:t>
            </a:r>
            <a:r>
              <a:rPr lang="fr-FR" sz="2400" spc="-1">
                <a:solidFill>
                  <a:srgbClr val="376092"/>
                </a:solidFill>
                <a:latin typeface="Arial"/>
              </a:rPr>
              <a:t>&gt;&lt;/</a:t>
            </a:r>
            <a:r>
              <a:rPr lang="fr-FR" sz="2400" spc="-1" err="1">
                <a:solidFill>
                  <a:srgbClr val="376092"/>
                </a:solidFill>
                <a:latin typeface="Arial"/>
              </a:rPr>
              <a:t>dfn</a:t>
            </a:r>
            <a:r>
              <a:rPr lang="fr-FR" sz="2400" spc="-1">
                <a:solidFill>
                  <a:srgbClr val="376092"/>
                </a:solidFill>
                <a:latin typeface="Arial"/>
              </a:rPr>
              <a:t>&gt;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Citer une source : &lt;cite&gt;&lt;/cite&gt;</a:t>
            </a:r>
          </a:p>
          <a:p>
            <a:pPr marL="432000" indent="-324000">
              <a:spcAft>
                <a:spcPts val="1060"/>
              </a:spcAft>
              <a:buClr>
                <a:srgbClr val="000000"/>
              </a:buClr>
              <a:buSzPct val="45000"/>
              <a:buFont typeface="Wingdings" charset="2"/>
              <a:buChar char=""/>
            </a:pPr>
            <a:r>
              <a:rPr lang="fr-FR" sz="2400" spc="-1">
                <a:solidFill>
                  <a:srgbClr val="376092"/>
                </a:solidFill>
                <a:latin typeface="Arial"/>
              </a:rPr>
              <a:t>Il est possible d’indiquer les modifications récentes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A été inséré : &lt;ins&gt;&lt;/ins&gt;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A été supprimé : &lt;</a:t>
            </a:r>
            <a:r>
              <a:rPr lang="fr-FR" sz="2400" spc="-1" err="1">
                <a:solidFill>
                  <a:srgbClr val="376092"/>
                </a:solidFill>
                <a:latin typeface="Arial"/>
              </a:rPr>
              <a:t>del</a:t>
            </a:r>
            <a:r>
              <a:rPr lang="fr-FR" sz="2400" spc="-1">
                <a:solidFill>
                  <a:srgbClr val="376092"/>
                </a:solidFill>
                <a:latin typeface="Arial"/>
              </a:rPr>
              <a:t>&gt;&lt;/</a:t>
            </a:r>
            <a:r>
              <a:rPr lang="fr-FR" sz="2400" spc="-1" err="1">
                <a:solidFill>
                  <a:srgbClr val="376092"/>
                </a:solidFill>
                <a:latin typeface="Arial"/>
              </a:rPr>
              <a:t>del</a:t>
            </a:r>
            <a:r>
              <a:rPr lang="fr-FR" sz="2400" spc="-1">
                <a:solidFill>
                  <a:srgbClr val="376092"/>
                </a:solidFill>
                <a:latin typeface="Arial"/>
              </a:rPr>
              <a:t>&gt;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Est obsolète : &lt;s&gt;&lt;/s&gt;</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395520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 Aligner les images et le texte.</a:t>
            </a:r>
          </a:p>
        </p:txBody>
      </p:sp>
      <p:sp>
        <p:nvSpPr>
          <p:cNvPr id="140" name="TextShape 2"/>
          <p:cNvSpPr txBox="1"/>
          <p:nvPr/>
        </p:nvSpPr>
        <p:spPr>
          <a:xfrm>
            <a:off x="457200" y="1269507"/>
            <a:ext cx="8229240" cy="4856253"/>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Mettons en place un paragraphe texte (&lt;p&gt;).</a:t>
            </a:r>
          </a:p>
          <a:p>
            <a:pPr marL="432000" indent="-324000">
              <a:spcAft>
                <a:spcPts val="1060"/>
              </a:spcAft>
              <a:buClr>
                <a:srgbClr val="000000"/>
              </a:buClr>
              <a:buSzPct val="45000"/>
              <a:buFont typeface="Wingdings" charset="2"/>
              <a:buChar char=""/>
            </a:pPr>
            <a:r>
              <a:rPr lang="fr-FR" sz="2400" spc="-1">
                <a:solidFill>
                  <a:srgbClr val="376092"/>
                </a:solidFill>
                <a:latin typeface="Arial"/>
              </a:rPr>
              <a:t>Insérons une image (&lt;</a:t>
            </a:r>
            <a:r>
              <a:rPr lang="fr-FR" sz="2400" spc="-1" err="1">
                <a:solidFill>
                  <a:srgbClr val="376092"/>
                </a:solidFill>
                <a:latin typeface="Arial"/>
              </a:rPr>
              <a:t>img</a:t>
            </a:r>
            <a:r>
              <a:rPr lang="fr-FR" sz="2400" spc="-1">
                <a:solidFill>
                  <a:srgbClr val="376092"/>
                </a:solidFill>
                <a:latin typeface="Arial"/>
              </a:rPr>
              <a:t>&gt;) et voyons ce qu’il se passe si on l’insère avant le paragraphe et au milieu du texte.</a:t>
            </a:r>
          </a:p>
          <a:p>
            <a:pPr marL="432000" indent="-324000">
              <a:spcAft>
                <a:spcPts val="1060"/>
              </a:spcAft>
              <a:buClr>
                <a:srgbClr val="000000"/>
              </a:buClr>
              <a:buSzPct val="45000"/>
              <a:buFont typeface="Wingdings" charset="2"/>
              <a:buChar char=""/>
            </a:pPr>
            <a:r>
              <a:rPr lang="fr-FR" sz="2400" spc="-1">
                <a:solidFill>
                  <a:srgbClr val="376092"/>
                </a:solidFill>
                <a:latin typeface="Arial"/>
              </a:rPr>
              <a:t>Insérons maintenant l’image dans le paragraphe avant le texte et ajoutons l’attribut </a:t>
            </a:r>
            <a:r>
              <a:rPr lang="fr-FR" sz="2400" spc="-1" err="1">
                <a:solidFill>
                  <a:srgbClr val="376092"/>
                </a:solidFill>
                <a:latin typeface="Arial"/>
              </a:rPr>
              <a:t>align</a:t>
            </a:r>
            <a:r>
              <a:rPr lang="fr-FR" sz="2400" spc="-1">
                <a:solidFill>
                  <a:srgbClr val="376092"/>
                </a:solidFill>
                <a:latin typeface="Arial"/>
              </a:rPr>
              <a:t> qui va prendre les valeurs: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a:t>
            </a:r>
            <a:r>
              <a:rPr lang="fr-FR" sz="2400" spc="-1" err="1">
                <a:solidFill>
                  <a:srgbClr val="376092"/>
                </a:solidFill>
                <a:latin typeface="Arial"/>
              </a:rPr>
              <a:t>left</a:t>
            </a:r>
            <a:r>
              <a:rPr lang="fr-FR" sz="2400" spc="-1">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‘’right’’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‘’top’’</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a:t>
            </a:r>
            <a:r>
              <a:rPr lang="fr-FR" sz="2400" spc="-1" err="1">
                <a:solidFill>
                  <a:srgbClr val="376092"/>
                </a:solidFill>
                <a:latin typeface="Arial"/>
              </a:rPr>
              <a:t>bottom</a:t>
            </a:r>
            <a:r>
              <a:rPr lang="fr-FR" sz="2400" spc="-1">
                <a:solidFill>
                  <a:srgbClr val="376092"/>
                </a:solidFill>
                <a:latin typeface="Arial"/>
              </a:rPr>
              <a:t>’’</a:t>
            </a:r>
          </a:p>
          <a:p>
            <a:pPr marL="432000" indent="-324000">
              <a:spcAft>
                <a:spcPts val="1060"/>
              </a:spcAft>
              <a:buClr>
                <a:srgbClr val="000000"/>
              </a:buClr>
              <a:buSzPct val="45000"/>
              <a:buFont typeface="Wingdings" charset="2"/>
              <a:buChar char=""/>
            </a:pPr>
            <a:r>
              <a:rPr lang="fr-FR" sz="2400" spc="-1">
                <a:solidFill>
                  <a:srgbClr val="376092"/>
                </a:solidFill>
                <a:latin typeface="Arial"/>
              </a:rPr>
              <a:t>Il est possible de mettre fin à l'alignement :</a:t>
            </a:r>
          </a:p>
          <a:p>
            <a:pPr marL="889200" lvl="1" indent="-324000">
              <a:spcAft>
                <a:spcPts val="1060"/>
              </a:spcAft>
              <a:buClr>
                <a:srgbClr val="000000"/>
              </a:buClr>
              <a:buSzPct val="45000"/>
              <a:buFont typeface="Wingdings" charset="2"/>
              <a:buChar char=""/>
            </a:pPr>
            <a:r>
              <a:rPr lang="fr-FR" sz="2400" spc="-1">
                <a:latin typeface="Arial"/>
              </a:rPr>
              <a:t> </a:t>
            </a:r>
            <a:r>
              <a:rPr lang="en-US" sz="2400" b="0">
                <a:effectLst/>
                <a:latin typeface="Consolas" panose="020B0609020204030204" pitchFamily="49" charset="0"/>
              </a:rPr>
              <a:t>&lt;div style="</a:t>
            </a:r>
            <a:r>
              <a:rPr lang="en-US" sz="2400" b="0" err="1">
                <a:effectLst/>
                <a:latin typeface="Consolas" panose="020B0609020204030204" pitchFamily="49" charset="0"/>
              </a:rPr>
              <a:t>clear:both</a:t>
            </a:r>
            <a:r>
              <a:rPr lang="en-US" sz="2400" b="0">
                <a:effectLst/>
                <a:latin typeface="Consolas" panose="020B0609020204030204" pitchFamily="49" charset="0"/>
              </a:rPr>
              <a:t>;"&gt;&lt;/div&gt; </a:t>
            </a:r>
            <a:r>
              <a:rPr lang="en-US" sz="2400" b="0">
                <a:solidFill>
                  <a:srgbClr val="D4D4D4"/>
                </a:solidFill>
                <a:effectLst/>
                <a:latin typeface="Consolas" panose="020B0609020204030204" pitchFamily="49" charset="0"/>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53873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 Information sur les images</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Vous pouvez indiquer que votre image comporte un titre et que les deux éléments sont indissociables.</a:t>
            </a:r>
          </a:p>
          <a:p>
            <a:pPr marL="432000" indent="-324000">
              <a:spcAft>
                <a:spcPts val="1060"/>
              </a:spcAft>
              <a:buClr>
                <a:srgbClr val="000000"/>
              </a:buClr>
              <a:buSzPct val="45000"/>
              <a:buFont typeface="Wingdings" charset="2"/>
              <a:buChar char=""/>
            </a:pPr>
            <a:r>
              <a:rPr lang="fr-FR" sz="2400" spc="-1">
                <a:solidFill>
                  <a:srgbClr val="376092"/>
                </a:solidFill>
                <a:latin typeface="Arial"/>
              </a:rPr>
              <a:t>Pour cela, il faut utiliser la balise &lt;figure&gt;&lt;/figure&gt; qui va contenir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L’image avec la balise &lt;</a:t>
            </a:r>
            <a:r>
              <a:rPr lang="fr-FR" sz="2400" spc="-1" err="1">
                <a:solidFill>
                  <a:srgbClr val="376092"/>
                </a:solidFill>
                <a:latin typeface="Arial"/>
              </a:rPr>
              <a:t>img</a:t>
            </a:r>
            <a:r>
              <a:rPr lang="fr-FR" sz="2400" spc="-1">
                <a:solidFill>
                  <a:srgbClr val="376092"/>
                </a:solidFill>
                <a:latin typeface="Arial"/>
              </a:rPr>
              <a:t>&gt;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Le titre de l’image avec la balise &lt;</a:t>
            </a:r>
            <a:r>
              <a:rPr lang="fr-FR" sz="2400" spc="-1" err="1">
                <a:solidFill>
                  <a:srgbClr val="376092"/>
                </a:solidFill>
                <a:latin typeface="Arial"/>
              </a:rPr>
              <a:t>figcaption</a:t>
            </a:r>
            <a:r>
              <a:rPr lang="fr-FR" sz="2400" spc="-1">
                <a:solidFill>
                  <a:srgbClr val="376092"/>
                </a:solidFill>
                <a:latin typeface="Arial"/>
              </a:rPr>
              <a:t>&gt;&lt;/</a:t>
            </a:r>
            <a:r>
              <a:rPr lang="fr-FR" sz="2400" spc="-1" err="1">
                <a:solidFill>
                  <a:srgbClr val="376092"/>
                </a:solidFill>
                <a:latin typeface="Arial"/>
              </a:rPr>
              <a:t>figcaption</a:t>
            </a:r>
            <a:r>
              <a:rPr lang="fr-FR" sz="2400" spc="-1">
                <a:solidFill>
                  <a:srgbClr val="376092"/>
                </a:solidFill>
                <a:latin typeface="Arial"/>
              </a:rPr>
              <a:t>&gt;</a:t>
            </a:r>
          </a:p>
          <a:p>
            <a:pPr marL="432000" indent="-324000">
              <a:spcAft>
                <a:spcPts val="1060"/>
              </a:spcAft>
              <a:buClr>
                <a:srgbClr val="000000"/>
              </a:buClr>
              <a:buSzPct val="45000"/>
              <a:buFont typeface="Wingdings" charset="2"/>
              <a:buChar char=""/>
            </a:pPr>
            <a:r>
              <a:rPr lang="fr-FR" sz="2400" spc="-1">
                <a:solidFill>
                  <a:srgbClr val="376092"/>
                </a:solidFill>
                <a:latin typeface="Arial"/>
              </a:rPr>
              <a:t>L’attribut ‘’</a:t>
            </a:r>
            <a:r>
              <a:rPr lang="fr-FR" sz="2400" spc="-1" err="1">
                <a:solidFill>
                  <a:srgbClr val="376092"/>
                </a:solidFill>
                <a:latin typeface="Arial"/>
              </a:rPr>
              <a:t>title</a:t>
            </a:r>
            <a:r>
              <a:rPr lang="fr-FR" sz="2400" spc="-1">
                <a:solidFill>
                  <a:srgbClr val="376092"/>
                </a:solidFill>
                <a:latin typeface="Arial"/>
              </a:rPr>
              <a:t>’’ de </a:t>
            </a:r>
            <a:r>
              <a:rPr lang="fr-FR" sz="2400" spc="-1" err="1">
                <a:solidFill>
                  <a:srgbClr val="376092"/>
                </a:solidFill>
                <a:latin typeface="Arial"/>
              </a:rPr>
              <a:t>img</a:t>
            </a:r>
            <a:r>
              <a:rPr lang="fr-FR" sz="2400" spc="-1">
                <a:solidFill>
                  <a:srgbClr val="376092"/>
                </a:solidFill>
                <a:latin typeface="Arial"/>
              </a:rPr>
              <a:t> s’affichera comme une info bulle</a:t>
            </a:r>
          </a:p>
          <a:p>
            <a:pPr marL="432000" indent="-324000">
              <a:spcAft>
                <a:spcPts val="1060"/>
              </a:spcAft>
              <a:buClr>
                <a:srgbClr val="000000"/>
              </a:buClr>
              <a:buSzPct val="45000"/>
              <a:buFont typeface="Wingdings" charset="2"/>
              <a:buChar char=""/>
            </a:pPr>
            <a:r>
              <a:rPr lang="fr-FR" sz="2400" spc="-1">
                <a:solidFill>
                  <a:srgbClr val="376092"/>
                </a:solidFill>
                <a:latin typeface="Arial"/>
              </a:rPr>
              <a:t>Enfin, il est toujours bon d’alimenter l’attribut alt d’une image avec la description de l’image. Cela permet au non voyants d’avoir accès à cette description.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362927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 les listes</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Depuis le début de cette présentation, j’utilise des listes dans mes diapositives. Il est naturellement possible de les utiliser également en HTML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Listes numérotées : &lt;</a:t>
            </a:r>
            <a:r>
              <a:rPr lang="fr-FR" sz="2400" spc="-1" err="1">
                <a:solidFill>
                  <a:srgbClr val="376092"/>
                </a:solidFill>
                <a:latin typeface="Arial"/>
              </a:rPr>
              <a:t>ol</a:t>
            </a:r>
            <a:r>
              <a:rPr lang="fr-FR" sz="2400" spc="-1">
                <a:solidFill>
                  <a:srgbClr val="376092"/>
                </a:solidFill>
                <a:latin typeface="Arial"/>
              </a:rPr>
              <a:t>&gt;&lt;/</a:t>
            </a:r>
            <a:r>
              <a:rPr lang="fr-FR" sz="2400" spc="-1" err="1">
                <a:solidFill>
                  <a:srgbClr val="376092"/>
                </a:solidFill>
                <a:latin typeface="Arial"/>
              </a:rPr>
              <a:t>ol</a:t>
            </a:r>
            <a:r>
              <a:rPr lang="fr-FR" sz="2400" spc="-1">
                <a:solidFill>
                  <a:srgbClr val="376092"/>
                </a:solidFill>
                <a:latin typeface="Arial"/>
              </a:rPr>
              <a:t>&gt; (</a:t>
            </a:r>
            <a:r>
              <a:rPr lang="fr-FR" sz="2400" spc="-1" err="1">
                <a:solidFill>
                  <a:srgbClr val="376092"/>
                </a:solidFill>
                <a:latin typeface="Arial"/>
              </a:rPr>
              <a:t>ordered</a:t>
            </a:r>
            <a:r>
              <a:rPr lang="fr-FR" sz="2400" spc="-1">
                <a:solidFill>
                  <a:srgbClr val="376092"/>
                </a:solidFill>
                <a:latin typeface="Arial"/>
              </a:rPr>
              <a:t> </a:t>
            </a:r>
            <a:r>
              <a:rPr lang="fr-FR" sz="2400" spc="-1" err="1">
                <a:solidFill>
                  <a:srgbClr val="376092"/>
                </a:solidFill>
                <a:latin typeface="Arial"/>
              </a:rPr>
              <a:t>list</a:t>
            </a:r>
            <a:r>
              <a:rPr lang="fr-FR" sz="2400" spc="-1">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Listes non numérotées : &lt;</a:t>
            </a:r>
            <a:r>
              <a:rPr lang="fr-FR" sz="2400" spc="-1" err="1">
                <a:solidFill>
                  <a:srgbClr val="376092"/>
                </a:solidFill>
                <a:latin typeface="Arial"/>
              </a:rPr>
              <a:t>ul</a:t>
            </a:r>
            <a:r>
              <a:rPr lang="fr-FR" sz="2400" spc="-1">
                <a:solidFill>
                  <a:srgbClr val="376092"/>
                </a:solidFill>
                <a:latin typeface="Arial"/>
              </a:rPr>
              <a:t>&gt;&lt;/</a:t>
            </a:r>
            <a:r>
              <a:rPr lang="fr-FR" sz="2400" spc="-1" err="1">
                <a:solidFill>
                  <a:srgbClr val="376092"/>
                </a:solidFill>
                <a:latin typeface="Arial"/>
              </a:rPr>
              <a:t>ul</a:t>
            </a:r>
            <a:r>
              <a:rPr lang="fr-FR" sz="2400" spc="-1">
                <a:solidFill>
                  <a:srgbClr val="376092"/>
                </a:solidFill>
                <a:latin typeface="Arial"/>
              </a:rPr>
              <a:t>&gt; (</a:t>
            </a:r>
            <a:r>
              <a:rPr lang="fr-FR" sz="2400" spc="-1" err="1">
                <a:solidFill>
                  <a:srgbClr val="376092"/>
                </a:solidFill>
                <a:latin typeface="Arial"/>
              </a:rPr>
              <a:t>unordered</a:t>
            </a:r>
            <a:r>
              <a:rPr lang="fr-FR" sz="2400" spc="-1">
                <a:solidFill>
                  <a:srgbClr val="376092"/>
                </a:solidFill>
                <a:latin typeface="Arial"/>
              </a:rPr>
              <a:t> </a:t>
            </a:r>
            <a:r>
              <a:rPr lang="fr-FR" sz="2400" spc="-1" err="1">
                <a:solidFill>
                  <a:srgbClr val="376092"/>
                </a:solidFill>
                <a:latin typeface="Arial"/>
              </a:rPr>
              <a:t>list</a:t>
            </a:r>
            <a:r>
              <a:rPr lang="fr-FR" sz="2400" spc="-1">
                <a:solidFill>
                  <a:srgbClr val="376092"/>
                </a:solidFill>
                <a:latin typeface="Arial"/>
              </a:rPr>
              <a:t>)</a:t>
            </a:r>
          </a:p>
          <a:p>
            <a:pPr marL="432000" indent="-324000">
              <a:spcAft>
                <a:spcPts val="1060"/>
              </a:spcAft>
              <a:buClr>
                <a:srgbClr val="000000"/>
              </a:buClr>
              <a:buSzPct val="45000"/>
              <a:buFont typeface="Wingdings" charset="2"/>
              <a:buChar char=""/>
            </a:pPr>
            <a:r>
              <a:rPr lang="fr-FR" sz="2400" spc="-1">
                <a:solidFill>
                  <a:srgbClr val="376092"/>
                </a:solidFill>
                <a:latin typeface="Arial"/>
              </a:rPr>
              <a:t>Pour ces deux types de liste, chaque élément se voit spécifier grâce à la balise &lt;li&gt; (line)</a:t>
            </a:r>
          </a:p>
          <a:p>
            <a:pPr marL="432000" indent="-324000">
              <a:spcAft>
                <a:spcPts val="1060"/>
              </a:spcAft>
              <a:buClr>
                <a:srgbClr val="000000"/>
              </a:buClr>
              <a:buSzPct val="45000"/>
              <a:buFont typeface="Wingdings" charset="2"/>
              <a:buChar char=""/>
            </a:pPr>
            <a:r>
              <a:rPr lang="fr-FR" sz="2400" spc="-1">
                <a:solidFill>
                  <a:srgbClr val="376092"/>
                </a:solidFill>
                <a:latin typeface="Arial"/>
              </a:rPr>
              <a:t>Ajoutons donc à notre page la marche à suivre pour développer un site internet (1. HTML, 2. CSS, 3. JS)</a:t>
            </a:r>
          </a:p>
          <a:p>
            <a:pPr marL="432000" indent="-324000">
              <a:spcAft>
                <a:spcPts val="1060"/>
              </a:spcAft>
              <a:buClr>
                <a:srgbClr val="000000"/>
              </a:buClr>
              <a:buSzPct val="45000"/>
              <a:buFont typeface="Wingdings" charset="2"/>
              <a:buChar char=""/>
            </a:pPr>
            <a:r>
              <a:rPr lang="fr-FR" sz="2400" spc="-1">
                <a:solidFill>
                  <a:srgbClr val="376092"/>
                </a:solidFill>
                <a:latin typeface="Arial"/>
              </a:rPr>
              <a:t>Ajoutons également une TODO </a:t>
            </a:r>
            <a:r>
              <a:rPr lang="fr-FR" sz="2400" spc="-1" err="1">
                <a:solidFill>
                  <a:srgbClr val="376092"/>
                </a:solidFill>
                <a:latin typeface="Arial"/>
              </a:rPr>
              <a:t>list</a:t>
            </a:r>
            <a:r>
              <a:rPr lang="fr-FR" sz="2400" spc="-1">
                <a:solidFill>
                  <a:srgbClr val="376092"/>
                </a:solidFill>
                <a:latin typeface="Arial"/>
              </a:rPr>
              <a:t> qui va reprendre la liste des tâches ouvertes.</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68544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 les listes</a:t>
            </a:r>
          </a:p>
        </p:txBody>
      </p:sp>
      <p:sp>
        <p:nvSpPr>
          <p:cNvPr id="140" name="TextShape 2"/>
          <p:cNvSpPr txBox="1"/>
          <p:nvPr/>
        </p:nvSpPr>
        <p:spPr>
          <a:xfrm>
            <a:off x="457200" y="1417320"/>
            <a:ext cx="8229240" cy="4708440"/>
          </a:xfrm>
          <a:prstGeom prst="rect">
            <a:avLst/>
          </a:prstGeom>
          <a:noFill/>
          <a:ln w="0">
            <a:noFill/>
          </a:ln>
        </p:spPr>
        <p:txBody>
          <a:bodyPr lIns="0" tIns="0" rIns="0" bIns="0" anchor="t">
            <a:noAutofit/>
          </a:bodyPr>
          <a:lstStyle/>
          <a:p>
            <a:pPr marL="431800" indent="-323850">
              <a:spcAft>
                <a:spcPts val="1060"/>
              </a:spcAft>
              <a:buClr>
                <a:srgbClr val="000000"/>
              </a:buClr>
              <a:buSzPct val="45000"/>
              <a:buFont typeface="Wingdings" charset="2"/>
              <a:buChar char=""/>
            </a:pPr>
            <a:r>
              <a:rPr lang="fr-FR" sz="2400" spc="-1" dirty="0">
                <a:solidFill>
                  <a:srgbClr val="376092"/>
                </a:solidFill>
                <a:latin typeface="Arial"/>
              </a:rPr>
              <a:t>Il est possible de créer une liste qui va contenir des définitions &lt;dl&gt;&lt;/dl&gt;.</a:t>
            </a:r>
            <a:endParaRPr lang="fr-FR" dirty="0"/>
          </a:p>
          <a:p>
            <a:pPr marL="431800" indent="-323850">
              <a:spcAft>
                <a:spcPts val="1060"/>
              </a:spcAft>
              <a:buClr>
                <a:srgbClr val="000000"/>
              </a:buClr>
              <a:buSzPct val="45000"/>
              <a:buFont typeface="Wingdings" charset="2"/>
              <a:buChar char=""/>
            </a:pPr>
            <a:r>
              <a:rPr lang="fr-FR" sz="2400" spc="-1" dirty="0">
                <a:solidFill>
                  <a:srgbClr val="376092"/>
                </a:solidFill>
                <a:latin typeface="Arial"/>
              </a:rPr>
              <a:t>Cette liste va contenir des éléments :</a:t>
            </a:r>
          </a:p>
          <a:p>
            <a:pPr marL="889000" lvl="1" indent="-323850">
              <a:spcAft>
                <a:spcPts val="1060"/>
              </a:spcAft>
              <a:buClr>
                <a:srgbClr val="000000"/>
              </a:buClr>
              <a:buSzPct val="45000"/>
              <a:buFont typeface="Wingdings" charset="2"/>
              <a:buChar char=""/>
            </a:pPr>
            <a:r>
              <a:rPr lang="fr-FR" sz="2400" spc="-1" dirty="0">
                <a:solidFill>
                  <a:srgbClr val="376092"/>
                </a:solidFill>
                <a:latin typeface="Arial"/>
              </a:rPr>
              <a:t>Les termes à définir : &lt;</a:t>
            </a:r>
            <a:r>
              <a:rPr lang="fr-FR" sz="2400" spc="-1" dirty="0" err="1">
                <a:solidFill>
                  <a:srgbClr val="376092"/>
                </a:solidFill>
                <a:latin typeface="Arial"/>
              </a:rPr>
              <a:t>dt</a:t>
            </a:r>
            <a:r>
              <a:rPr lang="fr-FR" sz="2400" spc="-1" dirty="0">
                <a:solidFill>
                  <a:srgbClr val="376092"/>
                </a:solidFill>
                <a:latin typeface="Arial"/>
              </a:rPr>
              <a:t>&gt;&lt;/</a:t>
            </a:r>
            <a:r>
              <a:rPr lang="fr-FR" sz="2400" spc="-1" dirty="0" err="1">
                <a:solidFill>
                  <a:srgbClr val="376092"/>
                </a:solidFill>
                <a:latin typeface="Arial"/>
              </a:rPr>
              <a:t>dt</a:t>
            </a:r>
            <a:r>
              <a:rPr lang="fr-FR" sz="2400" spc="-1" dirty="0">
                <a:solidFill>
                  <a:srgbClr val="376092"/>
                </a:solidFill>
                <a:latin typeface="Arial"/>
              </a:rPr>
              <a:t>&gt;</a:t>
            </a:r>
          </a:p>
          <a:p>
            <a:pPr marL="889000" lvl="1" indent="-323850">
              <a:spcAft>
                <a:spcPts val="1060"/>
              </a:spcAft>
              <a:buClr>
                <a:srgbClr val="000000"/>
              </a:buClr>
              <a:buSzPct val="45000"/>
              <a:buFont typeface="Wingdings" charset="2"/>
              <a:buChar char=""/>
            </a:pPr>
            <a:r>
              <a:rPr lang="fr-FR" sz="2400" spc="-1" dirty="0">
                <a:solidFill>
                  <a:srgbClr val="376092"/>
                </a:solidFill>
                <a:latin typeface="Arial"/>
              </a:rPr>
              <a:t>Les définitions : Pour terminer sur les listes, il est bon de savoir qu’un élément d’une liste peut aussi être une liste. Nous avons donc la possibilité de mettre en place des listes imbriquées.</a:t>
            </a:r>
          </a:p>
          <a:p>
            <a:pPr marL="431800" indent="-323850">
              <a:spcAft>
                <a:spcPts val="1060"/>
              </a:spcAft>
              <a:buClr>
                <a:srgbClr val="000000"/>
              </a:buClr>
              <a:buSzPct val="45000"/>
              <a:buFont typeface="Wingdings" charset="2"/>
              <a:buChar char=""/>
            </a:pPr>
            <a:endParaRPr lang="fr-FR" sz="2400" spc="-1">
              <a:solidFill>
                <a:srgbClr val="376092"/>
              </a:solidFill>
              <a:latin typeface="Arial"/>
            </a:endParaRPr>
          </a:p>
          <a:p>
            <a:pPr marL="431800" indent="-323850">
              <a:spcAft>
                <a:spcPts val="1060"/>
              </a:spcAft>
              <a:buClr>
                <a:srgbClr val="000000"/>
              </a:buClr>
              <a:buSzPct val="45000"/>
              <a:buFont typeface="Wingdings" charset="2"/>
              <a:buChar char=""/>
            </a:pPr>
            <a:endParaRPr lang="fr-FR" sz="2400" spc="-1">
              <a:solidFill>
                <a:srgbClr val="376092"/>
              </a:solidFill>
              <a:latin typeface="Arial"/>
            </a:endParaRPr>
          </a:p>
          <a:p>
            <a:pPr marL="431800" indent="-323850">
              <a:spcAft>
                <a:spcPts val="1060"/>
              </a:spcAft>
              <a:buClr>
                <a:srgbClr val="000000"/>
              </a:buClr>
              <a:buSzPct val="45000"/>
              <a:buFont typeface="Wingdings" charset="2"/>
              <a:buChar char=""/>
            </a:pPr>
            <a:endParaRPr lang="fr-FR" sz="2400" spc="-1">
              <a:solidFill>
                <a:srgbClr val="376092"/>
              </a:solidFill>
              <a:latin typeface="Arial"/>
            </a:endParaRPr>
          </a:p>
          <a:p>
            <a:pPr marL="431800" indent="-323850">
              <a:spcAft>
                <a:spcPts val="1060"/>
              </a:spcAft>
              <a:buClr>
                <a:srgbClr val="000000"/>
              </a:buClr>
              <a:buSzPct val="45000"/>
              <a:buFont typeface="Wingdings" charset="2"/>
              <a:buChar char=""/>
            </a:pPr>
            <a:endParaRPr lang="fr-FR" sz="2400" spc="-1">
              <a:solidFill>
                <a:srgbClr val="376092"/>
              </a:solidFill>
              <a:latin typeface="Arial"/>
            </a:endParaRPr>
          </a:p>
          <a:p>
            <a:pPr marL="889000" lvl="1" indent="-323850">
              <a:spcAft>
                <a:spcPts val="1060"/>
              </a:spcAft>
              <a:buClr>
                <a:srgbClr val="000000"/>
              </a:buClr>
              <a:buSzPct val="45000"/>
              <a:buFont typeface="Wingdings" charset="2"/>
              <a:buChar char=""/>
            </a:pPr>
            <a:endParaRPr lang="fr-FR" sz="2400" spc="-1">
              <a:solidFill>
                <a:srgbClr val="376092"/>
              </a:solidFill>
              <a:latin typeface="Arial"/>
            </a:endParaRPr>
          </a:p>
          <a:p>
            <a:pPr marL="431800" indent="-323850">
              <a:spcAft>
                <a:spcPts val="1060"/>
              </a:spcAft>
              <a:buClr>
                <a:srgbClr val="000000"/>
              </a:buClr>
              <a:buSzPct val="45000"/>
              <a:buFont typeface="Wingdings" charset="2"/>
              <a:buChar char=""/>
            </a:pPr>
            <a:endParaRPr lang="fr-FR" sz="2400" spc="-1">
              <a:solidFill>
                <a:srgbClr val="376092"/>
              </a:solidFill>
              <a:latin typeface="Arial"/>
            </a:endParaRPr>
          </a:p>
          <a:p>
            <a:pPr marL="431800" indent="-32385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1800" indent="-32385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1800" indent="-32385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1800" indent="-32385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448925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 Les liens</a:t>
            </a:r>
          </a:p>
        </p:txBody>
      </p:sp>
      <p:sp>
        <p:nvSpPr>
          <p:cNvPr id="140" name="TextShape 2"/>
          <p:cNvSpPr txBox="1"/>
          <p:nvPr/>
        </p:nvSpPr>
        <p:spPr>
          <a:xfrm>
            <a:off x="457200" y="932155"/>
            <a:ext cx="8229240" cy="519360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Un clique sur un lien va nous amener à l’adresse vers laquelle pointe le lien. Ce lien peut être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Un autre site</a:t>
            </a:r>
          </a:p>
          <a:p>
            <a:pPr marL="1346400" lvl="2" indent="-324000">
              <a:spcAft>
                <a:spcPts val="1060"/>
              </a:spcAft>
              <a:buClr>
                <a:srgbClr val="000000"/>
              </a:buClr>
              <a:buSzPct val="45000"/>
              <a:buFont typeface="Wingdings" charset="2"/>
              <a:buChar char=""/>
            </a:pPr>
            <a:r>
              <a:rPr lang="pt-BR" sz="2400" spc="-1">
                <a:solidFill>
                  <a:srgbClr val="376092"/>
                </a:solidFill>
                <a:latin typeface="Arial"/>
              </a:rPr>
              <a:t>&lt;a href="https://www.google.fr"&gt;Rechercher&lt;/a&gt;</a:t>
            </a: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a:solidFill>
                  <a:srgbClr val="376092"/>
                </a:solidFill>
                <a:latin typeface="Arial"/>
              </a:rPr>
              <a:t>Une autre page du même site</a:t>
            </a:r>
          </a:p>
          <a:p>
            <a:pPr marL="1346400" lvl="2" indent="-324000">
              <a:spcAft>
                <a:spcPts val="1060"/>
              </a:spcAft>
              <a:buClr>
                <a:srgbClr val="000000"/>
              </a:buClr>
              <a:buSzPct val="45000"/>
              <a:buFont typeface="Wingdings" charset="2"/>
              <a:buChar char=""/>
            </a:pPr>
            <a:r>
              <a:rPr lang="pt-BR" sz="2400" spc="-1">
                <a:solidFill>
                  <a:srgbClr val="376092"/>
                </a:solidFill>
                <a:latin typeface="Arial"/>
              </a:rPr>
              <a:t>&lt;a href=“page2.html"&gt;Page2&lt;/a&gt;</a:t>
            </a: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a:solidFill>
                  <a:srgbClr val="376092"/>
                </a:solidFill>
                <a:latin typeface="Arial"/>
              </a:rPr>
              <a:t>Un lien vers une autre section de la page</a:t>
            </a:r>
          </a:p>
          <a:p>
            <a:pPr marL="1346400" lvl="2" indent="-324000">
              <a:spcAft>
                <a:spcPts val="1060"/>
              </a:spcAft>
              <a:buClr>
                <a:srgbClr val="000000"/>
              </a:buClr>
              <a:buSzPct val="45000"/>
              <a:buFont typeface="Wingdings" charset="2"/>
              <a:buChar char=""/>
            </a:pPr>
            <a:r>
              <a:rPr lang="fr-FR" sz="2400" spc="-1">
                <a:solidFill>
                  <a:srgbClr val="376092"/>
                </a:solidFill>
                <a:latin typeface="Arial"/>
              </a:rPr>
              <a:t>&lt;a href="#</a:t>
            </a:r>
            <a:r>
              <a:rPr lang="fr-FR" sz="2400" spc="-1" err="1">
                <a:solidFill>
                  <a:srgbClr val="376092"/>
                </a:solidFill>
                <a:latin typeface="Arial"/>
              </a:rPr>
              <a:t>mon_ancre</a:t>
            </a:r>
            <a:r>
              <a:rPr lang="fr-FR" sz="2400" spc="-1">
                <a:solidFill>
                  <a:srgbClr val="376092"/>
                </a:solidFill>
                <a:latin typeface="Arial"/>
              </a:rPr>
              <a:t>"&gt;Aller vers l'ancre&lt;/a&gt;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Une adresse mail</a:t>
            </a:r>
          </a:p>
          <a:p>
            <a:pPr marL="1346400" lvl="2" indent="-324000">
              <a:spcAft>
                <a:spcPts val="1060"/>
              </a:spcAft>
              <a:buClr>
                <a:srgbClr val="000000"/>
              </a:buClr>
              <a:buSzPct val="45000"/>
              <a:buFont typeface="Wingdings" charset="2"/>
              <a:buChar char=""/>
            </a:pPr>
            <a:r>
              <a:rPr lang="it-IT" sz="2400" spc="-1">
                <a:solidFill>
                  <a:srgbClr val="376092"/>
                </a:solidFill>
                <a:latin typeface="Arial"/>
              </a:rPr>
              <a:t>&lt;a href="mailto:bob@truc.com"&gt;e-mail !&lt;/a&gt;</a:t>
            </a:r>
          </a:p>
          <a:p>
            <a:pPr marL="889200" lvl="1" indent="-324000">
              <a:spcAft>
                <a:spcPts val="1060"/>
              </a:spcAft>
              <a:buClr>
                <a:srgbClr val="000000"/>
              </a:buClr>
              <a:buSzPct val="45000"/>
              <a:buFont typeface="Wingdings" charset="2"/>
              <a:buChar char=""/>
            </a:pPr>
            <a:r>
              <a:rPr lang="it-IT" sz="2400" spc="-1">
                <a:solidFill>
                  <a:srgbClr val="376092"/>
                </a:solidFill>
                <a:latin typeface="Arial"/>
              </a:rPr>
              <a:t>Un fichier : </a:t>
            </a:r>
          </a:p>
          <a:p>
            <a:pPr marL="1346400" lvl="2" indent="-324000">
              <a:spcAft>
                <a:spcPts val="1060"/>
              </a:spcAft>
              <a:buClr>
                <a:srgbClr val="000000"/>
              </a:buClr>
              <a:buSzPct val="45000"/>
              <a:buFont typeface="Wingdings" charset="2"/>
              <a:buChar char=""/>
            </a:pPr>
            <a:r>
              <a:rPr lang="it-IT" sz="2400" spc="-1">
                <a:solidFill>
                  <a:srgbClr val="376092"/>
                </a:solidFill>
                <a:latin typeface="Arial"/>
              </a:rPr>
              <a:t>&lt;</a:t>
            </a:r>
            <a:r>
              <a:rPr lang="fr-FR" sz="2400" spc="-1">
                <a:solidFill>
                  <a:srgbClr val="376092"/>
                </a:solidFill>
                <a:latin typeface="Arial"/>
              </a:rPr>
              <a:t>a href=« image.jpg"&gt;Télécharger&lt;/a&gt;</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569432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 Les liens</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Ajoutons un lien sur notre page HTML qui nous mène vers la documentation : </a:t>
            </a:r>
            <a:r>
              <a:rPr lang="fr-FR" sz="2400" spc="-1">
                <a:solidFill>
                  <a:srgbClr val="376092"/>
                </a:solidFill>
                <a:latin typeface="Arial"/>
                <a:hlinkClick r:id="rId3"/>
              </a:rPr>
              <a:t>https://developer.mozilla.org/fr/docs/Web/HTML/Element</a:t>
            </a: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Créons une autre page et essayons de mettre en place des liens sur chacune des pages pour naviguer de l’une à l’autre.</a:t>
            </a:r>
          </a:p>
          <a:p>
            <a:pPr marL="432000" indent="-324000">
              <a:spcAft>
                <a:spcPts val="1060"/>
              </a:spcAft>
              <a:buClr>
                <a:srgbClr val="000000"/>
              </a:buClr>
              <a:buSzPct val="45000"/>
              <a:buFont typeface="Wingdings" charset="2"/>
              <a:buChar char=""/>
            </a:pPr>
            <a:r>
              <a:rPr lang="fr-FR" sz="2400" spc="-1">
                <a:solidFill>
                  <a:srgbClr val="376092"/>
                </a:solidFill>
                <a:latin typeface="Arial"/>
              </a:rPr>
              <a:t>Ajoutons un attribut id sur les titres de la page et voyons comment faire un lien vers ces ancres.</a:t>
            </a:r>
          </a:p>
          <a:p>
            <a:pPr marL="432000" indent="-324000">
              <a:spcAft>
                <a:spcPts val="1060"/>
              </a:spcAft>
              <a:buClr>
                <a:srgbClr val="000000"/>
              </a:buClr>
              <a:buSzPct val="45000"/>
              <a:buFont typeface="Wingdings" charset="2"/>
              <a:buChar char=""/>
            </a:pPr>
            <a:r>
              <a:rPr lang="fr-FR" sz="2400" spc="-1">
                <a:solidFill>
                  <a:srgbClr val="376092"/>
                </a:solidFill>
                <a:latin typeface="Arial"/>
              </a:rPr>
              <a:t>Enfin proposons un lien qui télécharge une image ou un son qui se trouve déjà dans notre projet.</a:t>
            </a:r>
          </a:p>
          <a:p>
            <a:pPr marL="432000" indent="-324000">
              <a:spcAft>
                <a:spcPts val="1060"/>
              </a:spcAft>
              <a:buClr>
                <a:srgbClr val="000000"/>
              </a:buClr>
              <a:buSzPct val="45000"/>
              <a:buFont typeface="Wingdings" charset="2"/>
              <a:buChar char=""/>
            </a:pPr>
            <a:r>
              <a:rPr lang="fr-FR" sz="2400" spc="-1">
                <a:solidFill>
                  <a:srgbClr val="376092"/>
                </a:solidFill>
                <a:latin typeface="Arial"/>
              </a:rPr>
              <a:t>Si le navigateur peut lire le fichier il l'exécute, sinon il vous propose de le télécharger.</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486832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 Les tableaux</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Il est possible d’ajouter des tableaux dans les pages HTML ce qui va nous aider à résoudre les problèmes d’alignement.</a:t>
            </a:r>
          </a:p>
          <a:p>
            <a:pPr marL="432000" indent="-324000">
              <a:spcAft>
                <a:spcPts val="1060"/>
              </a:spcAft>
              <a:buClr>
                <a:srgbClr val="000000"/>
              </a:buClr>
              <a:buSzPct val="45000"/>
              <a:buFont typeface="Wingdings" charset="2"/>
              <a:buChar char=""/>
            </a:pPr>
            <a:r>
              <a:rPr lang="fr-FR" sz="2400" spc="-1">
                <a:solidFill>
                  <a:srgbClr val="376092"/>
                </a:solidFill>
                <a:latin typeface="Arial"/>
              </a:rPr>
              <a:t>Un tableau utilise la balise &lt;table&gt; &lt;/table&gt;</a:t>
            </a:r>
          </a:p>
          <a:p>
            <a:pPr marL="432000" indent="-324000">
              <a:spcAft>
                <a:spcPts val="1060"/>
              </a:spcAft>
              <a:buClr>
                <a:srgbClr val="000000"/>
              </a:buClr>
              <a:buSzPct val="45000"/>
              <a:buFont typeface="Wingdings" charset="2"/>
              <a:buChar char=""/>
            </a:pPr>
            <a:r>
              <a:rPr lang="fr-FR" sz="2400" spc="-1">
                <a:solidFill>
                  <a:srgbClr val="376092"/>
                </a:solidFill>
                <a:latin typeface="Arial"/>
              </a:rPr>
              <a:t>Il est possible de définir plusieurs choses dans une tableau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Son titre : &lt;</a:t>
            </a:r>
            <a:r>
              <a:rPr lang="fr-FR" sz="2400" spc="-1" err="1">
                <a:solidFill>
                  <a:srgbClr val="376092"/>
                </a:solidFill>
                <a:latin typeface="Arial"/>
              </a:rPr>
              <a:t>caption</a:t>
            </a:r>
            <a:r>
              <a:rPr lang="fr-FR" sz="2400" spc="-1">
                <a:solidFill>
                  <a:srgbClr val="376092"/>
                </a:solidFill>
                <a:latin typeface="Arial"/>
              </a:rPr>
              <a:t>&gt; &lt;/</a:t>
            </a:r>
            <a:r>
              <a:rPr lang="fr-FR" sz="2400" spc="-1" err="1">
                <a:solidFill>
                  <a:srgbClr val="376092"/>
                </a:solidFill>
                <a:latin typeface="Arial"/>
              </a:rPr>
              <a:t>caption</a:t>
            </a:r>
            <a:r>
              <a:rPr lang="fr-FR" sz="2400" spc="-1">
                <a:solidFill>
                  <a:srgbClr val="376092"/>
                </a:solidFill>
                <a:latin typeface="Arial"/>
              </a:rPr>
              <a:t>&gt;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Une ligne du tableau : &lt;tr&gt;&lt;/tr&gt;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Une cellule d’une ligne du tableau : &lt;td&gt;&lt;/td&gt;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Une cellule d’entête du tableau : &lt;th&gt;&lt;/th&gt;</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4197031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 Les tableaux</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Utilisons ces balises pour créer un tableau :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On peut structurer ce tableau qui contient 3 parties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Entête : &lt;</a:t>
            </a:r>
            <a:r>
              <a:rPr lang="fr-FR" sz="2400" spc="-1" err="1">
                <a:solidFill>
                  <a:srgbClr val="376092"/>
                </a:solidFill>
                <a:latin typeface="Arial"/>
              </a:rPr>
              <a:t>thead</a:t>
            </a:r>
            <a:r>
              <a:rPr lang="fr-FR" sz="2400" spc="-1">
                <a:solidFill>
                  <a:srgbClr val="376092"/>
                </a:solidFill>
                <a:latin typeface="Arial"/>
              </a:rPr>
              <a:t>&gt;&lt;</a:t>
            </a:r>
            <a:r>
              <a:rPr lang="fr-FR" sz="2400" spc="-1" err="1">
                <a:solidFill>
                  <a:srgbClr val="376092"/>
                </a:solidFill>
                <a:latin typeface="Arial"/>
              </a:rPr>
              <a:t>thead</a:t>
            </a:r>
            <a:r>
              <a:rPr lang="fr-FR" sz="2400" spc="-1">
                <a:solidFill>
                  <a:srgbClr val="376092"/>
                </a:solidFill>
                <a:latin typeface="Arial"/>
              </a:rPr>
              <a:t>&gt;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Contenu : &lt;</a:t>
            </a:r>
            <a:r>
              <a:rPr lang="fr-FR" sz="2400" spc="-1" err="1">
                <a:solidFill>
                  <a:srgbClr val="376092"/>
                </a:solidFill>
                <a:latin typeface="Arial"/>
              </a:rPr>
              <a:t>tbody</a:t>
            </a:r>
            <a:r>
              <a:rPr lang="fr-FR" sz="2400" spc="-1">
                <a:solidFill>
                  <a:srgbClr val="376092"/>
                </a:solidFill>
                <a:latin typeface="Arial"/>
              </a:rPr>
              <a:t>&gt;&lt;</a:t>
            </a:r>
            <a:r>
              <a:rPr lang="fr-FR" sz="2400" spc="-1" err="1">
                <a:solidFill>
                  <a:srgbClr val="376092"/>
                </a:solidFill>
                <a:latin typeface="Arial"/>
              </a:rPr>
              <a:t>tbody</a:t>
            </a:r>
            <a:r>
              <a:rPr lang="fr-FR" sz="2400" spc="-1">
                <a:solidFill>
                  <a:srgbClr val="376092"/>
                </a:solidFill>
                <a:latin typeface="Arial"/>
              </a:rPr>
              <a:t>&gt;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Pied  : &lt;</a:t>
            </a:r>
            <a:r>
              <a:rPr lang="fr-FR" sz="2400" spc="-1" err="1">
                <a:solidFill>
                  <a:srgbClr val="376092"/>
                </a:solidFill>
                <a:latin typeface="Arial"/>
              </a:rPr>
              <a:t>tfoot</a:t>
            </a:r>
            <a:r>
              <a:rPr lang="fr-FR" sz="2400" spc="-1">
                <a:solidFill>
                  <a:srgbClr val="376092"/>
                </a:solidFill>
                <a:latin typeface="Arial"/>
              </a:rPr>
              <a:t>&gt;&lt;</a:t>
            </a:r>
            <a:r>
              <a:rPr lang="fr-FR" sz="2400" spc="-1" err="1">
                <a:solidFill>
                  <a:srgbClr val="376092"/>
                </a:solidFill>
                <a:latin typeface="Arial"/>
              </a:rPr>
              <a:t>tfoot</a:t>
            </a:r>
            <a:r>
              <a:rPr lang="fr-FR" sz="2400" spc="-1">
                <a:solidFill>
                  <a:srgbClr val="376092"/>
                </a:solidFill>
                <a:latin typeface="Arial"/>
              </a:rPr>
              <a:t>&gt;</a:t>
            </a:r>
          </a:p>
          <a:p>
            <a:pPr marL="432000" indent="-324000">
              <a:spcAft>
                <a:spcPts val="1060"/>
              </a:spcAft>
              <a:buClr>
                <a:srgbClr val="000000"/>
              </a:buClr>
              <a:buSzPct val="45000"/>
              <a:buFont typeface="Wingdings" charset="2"/>
              <a:buChar char=""/>
            </a:pPr>
            <a:r>
              <a:rPr lang="fr-FR" sz="2400" spc="-1">
                <a:solidFill>
                  <a:srgbClr val="376092"/>
                </a:solidFill>
                <a:latin typeface="Arial"/>
              </a:rPr>
              <a:t>Il est aussi possible de fusionner des cellules avec les attribut </a:t>
            </a:r>
            <a:r>
              <a:rPr lang="fr-FR" sz="2400" spc="-1" err="1">
                <a:solidFill>
                  <a:srgbClr val="376092"/>
                </a:solidFill>
                <a:latin typeface="Arial"/>
              </a:rPr>
              <a:t>colspan</a:t>
            </a:r>
            <a:r>
              <a:rPr lang="fr-FR" sz="2400" spc="-1">
                <a:solidFill>
                  <a:srgbClr val="376092"/>
                </a:solidFill>
                <a:latin typeface="Arial"/>
              </a:rPr>
              <a:t> et </a:t>
            </a:r>
            <a:r>
              <a:rPr lang="fr-FR" sz="2400" spc="-1" err="1">
                <a:solidFill>
                  <a:srgbClr val="376092"/>
                </a:solidFill>
                <a:latin typeface="Arial"/>
              </a:rPr>
              <a:t>rowspan</a:t>
            </a:r>
            <a:r>
              <a:rPr lang="fr-FR" sz="2400" spc="-1">
                <a:solidFill>
                  <a:srgbClr val="376092"/>
                </a:solidFill>
                <a:latin typeface="Arial"/>
              </a:rPr>
              <a:t>.</a:t>
            </a: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 name="Image 1">
            <a:extLst>
              <a:ext uri="{FF2B5EF4-FFF2-40B4-BE49-F238E27FC236}">
                <a16:creationId xmlns:a16="http://schemas.microsoft.com/office/drawing/2014/main" id="{164F71C0-E2F9-4241-83FC-6B398AD9169A}"/>
              </a:ext>
            </a:extLst>
          </p:cNvPr>
          <p:cNvPicPr>
            <a:picLocks noChangeAspect="1"/>
          </p:cNvPicPr>
          <p:nvPr/>
        </p:nvPicPr>
        <p:blipFill>
          <a:blip r:embed="rId3"/>
          <a:stretch>
            <a:fillRect/>
          </a:stretch>
        </p:blipFill>
        <p:spPr>
          <a:xfrm>
            <a:off x="2590620" y="2074185"/>
            <a:ext cx="3962400" cy="971550"/>
          </a:xfrm>
          <a:prstGeom prst="rect">
            <a:avLst/>
          </a:prstGeom>
        </p:spPr>
      </p:pic>
    </p:spTree>
    <p:extLst>
      <p:ext uri="{BB962C8B-B14F-4D97-AF65-F5344CB8AC3E}">
        <p14:creationId xmlns:p14="http://schemas.microsoft.com/office/powerpoint/2010/main" val="1301567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Parlons un peu de langage :</a:t>
            </a:r>
            <a:endParaRPr lang="en-US" sz="3200" b="0" strike="noStrike" spc="-1">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Quels sont les langages que vous connaissez ?</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Avez-vous déjà programmé avec ces langages ?</a:t>
            </a: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Dans quel environnement ?</a:t>
            </a:r>
          </a:p>
          <a:p>
            <a:pPr marL="432000" indent="-324000">
              <a:spcAft>
                <a:spcPts val="1060"/>
              </a:spcAft>
              <a:buClr>
                <a:srgbClr val="000000"/>
              </a:buClr>
              <a:buSzPct val="45000"/>
              <a:buFont typeface="Wingdings" charset="2"/>
              <a:buChar char=""/>
            </a:pPr>
            <a:r>
              <a:rPr lang="fr-FR" sz="2400" spc="-1">
                <a:solidFill>
                  <a:srgbClr val="376092"/>
                </a:solidFill>
                <a:latin typeface="Arial"/>
              </a:rPr>
              <a:t>Quels sont les difficultés rencontrées ?</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Quelles sont vos attentes vis-à-vis de ce cours ?</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31673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 Les formulaires</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Les formulaires vont permettre à l’utilisateur d’interagir avec les sites.</a:t>
            </a:r>
          </a:p>
          <a:p>
            <a:pPr marL="432000" indent="-324000">
              <a:spcAft>
                <a:spcPts val="1060"/>
              </a:spcAft>
              <a:buClr>
                <a:srgbClr val="000000"/>
              </a:buClr>
              <a:buSzPct val="45000"/>
              <a:buFont typeface="Wingdings" charset="2"/>
              <a:buChar char=""/>
            </a:pPr>
            <a:r>
              <a:rPr lang="fr-FR" sz="2400" spc="-1">
                <a:solidFill>
                  <a:srgbClr val="376092"/>
                </a:solidFill>
                <a:latin typeface="Arial"/>
              </a:rPr>
              <a:t>Cependant, si on arrive à afficher un formulaire en HTML, ce langage montre ses limites pour ce qui est de traiter ces données.</a:t>
            </a:r>
          </a:p>
          <a:p>
            <a:pPr marL="432000" indent="-324000">
              <a:spcAft>
                <a:spcPts val="1060"/>
              </a:spcAft>
              <a:buClr>
                <a:srgbClr val="000000"/>
              </a:buClr>
              <a:buSzPct val="45000"/>
              <a:buFont typeface="Wingdings" charset="2"/>
              <a:buChar char=""/>
            </a:pPr>
            <a:r>
              <a:rPr lang="fr-FR" sz="2400" spc="-1">
                <a:solidFill>
                  <a:srgbClr val="376092"/>
                </a:solidFill>
                <a:latin typeface="Arial"/>
              </a:rPr>
              <a:t>En effet, le HTML s’occupe de l’affichage, mais le traitement des données devra être fait en javascript, </a:t>
            </a:r>
            <a:r>
              <a:rPr lang="fr-FR" sz="2400" spc="-1" err="1">
                <a:solidFill>
                  <a:srgbClr val="376092"/>
                </a:solidFill>
                <a:latin typeface="Arial"/>
              </a:rPr>
              <a:t>php</a:t>
            </a:r>
            <a:r>
              <a:rPr lang="fr-FR" sz="2400" spc="-1">
                <a:solidFill>
                  <a:srgbClr val="376092"/>
                </a:solidFill>
                <a:latin typeface="Arial"/>
              </a:rPr>
              <a:t>…</a:t>
            </a:r>
          </a:p>
          <a:p>
            <a:pPr marL="432000" indent="-324000">
              <a:spcAft>
                <a:spcPts val="1060"/>
              </a:spcAft>
              <a:buClr>
                <a:srgbClr val="000000"/>
              </a:buClr>
              <a:buSzPct val="45000"/>
              <a:buFont typeface="Wingdings" charset="2"/>
              <a:buChar char=""/>
            </a:pPr>
            <a:r>
              <a:rPr lang="fr-FR" sz="2400" spc="-1">
                <a:solidFill>
                  <a:srgbClr val="376092"/>
                </a:solidFill>
                <a:latin typeface="Arial"/>
              </a:rPr>
              <a:t>Nous allons donc pour le moment nous limiter à l’affichage d’un formulaire avec la balise &lt;</a:t>
            </a:r>
            <a:r>
              <a:rPr lang="fr-FR" sz="2400" spc="-1" err="1">
                <a:solidFill>
                  <a:srgbClr val="376092"/>
                </a:solidFill>
                <a:latin typeface="Arial"/>
              </a:rPr>
              <a:t>form</a:t>
            </a:r>
            <a:r>
              <a:rPr lang="fr-FR" sz="2400" spc="-1">
                <a:solidFill>
                  <a:srgbClr val="376092"/>
                </a:solidFill>
                <a:latin typeface="Arial"/>
              </a:rPr>
              <a:t>&gt;&lt;/</a:t>
            </a:r>
            <a:r>
              <a:rPr lang="fr-FR" sz="2400" spc="-1" err="1">
                <a:solidFill>
                  <a:srgbClr val="376092"/>
                </a:solidFill>
                <a:latin typeface="Arial"/>
              </a:rPr>
              <a:t>form</a:t>
            </a:r>
            <a:r>
              <a:rPr lang="fr-FR" sz="2400" spc="-1">
                <a:solidFill>
                  <a:srgbClr val="376092"/>
                </a:solidFill>
                <a:latin typeface="Arial"/>
              </a:rPr>
              <a:t>&gt;</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809994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 Les formulaires</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Nous pouvons mettre beaucoup de choses dans un formulaire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Libellé : &lt;label&gt;&lt;/label&gt;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Zone de saisie texte : &lt;input type=‘’</a:t>
            </a:r>
            <a:r>
              <a:rPr lang="fr-FR" sz="2400" spc="-1" err="1">
                <a:solidFill>
                  <a:srgbClr val="376092"/>
                </a:solidFill>
                <a:latin typeface="Arial"/>
              </a:rPr>
              <a:t>text</a:t>
            </a:r>
            <a:r>
              <a:rPr lang="fr-FR" sz="2400" spc="-1">
                <a:solidFill>
                  <a:srgbClr val="376092"/>
                </a:solidFill>
                <a:latin typeface="Arial"/>
              </a:rPr>
              <a:t>’’ /&gt;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Mot de passe : &lt;input type=‘’</a:t>
            </a:r>
            <a:r>
              <a:rPr lang="fr-FR" sz="2400" spc="-1" err="1">
                <a:solidFill>
                  <a:srgbClr val="376092"/>
                </a:solidFill>
                <a:latin typeface="Arial"/>
              </a:rPr>
              <a:t>password</a:t>
            </a:r>
            <a:r>
              <a:rPr lang="fr-FR" sz="2400" spc="-1">
                <a:solidFill>
                  <a:srgbClr val="376092"/>
                </a:solidFill>
                <a:latin typeface="Arial"/>
              </a:rPr>
              <a:t>’’ /&gt;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Texte multiligne : &lt;</a:t>
            </a:r>
            <a:r>
              <a:rPr lang="fr-FR" sz="2400" spc="-1" err="1">
                <a:solidFill>
                  <a:srgbClr val="376092"/>
                </a:solidFill>
                <a:latin typeface="Arial"/>
              </a:rPr>
              <a:t>textarea</a:t>
            </a:r>
            <a:r>
              <a:rPr lang="fr-FR" sz="2400" spc="-1">
                <a:solidFill>
                  <a:srgbClr val="376092"/>
                </a:solidFill>
                <a:latin typeface="Arial"/>
              </a:rPr>
              <a:t>&gt;&lt;/</a:t>
            </a:r>
            <a:r>
              <a:rPr lang="fr-FR" sz="2400" spc="-1" err="1">
                <a:solidFill>
                  <a:srgbClr val="376092"/>
                </a:solidFill>
                <a:latin typeface="Arial"/>
              </a:rPr>
              <a:t>textarea</a:t>
            </a:r>
            <a:r>
              <a:rPr lang="fr-FR" sz="2400" spc="-1">
                <a:solidFill>
                  <a:srgbClr val="376092"/>
                </a:solidFill>
                <a:latin typeface="Arial"/>
              </a:rPr>
              <a:t>&gt;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Case à cocher : &lt;input type=‘’</a:t>
            </a:r>
            <a:r>
              <a:rPr lang="fr-FR" sz="2400" spc="-1" err="1">
                <a:solidFill>
                  <a:srgbClr val="376092"/>
                </a:solidFill>
                <a:latin typeface="Arial"/>
              </a:rPr>
              <a:t>checkbox</a:t>
            </a:r>
            <a:r>
              <a:rPr lang="fr-FR" sz="2400" spc="-1">
                <a:solidFill>
                  <a:srgbClr val="376092"/>
                </a:solidFill>
                <a:latin typeface="Arial"/>
              </a:rPr>
              <a:t>’’ /&gt; avec un label</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Boutons radios : &lt;input type=‘’radio’’ /&gt;</a:t>
            </a:r>
          </a:p>
          <a:p>
            <a:pPr marL="432000" indent="-324000">
              <a:spcAft>
                <a:spcPts val="1060"/>
              </a:spcAft>
              <a:buClr>
                <a:srgbClr val="000000"/>
              </a:buClr>
              <a:buSzPct val="45000"/>
              <a:buFont typeface="Wingdings" charset="2"/>
              <a:buChar char=""/>
            </a:pPr>
            <a:r>
              <a:rPr lang="fr-FR" sz="2400" spc="-1">
                <a:solidFill>
                  <a:srgbClr val="376092"/>
                </a:solidFill>
                <a:latin typeface="Arial"/>
              </a:rPr>
              <a:t>Pour le bouton radio, le HTML va faire le lien sur l’attribut nom.</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028404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 Les formulaires</a:t>
            </a:r>
          </a:p>
        </p:txBody>
      </p:sp>
      <p:sp>
        <p:nvSpPr>
          <p:cNvPr id="140" name="TextShape 2"/>
          <p:cNvSpPr txBox="1"/>
          <p:nvPr/>
        </p:nvSpPr>
        <p:spPr>
          <a:xfrm>
            <a:off x="457200" y="1417320"/>
            <a:ext cx="8229240" cy="4708440"/>
          </a:xfrm>
          <a:prstGeom prst="rect">
            <a:avLst/>
          </a:prstGeom>
          <a:noFill/>
          <a:ln w="0">
            <a:noFill/>
          </a:ln>
        </p:spPr>
        <p:txBody>
          <a:bodyPr lIns="0" tIns="0" rIns="0" bIns="0" anchor="t">
            <a:noAutofit/>
          </a:bodyPr>
          <a:lstStyle/>
          <a:p>
            <a:pPr marL="431800" indent="-323850">
              <a:spcAft>
                <a:spcPts val="1060"/>
              </a:spcAft>
              <a:buClr>
                <a:srgbClr val="000000"/>
              </a:buClr>
              <a:buSzPct val="45000"/>
              <a:buFont typeface="Wingdings" charset="2"/>
              <a:buChar char=""/>
            </a:pPr>
            <a:r>
              <a:rPr lang="fr-FR" sz="2400" spc="-1">
                <a:solidFill>
                  <a:srgbClr val="376092"/>
                </a:solidFill>
                <a:latin typeface="Arial"/>
              </a:rPr>
              <a:t>La balise input possède beaucoup d’attributs, jetons un œil à la doc. L’attribut type est très important.</a:t>
            </a:r>
          </a:p>
          <a:p>
            <a:pPr marL="431800" indent="-323850">
              <a:spcAft>
                <a:spcPts val="1060"/>
              </a:spcAft>
              <a:buClr>
                <a:srgbClr val="000000"/>
              </a:buClr>
              <a:buSzPct val="45000"/>
              <a:buFont typeface="Wingdings" charset="2"/>
              <a:buChar char=""/>
            </a:pPr>
            <a:r>
              <a:rPr lang="fr-FR" sz="2400" spc="-1">
                <a:solidFill>
                  <a:srgbClr val="376092"/>
                </a:solidFill>
                <a:latin typeface="Arial"/>
              </a:rPr>
              <a:t>Il est également possible de rajouter une liste déroulante avec la balise &lt;select&gt;&lt;/select&gt;. Chacune des options va utiliser la balise &lt;option&gt;&lt;/option&gt;.</a:t>
            </a:r>
          </a:p>
          <a:p>
            <a:pPr marL="431800" indent="-323850">
              <a:spcAft>
                <a:spcPts val="1060"/>
              </a:spcAft>
              <a:buClr>
                <a:srgbClr val="000000"/>
              </a:buClr>
              <a:buSzPct val="45000"/>
              <a:buFont typeface="Wingdings" charset="2"/>
              <a:buChar char=""/>
            </a:pPr>
            <a:r>
              <a:rPr lang="fr-FR" sz="2400" spc="-1">
                <a:solidFill>
                  <a:srgbClr val="376092"/>
                </a:solidFill>
                <a:latin typeface="Arial"/>
              </a:rPr>
              <a:t>Il est possible de classer les options de la liste déroulante en sous groupe avec la balise : </a:t>
            </a:r>
          </a:p>
          <a:p>
            <a:pPr marL="889000" lvl="1" indent="-323850">
              <a:spcAft>
                <a:spcPts val="1060"/>
              </a:spcAft>
              <a:buClr>
                <a:srgbClr val="000000"/>
              </a:buClr>
              <a:buSzPct val="45000"/>
              <a:buFont typeface="Wingdings" charset="2"/>
              <a:buChar char=""/>
            </a:pPr>
            <a:r>
              <a:rPr lang="fr-FR" sz="2400" spc="-1">
                <a:solidFill>
                  <a:srgbClr val="376092"/>
                </a:solidFill>
                <a:latin typeface="Arial"/>
              </a:rPr>
              <a:t>&lt;</a:t>
            </a:r>
            <a:r>
              <a:rPr lang="fr-FR" sz="2400" spc="-1" err="1">
                <a:solidFill>
                  <a:srgbClr val="376092"/>
                </a:solidFill>
                <a:latin typeface="Arial"/>
              </a:rPr>
              <a:t>optgroup</a:t>
            </a:r>
            <a:r>
              <a:rPr lang="fr-FR" sz="2400" spc="-1">
                <a:solidFill>
                  <a:srgbClr val="376092"/>
                </a:solidFill>
                <a:latin typeface="Arial"/>
              </a:rPr>
              <a:t> label="Nom du sous-groupe"&gt;&lt;/</a:t>
            </a:r>
            <a:r>
              <a:rPr lang="fr-FR" sz="2400" spc="-1" err="1">
                <a:solidFill>
                  <a:srgbClr val="376092"/>
                </a:solidFill>
                <a:latin typeface="Arial"/>
              </a:rPr>
              <a:t>optgroup</a:t>
            </a:r>
            <a:r>
              <a:rPr lang="fr-FR" sz="2400" spc="-1">
                <a:solidFill>
                  <a:srgbClr val="376092"/>
                </a:solidFill>
                <a:latin typeface="Arial"/>
              </a:rPr>
              <a:t>&gt;</a:t>
            </a:r>
          </a:p>
          <a:p>
            <a:pPr marL="431800" indent="-323850">
              <a:spcAft>
                <a:spcPts val="1060"/>
              </a:spcAft>
              <a:buClr>
                <a:srgbClr val="000000"/>
              </a:buClr>
              <a:buSzPct val="45000"/>
              <a:buFont typeface="Wingdings" charset="2"/>
              <a:buChar char=""/>
            </a:pPr>
            <a:r>
              <a:rPr lang="fr-FR" sz="2400" spc="-1">
                <a:solidFill>
                  <a:srgbClr val="376092"/>
                </a:solidFill>
                <a:latin typeface="Arial"/>
              </a:rPr>
              <a:t>Chacun de ces éléments doit utiliser l’attribut nom pour que nous puissions y faire référence facilement.</a:t>
            </a:r>
          </a:p>
          <a:p>
            <a:pPr marL="431800" indent="-323850">
              <a:spcAft>
                <a:spcPts val="1060"/>
              </a:spcAft>
              <a:buClr>
                <a:srgbClr val="000000"/>
              </a:buClr>
              <a:buSzPct val="45000"/>
              <a:buFont typeface="Wingdings" charset="2"/>
              <a:buChar char=""/>
            </a:pPr>
            <a:r>
              <a:rPr lang="fr-FR" sz="2400" spc="-1">
                <a:solidFill>
                  <a:srgbClr val="376092"/>
                </a:solidFill>
                <a:latin typeface="Arial"/>
              </a:rPr>
              <a:t>La validation du formulaire se fait par un </a:t>
            </a:r>
            <a:r>
              <a:rPr lang="fr-FR" sz="2400" spc="-1" err="1">
                <a:solidFill>
                  <a:srgbClr val="376092"/>
                </a:solidFill>
                <a:latin typeface="Arial"/>
              </a:rPr>
              <a:t>boutn</a:t>
            </a:r>
            <a:r>
              <a:rPr lang="fr-FR" sz="2400" spc="-1">
                <a:solidFill>
                  <a:srgbClr val="376092"/>
                </a:solidFill>
                <a:latin typeface="Arial"/>
              </a:rPr>
              <a:t> qui est lui-même un input : &lt;input type="</a:t>
            </a:r>
            <a:r>
              <a:rPr lang="fr-FR" sz="2400" spc="-1" err="1">
                <a:solidFill>
                  <a:srgbClr val="376092"/>
                </a:solidFill>
                <a:latin typeface="Arial"/>
              </a:rPr>
              <a:t>submit</a:t>
            </a:r>
            <a:r>
              <a:rPr lang="fr-FR" sz="2400" spc="-1">
                <a:solidFill>
                  <a:srgbClr val="376092"/>
                </a:solidFill>
                <a:latin typeface="Arial"/>
              </a:rPr>
              <a:t>" value=‘’Go" /&gt;</a:t>
            </a:r>
          </a:p>
          <a:p>
            <a:pPr marL="431800" indent="-323850">
              <a:spcAft>
                <a:spcPts val="1060"/>
              </a:spcAft>
              <a:buClr>
                <a:srgbClr val="000000"/>
              </a:buClr>
              <a:buSzPct val="45000"/>
              <a:buFont typeface="Wingdings" charset="2"/>
              <a:buChar char=""/>
            </a:pPr>
            <a:endParaRPr lang="fr-FR" sz="2400" spc="-1">
              <a:solidFill>
                <a:srgbClr val="376092"/>
              </a:solidFill>
              <a:latin typeface="Arial"/>
            </a:endParaRPr>
          </a:p>
          <a:p>
            <a:pPr marL="431800" indent="-323850">
              <a:spcAft>
                <a:spcPts val="1060"/>
              </a:spcAft>
              <a:buClr>
                <a:srgbClr val="000000"/>
              </a:buClr>
              <a:buSzPct val="45000"/>
              <a:buFont typeface="Wingdings" charset="2"/>
              <a:buChar char=""/>
            </a:pPr>
            <a:endParaRPr lang="fr-FR" sz="2400" spc="-1">
              <a:solidFill>
                <a:srgbClr val="376092"/>
              </a:solidFill>
              <a:latin typeface="Arial"/>
            </a:endParaRPr>
          </a:p>
          <a:p>
            <a:pPr marL="431800" indent="-323850">
              <a:spcAft>
                <a:spcPts val="1060"/>
              </a:spcAft>
              <a:buClr>
                <a:srgbClr val="000000"/>
              </a:buClr>
              <a:buSzPct val="45000"/>
              <a:buFont typeface="Wingdings" charset="2"/>
              <a:buChar char=""/>
            </a:pPr>
            <a:endParaRPr lang="fr-FR" sz="2400" spc="-1">
              <a:solidFill>
                <a:srgbClr val="376092"/>
              </a:solidFill>
              <a:latin typeface="Arial"/>
            </a:endParaRPr>
          </a:p>
          <a:p>
            <a:pPr marL="889000" lvl="1" indent="-323850">
              <a:spcAft>
                <a:spcPts val="1060"/>
              </a:spcAft>
              <a:buClr>
                <a:srgbClr val="000000"/>
              </a:buClr>
              <a:buSzPct val="45000"/>
              <a:buFont typeface="Wingdings" charset="2"/>
              <a:buChar char=""/>
            </a:pPr>
            <a:endParaRPr lang="fr-FR" sz="2400" spc="-1">
              <a:solidFill>
                <a:srgbClr val="376092"/>
              </a:solidFill>
              <a:latin typeface="Arial"/>
            </a:endParaRPr>
          </a:p>
          <a:p>
            <a:pPr marL="431800" indent="-323850">
              <a:spcAft>
                <a:spcPts val="1060"/>
              </a:spcAft>
              <a:buClr>
                <a:srgbClr val="000000"/>
              </a:buClr>
              <a:buSzPct val="45000"/>
              <a:buFont typeface="Wingdings" charset="2"/>
              <a:buChar char=""/>
            </a:pPr>
            <a:endParaRPr lang="fr-FR" sz="2400" spc="-1">
              <a:solidFill>
                <a:srgbClr val="376092"/>
              </a:solidFill>
              <a:latin typeface="Arial"/>
            </a:endParaRPr>
          </a:p>
          <a:p>
            <a:pPr marL="431800" indent="-32385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1800" indent="-32385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1800" indent="-32385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1800" indent="-32385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371523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 Les formulaires</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Dans un formulaire il est possible de regrouper des informations qui vont ensembles (état civil, hobbies, préférences…) avec la balise &lt;</a:t>
            </a:r>
            <a:r>
              <a:rPr lang="fr-FR" sz="2400" spc="-1" err="1">
                <a:solidFill>
                  <a:srgbClr val="376092"/>
                </a:solidFill>
                <a:latin typeface="Arial"/>
              </a:rPr>
              <a:t>fieldset</a:t>
            </a:r>
            <a:r>
              <a:rPr lang="fr-FR" sz="2400" spc="-1">
                <a:solidFill>
                  <a:srgbClr val="376092"/>
                </a:solidFill>
                <a:latin typeface="Arial"/>
              </a:rPr>
              <a:t>&gt;&lt;/</a:t>
            </a:r>
            <a:r>
              <a:rPr lang="fr-FR" sz="2400" spc="-1" err="1">
                <a:solidFill>
                  <a:srgbClr val="376092"/>
                </a:solidFill>
                <a:latin typeface="Arial"/>
              </a:rPr>
              <a:t>fieldset</a:t>
            </a:r>
            <a:r>
              <a:rPr lang="fr-FR" sz="2400" spc="-1">
                <a:solidFill>
                  <a:srgbClr val="376092"/>
                </a:solidFill>
                <a:latin typeface="Arial"/>
              </a:rPr>
              <a:t>&gt;</a:t>
            </a:r>
          </a:p>
          <a:p>
            <a:pPr marL="432000" indent="-324000">
              <a:spcAft>
                <a:spcPts val="1060"/>
              </a:spcAft>
              <a:buClr>
                <a:srgbClr val="000000"/>
              </a:buClr>
              <a:buSzPct val="45000"/>
              <a:buFont typeface="Wingdings" charset="2"/>
              <a:buChar char=""/>
            </a:pPr>
            <a:r>
              <a:rPr lang="fr-FR" sz="2400" spc="-1">
                <a:solidFill>
                  <a:srgbClr val="376092"/>
                </a:solidFill>
                <a:latin typeface="Arial"/>
              </a:rPr>
              <a:t>Chaque partie isolée dans un </a:t>
            </a:r>
            <a:r>
              <a:rPr lang="fr-FR" sz="2400" spc="-1" err="1">
                <a:solidFill>
                  <a:srgbClr val="376092"/>
                </a:solidFill>
                <a:latin typeface="Arial"/>
              </a:rPr>
              <a:t>fieldset</a:t>
            </a:r>
            <a:r>
              <a:rPr lang="fr-FR" sz="2400" spc="-1">
                <a:solidFill>
                  <a:srgbClr val="376092"/>
                </a:solidFill>
                <a:latin typeface="Arial"/>
              </a:rPr>
              <a:t> peut avoir un titre avec la balise &lt;</a:t>
            </a:r>
            <a:r>
              <a:rPr lang="fr-FR" sz="2400" spc="-1" err="1">
                <a:solidFill>
                  <a:srgbClr val="376092"/>
                </a:solidFill>
                <a:latin typeface="Arial"/>
              </a:rPr>
              <a:t>legend</a:t>
            </a:r>
            <a:r>
              <a:rPr lang="fr-FR" sz="2400" spc="-1">
                <a:solidFill>
                  <a:srgbClr val="376092"/>
                </a:solidFill>
                <a:latin typeface="Arial"/>
              </a:rPr>
              <a:t>&gt;&lt;/</a:t>
            </a:r>
            <a:r>
              <a:rPr lang="fr-FR" sz="2400" spc="-1" err="1">
                <a:solidFill>
                  <a:srgbClr val="376092"/>
                </a:solidFill>
                <a:latin typeface="Arial"/>
              </a:rPr>
              <a:t>legend</a:t>
            </a:r>
            <a:r>
              <a:rPr lang="fr-FR" sz="2400" spc="-1">
                <a:solidFill>
                  <a:srgbClr val="376092"/>
                </a:solidFill>
                <a:latin typeface="Arial"/>
              </a:rPr>
              <a:t>&gt;</a:t>
            </a:r>
          </a:p>
          <a:p>
            <a:pPr marL="432000" indent="-324000">
              <a:spcAft>
                <a:spcPts val="1060"/>
              </a:spcAft>
              <a:buClr>
                <a:srgbClr val="000000"/>
              </a:buClr>
              <a:buSzPct val="45000"/>
              <a:buFont typeface="Wingdings" charset="2"/>
              <a:buChar char=""/>
            </a:pPr>
            <a:r>
              <a:rPr lang="fr-FR" sz="2400" spc="-1">
                <a:solidFill>
                  <a:srgbClr val="376092"/>
                </a:solidFill>
                <a:latin typeface="Arial"/>
              </a:rPr>
              <a:t>Avec tous ces éléments à notre disposition, il est temps de voir comment ils fonctionnent.</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890631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 Les formulaires</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Créer un formulaire en 3 parties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Une partie information personnelle comprenant la civilité, le nom, le prénom, l’adresse mail et le mot de passe de l’utilisateur.</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Une partie hobbies qui va permettre de sélectionner quelques hobbies.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Une partie qui va demander la plus grande qualité de l’utilisateur et qui va lui proposer une liste dans laquelle il pourra en sélectionner une seule.</a:t>
            </a:r>
          </a:p>
          <a:p>
            <a:pPr marL="432000" indent="-324000">
              <a:spcAft>
                <a:spcPts val="1060"/>
              </a:spcAft>
              <a:buClr>
                <a:srgbClr val="000000"/>
              </a:buClr>
              <a:buSzPct val="45000"/>
              <a:buFont typeface="Wingdings" charset="2"/>
              <a:buChar char=""/>
            </a:pPr>
            <a:r>
              <a:rPr lang="fr-FR" sz="2400" spc="-1">
                <a:solidFill>
                  <a:srgbClr val="376092"/>
                </a:solidFill>
                <a:latin typeface="Arial"/>
              </a:rPr>
              <a:t>Le formulaire se termine avec un bouton de validation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799662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 Définir le type de contenu</a:t>
            </a: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Il est possible d’utiliser des balises qui expriment à quoi est destiné le contenu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&lt;section&gt; : Elément bloc traitant d’un même sujet.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&lt;article&gt; : Section indépendante de la page.</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&lt;</a:t>
            </a:r>
            <a:r>
              <a:rPr lang="fr-FR" sz="2400" spc="-1" err="1">
                <a:solidFill>
                  <a:srgbClr val="376092"/>
                </a:solidFill>
                <a:latin typeface="Arial"/>
              </a:rPr>
              <a:t>nav</a:t>
            </a:r>
            <a:r>
              <a:rPr lang="fr-FR" sz="2400" spc="-1">
                <a:solidFill>
                  <a:srgbClr val="376092"/>
                </a:solidFill>
                <a:latin typeface="Arial"/>
              </a:rPr>
              <a:t>&gt; : Liens de navigation principaux</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&lt;</a:t>
            </a:r>
            <a:r>
              <a:rPr lang="fr-FR" sz="2400" spc="-1" err="1">
                <a:solidFill>
                  <a:srgbClr val="376092"/>
                </a:solidFill>
                <a:latin typeface="Arial"/>
              </a:rPr>
              <a:t>aside</a:t>
            </a:r>
            <a:r>
              <a:rPr lang="fr-FR" sz="2400" spc="-1">
                <a:solidFill>
                  <a:srgbClr val="376092"/>
                </a:solidFill>
                <a:latin typeface="Arial"/>
              </a:rPr>
              <a:t>&gt; : complément, informations supplémentaires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&lt;header&gt; : en-tête de la page</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&lt;</a:t>
            </a:r>
            <a:r>
              <a:rPr lang="fr-FR" sz="2400" spc="-1" err="1">
                <a:solidFill>
                  <a:srgbClr val="376092"/>
                </a:solidFill>
                <a:latin typeface="Arial"/>
              </a:rPr>
              <a:t>footer</a:t>
            </a:r>
            <a:r>
              <a:rPr lang="fr-FR" sz="2400" spc="-1">
                <a:solidFill>
                  <a:srgbClr val="376092"/>
                </a:solidFill>
                <a:latin typeface="Arial"/>
              </a:rPr>
              <a:t>&gt; : conclusion de la page</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&lt;div&gt; : balise bloc générique</a:t>
            </a:r>
          </a:p>
          <a:p>
            <a:pPr marL="432000" indent="-324000">
              <a:spcAft>
                <a:spcPts val="1060"/>
              </a:spcAft>
              <a:buClr>
                <a:srgbClr val="000000"/>
              </a:buClr>
              <a:buSzPct val="45000"/>
              <a:buFont typeface="Wingdings" charset="2"/>
              <a:buChar char=""/>
            </a:pPr>
            <a:r>
              <a:rPr lang="fr-FR" sz="2400" spc="-1">
                <a:solidFill>
                  <a:srgbClr val="376092"/>
                </a:solidFill>
                <a:latin typeface="Arial"/>
              </a:rPr>
              <a:t>Il existe aussi une balise générique en ligne qui est &lt;</a:t>
            </a:r>
            <a:r>
              <a:rPr lang="fr-FR" sz="2400" spc="-1" err="1">
                <a:solidFill>
                  <a:srgbClr val="376092"/>
                </a:solidFill>
                <a:latin typeface="Arial"/>
              </a:rPr>
              <a:t>span</a:t>
            </a:r>
            <a:r>
              <a:rPr lang="fr-FR" sz="2400" spc="-1">
                <a:solidFill>
                  <a:srgbClr val="376092"/>
                </a:solidFill>
                <a:latin typeface="Arial"/>
              </a:rPr>
              <a:t>&gt;.</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871627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a:t>
            </a:r>
            <a:r>
              <a:rPr lang="fr-FR" sz="3200" spc="-1">
                <a:solidFill>
                  <a:srgbClr val="376092"/>
                </a:solidFill>
                <a:latin typeface="Calibri"/>
              </a:rPr>
              <a:t> contenu sonore et vidéo</a:t>
            </a:r>
            <a:endParaRPr lang="fr-FR" sz="3200" b="0" strike="noStrike" spc="-1">
              <a:solidFill>
                <a:srgbClr val="376092"/>
              </a:solidFill>
              <a:latin typeface="Calibri"/>
            </a:endParaRPr>
          </a:p>
        </p:txBody>
      </p:sp>
      <p:sp>
        <p:nvSpPr>
          <p:cNvPr id="140" name="TextShape 2"/>
          <p:cNvSpPr txBox="1"/>
          <p:nvPr/>
        </p:nvSpPr>
        <p:spPr>
          <a:xfrm>
            <a:off x="457200" y="958789"/>
            <a:ext cx="8229240" cy="516697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La dernière version d’HTML permet d’intégrer des éléments multimédia.</a:t>
            </a:r>
          </a:p>
          <a:p>
            <a:pPr marL="432000" indent="-324000">
              <a:spcAft>
                <a:spcPts val="1060"/>
              </a:spcAft>
              <a:buClr>
                <a:srgbClr val="000000"/>
              </a:buClr>
              <a:buSzPct val="45000"/>
              <a:buFont typeface="Wingdings" charset="2"/>
              <a:buChar char=""/>
            </a:pPr>
            <a:r>
              <a:rPr lang="fr-FR" sz="2400" spc="-1">
                <a:solidFill>
                  <a:srgbClr val="376092"/>
                </a:solidFill>
                <a:latin typeface="Arial"/>
              </a:rPr>
              <a:t>Il existe donc une balise pour intégrer un fichier sonore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&lt;audio src=‘’fichier.mp3" </a:t>
            </a:r>
            <a:r>
              <a:rPr lang="fr-FR" sz="2400" spc="-1" err="1">
                <a:solidFill>
                  <a:srgbClr val="376092"/>
                </a:solidFill>
                <a:latin typeface="Arial"/>
              </a:rPr>
              <a:t>controls</a:t>
            </a:r>
            <a:r>
              <a:rPr lang="fr-FR" sz="2400" spc="-1">
                <a:solidFill>
                  <a:srgbClr val="376092"/>
                </a:solidFill>
                <a:latin typeface="Arial"/>
              </a:rPr>
              <a:t>&gt;&lt;/audio&gt;</a:t>
            </a:r>
          </a:p>
          <a:p>
            <a:pPr marL="432000" indent="-324000">
              <a:spcAft>
                <a:spcPts val="1060"/>
              </a:spcAft>
              <a:buClr>
                <a:srgbClr val="000000"/>
              </a:buClr>
              <a:buSzPct val="45000"/>
              <a:buFont typeface="Wingdings" charset="2"/>
              <a:buChar char=""/>
            </a:pPr>
            <a:r>
              <a:rPr lang="fr-FR" sz="2400" spc="-1">
                <a:solidFill>
                  <a:srgbClr val="376092"/>
                </a:solidFill>
                <a:latin typeface="Arial"/>
              </a:rPr>
              <a:t>L’attribut </a:t>
            </a:r>
            <a:r>
              <a:rPr lang="fr-FR" sz="2400" spc="-1" err="1">
                <a:solidFill>
                  <a:srgbClr val="376092"/>
                </a:solidFill>
                <a:latin typeface="Arial"/>
              </a:rPr>
              <a:t>controls</a:t>
            </a:r>
            <a:r>
              <a:rPr lang="fr-FR" sz="2400" spc="-1">
                <a:solidFill>
                  <a:srgbClr val="376092"/>
                </a:solidFill>
                <a:latin typeface="Arial"/>
              </a:rPr>
              <a:t> est essentiel pour pouvoir lancer la musique.</a:t>
            </a:r>
          </a:p>
          <a:p>
            <a:pPr marL="432000" indent="-324000">
              <a:spcAft>
                <a:spcPts val="1060"/>
              </a:spcAft>
              <a:buClr>
                <a:srgbClr val="000000"/>
              </a:buClr>
              <a:buSzPct val="45000"/>
              <a:buFont typeface="Wingdings" charset="2"/>
              <a:buChar char=""/>
            </a:pPr>
            <a:r>
              <a:rPr lang="fr-FR" sz="2400" spc="-1">
                <a:solidFill>
                  <a:srgbClr val="376092"/>
                </a:solidFill>
                <a:latin typeface="Arial"/>
              </a:rPr>
              <a:t>Il existe bien d’autres attributs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Loop : joue la musique en boucle</a:t>
            </a:r>
          </a:p>
          <a:p>
            <a:pPr marL="889200" lvl="1" indent="-324000">
              <a:spcAft>
                <a:spcPts val="1060"/>
              </a:spcAft>
              <a:buClr>
                <a:srgbClr val="000000"/>
              </a:buClr>
              <a:buSzPct val="45000"/>
              <a:buFont typeface="Wingdings" charset="2"/>
              <a:buChar char=""/>
            </a:pPr>
            <a:r>
              <a:rPr lang="fr-FR" sz="2400" spc="-1" err="1">
                <a:solidFill>
                  <a:srgbClr val="376092"/>
                </a:solidFill>
                <a:latin typeface="Arial"/>
              </a:rPr>
              <a:t>Autoplay</a:t>
            </a:r>
            <a:r>
              <a:rPr lang="fr-FR" sz="2400" spc="-1">
                <a:solidFill>
                  <a:srgbClr val="376092"/>
                </a:solidFill>
                <a:latin typeface="Arial"/>
              </a:rPr>
              <a:t> : démarre au chargement de la page</a:t>
            </a:r>
          </a:p>
          <a:p>
            <a:pPr marL="432000" indent="-324000">
              <a:spcAft>
                <a:spcPts val="1060"/>
              </a:spcAft>
              <a:buClr>
                <a:srgbClr val="000000"/>
              </a:buClr>
              <a:buSzPct val="45000"/>
              <a:buFont typeface="Wingdings" charset="2"/>
              <a:buChar char=""/>
            </a:pPr>
            <a:r>
              <a:rPr lang="fr-FR" sz="2400" spc="-1">
                <a:solidFill>
                  <a:srgbClr val="376092"/>
                </a:solidFill>
                <a:latin typeface="Arial"/>
              </a:rPr>
              <a:t>Attention, n’abusez pas de ces 2 attributs, les utilisateurs vous remercierons.</a:t>
            </a:r>
          </a:p>
          <a:p>
            <a:pPr marL="432000" indent="-324000">
              <a:spcAft>
                <a:spcPts val="1060"/>
              </a:spcAft>
              <a:buClr>
                <a:srgbClr val="000000"/>
              </a:buClr>
              <a:buSzPct val="45000"/>
              <a:buFont typeface="Wingdings" charset="2"/>
              <a:buChar char=""/>
            </a:pPr>
            <a:r>
              <a:rPr lang="fr-FR" sz="2400" spc="-1">
                <a:solidFill>
                  <a:srgbClr val="376092"/>
                </a:solidFill>
                <a:latin typeface="Arial"/>
              </a:rPr>
              <a:t>Pour la vidéo, on utilise la balise &lt;</a:t>
            </a:r>
            <a:r>
              <a:rPr lang="fr-FR" sz="2400" spc="-1" err="1">
                <a:solidFill>
                  <a:srgbClr val="376092"/>
                </a:solidFill>
                <a:latin typeface="Arial"/>
              </a:rPr>
              <a:t>video</a:t>
            </a:r>
            <a:r>
              <a:rPr lang="fr-FR" sz="2400" spc="-1">
                <a:solidFill>
                  <a:srgbClr val="376092"/>
                </a:solidFill>
                <a:latin typeface="Arial"/>
              </a:rPr>
              <a:t>&gt;.</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667913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a:t>
            </a:r>
            <a:r>
              <a:rPr lang="fr-FR" sz="3200" spc="-1">
                <a:solidFill>
                  <a:srgbClr val="376092"/>
                </a:solidFill>
                <a:latin typeface="Calibri"/>
              </a:rPr>
              <a:t> contenu venant d’un autre site</a:t>
            </a:r>
            <a:endParaRPr lang="fr-FR" sz="3200" b="0" strike="noStrike" spc="-1">
              <a:solidFill>
                <a:srgbClr val="376092"/>
              </a:solidFill>
              <a:latin typeface="Calibri"/>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La balise &lt;</a:t>
            </a:r>
            <a:r>
              <a:rPr lang="fr-FR" sz="2400" spc="-1" err="1">
                <a:solidFill>
                  <a:srgbClr val="376092"/>
                </a:solidFill>
                <a:latin typeface="Arial"/>
              </a:rPr>
              <a:t>iframe</a:t>
            </a:r>
            <a:r>
              <a:rPr lang="fr-FR" sz="2400" spc="-1">
                <a:solidFill>
                  <a:srgbClr val="376092"/>
                </a:solidFill>
                <a:latin typeface="Arial"/>
              </a:rPr>
              <a:t>&gt; permet d’intégrer dans votre page, des informations venant d’une autre page (google </a:t>
            </a:r>
            <a:r>
              <a:rPr lang="fr-FR" sz="2400" spc="-1" err="1">
                <a:solidFill>
                  <a:srgbClr val="376092"/>
                </a:solidFill>
                <a:latin typeface="Arial"/>
              </a:rPr>
              <a:t>map</a:t>
            </a:r>
            <a:r>
              <a:rPr lang="fr-FR" sz="2400" spc="-1">
                <a:solidFill>
                  <a:srgbClr val="376092"/>
                </a:solidFill>
                <a:latin typeface="Arial"/>
              </a:rPr>
              <a:t>, </a:t>
            </a:r>
            <a:r>
              <a:rPr lang="fr-FR" sz="2400" spc="-1" err="1">
                <a:solidFill>
                  <a:srgbClr val="376092"/>
                </a:solidFill>
                <a:latin typeface="Arial"/>
              </a:rPr>
              <a:t>video</a:t>
            </a:r>
            <a:r>
              <a:rPr lang="fr-FR" sz="2400" spc="-1">
                <a:solidFill>
                  <a:srgbClr val="376092"/>
                </a:solidFill>
                <a:latin typeface="Arial"/>
              </a:rPr>
              <a:t> </a:t>
            </a:r>
            <a:r>
              <a:rPr lang="fr-FR" sz="2400" spc="-1" err="1">
                <a:solidFill>
                  <a:srgbClr val="376092"/>
                </a:solidFill>
                <a:latin typeface="Arial"/>
              </a:rPr>
              <a:t>youtube</a:t>
            </a:r>
            <a:r>
              <a:rPr lang="fr-FR" sz="2400" spc="-1">
                <a:solidFill>
                  <a:srgbClr val="376092"/>
                </a:solidFill>
                <a:latin typeface="Arial"/>
              </a:rPr>
              <a:t>, article…)</a:t>
            </a:r>
          </a:p>
          <a:p>
            <a:pPr marL="432000" indent="-324000">
              <a:spcAft>
                <a:spcPts val="1060"/>
              </a:spcAft>
              <a:buClr>
                <a:srgbClr val="000000"/>
              </a:buClr>
              <a:buSzPct val="45000"/>
              <a:buFont typeface="Wingdings" charset="2"/>
              <a:buChar char=""/>
            </a:pPr>
            <a:r>
              <a:rPr lang="fr-FR" sz="2400" spc="-1">
                <a:solidFill>
                  <a:srgbClr val="376092"/>
                </a:solidFill>
                <a:latin typeface="Arial"/>
              </a:rPr>
              <a:t>Essayons d’intégrer le plan de CCI Campus Strasbourg au travers de google </a:t>
            </a:r>
            <a:r>
              <a:rPr lang="fr-FR" sz="2400" spc="-1" err="1">
                <a:solidFill>
                  <a:srgbClr val="376092"/>
                </a:solidFill>
                <a:latin typeface="Arial"/>
              </a:rPr>
              <a:t>map</a:t>
            </a:r>
            <a:r>
              <a:rPr lang="fr-FR" sz="2400" spc="-1">
                <a:solidFill>
                  <a:srgbClr val="376092"/>
                </a:solidFill>
                <a:latin typeface="Arial"/>
              </a:rPr>
              <a:t> :</a:t>
            </a:r>
          </a:p>
          <a:p>
            <a:pPr marL="889200" lvl="1" indent="-324000">
              <a:spcAft>
                <a:spcPts val="1060"/>
              </a:spcAft>
              <a:buClr>
                <a:srgbClr val="000000"/>
              </a:buClr>
              <a:buSzPct val="45000"/>
              <a:buFont typeface="Wingdings" charset="2"/>
              <a:buChar char=""/>
            </a:pPr>
            <a:r>
              <a:rPr lang="sv-SE" sz="2400" spc="-1">
                <a:solidFill>
                  <a:srgbClr val="376092"/>
                </a:solidFill>
                <a:latin typeface="Arial"/>
              </a:rPr>
              <a:t>Utiliser l’adresse dans google map : 234 Av. de Colmar, 67021 Strasbourg</a:t>
            </a:r>
          </a:p>
          <a:p>
            <a:pPr marL="889200" lvl="1" indent="-324000">
              <a:spcAft>
                <a:spcPts val="1060"/>
              </a:spcAft>
              <a:buClr>
                <a:srgbClr val="000000"/>
              </a:buClr>
              <a:buSzPct val="45000"/>
              <a:buFont typeface="Wingdings" charset="2"/>
              <a:buChar char=""/>
            </a:pPr>
            <a:r>
              <a:rPr lang="sv-SE" sz="2400" spc="-1">
                <a:solidFill>
                  <a:srgbClr val="376092"/>
                </a:solidFill>
                <a:latin typeface="Arial"/>
              </a:rPr>
              <a:t>Appuyer sur le bouton partager</a:t>
            </a:r>
          </a:p>
          <a:p>
            <a:pPr marL="889200" lvl="1" indent="-324000">
              <a:spcAft>
                <a:spcPts val="1060"/>
              </a:spcAft>
              <a:buClr>
                <a:srgbClr val="000000"/>
              </a:buClr>
              <a:buSzPct val="45000"/>
              <a:buFont typeface="Wingdings" charset="2"/>
              <a:buChar char=""/>
            </a:pPr>
            <a:r>
              <a:rPr lang="sv-SE" sz="2400" spc="-1">
                <a:solidFill>
                  <a:srgbClr val="376092"/>
                </a:solidFill>
                <a:latin typeface="Arial"/>
              </a:rPr>
              <a:t>Sélectionner l’onglet ”intégrer une carte”</a:t>
            </a:r>
          </a:p>
          <a:p>
            <a:pPr marL="889200" lvl="1" indent="-324000">
              <a:spcAft>
                <a:spcPts val="1060"/>
              </a:spcAft>
              <a:buClr>
                <a:srgbClr val="000000"/>
              </a:buClr>
              <a:buSzPct val="45000"/>
              <a:buFont typeface="Wingdings" charset="2"/>
              <a:buChar char=""/>
            </a:pPr>
            <a:r>
              <a:rPr lang="sv-SE" sz="2400" spc="-1">
                <a:solidFill>
                  <a:srgbClr val="376092"/>
                </a:solidFill>
                <a:latin typeface="Arial"/>
              </a:rPr>
              <a:t>Copier le lien dans votre page</a:t>
            </a: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829281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pPr marL="82800">
              <a:spcAft>
                <a:spcPts val="1134"/>
              </a:spcAft>
              <a:buClr>
                <a:srgbClr val="000000"/>
              </a:buClr>
              <a:buSzPct val="45000"/>
            </a:pPr>
            <a:r>
              <a:rPr lang="fr-FR" sz="3200" b="0" strike="noStrike" spc="-1">
                <a:solidFill>
                  <a:srgbClr val="376092"/>
                </a:solidFill>
                <a:latin typeface="Calibri"/>
              </a:rPr>
              <a:t>Premiers pas en HTML –</a:t>
            </a:r>
            <a:r>
              <a:rPr lang="fr-FR" sz="3200" spc="-1">
                <a:solidFill>
                  <a:srgbClr val="376092"/>
                </a:solidFill>
                <a:latin typeface="Calibri"/>
              </a:rPr>
              <a:t> contenu venant d’un autre site</a:t>
            </a:r>
            <a:endParaRPr lang="fr-FR" sz="3200" b="0" strike="noStrike" spc="-1">
              <a:solidFill>
                <a:srgbClr val="376092"/>
              </a:solidFill>
              <a:latin typeface="Calibri"/>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De même essayons d’intégrer une vidéo </a:t>
            </a:r>
            <a:r>
              <a:rPr lang="fr-FR" sz="2400" spc="-1" err="1">
                <a:solidFill>
                  <a:srgbClr val="376092"/>
                </a:solidFill>
                <a:latin typeface="Arial"/>
              </a:rPr>
              <a:t>Youtube</a:t>
            </a:r>
            <a:r>
              <a:rPr lang="fr-FR" sz="2400" spc="-1">
                <a:solidFill>
                  <a:srgbClr val="376092"/>
                </a:solidFill>
                <a:latin typeface="Arial"/>
              </a:rPr>
              <a:t> dans notre page.</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Prenez une vidéo </a:t>
            </a:r>
            <a:r>
              <a:rPr lang="fr-FR" sz="2400" spc="-1" err="1">
                <a:solidFill>
                  <a:srgbClr val="376092"/>
                </a:solidFill>
                <a:latin typeface="Arial"/>
              </a:rPr>
              <a:t>youtube</a:t>
            </a: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a:solidFill>
                  <a:srgbClr val="376092"/>
                </a:solidFill>
                <a:latin typeface="Arial"/>
              </a:rPr>
              <a:t>Cliquez sur partager sous la vidéo</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Sélectionner l’option intégrer</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Copier la balise </a:t>
            </a:r>
            <a:r>
              <a:rPr lang="fr-FR" sz="2400" spc="-1" err="1">
                <a:solidFill>
                  <a:srgbClr val="376092"/>
                </a:solidFill>
                <a:latin typeface="Arial"/>
              </a:rPr>
              <a:t>iframe</a:t>
            </a:r>
            <a:r>
              <a:rPr lang="fr-FR" sz="2400" spc="-1">
                <a:solidFill>
                  <a:srgbClr val="376092"/>
                </a:solidFill>
                <a:latin typeface="Arial"/>
              </a:rPr>
              <a:t> dans votre page web.</a:t>
            </a:r>
          </a:p>
          <a:p>
            <a:pPr marL="432000" indent="-324000">
              <a:spcAft>
                <a:spcPts val="1060"/>
              </a:spcAft>
              <a:buClr>
                <a:srgbClr val="000000"/>
              </a:buClr>
              <a:buSzPct val="45000"/>
              <a:buFont typeface="Wingdings" charset="2"/>
              <a:buChar char=""/>
            </a:pPr>
            <a:r>
              <a:rPr lang="fr-FR" sz="2400" spc="-1">
                <a:solidFill>
                  <a:srgbClr val="376092"/>
                </a:solidFill>
                <a:latin typeface="Arial"/>
              </a:rPr>
              <a:t>Il y a une grande différence entre &lt;vidéo&gt; et &lt;</a:t>
            </a:r>
            <a:r>
              <a:rPr lang="fr-FR" sz="2400" spc="-1" err="1">
                <a:solidFill>
                  <a:srgbClr val="376092"/>
                </a:solidFill>
                <a:latin typeface="Arial"/>
              </a:rPr>
              <a:t>iframe</a:t>
            </a:r>
            <a:r>
              <a:rPr lang="fr-FR" sz="2400" spc="-1">
                <a:solidFill>
                  <a:srgbClr val="376092"/>
                </a:solidFill>
                <a:latin typeface="Arial"/>
              </a:rPr>
              <a:t>&gt;. &lt;</a:t>
            </a:r>
            <a:r>
              <a:rPr lang="fr-FR" sz="2400" spc="-1" err="1">
                <a:solidFill>
                  <a:srgbClr val="376092"/>
                </a:solidFill>
                <a:latin typeface="Arial"/>
              </a:rPr>
              <a:t>iframe</a:t>
            </a:r>
            <a:r>
              <a:rPr lang="fr-FR" sz="2400" spc="-1">
                <a:solidFill>
                  <a:srgbClr val="376092"/>
                </a:solidFill>
                <a:latin typeface="Arial"/>
              </a:rPr>
              <a:t>&gt; permet non seulement d’importer le contenu d’une autre page mais donne également accès aux contrôles de cette page (toutes les fonctionnalités </a:t>
            </a:r>
            <a:r>
              <a:rPr lang="fr-FR" sz="2400" spc="-1" err="1">
                <a:solidFill>
                  <a:srgbClr val="376092"/>
                </a:solidFill>
                <a:latin typeface="Arial"/>
              </a:rPr>
              <a:t>youtube</a:t>
            </a:r>
            <a:r>
              <a:rPr lang="fr-FR" sz="2400" spc="-1">
                <a:solidFill>
                  <a:srgbClr val="376092"/>
                </a:solidFill>
                <a:latin typeface="Arial"/>
              </a:rPr>
              <a:t>, les déplacements de google </a:t>
            </a:r>
            <a:r>
              <a:rPr lang="fr-FR" sz="2400" spc="-1" err="1">
                <a:solidFill>
                  <a:srgbClr val="376092"/>
                </a:solidFill>
                <a:latin typeface="Arial"/>
              </a:rPr>
              <a:t>map</a:t>
            </a:r>
            <a:r>
              <a:rPr lang="fr-FR" sz="2400" spc="-1">
                <a:solidFill>
                  <a:srgbClr val="376092"/>
                </a:solidFill>
                <a:latin typeface="Arial"/>
              </a:rPr>
              <a:t>).</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945318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a:t>
            </a:r>
            <a:endParaRPr lang="en-US" sz="3200" b="0" strike="noStrike" spc="-1">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Résumé des notions abordées.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Questions.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Difficultés particulières ?</a:t>
            </a:r>
            <a:endParaRPr lang="en-US" sz="2400" b="0" strike="noStrike" spc="-1">
              <a:solidFill>
                <a:srgbClr val="376092"/>
              </a:solidFill>
              <a:latin typeface="Arial"/>
            </a:endParaRPr>
          </a:p>
          <a:p>
            <a:pPr marL="1022400" lvl="2">
              <a:spcAft>
                <a:spcPts val="1060"/>
              </a:spcAft>
              <a:buClr>
                <a:srgbClr val="000000"/>
              </a:buClr>
              <a:buSzPct val="45000"/>
            </a:pPr>
            <a:r>
              <a:rPr lang="fr-FR" sz="2400" spc="-1">
                <a:solidFill>
                  <a:srgbClr val="376092"/>
                </a:solidFill>
                <a:latin typeface="Arial"/>
              </a:rPr>
              <a:t>				</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Calibri"/>
              </a:rPr>
              <a:t>Quels langages pour les développeurs web ?</a:t>
            </a:r>
            <a:endParaRPr lang="en-US" sz="3200" b="0" strike="noStrike" spc="-1">
              <a:solidFill>
                <a:srgbClr val="376092"/>
              </a:solidFill>
              <a:latin typeface="Calibri"/>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Pour un développeur web, il est important de faire la différence entre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Programmation côté client (front) : le code est exécuté par le navigateur de l’utilisateur.</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Programmation côté serveur (back) : le code est exécuté par un serveur qui génère un code compréhensible par un navigateur.</a:t>
            </a:r>
          </a:p>
          <a:p>
            <a:pPr marL="432000" indent="-324000">
              <a:spcAft>
                <a:spcPts val="1060"/>
              </a:spcAft>
              <a:buClr>
                <a:srgbClr val="000000"/>
              </a:buClr>
              <a:buSzPct val="45000"/>
              <a:buFont typeface="Wingdings" charset="2"/>
              <a:buChar char=""/>
            </a:pPr>
            <a:r>
              <a:rPr lang="fr-FR" sz="2400" spc="-1">
                <a:solidFill>
                  <a:srgbClr val="376092"/>
                </a:solidFill>
                <a:latin typeface="Arial"/>
              </a:rPr>
              <a:t>Côté client, les navigateurs peuvent interpréter 3 langages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HTML</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CSS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Javascript</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428488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Calibri"/>
              </a:rPr>
              <a:t>Quels langages pour les développeurs web ?</a:t>
            </a:r>
            <a:endParaRPr lang="en-US" sz="3200" b="0" strike="noStrike" spc="-1">
              <a:solidFill>
                <a:srgbClr val="376092"/>
              </a:solidFill>
              <a:latin typeface="Calibri"/>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Côté serveur, on peut imaginer tous les langages à partir du moment où le résultat est interprétable par un navigateur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Google Chrome</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Mozilla Firefox</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Microsoft Edge</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Safari</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Opera</a:t>
            </a:r>
          </a:p>
          <a:p>
            <a:pPr marL="432000" indent="-324000">
              <a:spcAft>
                <a:spcPts val="1060"/>
              </a:spcAft>
              <a:buClr>
                <a:srgbClr val="000000"/>
              </a:buClr>
              <a:buSzPct val="45000"/>
              <a:buFont typeface="Wingdings" charset="2"/>
              <a:buChar char=""/>
            </a:pPr>
            <a:r>
              <a:rPr lang="fr-FR" sz="2400" spc="-1">
                <a:solidFill>
                  <a:srgbClr val="376092"/>
                </a:solidFill>
                <a:latin typeface="Arial"/>
              </a:rPr>
              <a:t>Ces navigateurs intègrent également des outils qui vont aider le développeur dans sa tâche et permettent de voir le code à l’origine de l’application.</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088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Calibri"/>
              </a:rPr>
              <a:t>Quels langages pour les développeurs web ?</a:t>
            </a:r>
            <a:endParaRPr lang="en-US" sz="3200" b="0" strike="noStrike" spc="-1">
              <a:solidFill>
                <a:srgbClr val="376092"/>
              </a:solidFill>
              <a:latin typeface="Calibri"/>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En plus des langages côté serveur, il existe un grand nombre de </a:t>
            </a:r>
            <a:r>
              <a:rPr lang="fr-FR" sz="2400" spc="-1" err="1">
                <a:solidFill>
                  <a:srgbClr val="376092"/>
                </a:solidFill>
                <a:latin typeface="Arial"/>
              </a:rPr>
              <a:t>Frameworks</a:t>
            </a:r>
            <a:r>
              <a:rPr lang="fr-FR" sz="2400" spc="-1">
                <a:solidFill>
                  <a:srgbClr val="376092"/>
                </a:solidFill>
                <a:latin typeface="Arial"/>
              </a:rPr>
              <a:t> :</a:t>
            </a:r>
          </a:p>
          <a:p>
            <a:pPr marL="889200" lvl="1" indent="-324000">
              <a:spcAft>
                <a:spcPts val="1060"/>
              </a:spcAft>
              <a:buClr>
                <a:srgbClr val="000000"/>
              </a:buClr>
              <a:buSzPct val="45000"/>
              <a:buFont typeface="Wingdings" charset="2"/>
              <a:buChar char=""/>
            </a:pPr>
            <a:r>
              <a:rPr lang="fr-FR" sz="2400" spc="-1" err="1">
                <a:solidFill>
                  <a:srgbClr val="376092"/>
                </a:solidFill>
                <a:latin typeface="Arial"/>
              </a:rPr>
              <a:t>Php</a:t>
            </a:r>
            <a:r>
              <a:rPr lang="fr-FR" sz="2400" spc="-1">
                <a:solidFill>
                  <a:srgbClr val="376092"/>
                </a:solidFill>
                <a:latin typeface="Arial"/>
              </a:rPr>
              <a:t> : Symfony, Zend…</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Python : Django, Flask</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C# : ASP .NET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Java : J2EE</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Javascript : </a:t>
            </a:r>
            <a:r>
              <a:rPr lang="fr-FR" sz="2400" spc="-1" err="1">
                <a:solidFill>
                  <a:srgbClr val="376092"/>
                </a:solidFill>
                <a:latin typeface="Arial"/>
              </a:rPr>
              <a:t>React</a:t>
            </a:r>
            <a:r>
              <a:rPr lang="fr-FR" sz="2400" spc="-1">
                <a:solidFill>
                  <a:srgbClr val="376092"/>
                </a:solidFill>
                <a:latin typeface="Arial"/>
              </a:rPr>
              <a:t>, Vue, </a:t>
            </a:r>
            <a:r>
              <a:rPr lang="fr-FR" sz="2400" spc="-1" err="1">
                <a:solidFill>
                  <a:srgbClr val="376092"/>
                </a:solidFill>
                <a:latin typeface="Arial"/>
              </a:rPr>
              <a:t>Angular</a:t>
            </a:r>
            <a:r>
              <a:rPr lang="fr-FR" sz="2400" spc="-1">
                <a:solidFill>
                  <a:srgbClr val="376092"/>
                </a:solidFill>
                <a:latin typeface="Arial"/>
              </a:rPr>
              <a:t> </a:t>
            </a:r>
          </a:p>
          <a:p>
            <a:pPr marL="432000" indent="-324000">
              <a:spcAft>
                <a:spcPts val="1060"/>
              </a:spcAft>
              <a:buClr>
                <a:srgbClr val="000000"/>
              </a:buClr>
              <a:buSzPct val="45000"/>
              <a:buFont typeface="Wingdings" charset="2"/>
              <a:buChar char=""/>
            </a:pPr>
            <a:r>
              <a:rPr lang="fr-FR" sz="2400" spc="-1">
                <a:solidFill>
                  <a:srgbClr val="376092"/>
                </a:solidFill>
                <a:latin typeface="Arial"/>
              </a:rPr>
              <a:t>Ces </a:t>
            </a:r>
            <a:r>
              <a:rPr lang="fr-FR" sz="2400" spc="-1" err="1">
                <a:solidFill>
                  <a:srgbClr val="376092"/>
                </a:solidFill>
                <a:latin typeface="Arial"/>
              </a:rPr>
              <a:t>frameworks</a:t>
            </a:r>
            <a:r>
              <a:rPr lang="fr-FR" sz="2400" spc="-1">
                <a:solidFill>
                  <a:srgbClr val="376092"/>
                </a:solidFill>
                <a:latin typeface="Arial"/>
              </a:rPr>
              <a:t> sont des bibliothèques qui vont faciliter la vie du développeur en leur évitant de réinventer la roue à chaque nouvelle application.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865029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Calibri"/>
              </a:rPr>
              <a:t>Quels langages pour les développeurs web ?</a:t>
            </a:r>
            <a:endParaRPr lang="en-US" sz="3200" b="0" strike="noStrike" spc="-1">
              <a:solidFill>
                <a:srgbClr val="376092"/>
              </a:solidFill>
              <a:latin typeface="Calibri"/>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Si vous voulez stocker vos informations, vous aurez besoin d’une base de données. </a:t>
            </a:r>
          </a:p>
          <a:p>
            <a:pPr marL="432000" indent="-324000">
              <a:spcAft>
                <a:spcPts val="1060"/>
              </a:spcAft>
              <a:buClr>
                <a:srgbClr val="000000"/>
              </a:buClr>
              <a:buSzPct val="45000"/>
              <a:buFont typeface="Wingdings" charset="2"/>
              <a:buChar char=""/>
            </a:pPr>
            <a:r>
              <a:rPr lang="fr-FR" sz="2400" spc="-1">
                <a:solidFill>
                  <a:srgbClr val="376092"/>
                </a:solidFill>
                <a:latin typeface="Arial"/>
              </a:rPr>
              <a:t>La gestion de base de données se fait à nouveau à l’aide d’un langage spécifique. </a:t>
            </a:r>
          </a:p>
          <a:p>
            <a:pPr marL="432000" indent="-324000">
              <a:spcAft>
                <a:spcPts val="1060"/>
              </a:spcAft>
              <a:buClr>
                <a:srgbClr val="000000"/>
              </a:buClr>
              <a:buSzPct val="45000"/>
              <a:buFont typeface="Wingdings" charset="2"/>
              <a:buChar char=""/>
            </a:pPr>
            <a:r>
              <a:rPr lang="fr-FR" sz="2400" spc="-1">
                <a:solidFill>
                  <a:srgbClr val="376092"/>
                </a:solidFill>
                <a:latin typeface="Arial"/>
              </a:rPr>
              <a:t>Par exemple, les bases relationnelles utilisent la plupart du temps le langage SQL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MySQL</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SQL Server</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Oracle</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773302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Calibri"/>
              </a:rPr>
              <a:t>Quels langages pour les développeurs web ?</a:t>
            </a:r>
            <a:endParaRPr lang="en-US" sz="3200" b="0" strike="noStrike" spc="-1">
              <a:solidFill>
                <a:srgbClr val="376092"/>
              </a:solidFill>
              <a:latin typeface="Calibri"/>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Cette richesse montre également qu’il peut y avoir des métiers très différents :</a:t>
            </a:r>
          </a:p>
          <a:p>
            <a:pPr marL="889200" lvl="1" indent="-324000">
              <a:spcAft>
                <a:spcPts val="1060"/>
              </a:spcAft>
              <a:buClr>
                <a:srgbClr val="000000"/>
              </a:buClr>
              <a:buSzPct val="45000"/>
              <a:buFont typeface="Wingdings" charset="2"/>
              <a:buChar char=""/>
            </a:pPr>
            <a:r>
              <a:rPr lang="fr-FR" sz="2400" spc="-1" err="1">
                <a:solidFill>
                  <a:srgbClr val="376092"/>
                </a:solidFill>
                <a:latin typeface="Arial"/>
              </a:rPr>
              <a:t>Front-end</a:t>
            </a:r>
            <a:r>
              <a:rPr lang="fr-FR" sz="2400" spc="-1">
                <a:solidFill>
                  <a:srgbClr val="376092"/>
                </a:solidFill>
                <a:latin typeface="Arial"/>
              </a:rPr>
              <a:t> développeur</a:t>
            </a:r>
          </a:p>
          <a:p>
            <a:pPr marL="889200" lvl="1" indent="-324000">
              <a:spcAft>
                <a:spcPts val="1060"/>
              </a:spcAft>
              <a:buClr>
                <a:srgbClr val="000000"/>
              </a:buClr>
              <a:buSzPct val="45000"/>
              <a:buFont typeface="Wingdings" charset="2"/>
              <a:buChar char=""/>
            </a:pPr>
            <a:r>
              <a:rPr lang="fr-FR" sz="2400" spc="-1" err="1">
                <a:solidFill>
                  <a:srgbClr val="376092"/>
                </a:solidFill>
                <a:latin typeface="Arial"/>
              </a:rPr>
              <a:t>Back-end</a:t>
            </a:r>
            <a:r>
              <a:rPr lang="fr-FR" sz="2400" spc="-1">
                <a:solidFill>
                  <a:srgbClr val="376092"/>
                </a:solidFill>
                <a:latin typeface="Arial"/>
              </a:rPr>
              <a:t> développeur</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UX designer</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Administrateur système</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Administrateur de base de données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Développeur mobile</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a:t>
            </a:r>
          </a:p>
          <a:p>
            <a:pPr marL="432000" indent="-324000">
              <a:spcAft>
                <a:spcPts val="1060"/>
              </a:spcAft>
              <a:buClr>
                <a:srgbClr val="000000"/>
              </a:buClr>
              <a:buSzPct val="45000"/>
              <a:buFont typeface="Wingdings" charset="2"/>
              <a:buChar char=""/>
            </a:pPr>
            <a:r>
              <a:rPr lang="fr-FR" sz="2400" spc="-1">
                <a:solidFill>
                  <a:srgbClr val="376092"/>
                </a:solidFill>
                <a:latin typeface="Arial"/>
              </a:rPr>
              <a:t>Ce domaine est tellement vaste qu’il n’est pas possible de tout maitriser.</a:t>
            </a: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4270375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Calibri"/>
              </a:rPr>
              <a:t>De quoi ai-je besoin pour commencer ?</a:t>
            </a:r>
            <a:endParaRPr lang="en-US" sz="3200" b="0" strike="noStrike" spc="-1">
              <a:solidFill>
                <a:srgbClr val="376092"/>
              </a:solidFill>
              <a:latin typeface="Calibri"/>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En ce qui concerne la programmation web, nous avons déjà vu que les langages clients seront interprétés par un navigateur.</a:t>
            </a:r>
          </a:p>
          <a:p>
            <a:pPr marL="432000" indent="-324000">
              <a:spcAft>
                <a:spcPts val="1060"/>
              </a:spcAft>
              <a:buClr>
                <a:srgbClr val="000000"/>
              </a:buClr>
              <a:buSzPct val="45000"/>
              <a:buFont typeface="Wingdings" charset="2"/>
              <a:buChar char=""/>
            </a:pPr>
            <a:r>
              <a:rPr lang="fr-FR" sz="2400" spc="-1">
                <a:solidFill>
                  <a:srgbClr val="376092"/>
                </a:solidFill>
                <a:latin typeface="Arial"/>
              </a:rPr>
              <a:t>Nous avons vu qu’il existe plusieurs navigateurs et pourtant, le rendu reste assez similaire. Cela vient du fait qu’il existe des normes pour tout ce qui touche à la programmation web.</a:t>
            </a:r>
          </a:p>
          <a:p>
            <a:pPr marL="432000" indent="-324000">
              <a:spcAft>
                <a:spcPts val="1060"/>
              </a:spcAft>
              <a:buClr>
                <a:srgbClr val="000000"/>
              </a:buClr>
              <a:buSzPct val="45000"/>
              <a:buFont typeface="Wingdings" charset="2"/>
              <a:buChar char=""/>
            </a:pPr>
            <a:r>
              <a:rPr lang="fr-FR" sz="2400" spc="-1">
                <a:solidFill>
                  <a:srgbClr val="376092"/>
                </a:solidFill>
                <a:latin typeface="Arial"/>
              </a:rPr>
              <a:t>Il est toujours bon de vérifier vos applications sur plusieurs navigateurs.</a:t>
            </a:r>
          </a:p>
          <a:p>
            <a:pPr marL="432000" indent="-324000">
              <a:spcAft>
                <a:spcPts val="1060"/>
              </a:spcAft>
              <a:buClr>
                <a:srgbClr val="000000"/>
              </a:buClr>
              <a:buSzPct val="45000"/>
              <a:buFont typeface="Wingdings" charset="2"/>
              <a:buChar char=""/>
            </a:pPr>
            <a:r>
              <a:rPr lang="fr-FR" sz="2400" spc="-1">
                <a:solidFill>
                  <a:srgbClr val="376092"/>
                </a:solidFill>
                <a:latin typeface="Arial"/>
              </a:rPr>
              <a:t>Pour vérifier si votre application respecte la norme, il est possible de le faire valider par l’organisme W3C.</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https://validator.w3.org/</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021956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03F32D02E44A49A51D428E13DC96F1" ma:contentTypeVersion="6" ma:contentTypeDescription="Crée un document." ma:contentTypeScope="" ma:versionID="d42c5eea3bdff7e880c3a242e041c998">
  <xsd:schema xmlns:xsd="http://www.w3.org/2001/XMLSchema" xmlns:xs="http://www.w3.org/2001/XMLSchema" xmlns:p="http://schemas.microsoft.com/office/2006/metadata/properties" xmlns:ns2="c1e294f3-4627-4ce5-bb05-78017f98850e" targetNamespace="http://schemas.microsoft.com/office/2006/metadata/properties" ma:root="true" ma:fieldsID="fe708bd470ffde09004d9e175c7b0224" ns2:_="">
    <xsd:import namespace="c1e294f3-4627-4ce5-bb05-78017f98850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94f3-4627-4ce5-bb05-78017f988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8950D1-0BDA-4FCB-BBB7-EBC17218733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0DEF057-BC73-4972-82C5-53ED237E53E0}">
  <ds:schemaRefs>
    <ds:schemaRef ds:uri="c1e294f3-4627-4ce5-bb05-78017f98850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80E7F63-47CF-4911-B0E4-C1F65EB1E4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Affichage à l'écran (4:3)</PresentationFormat>
  <Slides>39</Slides>
  <Notes>9</Notes>
  <HiddenSlides>0</HiddenSlides>
  <ScaleCrop>false</ScaleCrop>
  <HeadingPairs>
    <vt:vector size="4" baseType="variant">
      <vt:variant>
        <vt:lpstr>Thème</vt:lpstr>
      </vt:variant>
      <vt:variant>
        <vt:i4>2</vt:i4>
      </vt:variant>
      <vt:variant>
        <vt:lpstr>Titres des diapositives</vt:lpstr>
      </vt:variant>
      <vt:variant>
        <vt:i4>39</vt:i4>
      </vt:variant>
    </vt:vector>
  </HeadingPairs>
  <TitlesOfParts>
    <vt:vector size="41" baseType="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revision>3</cp:revision>
  <dcterms:created xsi:type="dcterms:W3CDTF">2012-01-17T22:15:29Z</dcterms:created>
  <dcterms:modified xsi:type="dcterms:W3CDTF">2021-10-12T06:18:06Z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0x010100A503F32D02E44A49A51D428E13DC96F1</vt:lpwstr>
  </property>
</Properties>
</file>