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 id="2147483661" r:id="rId5"/>
    <p:sldMasterId id="2147483674" r:id="rId6"/>
  </p:sldMasterIdLst>
  <p:notesMasterIdLst>
    <p:notesMasterId r:id="rId34"/>
  </p:notesMasterIdLst>
  <p:sldIdLst>
    <p:sldId id="256" r:id="rId7"/>
    <p:sldId id="257" r:id="rId8"/>
    <p:sldId id="331" r:id="rId9"/>
    <p:sldId id="345" r:id="rId10"/>
    <p:sldId id="346" r:id="rId11"/>
    <p:sldId id="347" r:id="rId12"/>
    <p:sldId id="348" r:id="rId13"/>
    <p:sldId id="350" r:id="rId14"/>
    <p:sldId id="351" r:id="rId15"/>
    <p:sldId id="352" r:id="rId16"/>
    <p:sldId id="353" r:id="rId17"/>
    <p:sldId id="354" r:id="rId18"/>
    <p:sldId id="355" r:id="rId19"/>
    <p:sldId id="356" r:id="rId20"/>
    <p:sldId id="357" r:id="rId21"/>
    <p:sldId id="349" r:id="rId22"/>
    <p:sldId id="358" r:id="rId23"/>
    <p:sldId id="359" r:id="rId24"/>
    <p:sldId id="360" r:id="rId25"/>
    <p:sldId id="361" r:id="rId26"/>
    <p:sldId id="362" r:id="rId27"/>
    <p:sldId id="363" r:id="rId28"/>
    <p:sldId id="364" r:id="rId29"/>
    <p:sldId id="365" r:id="rId30"/>
    <p:sldId id="366" r:id="rId31"/>
    <p:sldId id="281" r:id="rId32"/>
    <p:sldId id="367" r:id="rId33"/>
  </p:sldIdLst>
  <p:sldSz cx="9144000" cy="6858000" type="screen4x3"/>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D4D5B6-3A37-4B09-92FA-8BFB9F3A8C7B}" v="1" dt="2022-02-21T16:03:24.102"/>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microsoft.com/office/2016/11/relationships/changesInfo" Target="changesInfos/changesInfo1.xml"/><Relationship Id="rId21" Type="http://schemas.openxmlformats.org/officeDocument/2006/relationships/slide" Target="slides/slide15.xml"/><Relationship Id="rId34"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 Id="rId8" Type="http://schemas.openxmlformats.org/officeDocument/2006/relationships/slide" Target="slides/slide2.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KOBE KOTTO Victor" userId="S::alss-sio-slam21-evi@ccicampus.fr::af8c24fa-4799-4263-a602-669924b638b1" providerId="AD" clId="Web-{25D4D5B6-3A37-4B09-92FA-8BFB9F3A8C7B}"/>
    <pc:docChg chg="sldOrd">
      <pc:chgData name="EKOBE KOTTO Victor" userId="S::alss-sio-slam21-evi@ccicampus.fr::af8c24fa-4799-4263-a602-669924b638b1" providerId="AD" clId="Web-{25D4D5B6-3A37-4B09-92FA-8BFB9F3A8C7B}" dt="2022-02-21T16:03:24.102" v="0"/>
      <pc:docMkLst>
        <pc:docMk/>
      </pc:docMkLst>
      <pc:sldChg chg="ord">
        <pc:chgData name="EKOBE KOTTO Victor" userId="S::alss-sio-slam21-evi@ccicampus.fr::af8c24fa-4799-4263-a602-669924b638b1" providerId="AD" clId="Web-{25D4D5B6-3A37-4B09-92FA-8BFB9F3A8C7B}" dt="2022-02-21T16:03:24.102" v="0"/>
        <pc:sldMkLst>
          <pc:docMk/>
          <pc:sldMk cId="0" sldId="281"/>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Graph!$A$1</c:f>
              <c:strCache>
                <c:ptCount val="1"/>
                <c:pt idx="0">
                  <c:v>log(n)</c:v>
                </c:pt>
              </c:strCache>
            </c:strRef>
          </c:tx>
          <c:spPr>
            <a:ln w="28575" cap="rnd">
              <a:solidFill>
                <a:schemeClr val="accent1"/>
              </a:solidFill>
              <a:round/>
            </a:ln>
            <a:effectLst/>
          </c:spPr>
          <c:marker>
            <c:symbol val="none"/>
          </c:marker>
          <c:cat>
            <c:numRef>
              <c:f>Graph!$B$5:$AA$5</c:f>
              <c:numCache>
                <c:formatCode>General</c:formatCode>
                <c:ptCount val="2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numCache>
            </c:numRef>
          </c:cat>
          <c:val>
            <c:numRef>
              <c:f>Graph!$C$1:$AA$1</c:f>
              <c:numCache>
                <c:formatCode>General</c:formatCode>
                <c:ptCount val="25"/>
                <c:pt idx="0">
                  <c:v>0</c:v>
                </c:pt>
                <c:pt idx="1">
                  <c:v>1</c:v>
                </c:pt>
                <c:pt idx="2">
                  <c:v>1.5849625007211563</c:v>
                </c:pt>
                <c:pt idx="3">
                  <c:v>2</c:v>
                </c:pt>
                <c:pt idx="4">
                  <c:v>2.3219280948873622</c:v>
                </c:pt>
                <c:pt idx="5">
                  <c:v>2.5849625007211561</c:v>
                </c:pt>
                <c:pt idx="6">
                  <c:v>2.8073549220576042</c:v>
                </c:pt>
                <c:pt idx="7">
                  <c:v>3</c:v>
                </c:pt>
                <c:pt idx="8">
                  <c:v>3.1699250014423126</c:v>
                </c:pt>
                <c:pt idx="9">
                  <c:v>3.3219280948873626</c:v>
                </c:pt>
                <c:pt idx="10">
                  <c:v>3.4594316186372978</c:v>
                </c:pt>
                <c:pt idx="11">
                  <c:v>3.5849625007211565</c:v>
                </c:pt>
                <c:pt idx="12">
                  <c:v>3.7004397181410922</c:v>
                </c:pt>
                <c:pt idx="13">
                  <c:v>3.8073549220576037</c:v>
                </c:pt>
                <c:pt idx="14">
                  <c:v>3.9068905956085187</c:v>
                </c:pt>
                <c:pt idx="15">
                  <c:v>4</c:v>
                </c:pt>
                <c:pt idx="16">
                  <c:v>4.08746284125034</c:v>
                </c:pt>
                <c:pt idx="17">
                  <c:v>4.1699250014423122</c:v>
                </c:pt>
                <c:pt idx="18">
                  <c:v>4.2479275134435852</c:v>
                </c:pt>
                <c:pt idx="19">
                  <c:v>4.3219280948873626</c:v>
                </c:pt>
                <c:pt idx="20">
                  <c:v>4.3923174227787607</c:v>
                </c:pt>
                <c:pt idx="21">
                  <c:v>4.4594316186372973</c:v>
                </c:pt>
                <c:pt idx="22">
                  <c:v>4.5235619560570131</c:v>
                </c:pt>
                <c:pt idx="23">
                  <c:v>4.584962500721157</c:v>
                </c:pt>
                <c:pt idx="24">
                  <c:v>4.6438561897747244</c:v>
                </c:pt>
              </c:numCache>
              <c:extLst/>
            </c:numRef>
          </c:val>
          <c:smooth val="0"/>
          <c:extLst>
            <c:ext xmlns:c16="http://schemas.microsoft.com/office/drawing/2014/chart" uri="{C3380CC4-5D6E-409C-BE32-E72D297353CC}">
              <c16:uniqueId val="{00000000-0BE4-4EC0-8BFA-30A03527A57F}"/>
            </c:ext>
          </c:extLst>
        </c:ser>
        <c:ser>
          <c:idx val="1"/>
          <c:order val="1"/>
          <c:tx>
            <c:strRef>
              <c:f>Graph!$A$2</c:f>
              <c:strCache>
                <c:ptCount val="1"/>
                <c:pt idx="0">
                  <c:v>n</c:v>
                </c:pt>
              </c:strCache>
            </c:strRef>
          </c:tx>
          <c:spPr>
            <a:ln w="28575" cap="rnd">
              <a:solidFill>
                <a:schemeClr val="accent2"/>
              </a:solidFill>
              <a:round/>
            </a:ln>
            <a:effectLst/>
          </c:spPr>
          <c:marker>
            <c:symbol val="none"/>
          </c:marker>
          <c:cat>
            <c:numRef>
              <c:f>Graph!$B$5:$AA$5</c:f>
              <c:numCache>
                <c:formatCode>General</c:formatCode>
                <c:ptCount val="2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numCache>
            </c:numRef>
          </c:cat>
          <c:val>
            <c:numRef>
              <c:f>Graph!$C$2:$AA$2</c:f>
              <c:numCache>
                <c:formatCode>General</c:formatCod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extLst/>
            </c:numRef>
          </c:val>
          <c:smooth val="0"/>
          <c:extLst>
            <c:ext xmlns:c16="http://schemas.microsoft.com/office/drawing/2014/chart" uri="{C3380CC4-5D6E-409C-BE32-E72D297353CC}">
              <c16:uniqueId val="{00000001-0BE4-4EC0-8BFA-30A03527A57F}"/>
            </c:ext>
          </c:extLst>
        </c:ser>
        <c:ser>
          <c:idx val="2"/>
          <c:order val="2"/>
          <c:tx>
            <c:strRef>
              <c:f>Graph!$A$3</c:f>
              <c:strCache>
                <c:ptCount val="1"/>
                <c:pt idx="0">
                  <c:v>n²</c:v>
                </c:pt>
              </c:strCache>
            </c:strRef>
          </c:tx>
          <c:spPr>
            <a:ln w="28575" cap="rnd">
              <a:solidFill>
                <a:schemeClr val="accent3"/>
              </a:solidFill>
              <a:round/>
            </a:ln>
            <a:effectLst/>
          </c:spPr>
          <c:marker>
            <c:symbol val="none"/>
          </c:marker>
          <c:cat>
            <c:numRef>
              <c:f>Graph!$B$5:$AA$5</c:f>
              <c:numCache>
                <c:formatCode>General</c:formatCode>
                <c:ptCount val="2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numCache>
            </c:numRef>
          </c:cat>
          <c:val>
            <c:numRef>
              <c:f>Graph!$C$3:$AA$3</c:f>
              <c:numCache>
                <c:formatCode>General</c:formatCode>
                <c:ptCount val="25"/>
                <c:pt idx="0">
                  <c:v>1</c:v>
                </c:pt>
                <c:pt idx="1">
                  <c:v>4</c:v>
                </c:pt>
                <c:pt idx="2">
                  <c:v>9</c:v>
                </c:pt>
                <c:pt idx="3">
                  <c:v>16</c:v>
                </c:pt>
                <c:pt idx="4">
                  <c:v>25</c:v>
                </c:pt>
                <c:pt idx="5">
                  <c:v>36</c:v>
                </c:pt>
                <c:pt idx="6">
                  <c:v>49</c:v>
                </c:pt>
                <c:pt idx="7">
                  <c:v>64</c:v>
                </c:pt>
                <c:pt idx="8">
                  <c:v>81</c:v>
                </c:pt>
                <c:pt idx="9">
                  <c:v>100</c:v>
                </c:pt>
                <c:pt idx="10">
                  <c:v>121</c:v>
                </c:pt>
                <c:pt idx="11">
                  <c:v>144</c:v>
                </c:pt>
                <c:pt idx="12">
                  <c:v>169</c:v>
                </c:pt>
                <c:pt idx="13">
                  <c:v>196</c:v>
                </c:pt>
                <c:pt idx="14">
                  <c:v>225</c:v>
                </c:pt>
                <c:pt idx="15">
                  <c:v>256</c:v>
                </c:pt>
                <c:pt idx="16">
                  <c:v>289</c:v>
                </c:pt>
                <c:pt idx="17">
                  <c:v>324</c:v>
                </c:pt>
                <c:pt idx="18">
                  <c:v>361</c:v>
                </c:pt>
                <c:pt idx="19">
                  <c:v>400</c:v>
                </c:pt>
                <c:pt idx="20">
                  <c:v>441</c:v>
                </c:pt>
                <c:pt idx="21">
                  <c:v>484</c:v>
                </c:pt>
                <c:pt idx="22">
                  <c:v>529</c:v>
                </c:pt>
                <c:pt idx="23">
                  <c:v>576</c:v>
                </c:pt>
                <c:pt idx="24">
                  <c:v>625</c:v>
                </c:pt>
              </c:numCache>
              <c:extLst/>
            </c:numRef>
          </c:val>
          <c:smooth val="0"/>
          <c:extLst>
            <c:ext xmlns:c16="http://schemas.microsoft.com/office/drawing/2014/chart" uri="{C3380CC4-5D6E-409C-BE32-E72D297353CC}">
              <c16:uniqueId val="{00000002-0BE4-4EC0-8BFA-30A03527A57F}"/>
            </c:ext>
          </c:extLst>
        </c:ser>
        <c:ser>
          <c:idx val="3"/>
          <c:order val="3"/>
          <c:tx>
            <c:strRef>
              <c:f>Graph!$A$4</c:f>
              <c:strCache>
                <c:ptCount val="1"/>
                <c:pt idx="0">
                  <c:v>n.log(n)</c:v>
                </c:pt>
              </c:strCache>
            </c:strRef>
          </c:tx>
          <c:spPr>
            <a:ln w="28575" cap="rnd">
              <a:solidFill>
                <a:schemeClr val="accent4"/>
              </a:solidFill>
              <a:round/>
            </a:ln>
            <a:effectLst/>
          </c:spPr>
          <c:marker>
            <c:symbol val="none"/>
          </c:marker>
          <c:cat>
            <c:numRef>
              <c:f>Graph!$B$5:$AA$5</c:f>
              <c:numCache>
                <c:formatCode>General</c:formatCode>
                <c:ptCount val="2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numCache>
            </c:numRef>
          </c:cat>
          <c:val>
            <c:numRef>
              <c:f>Graph!$C$4:$AA$4</c:f>
              <c:numCache>
                <c:formatCode>General</c:formatCode>
                <c:ptCount val="25"/>
                <c:pt idx="0">
                  <c:v>0</c:v>
                </c:pt>
                <c:pt idx="1">
                  <c:v>2</c:v>
                </c:pt>
                <c:pt idx="2">
                  <c:v>4.7548875021634691</c:v>
                </c:pt>
                <c:pt idx="3">
                  <c:v>8</c:v>
                </c:pt>
                <c:pt idx="4">
                  <c:v>11.60964047443681</c:v>
                </c:pt>
                <c:pt idx="5">
                  <c:v>15.509775004326936</c:v>
                </c:pt>
                <c:pt idx="6">
                  <c:v>19.651484454403228</c:v>
                </c:pt>
                <c:pt idx="7">
                  <c:v>24</c:v>
                </c:pt>
                <c:pt idx="8">
                  <c:v>28.529325012980813</c:v>
                </c:pt>
                <c:pt idx="9">
                  <c:v>33.219280948873624</c:v>
                </c:pt>
                <c:pt idx="10">
                  <c:v>38.053747805010275</c:v>
                </c:pt>
                <c:pt idx="11">
                  <c:v>43.01955000865388</c:v>
                </c:pt>
                <c:pt idx="12">
                  <c:v>48.105716335834195</c:v>
                </c:pt>
                <c:pt idx="13">
                  <c:v>53.302968908806449</c:v>
                </c:pt>
                <c:pt idx="14">
                  <c:v>58.603358934127783</c:v>
                </c:pt>
                <c:pt idx="15">
                  <c:v>64</c:v>
                </c:pt>
                <c:pt idx="16">
                  <c:v>69.486868301255782</c:v>
                </c:pt>
                <c:pt idx="17">
                  <c:v>75.058650025961612</c:v>
                </c:pt>
                <c:pt idx="18">
                  <c:v>80.710622755428119</c:v>
                </c:pt>
                <c:pt idx="19">
                  <c:v>86.438561897747249</c:v>
                </c:pt>
                <c:pt idx="20">
                  <c:v>92.23866587835397</c:v>
                </c:pt>
                <c:pt idx="21">
                  <c:v>98.107495610020536</c:v>
                </c:pt>
                <c:pt idx="22">
                  <c:v>104.0419249893113</c:v>
                </c:pt>
                <c:pt idx="23">
                  <c:v>110.03910001730776</c:v>
                </c:pt>
                <c:pt idx="24">
                  <c:v>116.09640474436812</c:v>
                </c:pt>
              </c:numCache>
              <c:extLst/>
            </c:numRef>
          </c:val>
          <c:smooth val="0"/>
          <c:extLst>
            <c:ext xmlns:c16="http://schemas.microsoft.com/office/drawing/2014/chart" uri="{C3380CC4-5D6E-409C-BE32-E72D297353CC}">
              <c16:uniqueId val="{00000003-0BE4-4EC0-8BFA-30A03527A57F}"/>
            </c:ext>
          </c:extLst>
        </c:ser>
        <c:dLbls>
          <c:showLegendKey val="0"/>
          <c:showVal val="0"/>
          <c:showCatName val="0"/>
          <c:showSerName val="0"/>
          <c:showPercent val="0"/>
          <c:showBubbleSize val="0"/>
        </c:dLbls>
        <c:smooth val="0"/>
        <c:axId val="1529220976"/>
        <c:axId val="1529231376"/>
      </c:lineChart>
      <c:catAx>
        <c:axId val="1529220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9231376"/>
        <c:crosses val="autoZero"/>
        <c:auto val="1"/>
        <c:lblAlgn val="ctr"/>
        <c:lblOffset val="100"/>
        <c:noMultiLvlLbl val="0"/>
      </c:catAx>
      <c:valAx>
        <c:axId val="15292313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92209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4D7BB345-1F45-4209-89C2-CEF6D1D81871}" type="datetimeFigureOut">
              <a:rPr lang="fr-FR" smtClean="0"/>
              <a:t>21/02/2022</a:t>
            </a:fld>
            <a:endParaRPr lang="fr-FR"/>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6184EC8-970E-422B-BC5C-6A62245DC653}" type="slidenum">
              <a:rPr lang="fr-FR" smtClean="0"/>
              <a:t>‹#›</a:t>
            </a:fld>
            <a:endParaRPr lang="fr-FR"/>
          </a:p>
        </p:txBody>
      </p:sp>
    </p:spTree>
    <p:extLst>
      <p:ext uri="{BB962C8B-B14F-4D97-AF65-F5344CB8AC3E}">
        <p14:creationId xmlns:p14="http://schemas.microsoft.com/office/powerpoint/2010/main" val="1169127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5"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6"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8"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9"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0"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1"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33"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4"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5"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6"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7"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8"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6"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8"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0"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1"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6"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7"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9"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0"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1"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4"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5"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7"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8"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0"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1"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2"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3"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5"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6"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7"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8"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9"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80"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98"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0"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2"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3"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7"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8"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9"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1"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3"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6"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7"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9"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0"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2"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3"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4"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5"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7"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8"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9"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0"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1"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2"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8"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9"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4"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5"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7"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8"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9"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1"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3"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18" Type="http://schemas.openxmlformats.org/officeDocument/2006/relationships/image" Target="../media/image3.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hyperlink" Target="http://www.showeet.com/terms-of-use/" TargetMode="External"/><Relationship Id="rId2" Type="http://schemas.openxmlformats.org/officeDocument/2006/relationships/slideLayout" Target="../slideLayouts/slideLayout26.xml"/><Relationship Id="rId16" Type="http://schemas.openxmlformats.org/officeDocument/2006/relationships/hyperlink" Target="http://www.showeet.com/" TargetMode="Externa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19" Type="http://schemas.openxmlformats.org/officeDocument/2006/relationships/image" Target="../media/image4.emf"/><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hyperlink" Target="http://creativecommons.org/licenses/by-nd/3.0/"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PlaceHolder 1"/>
          <p:cNvSpPr>
            <a:spLocks noGrp="1"/>
          </p:cNvSpPr>
          <p:nvPr>
            <p:ph type="title"/>
          </p:nvPr>
        </p:nvSpPr>
        <p:spPr>
          <a:xfrm>
            <a:off x="1043640" y="4149000"/>
            <a:ext cx="7772040" cy="1469520"/>
          </a:xfrm>
          <a:prstGeom prst="rect">
            <a:avLst/>
          </a:prstGeom>
        </p:spPr>
        <p:txBody>
          <a:bodyPr lIns="90000" tIns="45000" rIns="90000" bIns="45000">
            <a:noAutofit/>
          </a:bodyPr>
          <a:lstStyle/>
          <a:p>
            <a:pPr algn="ctr"/>
            <a:r>
              <a:rPr lang="en-US" sz="4400" b="0" strike="noStrike" spc="-1">
                <a:solidFill>
                  <a:srgbClr val="490A3D"/>
                </a:solidFill>
                <a:latin typeface="Arial"/>
                <a:ea typeface="Arial"/>
              </a:rPr>
              <a:t>Click to edit the title text format</a:t>
            </a:r>
            <a:endParaRPr lang="en-US" sz="4400" b="0" strike="noStrike" spc="-1">
              <a:solidFill>
                <a:srgbClr val="376092"/>
              </a:solidFill>
              <a:latin typeface="Arial"/>
            </a:endParaRPr>
          </a:p>
        </p:txBody>
      </p:sp>
      <p:sp>
        <p:nvSpPr>
          <p:cNvPr id="4" name="PlaceHolder 2"/>
          <p:cNvSpPr>
            <a:spLocks noGrp="1"/>
          </p:cNvSpPr>
          <p:nvPr>
            <p:ph type="body"/>
          </p:nvPr>
        </p:nvSpPr>
        <p:spPr>
          <a:xfrm>
            <a:off x="1043640" y="5733360"/>
            <a:ext cx="7772040" cy="923760"/>
          </a:xfrm>
          <a:prstGeom prst="rect">
            <a:avLst/>
          </a:prstGeom>
        </p:spPr>
        <p:txBody>
          <a:bodyPr lIns="90000" tIns="45000" rIns="90000" bIns="45000">
            <a:noAutofit/>
          </a:bodyPr>
          <a:lstStyle/>
          <a:p>
            <a:pPr marL="432000" indent="-324000" algn="r">
              <a:spcAft>
                <a:spcPts val="1060"/>
              </a:spcAft>
              <a:buClr>
                <a:srgbClr val="000000"/>
              </a:buClr>
              <a:buSzPct val="45000"/>
              <a:buFont typeface="Wingdings" charset="2"/>
              <a:buChar char=""/>
            </a:pPr>
            <a:r>
              <a:rPr lang="en-US" sz="2400" b="0" strike="noStrike" spc="-1">
                <a:solidFill>
                  <a:srgbClr val="808080"/>
                </a:solidFill>
                <a:latin typeface="Arial"/>
                <a:ea typeface="Arial"/>
              </a:rPr>
              <a:t>Click to edit the outline text format</a:t>
            </a:r>
            <a:endParaRPr lang="en-US" sz="2400" b="0" strike="noStrike" spc="-1">
              <a:solidFill>
                <a:srgbClr val="999999"/>
              </a:solidFill>
              <a:latin typeface="Arial"/>
            </a:endParaRPr>
          </a:p>
          <a:p>
            <a:pPr marL="864000" lvl="1" indent="-324000" algn="r">
              <a:spcAft>
                <a:spcPts val="1134"/>
              </a:spcAft>
              <a:buClr>
                <a:srgbClr val="000000"/>
              </a:buClr>
              <a:buSzPct val="45000"/>
              <a:buFont typeface="Wingdings" charset="2"/>
              <a:buChar char=""/>
            </a:pPr>
            <a:r>
              <a:rPr lang="en-US" sz="2400" b="0" strike="noStrike" spc="-1">
                <a:solidFill>
                  <a:srgbClr val="808080"/>
                </a:solidFill>
                <a:latin typeface="Arial"/>
                <a:ea typeface="Arial"/>
              </a:rPr>
              <a:t>Second Outline Level</a:t>
            </a:r>
            <a:endParaRPr lang="en-US" sz="2400" b="0" strike="noStrike" spc="-1">
              <a:solidFill>
                <a:srgbClr val="999999"/>
              </a:solidFill>
              <a:latin typeface="Calibri"/>
            </a:endParaRPr>
          </a:p>
          <a:p>
            <a:pPr marL="1296000" lvl="2" indent="-288000" algn="r">
              <a:spcAft>
                <a:spcPts val="850"/>
              </a:spcAft>
              <a:buClr>
                <a:srgbClr val="000000"/>
              </a:buClr>
              <a:buSzPct val="75000"/>
              <a:buFont typeface="Symbol" charset="2"/>
              <a:buChar char=""/>
            </a:pPr>
            <a:r>
              <a:rPr lang="en-US" sz="2400" b="0" strike="noStrike" spc="-1">
                <a:solidFill>
                  <a:srgbClr val="808080"/>
                </a:solidFill>
                <a:latin typeface="Arial"/>
                <a:ea typeface="Arial"/>
              </a:rPr>
              <a:t>Third Outline Level</a:t>
            </a:r>
            <a:endParaRPr lang="en-US" sz="2400" b="0" strike="noStrike" spc="-1">
              <a:solidFill>
                <a:srgbClr val="999999"/>
              </a:solidFill>
              <a:latin typeface="Calibri"/>
            </a:endParaRPr>
          </a:p>
          <a:p>
            <a:pPr marL="1728000" lvl="3" indent="-216000" algn="r">
              <a:spcAft>
                <a:spcPts val="567"/>
              </a:spcAft>
              <a:buClr>
                <a:srgbClr val="000000"/>
              </a:buClr>
              <a:buSzPct val="45000"/>
              <a:buFont typeface="Wingdings" charset="2"/>
              <a:buChar char=""/>
            </a:pPr>
            <a:r>
              <a:rPr lang="en-US" sz="2400" b="0" strike="noStrike" spc="-1">
                <a:solidFill>
                  <a:srgbClr val="808080"/>
                </a:solidFill>
                <a:latin typeface="Arial"/>
                <a:ea typeface="Arial"/>
              </a:rPr>
              <a:t>Fourth Outline Level</a:t>
            </a:r>
            <a:endParaRPr lang="en-US" sz="2400" b="0" strike="noStrike" spc="-1">
              <a:solidFill>
                <a:srgbClr val="999999"/>
              </a:solidFill>
              <a:latin typeface="Calibri"/>
            </a:endParaRPr>
          </a:p>
          <a:p>
            <a:pPr marL="2160000" lvl="4" indent="-216000" algn="r">
              <a:spcAft>
                <a:spcPts val="283"/>
              </a:spcAft>
              <a:buClr>
                <a:srgbClr val="000000"/>
              </a:buClr>
              <a:buSzPct val="75000"/>
              <a:buFont typeface="Symbol" charset="2"/>
              <a:buChar char=""/>
            </a:pPr>
            <a:r>
              <a:rPr lang="en-US" sz="2400" b="0" strike="noStrike" spc="-1">
                <a:solidFill>
                  <a:srgbClr val="808080"/>
                </a:solidFill>
                <a:latin typeface="Arial"/>
                <a:ea typeface="Arial"/>
              </a:rPr>
              <a:t>Fifth Outline Level</a:t>
            </a:r>
            <a:endParaRPr lang="en-US" sz="2400" b="0" strike="noStrike" spc="-1">
              <a:solidFill>
                <a:srgbClr val="999999"/>
              </a:solidFill>
              <a:latin typeface="Calibri"/>
            </a:endParaRPr>
          </a:p>
          <a:p>
            <a:pPr marL="2592000" lvl="5"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Sixth Outline Level</a:t>
            </a:r>
            <a:endParaRPr lang="en-US" sz="2400" b="0" strike="noStrike" spc="-1">
              <a:solidFill>
                <a:srgbClr val="999999"/>
              </a:solidFill>
              <a:latin typeface="Calibri"/>
            </a:endParaRPr>
          </a:p>
          <a:p>
            <a:pPr marL="3024000" lvl="6"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Seventh Outline Level</a:t>
            </a:r>
            <a:endParaRPr lang="en-US" sz="2400" b="0" strike="noStrike" spc="-1">
              <a:solidFill>
                <a:srgbClr val="999999"/>
              </a:solidFill>
              <a:latin typeface="Calibri"/>
            </a:endParaRPr>
          </a:p>
          <a:p>
            <a:pPr marL="3456000" lvl="7"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Eighth Outline Level</a:t>
            </a:r>
            <a:endParaRPr lang="en-US" sz="2400" b="0" strike="noStrike" spc="-1">
              <a:solidFill>
                <a:srgbClr val="999999"/>
              </a:solidFill>
              <a:latin typeface="Calibri"/>
            </a:endParaRPr>
          </a:p>
          <a:p>
            <a:pPr marL="3888000" lvl="8"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Ninth Outline LevelClick to edit Master subtitle style</a:t>
            </a:r>
            <a:endParaRPr lang="en-US" sz="2400" b="0" strike="noStrike" spc="-1">
              <a:solidFill>
                <a:srgbClr val="999999"/>
              </a:solidFill>
              <a:latin typeface="Calibri"/>
            </a:endParaRPr>
          </a:p>
        </p:txBody>
      </p:sp>
      <p:pic>
        <p:nvPicPr>
          <p:cNvPr id="2" name="Picture 2"/>
          <p:cNvPicPr/>
          <p:nvPr/>
        </p:nvPicPr>
        <p:blipFill>
          <a:blip r:embed="rId14"/>
          <a:stretch/>
        </p:blipFill>
        <p:spPr>
          <a:xfrm>
            <a:off x="-420840" y="-143640"/>
            <a:ext cx="9984960" cy="40539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lIns="90000" tIns="45000" rIns="90000" bIns="45000">
            <a:noAutofit/>
          </a:bodyPr>
          <a:lstStyle/>
          <a:p>
            <a:pPr algn="ctr"/>
            <a:r>
              <a:rPr lang="en-US" sz="3200" b="1" strike="noStrike" spc="-1">
                <a:solidFill>
                  <a:srgbClr val="490A3D"/>
                </a:solidFill>
                <a:latin typeface="Arial"/>
                <a:ea typeface="Arial"/>
              </a:rPr>
              <a:t>Click to edit the title text format</a:t>
            </a:r>
            <a:endParaRPr lang="en-US" sz="3200" b="0" strike="noStrike" spc="-1">
              <a:solidFill>
                <a:srgbClr val="376092"/>
              </a:solidFill>
              <a:latin typeface="Arial"/>
            </a:endParaRPr>
          </a:p>
        </p:txBody>
      </p:sp>
      <p:sp>
        <p:nvSpPr>
          <p:cNvPr id="40" name="PlaceHolder 2"/>
          <p:cNvSpPr>
            <a:spLocks noGrp="1"/>
          </p:cNvSpPr>
          <p:nvPr>
            <p:ph type="body"/>
          </p:nvPr>
        </p:nvSpPr>
        <p:spPr>
          <a:xfrm>
            <a:off x="457200" y="1600200"/>
            <a:ext cx="8229240" cy="4525560"/>
          </a:xfrm>
          <a:prstGeom prst="rect">
            <a:avLst/>
          </a:prstGeom>
        </p:spPr>
        <p:txBody>
          <a:bodyPr lIns="90000" tIns="45000" rIns="90000" bIns="45000">
            <a:noAutofit/>
          </a:bodyPr>
          <a:lstStyle/>
          <a:p>
            <a:pPr marL="432000" indent="-324000">
              <a:spcAft>
                <a:spcPts val="1060"/>
              </a:spcAft>
              <a:buClr>
                <a:srgbClr val="000000"/>
              </a:buClr>
              <a:buSzPct val="45000"/>
              <a:buFont typeface="Wingdings" charset="2"/>
              <a:buChar char=""/>
            </a:pPr>
            <a:r>
              <a:rPr lang="en-US" sz="2400" b="0" strike="noStrike" spc="-1">
                <a:solidFill>
                  <a:srgbClr val="490A3D"/>
                </a:solidFill>
                <a:latin typeface="Arial"/>
                <a:ea typeface="Arial"/>
              </a:rPr>
              <a:t>Click to edit the outline text format</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r>
              <a:rPr lang="en-US" sz="2200" b="0" strike="noStrike" spc="-1">
                <a:solidFill>
                  <a:srgbClr val="490A3D"/>
                </a:solidFill>
                <a:latin typeface="Arial"/>
                <a:ea typeface="Arial"/>
              </a:rPr>
              <a:t>Second Outline Level</a:t>
            </a:r>
            <a:endParaRPr lang="en-US" sz="2200" b="0" strike="noStrike" spc="-1">
              <a:solidFill>
                <a:srgbClr val="376092"/>
              </a:solidFill>
              <a:latin typeface="Calibri"/>
            </a:endParaRPr>
          </a:p>
          <a:p>
            <a:pPr marL="1296000" lvl="2" indent="-288000">
              <a:spcAft>
                <a:spcPts val="850"/>
              </a:spcAft>
              <a:buClr>
                <a:srgbClr val="000000"/>
              </a:buClr>
              <a:buSzPct val="75000"/>
              <a:buFont typeface="Symbol" charset="2"/>
              <a:buChar char=""/>
            </a:pPr>
            <a:r>
              <a:rPr lang="en-US" sz="2000" b="0" strike="noStrike" spc="-1">
                <a:solidFill>
                  <a:srgbClr val="490A3D"/>
                </a:solidFill>
                <a:latin typeface="Arial"/>
                <a:ea typeface="Arial"/>
              </a:rPr>
              <a:t>Third Outline Level</a:t>
            </a:r>
            <a:endParaRPr lang="en-US" sz="2000" b="0" strike="noStrike" spc="-1">
              <a:solidFill>
                <a:srgbClr val="376092"/>
              </a:solidFill>
              <a:latin typeface="Calibri"/>
            </a:endParaRPr>
          </a:p>
          <a:p>
            <a:pPr marL="1728000" lvl="3" indent="-216000">
              <a:spcAft>
                <a:spcPts val="567"/>
              </a:spcAft>
              <a:buClr>
                <a:srgbClr val="000000"/>
              </a:buClr>
              <a:buSzPct val="45000"/>
              <a:buFont typeface="Wingdings" charset="2"/>
              <a:buChar char=""/>
            </a:pPr>
            <a:r>
              <a:rPr lang="en-US" sz="1800" b="0" strike="noStrike" spc="-1">
                <a:solidFill>
                  <a:srgbClr val="490A3D"/>
                </a:solidFill>
                <a:latin typeface="Arial"/>
                <a:ea typeface="Arial"/>
              </a:rPr>
              <a:t>Fourth Outline Level</a:t>
            </a:r>
            <a:endParaRPr lang="en-US" sz="1800" b="0" strike="noStrike" spc="-1">
              <a:solidFill>
                <a:srgbClr val="376092"/>
              </a:solidFill>
              <a:latin typeface="Calibri"/>
            </a:endParaRPr>
          </a:p>
          <a:p>
            <a:pPr marL="2160000" lvl="4" indent="-216000">
              <a:spcAft>
                <a:spcPts val="283"/>
              </a:spcAft>
              <a:buClr>
                <a:srgbClr val="000000"/>
              </a:buClr>
              <a:buSzPct val="75000"/>
              <a:buFont typeface="Symbol" charset="2"/>
              <a:buChar char=""/>
            </a:pPr>
            <a:r>
              <a:rPr lang="en-US" sz="1600" b="0" strike="noStrike" spc="-1">
                <a:solidFill>
                  <a:srgbClr val="490A3D"/>
                </a:solidFill>
                <a:latin typeface="Arial"/>
                <a:ea typeface="Arial"/>
              </a:rPr>
              <a:t>Fifth Outline Level</a:t>
            </a:r>
            <a:endParaRPr lang="en-US" sz="1600" b="0" strike="noStrike" spc="-1">
              <a:solidFill>
                <a:srgbClr val="376092"/>
              </a:solidFill>
              <a:latin typeface="Calibri"/>
            </a:endParaRPr>
          </a:p>
          <a:p>
            <a:pPr marL="2592000" lvl="5" indent="-216000">
              <a:spcAft>
                <a:spcPts val="283"/>
              </a:spcAft>
              <a:buClr>
                <a:srgbClr val="000000"/>
              </a:buClr>
              <a:buSzPct val="45000"/>
              <a:buFont typeface="Wingdings" charset="2"/>
              <a:buChar char=""/>
            </a:pPr>
            <a:r>
              <a:rPr lang="en-US" sz="1500" b="0" strike="noStrike" spc="-1">
                <a:solidFill>
                  <a:srgbClr val="490A3D"/>
                </a:solidFill>
                <a:latin typeface="Arial"/>
                <a:ea typeface="Arial"/>
              </a:rPr>
              <a:t>Sixth Outline Level</a:t>
            </a:r>
            <a:endParaRPr lang="en-US" sz="1500" b="0" strike="noStrike" spc="-1">
              <a:solidFill>
                <a:srgbClr val="376092"/>
              </a:solidFill>
              <a:latin typeface="Calibri"/>
            </a:endParaRPr>
          </a:p>
          <a:p>
            <a:pPr marL="3024000" lvl="6" indent="-216000">
              <a:spcAft>
                <a:spcPts val="283"/>
              </a:spcAft>
              <a:buClr>
                <a:srgbClr val="000000"/>
              </a:buClr>
              <a:buSzPct val="45000"/>
              <a:buFont typeface="Wingdings" charset="2"/>
              <a:buChar char=""/>
            </a:pPr>
            <a:r>
              <a:rPr lang="en-US" sz="1400" b="0" strike="noStrike" spc="-1">
                <a:solidFill>
                  <a:srgbClr val="490A3D"/>
                </a:solidFill>
                <a:latin typeface="Arial"/>
                <a:ea typeface="Arial"/>
              </a:rPr>
              <a:t>Seventh Outline Level</a:t>
            </a:r>
            <a:endParaRPr lang="en-US" sz="1400" b="0" strike="noStrike" spc="-1">
              <a:solidFill>
                <a:srgbClr val="376092"/>
              </a:solidFill>
              <a:latin typeface="Calibri"/>
            </a:endParaRPr>
          </a:p>
          <a:p>
            <a:pPr marL="3456000" lvl="7" indent="-216000">
              <a:spcAft>
                <a:spcPts val="283"/>
              </a:spcAft>
              <a:buClr>
                <a:srgbClr val="000000"/>
              </a:buClr>
              <a:buSzPct val="45000"/>
              <a:buFont typeface="Wingdings" charset="2"/>
              <a:buChar char=""/>
            </a:pPr>
            <a:r>
              <a:rPr lang="en-US" sz="1300" b="0" strike="noStrike" spc="-1">
                <a:solidFill>
                  <a:srgbClr val="490A3D"/>
                </a:solidFill>
                <a:latin typeface="Arial"/>
                <a:ea typeface="Arial"/>
              </a:rPr>
              <a:t>Eighth Outline Level</a:t>
            </a:r>
            <a:endParaRPr lang="en-US" sz="1300" b="0" strike="noStrike" spc="-1">
              <a:solidFill>
                <a:srgbClr val="376092"/>
              </a:solidFill>
              <a:latin typeface="Calibri"/>
            </a:endParaRPr>
          </a:p>
          <a:p>
            <a:pPr marL="3888000" lvl="8" indent="-216000">
              <a:spcAft>
                <a:spcPts val="283"/>
              </a:spcAft>
              <a:buClr>
                <a:srgbClr val="000000"/>
              </a:buClr>
              <a:buSzPct val="45000"/>
              <a:buFont typeface="Wingdings" charset="2"/>
              <a:buChar char=""/>
            </a:pPr>
            <a:r>
              <a:rPr lang="en-US" sz="1200" b="0" strike="noStrike" spc="-1">
                <a:solidFill>
                  <a:srgbClr val="490A3D"/>
                </a:solidFill>
                <a:latin typeface="Arial"/>
                <a:ea typeface="Arial"/>
              </a:rPr>
              <a:t>Ninth Outline Level</a:t>
            </a:r>
            <a:endParaRPr lang="en-US" sz="1200" b="0" strike="noStrike" spc="-1">
              <a:solidFill>
                <a:srgbClr val="376092"/>
              </a:solid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lIns="90000" tIns="45000" rIns="90000" bIns="45000">
            <a:noAutofit/>
          </a:bodyPr>
          <a:lstStyle/>
          <a:p>
            <a:endParaRPr lang="fr-FR" sz="1200" b="0" strike="noStrike" spc="-1">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lIns="90000" tIns="45000" rIns="90000" bIns="45000">
            <a:noAutofit/>
          </a:bodyPr>
          <a:lstStyle/>
          <a:p>
            <a:pPr algn="ctr"/>
            <a:endParaRPr lang="fr-FR" sz="1200" b="0" strike="noStrike" spc="-1">
              <a:solidFill>
                <a:srgbClr val="B3B3B3"/>
              </a:solidFill>
              <a:latin typeface="Arial"/>
            </a:endParaRPr>
          </a:p>
        </p:txBody>
      </p:sp>
      <p:sp>
        <p:nvSpPr>
          <p:cNvPr id="43" name="PlaceHolder 5"/>
          <p:cNvSpPr>
            <a:spLocks noGrp="1"/>
          </p:cNvSpPr>
          <p:nvPr>
            <p:ph type="sldNum"/>
          </p:nvPr>
        </p:nvSpPr>
        <p:spPr>
          <a:xfrm>
            <a:off x="6553080" y="6356520"/>
            <a:ext cx="2133360" cy="364680"/>
          </a:xfrm>
          <a:prstGeom prst="rect">
            <a:avLst/>
          </a:prstGeom>
        </p:spPr>
        <p:txBody>
          <a:bodyPr lIns="90000" tIns="45000" rIns="90000" bIns="45000">
            <a:noAutofit/>
          </a:bodyPr>
          <a:lstStyle/>
          <a:p>
            <a:pPr algn="r"/>
            <a:fld id="{A5C73E94-B7FC-4C8D-BFA3-E33D91AB40A9}" type="slidenum">
              <a:rPr lang="fr-FR" sz="1200" b="0" strike="noStrike" spc="-1">
                <a:solidFill>
                  <a:srgbClr val="B3B3B3"/>
                </a:solidFill>
                <a:latin typeface="Arial"/>
                <a:ea typeface="Arial"/>
              </a:rPr>
              <a:t>‹#›</a:t>
            </a:fld>
            <a:endParaRPr lang="fr-FR" sz="1200" b="0" strike="noStrike" spc="-1">
              <a:latin typeface="Times New Roman"/>
            </a:endParaRPr>
          </a:p>
        </p:txBody>
      </p:sp>
      <p:sp>
        <p:nvSpPr>
          <p:cNvPr id="44" name="Line 6"/>
          <p:cNvSpPr/>
          <p:nvPr/>
        </p:nvSpPr>
        <p:spPr>
          <a:xfrm>
            <a:off x="467280" y="6309000"/>
            <a:ext cx="8209080" cy="0"/>
          </a:xfrm>
          <a:prstGeom prst="line">
            <a:avLst/>
          </a:prstGeom>
          <a:ln w="9360">
            <a:solidFill>
              <a:srgbClr val="BFBFBF"/>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CustomShape 1"/>
          <p:cNvSpPr/>
          <p:nvPr/>
        </p:nvSpPr>
        <p:spPr>
          <a:xfrm>
            <a:off x="360" y="360"/>
            <a:ext cx="9143640" cy="6857640"/>
          </a:xfrm>
          <a:prstGeom prst="rect">
            <a:avLst/>
          </a:prstGeom>
          <a:gradFill rotWithShape="0">
            <a:gsLst>
              <a:gs pos="0">
                <a:srgbClr val="FFFFFF"/>
              </a:gs>
              <a:gs pos="100000">
                <a:srgbClr val="D9D9D9"/>
              </a:gs>
            </a:gsLst>
            <a:path path="circle">
              <a:fillToRect l="50000" t="30000" r="50000" b="70000"/>
            </a:path>
          </a:gradFill>
          <a:ln w="9360">
            <a:solidFill>
              <a:srgbClr val="FFFFFF"/>
            </a:solidFill>
            <a:miter/>
          </a:ln>
        </p:spPr>
        <p:style>
          <a:lnRef idx="0">
            <a:scrgbClr r="0" g="0" b="0"/>
          </a:lnRef>
          <a:fillRef idx="0">
            <a:scrgbClr r="0" g="0" b="0"/>
          </a:fillRef>
          <a:effectRef idx="0">
            <a:scrgbClr r="0" g="0" b="0"/>
          </a:effectRef>
          <a:fontRef idx="minor"/>
        </p:style>
      </p:sp>
      <p:sp>
        <p:nvSpPr>
          <p:cNvPr id="82" name="PlaceHolder 2"/>
          <p:cNvSpPr>
            <a:spLocks noGrp="1"/>
          </p:cNvSpPr>
          <p:nvPr>
            <p:ph type="title"/>
          </p:nvPr>
        </p:nvSpPr>
        <p:spPr>
          <a:xfrm>
            <a:off x="685800" y="2130120"/>
            <a:ext cx="7772400" cy="147024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600" b="0" strike="noStrike" spc="-1">
                <a:solidFill>
                  <a:srgbClr val="000000"/>
                </a:solidFill>
                <a:latin typeface="Arial"/>
              </a:rPr>
              <a:t>Cliquez pour éditer le format du texte-titre</a:t>
            </a:r>
          </a:p>
        </p:txBody>
      </p:sp>
      <p:sp>
        <p:nvSpPr>
          <p:cNvPr id="83" name="PlaceHolder 3"/>
          <p:cNvSpPr>
            <a:spLocks noGrp="1"/>
          </p:cNvSpPr>
          <p:nvPr>
            <p:ph type="body"/>
          </p:nvPr>
        </p:nvSpPr>
        <p:spPr>
          <a:xfrm>
            <a:off x="457200" y="1604520"/>
            <a:ext cx="8229240" cy="3977640"/>
          </a:xfrm>
          <a:prstGeom prst="rect">
            <a:avLst/>
          </a:prstGeom>
        </p:spPr>
        <p:txBody>
          <a:bodyPr lIns="0" tIns="0" rIns="0" bIns="0">
            <a:noAutofit/>
          </a:bodyPr>
          <a:lstStyle/>
          <a:p>
            <a:pPr marL="342720" indent="-342720">
              <a:spcBef>
                <a:spcPts val="598"/>
              </a:spcBef>
              <a:buClr>
                <a:srgbClr val="000000"/>
              </a:buClr>
              <a:buFont typeface="Arial"/>
              <a:buChar char="•"/>
              <a:tabLst>
                <a:tab pos="571320" algn="l"/>
                <a:tab pos="1485720" algn="l"/>
                <a:tab pos="2400120" algn="l"/>
                <a:tab pos="3314520" algn="l"/>
                <a:tab pos="4228920" algn="l"/>
                <a:tab pos="5143320" algn="l"/>
                <a:tab pos="6057720" algn="l"/>
                <a:tab pos="6972120" algn="l"/>
                <a:tab pos="7886520" algn="l"/>
                <a:tab pos="8800920" algn="l"/>
                <a:tab pos="9715320" algn="l"/>
              </a:tabLst>
            </a:pPr>
            <a:r>
              <a:rPr lang="fr-FR" sz="2400" b="0" strike="noStrike" spc="-1">
                <a:solidFill>
                  <a:srgbClr val="000000"/>
                </a:solidFill>
                <a:latin typeface="Arial"/>
              </a:rPr>
              <a:t>Cliquez pour éditer le format du plan de texte</a:t>
            </a:r>
          </a:p>
          <a:p>
            <a:pPr marL="742680" lvl="1" indent="-285480">
              <a:spcBef>
                <a:spcPts val="499"/>
              </a:spcBef>
              <a:buClr>
                <a:srgbClr val="000000"/>
              </a:buClr>
              <a:buFont typeface="Arial"/>
              <a:buChar char="–"/>
              <a:tabLst>
                <a:tab pos="171360" algn="l"/>
                <a:tab pos="1085760" algn="l"/>
                <a:tab pos="2000160" algn="l"/>
                <a:tab pos="2914560" algn="l"/>
                <a:tab pos="3828960" algn="l"/>
                <a:tab pos="4743360" algn="l"/>
                <a:tab pos="5657760" algn="l"/>
                <a:tab pos="6572160" algn="l"/>
                <a:tab pos="7486560" algn="l"/>
                <a:tab pos="8400960" algn="l"/>
                <a:tab pos="9315360" algn="l"/>
              </a:tabLst>
            </a:pPr>
            <a:r>
              <a:rPr lang="fr-FR" sz="2000" b="0" strike="noStrike" spc="-1">
                <a:solidFill>
                  <a:srgbClr val="000000"/>
                </a:solidFill>
                <a:latin typeface="Arial"/>
              </a:rPr>
              <a:t>Second niveau de plan</a:t>
            </a:r>
          </a:p>
          <a:p>
            <a:pPr marL="1143000" lvl="2" indent="-228600">
              <a:spcBef>
                <a:spcPts val="448"/>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 pos="8915400" algn="l"/>
              </a:tabLst>
            </a:pPr>
            <a:r>
              <a:rPr lang="fr-FR" sz="1800" b="0" strike="noStrike" spc="-1">
                <a:solidFill>
                  <a:srgbClr val="000000"/>
                </a:solidFill>
                <a:latin typeface="Arial"/>
              </a:rPr>
              <a:t>Troisième niveau de plan</a:t>
            </a:r>
          </a:p>
          <a:p>
            <a:pPr marL="1600200" lvl="3" indent="-228600">
              <a:spcBef>
                <a:spcPts val="400"/>
              </a:spcBef>
              <a:buClr>
                <a:srgbClr val="000000"/>
              </a:buClr>
              <a:buFont typeface="Arial"/>
              <a:buChar char="–"/>
              <a:tabLst>
                <a:tab pos="228600" algn="l"/>
                <a:tab pos="1143000" algn="l"/>
                <a:tab pos="2057400" algn="l"/>
                <a:tab pos="2971800" algn="l"/>
                <a:tab pos="3886200" algn="l"/>
                <a:tab pos="4800600" algn="l"/>
                <a:tab pos="5715000" algn="l"/>
                <a:tab pos="6629400" algn="l"/>
                <a:tab pos="7543800" algn="l"/>
                <a:tab pos="8458200" algn="l"/>
              </a:tabLst>
            </a:pPr>
            <a:r>
              <a:rPr lang="fr-FR" sz="1600" b="0" strike="noStrike" spc="-1">
                <a:solidFill>
                  <a:srgbClr val="000000"/>
                </a:solidFill>
                <a:latin typeface="Arial"/>
              </a:rPr>
              <a:t>Quatrième niveau de plan</a:t>
            </a:r>
          </a:p>
          <a:p>
            <a:pPr marL="2057400" lvl="4"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Cinquième niveau de plan</a:t>
            </a:r>
          </a:p>
          <a:p>
            <a:pPr marL="2057400" lvl="5"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Sixième niveau de plan</a:t>
            </a:r>
          </a:p>
          <a:p>
            <a:pPr marL="2057400" lvl="6"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Septième niveau de plan</a:t>
            </a:r>
          </a:p>
        </p:txBody>
      </p:sp>
      <p:sp>
        <p:nvSpPr>
          <p:cNvPr id="84" name="Line 4"/>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5" name="CustomShape 5"/>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sp>
      <p:sp>
        <p:nvSpPr>
          <p:cNvPr id="86" name="CustomShape 6"/>
          <p:cNvSpPr/>
          <p:nvPr/>
        </p:nvSpPr>
        <p:spPr>
          <a:xfrm>
            <a:off x="3995640" y="6596280"/>
            <a:ext cx="5004000" cy="2462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spAutoFit/>
          </a:bodyPr>
          <a:lstStyle/>
          <a:p>
            <a:pPr>
              <a:lnSpc>
                <a:spcPct val="100000"/>
              </a:lnSpc>
            </a:pPr>
            <a:r>
              <a:rPr lang="fr-FR" sz="1000" b="0" strike="noStrike" spc="-1">
                <a:solidFill>
                  <a:srgbClr val="009999"/>
                </a:solidFill>
                <a:latin typeface="Arial"/>
                <a:hlinkClick r:id="rId14"/>
              </a:rPr>
              <a:t>http://creativecommons.org/licenses/by-nd/3.0/</a:t>
            </a:r>
            <a:r>
              <a:rPr lang="fr-FR" sz="1000" b="0" strike="noStrike" spc="-1">
                <a:latin typeface="Arial"/>
              </a:rPr>
              <a:t> </a:t>
            </a:r>
          </a:p>
        </p:txBody>
      </p:sp>
      <p:sp>
        <p:nvSpPr>
          <p:cNvPr id="87" name="Line 7"/>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8" name="CustomShape 8"/>
          <p:cNvSpPr/>
          <p:nvPr/>
        </p:nvSpPr>
        <p:spPr>
          <a:xfrm>
            <a:off x="299880" y="1700640"/>
            <a:ext cx="2832120" cy="1739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pPr>
            <a:r>
              <a:rPr lang="en-GB" sz="1800" b="1" strike="noStrike" spc="-1">
                <a:solidFill>
                  <a:srgbClr val="4E2169"/>
                </a:solidFill>
                <a:latin typeface="Arial"/>
              </a:rPr>
              <a:t>You can use this </a:t>
            </a:r>
            <a:r>
              <a:rPr lang="en-GB" sz="1800" b="1" strike="noStrike" spc="-1">
                <a:solidFill>
                  <a:srgbClr val="AD5B84"/>
                </a:solidFill>
                <a:latin typeface="Arial"/>
              </a:rPr>
              <a:t>OpenOffice Impress</a:t>
            </a:r>
            <a:r>
              <a:rPr lang="en-GB" sz="1800" b="1" strike="noStrike" spc="-1">
                <a:solidFill>
                  <a:srgbClr val="4E2169"/>
                </a:solidFill>
                <a:latin typeface="Arial"/>
              </a:rPr>
              <a:t> template for </a:t>
            </a:r>
            <a:endParaRPr lang="fr-FR" sz="1800" b="0" strike="noStrike" spc="-1">
              <a:latin typeface="Arial"/>
            </a:endParaRPr>
          </a:p>
          <a:p>
            <a:pPr>
              <a:lnSpc>
                <a:spcPct val="100000"/>
              </a:lnSpc>
            </a:pPr>
            <a:r>
              <a:rPr lang="en-GB" sz="1800" b="1" strike="noStrike" spc="-1">
                <a:solidFill>
                  <a:srgbClr val="4E2169"/>
                </a:solidFill>
                <a:latin typeface="Arial"/>
              </a:rPr>
              <a:t>your personal, educational and business presentations.</a:t>
            </a:r>
            <a:endParaRPr lang="fr-FR" sz="1800" b="0" strike="noStrike" spc="-1">
              <a:latin typeface="Arial"/>
            </a:endParaRPr>
          </a:p>
        </p:txBody>
      </p:sp>
      <p:sp>
        <p:nvSpPr>
          <p:cNvPr id="89" name="CustomShape 9"/>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lnSpc>
                <a:spcPct val="100000"/>
              </a:lnSpc>
            </a:pPr>
            <a:r>
              <a:rPr lang="en-US" sz="2800" b="1" strike="noStrike" spc="-1">
                <a:solidFill>
                  <a:srgbClr val="4E2169"/>
                </a:solidFill>
                <a:latin typeface="Arial"/>
              </a:rPr>
              <a:t>Conditions of use</a:t>
            </a:r>
            <a:endParaRPr lang="fr-FR" sz="2800" b="0" strike="noStrike" spc="-1">
              <a:latin typeface="Arial"/>
            </a:endParaRPr>
          </a:p>
        </p:txBody>
      </p:sp>
      <p:sp>
        <p:nvSpPr>
          <p:cNvPr id="90" name="CustomShape 10"/>
          <p:cNvSpPr/>
          <p:nvPr/>
        </p:nvSpPr>
        <p:spPr>
          <a:xfrm>
            <a:off x="250920" y="4617360"/>
            <a:ext cx="2736720" cy="423000"/>
          </a:xfrm>
          <a:prstGeom prst="rect">
            <a:avLst/>
          </a:prstGeom>
          <a:gradFill rotWithShape="0">
            <a:gsLst>
              <a:gs pos="0">
                <a:srgbClr val="FFA7A4"/>
              </a:gs>
              <a:gs pos="100000">
                <a:srgbClr val="FFE5E5"/>
              </a:gs>
            </a:gsLst>
            <a:lin ang="16200000"/>
          </a:gradFill>
          <a:ln w="9360">
            <a:solidFill>
              <a:srgbClr val="BE4B48"/>
            </a:solidFill>
            <a:round/>
          </a:ln>
        </p:spPr>
        <p:style>
          <a:lnRef idx="0">
            <a:scrgbClr r="0" g="0" b="0"/>
          </a:lnRef>
          <a:fillRef idx="0">
            <a:scrgbClr r="0" g="0" b="0"/>
          </a:fillRef>
          <a:effectRef idx="0">
            <a:scrgbClr r="0" g="0" b="0"/>
          </a:effectRef>
          <a:fontRef idx="minor"/>
        </p:style>
      </p:sp>
      <p:sp>
        <p:nvSpPr>
          <p:cNvPr id="91" name="CustomShape 11"/>
          <p:cNvSpPr/>
          <p:nvPr/>
        </p:nvSpPr>
        <p:spPr>
          <a:xfrm>
            <a:off x="299880" y="3644640"/>
            <a:ext cx="2831760" cy="1338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0" strike="noStrike" spc="-1">
                <a:solidFill>
                  <a:srgbClr val="000000"/>
                </a:solidFill>
                <a:latin typeface="Calibri"/>
              </a:rPr>
              <a:t>The copyright statement we require you to include when you use our material is:</a:t>
            </a:r>
            <a:endParaRPr lang="fr-FR" sz="1600" b="0" strike="noStrike" spc="-1">
              <a:latin typeface="Arial"/>
            </a:endParaRPr>
          </a:p>
          <a:p>
            <a:br/>
            <a:r>
              <a:rPr lang="fr-FR" sz="1800" b="0" strike="noStrike" spc="-1">
                <a:solidFill>
                  <a:srgbClr val="C00000"/>
                </a:solidFill>
                <a:latin typeface="Calibri"/>
              </a:rPr>
              <a:t>© Copyright Showeet.com</a:t>
            </a:r>
            <a:endParaRPr lang="fr-FR" sz="1800" b="0" strike="noStrike" spc="-1">
              <a:latin typeface="Arial"/>
            </a:endParaRPr>
          </a:p>
        </p:txBody>
      </p:sp>
      <p:pic>
        <p:nvPicPr>
          <p:cNvPr id="92" name="Image 1"/>
          <p:cNvPicPr/>
          <p:nvPr/>
        </p:nvPicPr>
        <p:blipFill>
          <a:blip r:embed="rId15"/>
          <a:stretch/>
        </p:blipFill>
        <p:spPr>
          <a:xfrm>
            <a:off x="335160" y="5410440"/>
            <a:ext cx="2323800" cy="961560"/>
          </a:xfrm>
          <a:prstGeom prst="rect">
            <a:avLst/>
          </a:prstGeom>
          <a:ln w="0">
            <a:noFill/>
          </a:ln>
        </p:spPr>
      </p:pic>
      <p:sp>
        <p:nvSpPr>
          <p:cNvPr id="93" name="CustomShape 12"/>
          <p:cNvSpPr/>
          <p:nvPr/>
        </p:nvSpPr>
        <p:spPr>
          <a:xfrm>
            <a:off x="625680" y="6157440"/>
            <a:ext cx="1759680" cy="5472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r>
              <a:rPr lang="fr-FR" sz="1000" b="0" strike="noStrike" spc="-1">
                <a:solidFill>
                  <a:srgbClr val="000000"/>
                </a:solidFill>
                <a:latin typeface="Calibri"/>
                <a:hlinkClick r:id="rId16"/>
              </a:rPr>
              <a:t>http://www.showeet.com</a:t>
            </a:r>
            <a:endParaRPr lang="fr-FR" sz="1000" b="0" strike="noStrike" spc="-1">
              <a:latin typeface="Arial"/>
            </a:endParaRPr>
          </a:p>
          <a:p>
            <a:endParaRPr lang="fr-FR" sz="1000" b="0" strike="noStrike" spc="-1">
              <a:latin typeface="Arial"/>
            </a:endParaRPr>
          </a:p>
          <a:p>
            <a:r>
              <a:rPr lang="fr-FR" sz="1000" b="0" strike="noStrike" spc="-1">
                <a:solidFill>
                  <a:srgbClr val="000000"/>
                </a:solidFill>
                <a:latin typeface="Calibri"/>
              </a:rPr>
              <a:t>Contact: Showeet@ymail.com </a:t>
            </a:r>
            <a:endParaRPr lang="fr-FR" sz="1000" b="0" strike="noStrike" spc="-1">
              <a:latin typeface="Arial"/>
            </a:endParaRPr>
          </a:p>
        </p:txBody>
      </p:sp>
      <p:sp>
        <p:nvSpPr>
          <p:cNvPr id="94" name="CustomShape 13"/>
          <p:cNvSpPr/>
          <p:nvPr/>
        </p:nvSpPr>
        <p:spPr>
          <a:xfrm>
            <a:off x="3995640" y="1448280"/>
            <a:ext cx="4716000" cy="5134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1" strike="noStrike" spc="-1">
                <a:solidFill>
                  <a:srgbClr val="000000"/>
                </a:solidFill>
                <a:latin typeface="Calibri"/>
              </a:rPr>
              <a:t>With the use of this free </a:t>
            </a:r>
            <a:r>
              <a:rPr lang="en-US" sz="1600" b="1" strike="noStrike" spc="-1">
                <a:solidFill>
                  <a:srgbClr val="0070C0"/>
                </a:solidFill>
                <a:latin typeface="Calibri"/>
              </a:rPr>
              <a:t>template </a:t>
            </a:r>
            <a:r>
              <a:rPr lang="en-US" sz="1600" b="1" strike="noStrike" spc="-1">
                <a:solidFill>
                  <a:srgbClr val="000000"/>
                </a:solidFill>
                <a:latin typeface="Calibri"/>
              </a:rPr>
              <a:t>you accept the following use and license conditions.</a:t>
            </a:r>
            <a:endParaRPr lang="fr-FR" sz="1600" b="0" strike="noStrike" spc="-1">
              <a:latin typeface="Arial"/>
            </a:endParaRPr>
          </a:p>
          <a:p>
            <a:endParaRPr lang="fr-FR" sz="1600" b="0" strike="noStrike" spc="-1">
              <a:latin typeface="Arial"/>
            </a:endParaRPr>
          </a:p>
          <a:p>
            <a:r>
              <a:rPr lang="en-US" sz="1200" b="0" strike="noStrike" spc="-1">
                <a:solidFill>
                  <a:srgbClr val="000000"/>
                </a:solidFill>
                <a:latin typeface="Calibri"/>
              </a:rPr>
              <a:t>You</a:t>
            </a:r>
            <a:r>
              <a:rPr lang="fr-FR" sz="1200" b="0" strike="noStrike" spc="-1">
                <a:solidFill>
                  <a:srgbClr val="000000"/>
                </a:solidFill>
                <a:latin typeface="Calibri"/>
              </a:rPr>
              <a:t> are </a:t>
            </a:r>
            <a:r>
              <a:rPr lang="en-US" sz="1200" b="0" strike="noStrike" spc="-1">
                <a:solidFill>
                  <a:srgbClr val="000000"/>
                </a:solidFill>
                <a:latin typeface="Calibri"/>
              </a:rPr>
              <a:t>free</a:t>
            </a:r>
            <a:r>
              <a:rPr lang="fr-FR" sz="1200" b="0" strike="noStrike" spc="-1">
                <a:solidFill>
                  <a:srgbClr val="000000"/>
                </a:solidFill>
                <a:latin typeface="Calibri"/>
              </a:rPr>
              <a:t>:</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To Share</a:t>
            </a:r>
            <a:r>
              <a:rPr lang="en-US" sz="1200" b="0" strike="noStrike" spc="-1">
                <a:solidFill>
                  <a:srgbClr val="000000"/>
                </a:solidFill>
                <a:latin typeface="Calibri"/>
              </a:rPr>
              <a:t> — to copy, distribute and transmit the work</a:t>
            </a:r>
            <a:endParaRPr lang="fr-FR" sz="1200" b="0" strike="noStrike" spc="-1">
              <a:latin typeface="Arial"/>
            </a:endParaRPr>
          </a:p>
          <a:p>
            <a:r>
              <a:rPr lang="en-US" sz="1200" b="0" strike="noStrike" spc="-1">
                <a:solidFill>
                  <a:srgbClr val="000000"/>
                </a:solidFill>
                <a:latin typeface="Calibri"/>
              </a:rPr>
              <a:t>Under the following conditions:</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Attribution</a:t>
            </a:r>
            <a:r>
              <a:rPr lang="en-US" sz="1200" b="0" strike="noStrike" spc="-1">
                <a:solidFill>
                  <a:srgbClr val="000000"/>
                </a:solidFill>
                <a:latin typeface="Calibri"/>
              </a:rPr>
              <a:t> — You must attribute the work in the manner specified by the author or licensor (but not in any way that suggests that they endorse you or your use of the work).</a:t>
            </a:r>
            <a:endParaRPr lang="fr-FR" sz="1200" b="0" strike="noStrike" spc="-1">
              <a:latin typeface="Arial"/>
            </a:endParaRPr>
          </a:p>
          <a:p>
            <a:r>
              <a:rPr lang="en-US" sz="1400" b="1" strike="noStrike" spc="-1">
                <a:solidFill>
                  <a:srgbClr val="000000"/>
                </a:solidFill>
                <a:latin typeface="Calibri"/>
              </a:rPr>
              <a:t>No Derivative Works</a:t>
            </a:r>
            <a:r>
              <a:rPr lang="en-US" sz="1200" b="0" strike="noStrike" spc="-1">
                <a:solidFill>
                  <a:srgbClr val="000000"/>
                </a:solidFill>
                <a:latin typeface="Calibri"/>
              </a:rPr>
              <a:t> — You may not alter, transform, or build upon this work.</a:t>
            </a:r>
            <a:endParaRPr lang="fr-FR" sz="1200" b="0" strike="noStrike" spc="-1">
              <a:latin typeface="Arial"/>
            </a:endParaRPr>
          </a:p>
          <a:p>
            <a:endParaRPr lang="fr-FR" sz="1200" b="0" strike="noStrike" spc="-1">
              <a:latin typeface="Arial"/>
            </a:endParaRPr>
          </a:p>
          <a:p>
            <a:r>
              <a:rPr lang="en-US" sz="1050" b="0" strike="noStrike" spc="-1">
                <a:solidFill>
                  <a:srgbClr val="000000"/>
                </a:solidFill>
                <a:latin typeface="Calibri"/>
              </a:rPr>
              <a:t>For any  distribution, you must make clear to others the license terms of this work. The best way to do this is with a link to this web page: </a:t>
            </a:r>
            <a:r>
              <a:rPr lang="en-US" sz="1050" b="0" strike="noStrike" spc="-1">
                <a:solidFill>
                  <a:srgbClr val="000000"/>
                </a:solidFill>
                <a:latin typeface="Calibri"/>
                <a:hlinkClick r:id="rId17"/>
              </a:rPr>
              <a:t>http://www.showeet.com/terms-of-use/</a:t>
            </a:r>
            <a:r>
              <a:rPr lang="en-US" sz="1050" b="0" strike="noStrike" spc="-1">
                <a:solidFill>
                  <a:srgbClr val="000000"/>
                </a:solidFill>
                <a:latin typeface="Calibri"/>
              </a:rPr>
              <a:t> </a:t>
            </a:r>
            <a:br/>
            <a:br/>
            <a:r>
              <a:rPr lang="en-US" sz="1050" b="0" strike="noStrike" spc="-1">
                <a:solidFill>
                  <a:srgbClr val="000000"/>
                </a:solidFill>
                <a:latin typeface="Calibri"/>
              </a:rPr>
              <a:t>Any of the conditions can be waived if you get permission from showeet.com</a:t>
            </a:r>
            <a:endParaRPr lang="fr-FR" sz="1050" b="0" strike="noStrike" spc="-1">
              <a:latin typeface="Arial"/>
            </a:endParaRPr>
          </a:p>
          <a:p>
            <a:r>
              <a:rPr lang="en-US" sz="1050" b="0" strike="noStrike" spc="-1">
                <a:solidFill>
                  <a:srgbClr val="000000"/>
                </a:solidFill>
                <a:latin typeface="Calibri"/>
              </a:rPr>
              <a:t>In no event shall </a:t>
            </a:r>
            <a:r>
              <a:rPr lang="en-US" sz="1050" b="0" u="sng" strike="noStrike" spc="-1">
                <a:solidFill>
                  <a:srgbClr val="000000"/>
                </a:solidFill>
                <a:uFillTx/>
                <a:latin typeface="Calibri"/>
              </a:rPr>
              <a:t>Showeet.com</a:t>
            </a:r>
            <a:r>
              <a:rPr lang="en-US" sz="1050" b="0" strike="noStrike" spc="-1">
                <a:solidFill>
                  <a:srgbClr val="000000"/>
                </a:solidFill>
                <a:latin typeface="Calibri"/>
              </a:rPr>
              <a:t> be liable for any indirect, special or consequential damages arising out of or in connection with the use of the template, diagram or map.</a:t>
            </a:r>
            <a:endParaRPr lang="fr-FR" sz="1050" b="0" strike="noStrike" spc="-1">
              <a:latin typeface="Arial"/>
            </a:endParaRPr>
          </a:p>
        </p:txBody>
      </p:sp>
      <p:pic>
        <p:nvPicPr>
          <p:cNvPr id="95" name="Image 94"/>
          <p:cNvPicPr/>
          <p:nvPr/>
        </p:nvPicPr>
        <p:blipFill>
          <a:blip r:embed="rId18"/>
          <a:stretch/>
        </p:blipFill>
        <p:spPr>
          <a:xfrm>
            <a:off x="3732840" y="971640"/>
            <a:ext cx="1798200" cy="435960"/>
          </a:xfrm>
          <a:prstGeom prst="rect">
            <a:avLst/>
          </a:prstGeom>
          <a:ln w="0">
            <a:noFill/>
          </a:ln>
        </p:spPr>
      </p:pic>
      <p:pic>
        <p:nvPicPr>
          <p:cNvPr id="96" name="Image 95"/>
          <p:cNvPicPr/>
          <p:nvPr/>
        </p:nvPicPr>
        <p:blipFill>
          <a:blip r:embed="rId19"/>
          <a:stretch/>
        </p:blipFill>
        <p:spPr>
          <a:xfrm>
            <a:off x="3616560" y="3693960"/>
            <a:ext cx="303120" cy="9676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35006" y="4149000"/>
            <a:ext cx="8380674" cy="1469520"/>
          </a:xfrm>
          <a:prstGeom prst="rect">
            <a:avLst/>
          </a:prstGeom>
          <a:noFill/>
          <a:ln w="0">
            <a:noFill/>
          </a:ln>
        </p:spPr>
        <p:txBody>
          <a:bodyPr lIns="0" tIns="0" rIns="0" bIns="0" anchor="ctr">
            <a:noAutofit/>
          </a:bodyPr>
          <a:lstStyle/>
          <a:p>
            <a:pPr algn="r"/>
            <a:r>
              <a:rPr lang="fr-FR" sz="4400" b="0" strike="noStrike" spc="-1">
                <a:solidFill>
                  <a:srgbClr val="376092"/>
                </a:solidFill>
                <a:latin typeface="Arial"/>
              </a:rPr>
              <a:t>Algorithmie</a:t>
            </a:r>
            <a:br>
              <a:rPr/>
            </a:br>
            <a:r>
              <a:rPr lang="fr-FR" sz="4400" b="0" strike="noStrike" spc="-1">
                <a:solidFill>
                  <a:srgbClr val="376092"/>
                </a:solidFill>
                <a:latin typeface="Arial"/>
              </a:rPr>
              <a:t>Jour 5 : Complexité algorithmique</a:t>
            </a:r>
            <a:endParaRPr lang="en-US" sz="4400" b="0" strike="noStrike" spc="-1">
              <a:solidFill>
                <a:srgbClr val="376092"/>
              </a:solidFill>
              <a:latin typeface="Arial"/>
            </a:endParaRPr>
          </a:p>
        </p:txBody>
      </p:sp>
      <p:sp>
        <p:nvSpPr>
          <p:cNvPr id="134" name="TextShape 2"/>
          <p:cNvSpPr txBox="1"/>
          <p:nvPr/>
        </p:nvSpPr>
        <p:spPr>
          <a:xfrm>
            <a:off x="1043640" y="5733360"/>
            <a:ext cx="7772040" cy="923760"/>
          </a:xfrm>
          <a:prstGeom prst="rect">
            <a:avLst/>
          </a:prstGeom>
          <a:noFill/>
          <a:ln w="0">
            <a:noFill/>
          </a:ln>
        </p:spPr>
        <p:txBody>
          <a:bodyPr lIns="0" tIns="0" rIns="0" bIns="0">
            <a:noAutofit/>
          </a:bodyPr>
          <a:lstStyle/>
          <a:p>
            <a:pPr marL="432000" indent="-324000" algn="r">
              <a:spcAft>
                <a:spcPts val="1060"/>
              </a:spcAft>
              <a:buClr>
                <a:srgbClr val="000000"/>
              </a:buClr>
              <a:buSzPct val="45000"/>
              <a:buFont typeface="Wingdings" charset="2"/>
              <a:buChar char=""/>
            </a:pPr>
            <a:r>
              <a:rPr lang="fr-FR" sz="2400" b="0" strike="noStrike" spc="-1">
                <a:solidFill>
                  <a:srgbClr val="999999"/>
                </a:solidFill>
                <a:latin typeface="Arial"/>
              </a:rPr>
              <a:t>CCI Campus – </a:t>
            </a:r>
            <a:r>
              <a:rPr lang="fr-FR" sz="2400" spc="-1">
                <a:solidFill>
                  <a:srgbClr val="999999"/>
                </a:solidFill>
                <a:latin typeface="Arial"/>
              </a:rPr>
              <a:t>06</a:t>
            </a:r>
            <a:r>
              <a:rPr lang="fr-FR" sz="2400" b="0" strike="noStrike" spc="-1">
                <a:solidFill>
                  <a:srgbClr val="999999"/>
                </a:solidFill>
                <a:latin typeface="Arial"/>
              </a:rPr>
              <a:t>/01/2020</a:t>
            </a:r>
            <a:endParaRPr lang="en-US" sz="2400" b="0" strike="noStrike" spc="-1">
              <a:solidFill>
                <a:srgbClr val="999999"/>
              </a:solidFill>
              <a:latin typeface="Arial"/>
            </a:endParaRPr>
          </a:p>
          <a:p>
            <a:pPr marL="432000" indent="-324000" algn="r">
              <a:spcAft>
                <a:spcPts val="1060"/>
              </a:spcAft>
              <a:buClr>
                <a:srgbClr val="000000"/>
              </a:buClr>
              <a:buSzPct val="45000"/>
              <a:buFont typeface="Wingdings" charset="2"/>
              <a:buChar char=""/>
            </a:pPr>
            <a:r>
              <a:rPr lang="fr-FR" sz="2400" b="0" strike="noStrike" spc="-1">
                <a:solidFill>
                  <a:srgbClr val="999999"/>
                </a:solidFill>
                <a:latin typeface="Arial"/>
              </a:rPr>
              <a:t>Philippe Schlegel</a:t>
            </a:r>
            <a:endParaRPr lang="en-US" sz="2400" b="0" strike="noStrike" spc="-1">
              <a:solidFill>
                <a:srgbClr val="999999"/>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Evaluer le temps d’exécution – pire cas, cas moyen</a:t>
            </a:r>
            <a:endParaRPr lang="en-US" sz="3200" b="0" strike="noStrike" spc="-1">
              <a:solidFill>
                <a:srgbClr val="376092"/>
              </a:solidFill>
              <a:latin typeface="Arial"/>
            </a:endParaRPr>
          </a:p>
        </p:txBody>
      </p:sp>
      <p:sp>
        <p:nvSpPr>
          <p:cNvPr id="136" name="TextShape 2"/>
          <p:cNvSpPr txBox="1"/>
          <p:nvPr/>
        </p:nvSpPr>
        <p:spPr>
          <a:xfrm>
            <a:off x="457200" y="1615736"/>
            <a:ext cx="8229240" cy="451022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Le pire cas de notre fonction recherche est de l’ordre de n.</a:t>
            </a:r>
          </a:p>
          <a:p>
            <a:pPr marL="432000" indent="-324000">
              <a:spcAft>
                <a:spcPts val="1060"/>
              </a:spcAft>
              <a:buClr>
                <a:srgbClr val="000000"/>
              </a:buClr>
              <a:buSzPct val="45000"/>
              <a:buFont typeface="Wingdings" charset="2"/>
              <a:buChar char=""/>
            </a:pPr>
            <a:r>
              <a:rPr lang="fr-FR" sz="2400" spc="-1">
                <a:solidFill>
                  <a:srgbClr val="376092"/>
                </a:solidFill>
                <a:latin typeface="Arial"/>
              </a:rPr>
              <a:t>Le pire cas s’obtient lorsque l’élément recherché n’est pas dans le tableau.</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Dans cette exemple, nous ne pouvons malheureusement pas améliorer le pire cas.</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Cep</a:t>
            </a:r>
            <a:r>
              <a:rPr lang="fr-FR" sz="2400" spc="-1">
                <a:solidFill>
                  <a:srgbClr val="376092"/>
                </a:solidFill>
                <a:latin typeface="Arial"/>
              </a:rPr>
              <a:t>endant nous pouvons penser à des stratégies pour améliorer le cas moyen.</a:t>
            </a:r>
            <a:endParaRPr lang="fr-FR" sz="2400" b="0" strike="noStrike" spc="-1">
              <a:solidFill>
                <a:srgbClr val="376092"/>
              </a:solidFill>
              <a:latin typeface="Arial"/>
            </a:endParaRPr>
          </a:p>
          <a:p>
            <a:pPr marL="108000">
              <a:spcAft>
                <a:spcPts val="1060"/>
              </a:spcAft>
              <a:buClr>
                <a:srgbClr val="000000"/>
              </a:buClr>
              <a:buSzPct val="45000"/>
            </a:pPr>
            <a:r>
              <a:rPr lang="fr-FR" b="0" strike="noStrike" spc="-1">
                <a:latin typeface="Arial"/>
              </a:rPr>
              <a:t>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spTree>
    <p:extLst>
      <p:ext uri="{BB962C8B-B14F-4D97-AF65-F5344CB8AC3E}">
        <p14:creationId xmlns:p14="http://schemas.microsoft.com/office/powerpoint/2010/main" val="1819252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Evaluer le temps d’exécution – cas moyen</a:t>
            </a:r>
            <a:endParaRPr lang="en-US" sz="3200" b="0" strike="noStrike" spc="-1">
              <a:solidFill>
                <a:srgbClr val="376092"/>
              </a:solidFill>
              <a:latin typeface="Arial"/>
            </a:endParaRPr>
          </a:p>
        </p:txBody>
      </p:sp>
      <p:sp>
        <p:nvSpPr>
          <p:cNvPr id="136" name="TextShape 2"/>
          <p:cNvSpPr txBox="1"/>
          <p:nvPr/>
        </p:nvSpPr>
        <p:spPr>
          <a:xfrm>
            <a:off x="457200" y="1305018"/>
            <a:ext cx="8376082" cy="4820944"/>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Imaginons une fonction de recherche dans un tableau trié:</a:t>
            </a:r>
          </a:p>
          <a:p>
            <a:pPr marL="108000">
              <a:spcAft>
                <a:spcPts val="1060"/>
              </a:spcAft>
              <a:buClr>
                <a:srgbClr val="000000"/>
              </a:buClr>
              <a:buSzPct val="45000"/>
            </a:pPr>
            <a:r>
              <a:rPr lang="fr-FR" sz="1600" b="0" strike="noStrike" spc="-1">
                <a:latin typeface="Arial"/>
              </a:rPr>
              <a:t>Fonction recherche(entier : </a:t>
            </a:r>
            <a:r>
              <a:rPr lang="fr-FR" sz="1600" b="0" strike="noStrike" spc="-1" err="1">
                <a:latin typeface="Arial"/>
              </a:rPr>
              <a:t>element</a:t>
            </a:r>
            <a:r>
              <a:rPr lang="fr-FR" sz="1600" b="0" strike="noStrike" spc="-1">
                <a:latin typeface="Arial"/>
              </a:rPr>
              <a:t>, entier[] tab): entier </a:t>
            </a:r>
          </a:p>
          <a:p>
            <a:pPr marL="108000">
              <a:spcAft>
                <a:spcPts val="1060"/>
              </a:spcAft>
              <a:buClr>
                <a:srgbClr val="000000"/>
              </a:buClr>
              <a:buSzPct val="45000"/>
            </a:pPr>
            <a:r>
              <a:rPr lang="fr-FR" sz="1600" spc="-1">
                <a:latin typeface="Arial"/>
              </a:rPr>
              <a:t>Déclaration	</a:t>
            </a:r>
          </a:p>
          <a:p>
            <a:pPr marL="108000">
              <a:spcAft>
                <a:spcPts val="1060"/>
              </a:spcAft>
              <a:buClr>
                <a:srgbClr val="000000"/>
              </a:buClr>
              <a:buSzPct val="45000"/>
            </a:pPr>
            <a:r>
              <a:rPr lang="fr-FR" sz="1600" spc="-1">
                <a:latin typeface="Arial"/>
              </a:rPr>
              <a:t>	Entier : indice</a:t>
            </a:r>
          </a:p>
          <a:p>
            <a:pPr marL="108000">
              <a:spcAft>
                <a:spcPts val="1060"/>
              </a:spcAft>
              <a:buClr>
                <a:srgbClr val="000000"/>
              </a:buClr>
              <a:buSzPct val="45000"/>
            </a:pPr>
            <a:r>
              <a:rPr lang="fr-FR" sz="1600" b="0" strike="noStrike" spc="-1">
                <a:latin typeface="Arial"/>
              </a:rPr>
              <a:t>Début</a:t>
            </a:r>
          </a:p>
          <a:p>
            <a:pPr marL="108000">
              <a:spcAft>
                <a:spcPts val="1060"/>
              </a:spcAft>
              <a:buClr>
                <a:srgbClr val="000000"/>
              </a:buClr>
              <a:buSzPct val="45000"/>
            </a:pPr>
            <a:r>
              <a:rPr lang="fr-FR" sz="1600" spc="-1">
                <a:latin typeface="Arial"/>
              </a:rPr>
              <a:t>	tant que indice &lt; taille(tab)</a:t>
            </a:r>
          </a:p>
          <a:p>
            <a:pPr marL="108000">
              <a:spcAft>
                <a:spcPts val="1060"/>
              </a:spcAft>
              <a:buClr>
                <a:srgbClr val="000000"/>
              </a:buClr>
              <a:buSzPct val="45000"/>
            </a:pPr>
            <a:r>
              <a:rPr lang="fr-FR" sz="1600" b="0" strike="noStrike" spc="-1">
                <a:latin typeface="Arial"/>
              </a:rPr>
              <a:t>		si tab[indice] = </a:t>
            </a:r>
            <a:r>
              <a:rPr lang="fr-FR" sz="1600" b="0" strike="noStrike" spc="-1" err="1">
                <a:latin typeface="Arial"/>
              </a:rPr>
              <a:t>element</a:t>
            </a:r>
            <a:r>
              <a:rPr lang="fr-FR" sz="1600" b="0" strike="noStrike" spc="-1">
                <a:latin typeface="Arial"/>
              </a:rPr>
              <a:t> alors</a:t>
            </a:r>
          </a:p>
          <a:p>
            <a:pPr marL="108000">
              <a:spcAft>
                <a:spcPts val="1060"/>
              </a:spcAft>
              <a:buClr>
                <a:srgbClr val="000000"/>
              </a:buClr>
              <a:buSzPct val="45000"/>
            </a:pPr>
            <a:r>
              <a:rPr lang="fr-FR" sz="1600" spc="-1">
                <a:latin typeface="Arial"/>
              </a:rPr>
              <a:t>			retour </a:t>
            </a:r>
            <a:r>
              <a:rPr lang="fr-FR" sz="1600" spc="-1">
                <a:latin typeface="Arial"/>
                <a:sym typeface="Wingdings" panose="05000000000000000000" pitchFamily="2" charset="2"/>
              </a:rPr>
              <a:t> indice</a:t>
            </a:r>
          </a:p>
          <a:p>
            <a:pPr marL="108000">
              <a:spcAft>
                <a:spcPts val="1060"/>
              </a:spcAft>
              <a:buClr>
                <a:srgbClr val="000000"/>
              </a:buClr>
              <a:buSzPct val="45000"/>
            </a:pPr>
            <a:r>
              <a:rPr lang="fr-FR" sz="1600" b="0" strike="noStrike" spc="-1">
                <a:highlight>
                  <a:srgbClr val="00FF00"/>
                </a:highlight>
                <a:latin typeface="Arial"/>
                <a:sym typeface="Wingdings" panose="05000000000000000000" pitchFamily="2" charset="2"/>
              </a:rPr>
              <a:t>		</a:t>
            </a:r>
            <a:r>
              <a:rPr lang="fr-FR" sz="1600" spc="-1">
                <a:highlight>
                  <a:srgbClr val="00FF00"/>
                </a:highlight>
                <a:latin typeface="Arial"/>
                <a:sym typeface="Wingdings" panose="05000000000000000000" pitchFamily="2" charset="2"/>
              </a:rPr>
              <a:t>sinon si tab[indice] &gt; </a:t>
            </a:r>
            <a:r>
              <a:rPr lang="fr-FR" sz="1600" spc="-1" err="1">
                <a:highlight>
                  <a:srgbClr val="00FF00"/>
                </a:highlight>
                <a:latin typeface="Arial"/>
                <a:sym typeface="Wingdings" panose="05000000000000000000" pitchFamily="2" charset="2"/>
              </a:rPr>
              <a:t>element</a:t>
            </a:r>
            <a:r>
              <a:rPr lang="fr-FR" sz="1600" spc="-1">
                <a:highlight>
                  <a:srgbClr val="00FF00"/>
                </a:highlight>
                <a:latin typeface="Arial"/>
                <a:sym typeface="Wingdings" panose="05000000000000000000" pitchFamily="2" charset="2"/>
              </a:rPr>
              <a:t> alors</a:t>
            </a:r>
          </a:p>
          <a:p>
            <a:pPr marL="108000">
              <a:spcAft>
                <a:spcPts val="1060"/>
              </a:spcAft>
              <a:buClr>
                <a:srgbClr val="000000"/>
              </a:buClr>
              <a:buSzPct val="45000"/>
            </a:pPr>
            <a:r>
              <a:rPr lang="fr-FR" sz="1600" b="0" strike="noStrike" spc="-1">
                <a:highlight>
                  <a:srgbClr val="00FF00"/>
                </a:highlight>
                <a:latin typeface="Arial"/>
                <a:sym typeface="Wingdings" panose="05000000000000000000" pitchFamily="2" charset="2"/>
              </a:rPr>
              <a:t>			retour  -1</a:t>
            </a:r>
          </a:p>
          <a:p>
            <a:pPr marL="108000">
              <a:spcAft>
                <a:spcPts val="1060"/>
              </a:spcAft>
              <a:buClr>
                <a:srgbClr val="000000"/>
              </a:buClr>
              <a:buSzPct val="45000"/>
            </a:pPr>
            <a:r>
              <a:rPr lang="fr-FR" sz="1600" spc="-1">
                <a:latin typeface="Arial"/>
                <a:sym typeface="Wingdings" panose="05000000000000000000" pitchFamily="2" charset="2"/>
              </a:rPr>
              <a:t>		</a:t>
            </a:r>
            <a:r>
              <a:rPr lang="fr-FR" sz="1600" spc="-1" err="1">
                <a:latin typeface="Arial"/>
                <a:sym typeface="Wingdings" panose="05000000000000000000" pitchFamily="2" charset="2"/>
              </a:rPr>
              <a:t>fsi</a:t>
            </a:r>
            <a:endParaRPr lang="fr-FR" sz="1600" b="0" strike="noStrike" spc="-1">
              <a:latin typeface="Arial"/>
              <a:sym typeface="Wingdings" panose="05000000000000000000" pitchFamily="2" charset="2"/>
            </a:endParaRPr>
          </a:p>
          <a:p>
            <a:pPr marL="108000">
              <a:spcAft>
                <a:spcPts val="1060"/>
              </a:spcAft>
              <a:buClr>
                <a:srgbClr val="000000"/>
              </a:buClr>
              <a:buSzPct val="45000"/>
            </a:pPr>
            <a:r>
              <a:rPr lang="fr-FR" sz="1600" spc="-1">
                <a:latin typeface="Arial"/>
                <a:sym typeface="Wingdings" panose="05000000000000000000" pitchFamily="2" charset="2"/>
              </a:rPr>
              <a:t>		indice  indice + 1</a:t>
            </a:r>
            <a:endParaRPr lang="fr-FR" sz="1600" b="0" strike="noStrike" spc="-1">
              <a:latin typeface="Arial"/>
              <a:sym typeface="Wingdings" panose="05000000000000000000" pitchFamily="2" charset="2"/>
            </a:endParaRPr>
          </a:p>
          <a:p>
            <a:pPr marL="108000">
              <a:spcAft>
                <a:spcPts val="1060"/>
              </a:spcAft>
              <a:buClr>
                <a:srgbClr val="000000"/>
              </a:buClr>
              <a:buSzPct val="45000"/>
            </a:pPr>
            <a:r>
              <a:rPr lang="fr-FR" sz="1600" spc="-1">
                <a:latin typeface="Arial"/>
                <a:sym typeface="Wingdings" panose="05000000000000000000" pitchFamily="2" charset="2"/>
              </a:rPr>
              <a:t>	</a:t>
            </a:r>
            <a:r>
              <a:rPr lang="fr-FR" sz="1600" spc="-1" err="1">
                <a:latin typeface="Arial"/>
                <a:sym typeface="Wingdings" panose="05000000000000000000" pitchFamily="2" charset="2"/>
              </a:rPr>
              <a:t>ftant</a:t>
            </a:r>
            <a:endParaRPr lang="fr-FR" sz="1600" spc="-1">
              <a:latin typeface="Arial"/>
              <a:sym typeface="Wingdings" panose="05000000000000000000" pitchFamily="2" charset="2"/>
            </a:endParaRPr>
          </a:p>
          <a:p>
            <a:pPr marL="108000">
              <a:spcAft>
                <a:spcPts val="1060"/>
              </a:spcAft>
              <a:buClr>
                <a:srgbClr val="000000"/>
              </a:buClr>
              <a:buSzPct val="45000"/>
            </a:pPr>
            <a:r>
              <a:rPr lang="fr-FR" sz="1600" b="0" strike="noStrike" spc="-1">
                <a:latin typeface="Arial"/>
                <a:sym typeface="Wingdings" panose="05000000000000000000" pitchFamily="2" charset="2"/>
              </a:rPr>
              <a:t>	retour  -1</a:t>
            </a:r>
          </a:p>
          <a:p>
            <a:pPr marL="108000">
              <a:spcAft>
                <a:spcPts val="1060"/>
              </a:spcAft>
              <a:buClr>
                <a:srgbClr val="000000"/>
              </a:buClr>
              <a:buSzPct val="45000"/>
            </a:pPr>
            <a:r>
              <a:rPr lang="fr-FR" sz="1600" spc="-1">
                <a:latin typeface="Arial"/>
                <a:sym typeface="Wingdings" panose="05000000000000000000" pitchFamily="2" charset="2"/>
              </a:rPr>
              <a:t>Fin</a:t>
            </a:r>
            <a:endParaRPr lang="fr-FR" sz="1600" b="0" strike="noStrike" spc="-1">
              <a:latin typeface="Arial"/>
            </a:endParaRPr>
          </a:p>
          <a:p>
            <a:pPr marL="108000">
              <a:spcAft>
                <a:spcPts val="1060"/>
              </a:spcAft>
              <a:buClr>
                <a:srgbClr val="000000"/>
              </a:buClr>
              <a:buSzPct val="45000"/>
            </a:pPr>
            <a:r>
              <a:rPr lang="fr-FR" b="0" strike="noStrike" spc="-1">
                <a:latin typeface="Arial"/>
              </a:rPr>
              <a:t>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spTree>
    <p:extLst>
      <p:ext uri="{BB962C8B-B14F-4D97-AF65-F5344CB8AC3E}">
        <p14:creationId xmlns:p14="http://schemas.microsoft.com/office/powerpoint/2010/main" val="2893418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550943"/>
          </a:xfrm>
          <a:prstGeom prst="rect">
            <a:avLst/>
          </a:prstGeom>
          <a:noFill/>
          <a:ln w="0">
            <a:noFill/>
          </a:ln>
        </p:spPr>
        <p:txBody>
          <a:bodyPr lIns="0" tIns="0" rIns="0" bIns="0">
            <a:noAutofit/>
          </a:bodyPr>
          <a:lstStyle/>
          <a:p>
            <a:r>
              <a:rPr lang="fr-FR" sz="3200" spc="-1">
                <a:solidFill>
                  <a:srgbClr val="376092"/>
                </a:solidFill>
                <a:latin typeface="Arial"/>
              </a:rPr>
              <a:t>Evaluer le temps d’exécution – cas moyen</a:t>
            </a:r>
            <a:endParaRPr lang="en-US" sz="3200" b="0" strike="noStrike" spc="-1">
              <a:solidFill>
                <a:srgbClr val="376092"/>
              </a:solidFill>
              <a:latin typeface="Arial"/>
            </a:endParaRPr>
          </a:p>
        </p:txBody>
      </p:sp>
      <p:sp>
        <p:nvSpPr>
          <p:cNvPr id="136" name="TextShape 2"/>
          <p:cNvSpPr txBox="1"/>
          <p:nvPr/>
        </p:nvSpPr>
        <p:spPr>
          <a:xfrm>
            <a:off x="457200" y="1012054"/>
            <a:ext cx="8376082" cy="5113908"/>
          </a:xfrm>
          <a:prstGeom prst="rect">
            <a:avLst/>
          </a:prstGeom>
          <a:noFill/>
          <a:ln w="0">
            <a:noFill/>
          </a:ln>
        </p:spPr>
        <p:txBody>
          <a:bodyPr lIns="0" tIns="0" rIns="0" bIns="0">
            <a:noAutofit/>
          </a:bodyPr>
          <a:lstStyle/>
          <a:p>
            <a:pPr marL="108000">
              <a:spcAft>
                <a:spcPts val="1060"/>
              </a:spcAft>
              <a:buClr>
                <a:srgbClr val="000000"/>
              </a:buClr>
              <a:buSzPct val="45000"/>
            </a:pPr>
            <a:r>
              <a:rPr lang="fr-FR" sz="1400" b="0" strike="noStrike" spc="-1">
                <a:latin typeface="Arial"/>
              </a:rPr>
              <a:t>Fonction </a:t>
            </a:r>
            <a:r>
              <a:rPr lang="fr-FR" sz="1400" b="0" strike="noStrike" spc="-1" err="1">
                <a:latin typeface="Arial"/>
              </a:rPr>
              <a:t>rechercheDicho</a:t>
            </a:r>
            <a:r>
              <a:rPr lang="fr-FR" sz="1400" b="0" strike="noStrike" spc="-1">
                <a:latin typeface="Arial"/>
              </a:rPr>
              <a:t>(entier : </a:t>
            </a:r>
            <a:r>
              <a:rPr lang="fr-FR" sz="1400" b="0" strike="noStrike" spc="-1" err="1">
                <a:latin typeface="Arial"/>
              </a:rPr>
              <a:t>element</a:t>
            </a:r>
            <a:r>
              <a:rPr lang="fr-FR" sz="1400" b="0" strike="noStrike" spc="-1">
                <a:latin typeface="Arial"/>
              </a:rPr>
              <a:t>, entier[] tab): entier </a:t>
            </a:r>
          </a:p>
          <a:p>
            <a:pPr marL="108000">
              <a:spcAft>
                <a:spcPts val="1060"/>
              </a:spcAft>
              <a:buClr>
                <a:srgbClr val="000000"/>
              </a:buClr>
              <a:buSzPct val="45000"/>
            </a:pPr>
            <a:r>
              <a:rPr lang="fr-FR" sz="1400" spc="-1">
                <a:latin typeface="Arial"/>
              </a:rPr>
              <a:t>Déclaration	</a:t>
            </a:r>
          </a:p>
          <a:p>
            <a:pPr marL="108000">
              <a:spcAft>
                <a:spcPts val="1060"/>
              </a:spcAft>
              <a:buClr>
                <a:srgbClr val="000000"/>
              </a:buClr>
              <a:buSzPct val="45000"/>
            </a:pPr>
            <a:r>
              <a:rPr lang="fr-FR" sz="1400" spc="-1">
                <a:latin typeface="Arial"/>
              </a:rPr>
              <a:t>	Entier : </a:t>
            </a:r>
            <a:r>
              <a:rPr lang="fr-FR" sz="1400" spc="-1" err="1">
                <a:latin typeface="Arial"/>
              </a:rPr>
              <a:t>indice_gauche</a:t>
            </a:r>
            <a:r>
              <a:rPr lang="fr-FR" sz="1400" spc="-1">
                <a:latin typeface="Arial"/>
              </a:rPr>
              <a:t> = 0, </a:t>
            </a:r>
            <a:r>
              <a:rPr lang="fr-FR" sz="1400" spc="-1" err="1">
                <a:latin typeface="Arial"/>
              </a:rPr>
              <a:t>indice_droit</a:t>
            </a:r>
            <a:r>
              <a:rPr lang="fr-FR" sz="1400" spc="-1">
                <a:latin typeface="Arial"/>
              </a:rPr>
              <a:t> = taille(tab)-1, </a:t>
            </a:r>
            <a:r>
              <a:rPr lang="fr-FR" sz="1400" spc="-1" err="1">
                <a:latin typeface="Arial"/>
              </a:rPr>
              <a:t>indice_milieu</a:t>
            </a:r>
            <a:endParaRPr lang="fr-FR" sz="1400" spc="-1">
              <a:latin typeface="Arial"/>
            </a:endParaRPr>
          </a:p>
          <a:p>
            <a:pPr marL="108000">
              <a:spcAft>
                <a:spcPts val="1060"/>
              </a:spcAft>
              <a:buClr>
                <a:srgbClr val="000000"/>
              </a:buClr>
              <a:buSzPct val="45000"/>
            </a:pPr>
            <a:r>
              <a:rPr lang="fr-FR" sz="1400" b="0" strike="noStrike" spc="-1">
                <a:latin typeface="Arial"/>
              </a:rPr>
              <a:t>Début</a:t>
            </a:r>
          </a:p>
          <a:p>
            <a:pPr marL="108000">
              <a:spcAft>
                <a:spcPts val="1060"/>
              </a:spcAft>
              <a:buClr>
                <a:srgbClr val="000000"/>
              </a:buClr>
              <a:buSzPct val="45000"/>
            </a:pPr>
            <a:r>
              <a:rPr lang="fr-FR" sz="1400" spc="-1">
                <a:latin typeface="Arial"/>
              </a:rPr>
              <a:t>	tant que </a:t>
            </a:r>
            <a:r>
              <a:rPr lang="fr-FR" sz="1400" spc="-1" err="1">
                <a:latin typeface="Arial"/>
              </a:rPr>
              <a:t>indice_gauche</a:t>
            </a:r>
            <a:r>
              <a:rPr lang="fr-FR" sz="1400" spc="-1">
                <a:latin typeface="Arial"/>
              </a:rPr>
              <a:t> = </a:t>
            </a:r>
            <a:r>
              <a:rPr lang="fr-FR" sz="1400" spc="-1" err="1">
                <a:latin typeface="Arial"/>
              </a:rPr>
              <a:t>indice_droit</a:t>
            </a:r>
            <a:endParaRPr lang="fr-FR" sz="1400" spc="-1">
              <a:latin typeface="Arial"/>
            </a:endParaRPr>
          </a:p>
          <a:p>
            <a:pPr marL="108000">
              <a:spcAft>
                <a:spcPts val="1060"/>
              </a:spcAft>
              <a:buClr>
                <a:srgbClr val="000000"/>
              </a:buClr>
              <a:buSzPct val="45000"/>
            </a:pPr>
            <a:r>
              <a:rPr lang="fr-FR" sz="1400" spc="-1">
                <a:latin typeface="Arial"/>
                <a:sym typeface="Wingdings" panose="05000000000000000000" pitchFamily="2" charset="2"/>
              </a:rPr>
              <a:t>		</a:t>
            </a:r>
            <a:r>
              <a:rPr lang="fr-FR" sz="1400" spc="-1" err="1">
                <a:latin typeface="Arial"/>
                <a:sym typeface="Wingdings" panose="05000000000000000000" pitchFamily="2" charset="2"/>
              </a:rPr>
              <a:t>indice_milieu</a:t>
            </a:r>
            <a:r>
              <a:rPr lang="fr-FR" sz="1400" spc="-1">
                <a:latin typeface="Arial"/>
                <a:sym typeface="Wingdings" panose="05000000000000000000" pitchFamily="2" charset="2"/>
              </a:rPr>
              <a:t> = (</a:t>
            </a:r>
            <a:r>
              <a:rPr lang="fr-FR" sz="1400" spc="-1" err="1">
                <a:latin typeface="Arial"/>
                <a:sym typeface="Wingdings" panose="05000000000000000000" pitchFamily="2" charset="2"/>
              </a:rPr>
              <a:t>indice_gauche</a:t>
            </a:r>
            <a:r>
              <a:rPr lang="fr-FR" sz="1400" spc="-1">
                <a:latin typeface="Arial"/>
                <a:sym typeface="Wingdings" panose="05000000000000000000" pitchFamily="2" charset="2"/>
              </a:rPr>
              <a:t> + </a:t>
            </a:r>
            <a:r>
              <a:rPr lang="fr-FR" sz="1400" spc="-1" err="1">
                <a:latin typeface="Arial"/>
                <a:sym typeface="Wingdings" panose="05000000000000000000" pitchFamily="2" charset="2"/>
              </a:rPr>
              <a:t>indice_droit</a:t>
            </a:r>
            <a:r>
              <a:rPr lang="fr-FR" sz="1400" spc="-1">
                <a:latin typeface="Arial"/>
                <a:sym typeface="Wingdings" panose="05000000000000000000" pitchFamily="2" charset="2"/>
              </a:rPr>
              <a:t>) / 2</a:t>
            </a:r>
          </a:p>
          <a:p>
            <a:pPr marL="108000">
              <a:spcAft>
                <a:spcPts val="1060"/>
              </a:spcAft>
              <a:buClr>
                <a:srgbClr val="000000"/>
              </a:buClr>
              <a:buSzPct val="45000"/>
            </a:pPr>
            <a:r>
              <a:rPr lang="fr-FR" sz="1400" spc="-1">
                <a:latin typeface="Arial"/>
                <a:sym typeface="Wingdings" panose="05000000000000000000" pitchFamily="2" charset="2"/>
              </a:rPr>
              <a:t>		Si </a:t>
            </a:r>
            <a:r>
              <a:rPr lang="fr-FR" sz="1400" spc="-1" err="1">
                <a:latin typeface="Arial"/>
                <a:sym typeface="Wingdings" panose="05000000000000000000" pitchFamily="2" charset="2"/>
              </a:rPr>
              <a:t>element</a:t>
            </a:r>
            <a:r>
              <a:rPr lang="fr-FR" sz="1400" spc="-1">
                <a:latin typeface="Arial"/>
                <a:sym typeface="Wingdings" panose="05000000000000000000" pitchFamily="2" charset="2"/>
              </a:rPr>
              <a:t> = tab[</a:t>
            </a:r>
            <a:r>
              <a:rPr lang="fr-FR" sz="1400" spc="-1" err="1">
                <a:latin typeface="Arial"/>
                <a:sym typeface="Wingdings" panose="05000000000000000000" pitchFamily="2" charset="2"/>
              </a:rPr>
              <a:t>indice_milieu</a:t>
            </a:r>
            <a:r>
              <a:rPr lang="fr-FR" sz="1400" spc="-1">
                <a:latin typeface="Arial"/>
                <a:sym typeface="Wingdings" panose="05000000000000000000" pitchFamily="2" charset="2"/>
              </a:rPr>
              <a:t>] alors</a:t>
            </a:r>
          </a:p>
          <a:p>
            <a:pPr marL="108000">
              <a:spcAft>
                <a:spcPts val="1060"/>
              </a:spcAft>
              <a:buClr>
                <a:srgbClr val="000000"/>
              </a:buClr>
              <a:buSzPct val="45000"/>
            </a:pPr>
            <a:r>
              <a:rPr lang="fr-FR" sz="1400" spc="-1">
                <a:latin typeface="Arial"/>
                <a:sym typeface="Wingdings" panose="05000000000000000000" pitchFamily="2" charset="2"/>
              </a:rPr>
              <a:t>			retour  </a:t>
            </a:r>
            <a:r>
              <a:rPr lang="fr-FR" sz="1400" spc="-1" err="1">
                <a:latin typeface="Arial"/>
                <a:sym typeface="Wingdings" panose="05000000000000000000" pitchFamily="2" charset="2"/>
              </a:rPr>
              <a:t>indice_milieu</a:t>
            </a:r>
            <a:endParaRPr lang="fr-FR" sz="1400" spc="-1">
              <a:latin typeface="Arial"/>
              <a:sym typeface="Wingdings" panose="05000000000000000000" pitchFamily="2" charset="2"/>
            </a:endParaRPr>
          </a:p>
          <a:p>
            <a:pPr marL="108000">
              <a:spcAft>
                <a:spcPts val="1060"/>
              </a:spcAft>
              <a:buClr>
                <a:srgbClr val="000000"/>
              </a:buClr>
              <a:buSzPct val="45000"/>
            </a:pPr>
            <a:r>
              <a:rPr lang="fr-FR" sz="1400" spc="-1">
                <a:latin typeface="Arial"/>
                <a:sym typeface="Wingdings" panose="05000000000000000000" pitchFamily="2" charset="2"/>
              </a:rPr>
              <a:t>		sinon si </a:t>
            </a:r>
            <a:r>
              <a:rPr lang="fr-FR" sz="1400" spc="-1" err="1">
                <a:latin typeface="Arial"/>
                <a:sym typeface="Wingdings" panose="05000000000000000000" pitchFamily="2" charset="2"/>
              </a:rPr>
              <a:t>element</a:t>
            </a:r>
            <a:r>
              <a:rPr lang="fr-FR" sz="1400" spc="-1">
                <a:latin typeface="Arial"/>
                <a:sym typeface="Wingdings" panose="05000000000000000000" pitchFamily="2" charset="2"/>
              </a:rPr>
              <a:t> &lt; tab[</a:t>
            </a:r>
            <a:r>
              <a:rPr lang="fr-FR" sz="1400" spc="-1" err="1">
                <a:latin typeface="Arial"/>
                <a:sym typeface="Wingdings" panose="05000000000000000000" pitchFamily="2" charset="2"/>
              </a:rPr>
              <a:t>indice_milieu</a:t>
            </a:r>
            <a:r>
              <a:rPr lang="fr-FR" sz="1400" spc="-1">
                <a:latin typeface="Arial"/>
                <a:sym typeface="Wingdings" panose="05000000000000000000" pitchFamily="2" charset="2"/>
              </a:rPr>
              <a:t>] alors</a:t>
            </a:r>
          </a:p>
          <a:p>
            <a:pPr marL="108000">
              <a:spcAft>
                <a:spcPts val="1060"/>
              </a:spcAft>
              <a:buClr>
                <a:srgbClr val="000000"/>
              </a:buClr>
              <a:buSzPct val="45000"/>
            </a:pPr>
            <a:r>
              <a:rPr lang="fr-FR" sz="1400" spc="-1">
                <a:latin typeface="Arial"/>
                <a:sym typeface="Wingdings" panose="05000000000000000000" pitchFamily="2" charset="2"/>
              </a:rPr>
              <a:t>			</a:t>
            </a:r>
            <a:r>
              <a:rPr lang="fr-FR" sz="1400" spc="-1" err="1">
                <a:latin typeface="Arial"/>
                <a:sym typeface="Wingdings" panose="05000000000000000000" pitchFamily="2" charset="2"/>
              </a:rPr>
              <a:t>indice_droit</a:t>
            </a:r>
            <a:r>
              <a:rPr lang="fr-FR" sz="1400" spc="-1">
                <a:latin typeface="Arial"/>
                <a:sym typeface="Wingdings" panose="05000000000000000000" pitchFamily="2" charset="2"/>
              </a:rPr>
              <a:t> = </a:t>
            </a:r>
            <a:r>
              <a:rPr lang="fr-FR" sz="1400" spc="-1" err="1">
                <a:latin typeface="Arial"/>
                <a:sym typeface="Wingdings" panose="05000000000000000000" pitchFamily="2" charset="2"/>
              </a:rPr>
              <a:t>indice_milieu</a:t>
            </a:r>
            <a:r>
              <a:rPr lang="fr-FR" sz="1400" spc="-1">
                <a:latin typeface="Arial"/>
                <a:sym typeface="Wingdings" panose="05000000000000000000" pitchFamily="2" charset="2"/>
              </a:rPr>
              <a:t> -1</a:t>
            </a:r>
          </a:p>
          <a:p>
            <a:pPr marL="108000">
              <a:spcAft>
                <a:spcPts val="1060"/>
              </a:spcAft>
              <a:buClr>
                <a:srgbClr val="000000"/>
              </a:buClr>
              <a:buSzPct val="45000"/>
            </a:pPr>
            <a:r>
              <a:rPr lang="fr-FR" sz="1400" spc="-1">
                <a:latin typeface="Arial"/>
                <a:sym typeface="Wingdings" panose="05000000000000000000" pitchFamily="2" charset="2"/>
              </a:rPr>
              <a:t>		sinon</a:t>
            </a:r>
          </a:p>
          <a:p>
            <a:pPr marL="108000">
              <a:spcAft>
                <a:spcPts val="1060"/>
              </a:spcAft>
              <a:buClr>
                <a:srgbClr val="000000"/>
              </a:buClr>
              <a:buSzPct val="45000"/>
            </a:pPr>
            <a:r>
              <a:rPr lang="fr-FR" sz="1400" spc="-1">
                <a:latin typeface="Arial"/>
                <a:sym typeface="Wingdings" panose="05000000000000000000" pitchFamily="2" charset="2"/>
              </a:rPr>
              <a:t>			</a:t>
            </a:r>
            <a:r>
              <a:rPr lang="fr-FR" sz="1400" spc="-1" err="1">
                <a:latin typeface="Arial"/>
                <a:sym typeface="Wingdings" panose="05000000000000000000" pitchFamily="2" charset="2"/>
              </a:rPr>
              <a:t>indice_gauche</a:t>
            </a:r>
            <a:r>
              <a:rPr lang="fr-FR" sz="1400" spc="-1">
                <a:latin typeface="Arial"/>
                <a:sym typeface="Wingdings" panose="05000000000000000000" pitchFamily="2" charset="2"/>
              </a:rPr>
              <a:t> = </a:t>
            </a:r>
            <a:r>
              <a:rPr lang="fr-FR" sz="1400" spc="-1" err="1">
                <a:latin typeface="Arial"/>
                <a:sym typeface="Wingdings" panose="05000000000000000000" pitchFamily="2" charset="2"/>
              </a:rPr>
              <a:t>indice_milieu</a:t>
            </a:r>
            <a:r>
              <a:rPr lang="fr-FR" sz="1400" spc="-1">
                <a:latin typeface="Arial"/>
                <a:sym typeface="Wingdings" panose="05000000000000000000" pitchFamily="2" charset="2"/>
              </a:rPr>
              <a:t> +1</a:t>
            </a:r>
          </a:p>
          <a:p>
            <a:pPr marL="108000">
              <a:spcAft>
                <a:spcPts val="1060"/>
              </a:spcAft>
              <a:buClr>
                <a:srgbClr val="000000"/>
              </a:buClr>
              <a:buSzPct val="45000"/>
            </a:pPr>
            <a:r>
              <a:rPr lang="fr-FR" sz="1400" spc="-1">
                <a:latin typeface="Arial"/>
                <a:sym typeface="Wingdings" panose="05000000000000000000" pitchFamily="2" charset="2"/>
              </a:rPr>
              <a:t>		</a:t>
            </a:r>
            <a:r>
              <a:rPr lang="fr-FR" sz="1400" spc="-1" err="1">
                <a:latin typeface="Arial"/>
                <a:sym typeface="Wingdings" panose="05000000000000000000" pitchFamily="2" charset="2"/>
              </a:rPr>
              <a:t>fsi</a:t>
            </a:r>
            <a:endParaRPr lang="fr-FR" sz="1400" spc="-1">
              <a:latin typeface="Arial"/>
              <a:sym typeface="Wingdings" panose="05000000000000000000" pitchFamily="2" charset="2"/>
            </a:endParaRPr>
          </a:p>
          <a:p>
            <a:pPr marL="108000">
              <a:spcAft>
                <a:spcPts val="1060"/>
              </a:spcAft>
              <a:buClr>
                <a:srgbClr val="000000"/>
              </a:buClr>
              <a:buSzPct val="45000"/>
            </a:pPr>
            <a:r>
              <a:rPr lang="fr-FR" sz="1400" spc="-1">
                <a:latin typeface="Arial"/>
                <a:sym typeface="Wingdings" panose="05000000000000000000" pitchFamily="2" charset="2"/>
              </a:rPr>
              <a:t>	</a:t>
            </a:r>
            <a:r>
              <a:rPr lang="fr-FR" sz="1400" spc="-1" err="1">
                <a:latin typeface="Arial"/>
                <a:sym typeface="Wingdings" panose="05000000000000000000" pitchFamily="2" charset="2"/>
              </a:rPr>
              <a:t>ftant</a:t>
            </a:r>
            <a:endParaRPr lang="fr-FR" sz="1400" spc="-1">
              <a:latin typeface="Arial"/>
              <a:sym typeface="Wingdings" panose="05000000000000000000" pitchFamily="2" charset="2"/>
            </a:endParaRPr>
          </a:p>
          <a:p>
            <a:pPr marL="108000">
              <a:spcAft>
                <a:spcPts val="1060"/>
              </a:spcAft>
              <a:buClr>
                <a:srgbClr val="000000"/>
              </a:buClr>
              <a:buSzPct val="45000"/>
            </a:pPr>
            <a:r>
              <a:rPr lang="fr-FR" sz="1400" b="0" strike="noStrike" spc="-1">
                <a:latin typeface="Arial"/>
                <a:sym typeface="Wingdings" panose="05000000000000000000" pitchFamily="2" charset="2"/>
              </a:rPr>
              <a:t>	retour  -1</a:t>
            </a:r>
          </a:p>
          <a:p>
            <a:pPr marL="108000">
              <a:spcAft>
                <a:spcPts val="1060"/>
              </a:spcAft>
              <a:buClr>
                <a:srgbClr val="000000"/>
              </a:buClr>
              <a:buSzPct val="45000"/>
            </a:pPr>
            <a:r>
              <a:rPr lang="fr-FR" sz="1400" spc="-1">
                <a:latin typeface="Arial"/>
                <a:sym typeface="Wingdings" panose="05000000000000000000" pitchFamily="2" charset="2"/>
              </a:rPr>
              <a:t>Fin</a:t>
            </a:r>
            <a:endParaRPr lang="fr-FR" sz="1400" b="0" strike="noStrike" spc="-1">
              <a:latin typeface="Arial"/>
            </a:endParaRPr>
          </a:p>
          <a:p>
            <a:pPr marL="108000">
              <a:spcAft>
                <a:spcPts val="1060"/>
              </a:spcAft>
              <a:buClr>
                <a:srgbClr val="000000"/>
              </a:buClr>
              <a:buSzPct val="45000"/>
            </a:pPr>
            <a:r>
              <a:rPr lang="fr-FR" b="0" strike="noStrike" spc="-1">
                <a:latin typeface="Arial"/>
              </a:rPr>
              <a:t>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spTree>
    <p:extLst>
      <p:ext uri="{BB962C8B-B14F-4D97-AF65-F5344CB8AC3E}">
        <p14:creationId xmlns:p14="http://schemas.microsoft.com/office/powerpoint/2010/main" val="3214532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Evaluer le temps d’exécution – pire cas, cas moyen</a:t>
            </a:r>
            <a:endParaRPr lang="en-US" sz="3200" b="0" strike="noStrike" spc="-1">
              <a:solidFill>
                <a:srgbClr val="376092"/>
              </a:solidFill>
              <a:latin typeface="Arial"/>
            </a:endParaRPr>
          </a:p>
        </p:txBody>
      </p:sp>
      <p:sp>
        <p:nvSpPr>
          <p:cNvPr id="136" name="TextShape 2"/>
          <p:cNvSpPr txBox="1"/>
          <p:nvPr/>
        </p:nvSpPr>
        <p:spPr>
          <a:xfrm>
            <a:off x="457200" y="1615736"/>
            <a:ext cx="8229240" cy="451022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Nous pouvons adapter notre stratégie en fonction du problème.</a:t>
            </a:r>
          </a:p>
          <a:p>
            <a:pPr marL="432000" indent="-324000">
              <a:spcAft>
                <a:spcPts val="1060"/>
              </a:spcAft>
              <a:buClr>
                <a:srgbClr val="000000"/>
              </a:buClr>
              <a:buSzPct val="45000"/>
              <a:buFont typeface="Wingdings" charset="2"/>
              <a:buChar char=""/>
            </a:pPr>
            <a:r>
              <a:rPr lang="fr-FR" sz="2400" spc="-1">
                <a:solidFill>
                  <a:srgbClr val="376092"/>
                </a:solidFill>
                <a:latin typeface="Arial"/>
              </a:rPr>
              <a:t>Rechercher dans un tableau trier est plus rapide mais le tri en lui-même a un coût.</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Le tri simple dans un tableau trié améliore le cas moyen mais reste dans le même ordre de grandeur que le tri dans un tableau non trié.</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La recherche dichotomique quant à elle ne parcourt plus tous les éléments. Elle adopte la stratégie « diviser pour régner ».</a:t>
            </a:r>
          </a:p>
          <a:p>
            <a:pPr marL="108000">
              <a:spcAft>
                <a:spcPts val="1060"/>
              </a:spcAft>
              <a:buClr>
                <a:srgbClr val="000000"/>
              </a:buClr>
              <a:buSzPct val="45000"/>
            </a:pPr>
            <a:r>
              <a:rPr lang="fr-FR" b="0" strike="noStrike" spc="-1">
                <a:latin typeface="Arial"/>
              </a:rPr>
              <a:t>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spTree>
    <p:extLst>
      <p:ext uri="{BB962C8B-B14F-4D97-AF65-F5344CB8AC3E}">
        <p14:creationId xmlns:p14="http://schemas.microsoft.com/office/powerpoint/2010/main" val="2296960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Diviser pour régner</a:t>
            </a:r>
            <a:endParaRPr lang="en-US" sz="3200" b="0" strike="noStrike" spc="-1">
              <a:solidFill>
                <a:srgbClr val="376092"/>
              </a:solidFill>
              <a:latin typeface="Arial"/>
            </a:endParaRPr>
          </a:p>
        </p:txBody>
      </p:sp>
      <p:sp>
        <p:nvSpPr>
          <p:cNvPr id="136" name="TextShape 2"/>
          <p:cNvSpPr txBox="1"/>
          <p:nvPr/>
        </p:nvSpPr>
        <p:spPr>
          <a:xfrm>
            <a:off x="457200" y="1615736"/>
            <a:ext cx="8229240" cy="451022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La stratégie militaire appliquée à l’algorithmie.</a:t>
            </a:r>
          </a:p>
          <a:p>
            <a:pPr marL="432000" indent="-324000">
              <a:spcAft>
                <a:spcPts val="1060"/>
              </a:spcAft>
              <a:buClr>
                <a:srgbClr val="000000"/>
              </a:buClr>
              <a:buSzPct val="45000"/>
              <a:buFont typeface="Wingdings" charset="2"/>
              <a:buChar char=""/>
            </a:pPr>
            <a:r>
              <a:rPr lang="fr-FR" sz="2400" spc="-1">
                <a:solidFill>
                  <a:srgbClr val="376092"/>
                </a:solidFill>
                <a:latin typeface="Arial"/>
              </a:rPr>
              <a:t>Il est plus facile de vaincre des petits groupes d’adversaires séparés qu’une armée entière.</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Cette stratégie va donc s’atteler à fractionner un problème, le rendre toujours plus simple.</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Une fois que le problème est simplifié, on peut facilement le résoudre et recombiner ses solutions pour résoudre le problème d’origine.</a:t>
            </a:r>
          </a:p>
          <a:p>
            <a:pPr marL="432000" indent="-324000">
              <a:spcAft>
                <a:spcPts val="1060"/>
              </a:spcAft>
              <a:buClr>
                <a:srgbClr val="000000"/>
              </a:buClr>
              <a:buSzPct val="45000"/>
              <a:buFont typeface="Wingdings" charset="2"/>
              <a:buChar char=""/>
            </a:pPr>
            <a:r>
              <a:rPr lang="fr-FR" sz="2400" spc="-1">
                <a:solidFill>
                  <a:srgbClr val="376092"/>
                </a:solidFill>
                <a:latin typeface="Arial"/>
              </a:rPr>
              <a:t>Le fait de diviser le problème par 2 amène a une complexité en log2(n) qui est meilleure que n.</a:t>
            </a:r>
            <a:endParaRPr lang="fr-FR" sz="2400" b="0" strike="noStrike" spc="-1">
              <a:solidFill>
                <a:srgbClr val="376092"/>
              </a:solidFill>
              <a:latin typeface="Arial"/>
            </a:endParaRPr>
          </a:p>
          <a:p>
            <a:pPr marL="108000">
              <a:spcAft>
                <a:spcPts val="1060"/>
              </a:spcAft>
              <a:buClr>
                <a:srgbClr val="000000"/>
              </a:buClr>
              <a:buSzPct val="45000"/>
            </a:pPr>
            <a:r>
              <a:rPr lang="fr-FR" b="0" strike="noStrike" spc="-1">
                <a:latin typeface="Arial"/>
              </a:rPr>
              <a:t>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spTree>
    <p:extLst>
      <p:ext uri="{BB962C8B-B14F-4D97-AF65-F5344CB8AC3E}">
        <p14:creationId xmlns:p14="http://schemas.microsoft.com/office/powerpoint/2010/main" val="4101861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Diviser pour régner – une stratégie à connaître</a:t>
            </a:r>
            <a:endParaRPr lang="en-US" sz="3200" b="0" strike="noStrike" spc="-1">
              <a:solidFill>
                <a:srgbClr val="376092"/>
              </a:solidFill>
              <a:latin typeface="Arial"/>
            </a:endParaRPr>
          </a:p>
        </p:txBody>
      </p:sp>
      <p:sp>
        <p:nvSpPr>
          <p:cNvPr id="136" name="TextShape 2"/>
          <p:cNvSpPr txBox="1"/>
          <p:nvPr/>
        </p:nvSpPr>
        <p:spPr>
          <a:xfrm>
            <a:off x="457200" y="1615736"/>
            <a:ext cx="8229240" cy="4510225"/>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La stratégie « diviser pour régner » se retrouve dans plusieurs algorithmes:</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Recherche dichotomique</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Tri Fusion</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Tri rapide</a:t>
            </a:r>
          </a:p>
          <a:p>
            <a:pPr marL="432000" indent="-324000">
              <a:spcAft>
                <a:spcPts val="1060"/>
              </a:spcAft>
              <a:buClr>
                <a:srgbClr val="000000"/>
              </a:buClr>
              <a:buSzPct val="45000"/>
              <a:buFont typeface="Wingdings" charset="2"/>
              <a:buChar char=""/>
            </a:pPr>
            <a:r>
              <a:rPr lang="fr-FR" sz="2400" spc="-1">
                <a:solidFill>
                  <a:srgbClr val="376092"/>
                </a:solidFill>
                <a:latin typeface="Arial"/>
              </a:rPr>
              <a:t>Chacun de ces algorithmes constitue une solution meilleure dans son domaine grâce à une meilleure complexité.</a:t>
            </a:r>
          </a:p>
          <a:p>
            <a:pPr marL="432000" indent="-324000">
              <a:spcAft>
                <a:spcPts val="1060"/>
              </a:spcAft>
              <a:buClr>
                <a:srgbClr val="000000"/>
              </a:buClr>
              <a:buSzPct val="45000"/>
              <a:buFont typeface="Wingdings" charset="2"/>
              <a:buChar char=""/>
            </a:pPr>
            <a:r>
              <a:rPr lang="fr-FR" sz="2400" spc="-1">
                <a:solidFill>
                  <a:srgbClr val="376092"/>
                </a:solidFill>
                <a:latin typeface="Arial"/>
              </a:rPr>
              <a:t>L’idée est de diviser la complexité du problème par deux à chaque étape de sa résolution.</a:t>
            </a:r>
          </a:p>
          <a:p>
            <a:pPr marL="108000">
              <a:spcAft>
                <a:spcPts val="1060"/>
              </a:spcAft>
              <a:buClr>
                <a:srgbClr val="000000"/>
              </a:buClr>
              <a:buSzPct val="45000"/>
            </a:pPr>
            <a:r>
              <a:rPr lang="fr-FR" b="0" strike="noStrike" spc="-1">
                <a:latin typeface="Arial"/>
              </a:rPr>
              <a:t>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spTree>
    <p:extLst>
      <p:ext uri="{BB962C8B-B14F-4D97-AF65-F5344CB8AC3E}">
        <p14:creationId xmlns:p14="http://schemas.microsoft.com/office/powerpoint/2010/main" val="1706700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Comparer les algorithmes</a:t>
            </a:r>
            <a:endParaRPr lang="en-US" sz="3200" b="0" strike="noStrike" spc="-1">
              <a:solidFill>
                <a:srgbClr val="376092"/>
              </a:solidFill>
              <a:latin typeface="Arial"/>
            </a:endParaRPr>
          </a:p>
        </p:txBody>
      </p:sp>
      <p:sp>
        <p:nvSpPr>
          <p:cNvPr id="136" name="TextShape 2"/>
          <p:cNvSpPr txBox="1"/>
          <p:nvPr/>
        </p:nvSpPr>
        <p:spPr>
          <a:xfrm>
            <a:off x="457200" y="1600401"/>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Une fois la complexité calculée, il est possible de comparer entre eux des algorithmes.</a:t>
            </a:r>
          </a:p>
          <a:p>
            <a:pPr marL="432000" indent="-324000">
              <a:spcAft>
                <a:spcPts val="1060"/>
              </a:spcAft>
              <a:buClr>
                <a:srgbClr val="000000"/>
              </a:buClr>
              <a:buSzPct val="45000"/>
              <a:buFont typeface="Wingdings" charset="2"/>
              <a:buChar char=""/>
            </a:pPr>
            <a:r>
              <a:rPr lang="fr-FR" sz="2400" spc="-1">
                <a:solidFill>
                  <a:srgbClr val="376092"/>
                </a:solidFill>
                <a:latin typeface="Arial"/>
              </a:rPr>
              <a:t>Il est possible bien entendu d’écrire des programmes et de chronométrer le temps qu’ils mettent à renvoyer un résultat.</a:t>
            </a:r>
          </a:p>
          <a:p>
            <a:pPr marL="432000" indent="-324000">
              <a:spcAft>
                <a:spcPts val="1060"/>
              </a:spcAft>
              <a:buClr>
                <a:srgbClr val="000000"/>
              </a:buClr>
              <a:buSzPct val="45000"/>
              <a:buFont typeface="Wingdings" charset="2"/>
              <a:buChar char=""/>
            </a:pPr>
            <a:r>
              <a:rPr lang="fr-FR" sz="2400" spc="-1">
                <a:solidFill>
                  <a:srgbClr val="376092"/>
                </a:solidFill>
                <a:latin typeface="Arial"/>
              </a:rPr>
              <a:t>Cependant, si on compare deux exécutions il est parfois difficile de se retrouver dans les mêmes situations (disponibilité mémoire, disponibilité processeur, disponibilité serveur, données en entrée).</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La complexité nous permet de faire une comparaison théorique.</a:t>
            </a:r>
          </a:p>
          <a:p>
            <a:pPr marL="108000">
              <a:spcAft>
                <a:spcPts val="1060"/>
              </a:spcAft>
              <a:buClr>
                <a:srgbClr val="000000"/>
              </a:buClr>
              <a:buSzPct val="45000"/>
            </a:pPr>
            <a:r>
              <a:rPr lang="fr-FR" b="0" strike="noStrike" spc="-1">
                <a:latin typeface="Arial"/>
              </a:rPr>
              <a:t>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spTree>
    <p:extLst>
      <p:ext uri="{BB962C8B-B14F-4D97-AF65-F5344CB8AC3E}">
        <p14:creationId xmlns:p14="http://schemas.microsoft.com/office/powerpoint/2010/main" val="2692367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Comparer les algorithmes</a:t>
            </a:r>
            <a:endParaRPr lang="en-US" sz="3200" b="0" strike="noStrike" spc="-1">
              <a:solidFill>
                <a:srgbClr val="376092"/>
              </a:solidFill>
              <a:latin typeface="Arial"/>
            </a:endParaRPr>
          </a:p>
        </p:txBody>
      </p:sp>
      <p:sp>
        <p:nvSpPr>
          <p:cNvPr id="136" name="TextShape 2"/>
          <p:cNvSpPr txBox="1"/>
          <p:nvPr/>
        </p:nvSpPr>
        <p:spPr>
          <a:xfrm>
            <a:off x="457200" y="1600401"/>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Voici un petit ordre d’idée de comparaison d’algorithmes que nous avons vu :</a:t>
            </a:r>
          </a:p>
          <a:p>
            <a:pPr marL="108000">
              <a:spcAft>
                <a:spcPts val="1060"/>
              </a:spcAft>
              <a:buClr>
                <a:srgbClr val="000000"/>
              </a:buClr>
              <a:buSzPct val="45000"/>
            </a:pPr>
            <a:r>
              <a:rPr lang="fr-FR" b="0" strike="noStrike" spc="-1">
                <a:latin typeface="Arial"/>
              </a:rPr>
              <a:t>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graphicFrame>
        <p:nvGraphicFramePr>
          <p:cNvPr id="4" name="Tableau 3">
            <a:extLst>
              <a:ext uri="{FF2B5EF4-FFF2-40B4-BE49-F238E27FC236}">
                <a16:creationId xmlns:a16="http://schemas.microsoft.com/office/drawing/2014/main" id="{A594FE7E-D735-4774-94C9-791B2872D92B}"/>
              </a:ext>
            </a:extLst>
          </p:cNvPr>
          <p:cNvGraphicFramePr>
            <a:graphicFrameLocks noGrp="1"/>
          </p:cNvGraphicFramePr>
          <p:nvPr>
            <p:extLst>
              <p:ext uri="{D42A27DB-BD31-4B8C-83A1-F6EECF244321}">
                <p14:modId xmlns:p14="http://schemas.microsoft.com/office/powerpoint/2010/main" val="1127189774"/>
              </p:ext>
            </p:extLst>
          </p:nvPr>
        </p:nvGraphicFramePr>
        <p:xfrm>
          <a:off x="943808" y="3189542"/>
          <a:ext cx="6972300" cy="1666875"/>
        </p:xfrm>
        <a:graphic>
          <a:graphicData uri="http://schemas.openxmlformats.org/drawingml/2006/table">
            <a:tbl>
              <a:tblPr/>
              <a:tblGrid>
                <a:gridCol w="926256">
                  <a:extLst>
                    <a:ext uri="{9D8B030D-6E8A-4147-A177-3AD203B41FA5}">
                      <a16:colId xmlns:a16="http://schemas.microsoft.com/office/drawing/2014/main" val="621477867"/>
                    </a:ext>
                  </a:extLst>
                </a:gridCol>
                <a:gridCol w="1475032">
                  <a:extLst>
                    <a:ext uri="{9D8B030D-6E8A-4147-A177-3AD203B41FA5}">
                      <a16:colId xmlns:a16="http://schemas.microsoft.com/office/drawing/2014/main" val="2229585368"/>
                    </a:ext>
                  </a:extLst>
                </a:gridCol>
                <a:gridCol w="1319598">
                  <a:extLst>
                    <a:ext uri="{9D8B030D-6E8A-4147-A177-3AD203B41FA5}">
                      <a16:colId xmlns:a16="http://schemas.microsoft.com/office/drawing/2014/main" val="2996969620"/>
                    </a:ext>
                  </a:extLst>
                </a:gridCol>
                <a:gridCol w="1662186">
                  <a:extLst>
                    <a:ext uri="{9D8B030D-6E8A-4147-A177-3AD203B41FA5}">
                      <a16:colId xmlns:a16="http://schemas.microsoft.com/office/drawing/2014/main" val="1178558432"/>
                    </a:ext>
                  </a:extLst>
                </a:gridCol>
                <a:gridCol w="1589228">
                  <a:extLst>
                    <a:ext uri="{9D8B030D-6E8A-4147-A177-3AD203B41FA5}">
                      <a16:colId xmlns:a16="http://schemas.microsoft.com/office/drawing/2014/main" val="887296238"/>
                    </a:ext>
                  </a:extLst>
                </a:gridCol>
              </a:tblGrid>
              <a:tr h="333375">
                <a:tc>
                  <a:txBody>
                    <a:bodyPr/>
                    <a:lstStyle/>
                    <a:p>
                      <a:pPr algn="ctr" fontAlgn="b"/>
                      <a:r>
                        <a:rPr lang="fr-FR" sz="2000" b="1" i="0" u="none" strike="noStrike">
                          <a:solidFill>
                            <a:srgbClr val="FFFFFF"/>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1" i="0" u="none" strike="noStrike">
                          <a:solidFill>
                            <a:srgbClr val="FFFFFF"/>
                          </a:solidFill>
                          <a:effectLst/>
                          <a:latin typeface="Calibri" panose="020F0502020204030204" pitchFamily="34" charset="0"/>
                        </a:rPr>
                        <a:t>Taille entrée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1" i="0" u="none" strike="noStrike">
                          <a:solidFill>
                            <a:srgbClr val="FFFFFF"/>
                          </a:solidFill>
                          <a:effectLst/>
                          <a:latin typeface="Calibri" panose="020F0502020204030204" pitchFamily="34" charset="0"/>
                        </a:rPr>
                        <a:t>IPS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1" i="0" u="none" strike="noStrike">
                          <a:solidFill>
                            <a:srgbClr val="FFFFFF"/>
                          </a:solidFill>
                          <a:effectLst/>
                          <a:latin typeface="Calibri" panose="020F0502020204030204" pitchFamily="34" charset="0"/>
                        </a:rPr>
                        <a:t>Temps en 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2000" b="1" i="0" u="none" strike="noStrike">
                          <a:solidFill>
                            <a:srgbClr val="FFFFFF"/>
                          </a:solidFill>
                          <a:effectLst/>
                          <a:latin typeface="Calibri" panose="020F0502020204030204" pitchFamily="34" charset="0"/>
                        </a:rPr>
                        <a:t>Temps en 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200152758"/>
                  </a:ext>
                </a:extLst>
              </a:tr>
              <a:tr h="333375">
                <a:tc>
                  <a:txBody>
                    <a:bodyPr/>
                    <a:lstStyle/>
                    <a:p>
                      <a:pPr algn="l" fontAlgn="b"/>
                      <a:r>
                        <a:rPr lang="fr-FR" sz="2000" b="1" i="0" u="none" strike="noStrike">
                          <a:solidFill>
                            <a:srgbClr val="FFFFFF"/>
                          </a:solidFill>
                          <a:effectLst/>
                          <a:latin typeface="Calibri" panose="020F0502020204030204" pitchFamily="34" charset="0"/>
                        </a:rPr>
                        <a:t>log(n)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fr-FR" sz="2000" b="0" i="0" u="none" strike="noStrike">
                          <a:solidFill>
                            <a:srgbClr val="000000"/>
                          </a:solidFill>
                          <a:effectLst/>
                          <a:latin typeface="Calibri" panose="020F0502020204030204" pitchFamily="34" charset="0"/>
                        </a:rPr>
                        <a:t>1000000000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100000000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0,0000002990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5862262"/>
                  </a:ext>
                </a:extLst>
              </a:tr>
              <a:tr h="333375">
                <a:tc>
                  <a:txBody>
                    <a:bodyPr/>
                    <a:lstStyle/>
                    <a:p>
                      <a:pPr algn="l" fontAlgn="b"/>
                      <a:r>
                        <a:rPr lang="fr-FR" sz="2000" b="1" i="0" u="none" strike="noStrike">
                          <a:solidFill>
                            <a:srgbClr val="FFFFFF"/>
                          </a:solidFill>
                          <a:effectLst/>
                          <a:latin typeface="Calibri" panose="020F0502020204030204" pitchFamily="34" charset="0"/>
                        </a:rPr>
                        <a:t>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fr-FR" sz="2000" b="0" i="0" u="none" strike="noStrike">
                          <a:solidFill>
                            <a:srgbClr val="000000"/>
                          </a:solidFill>
                          <a:effectLst/>
                          <a:latin typeface="Calibri" panose="020F0502020204030204" pitchFamily="34" charset="0"/>
                        </a:rPr>
                        <a:t>1000000000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100000000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7873963"/>
                  </a:ext>
                </a:extLst>
              </a:tr>
              <a:tr h="333375">
                <a:tc>
                  <a:txBody>
                    <a:bodyPr/>
                    <a:lstStyle/>
                    <a:p>
                      <a:pPr algn="l" fontAlgn="b"/>
                      <a:r>
                        <a:rPr lang="fr-FR" sz="2000" b="1" i="0" u="none" strike="noStrike">
                          <a:solidFill>
                            <a:srgbClr val="FFFFFF"/>
                          </a:solidFill>
                          <a:effectLst/>
                          <a:latin typeface="Calibri" panose="020F0502020204030204" pitchFamily="34" charset="0"/>
                        </a:rPr>
                        <a:t>n²</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fr-FR" sz="2000" b="0" i="0" u="none" strike="noStrike">
                          <a:solidFill>
                            <a:srgbClr val="000000"/>
                          </a:solidFill>
                          <a:effectLst/>
                          <a:latin typeface="Calibri" panose="020F0502020204030204" pitchFamily="34" charset="0"/>
                        </a:rPr>
                        <a:t>1000000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100000000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10000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2,777777778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9980364"/>
                  </a:ext>
                </a:extLst>
              </a:tr>
              <a:tr h="333375">
                <a:tc>
                  <a:txBody>
                    <a:bodyPr/>
                    <a:lstStyle/>
                    <a:p>
                      <a:pPr algn="l" fontAlgn="b"/>
                      <a:r>
                        <a:rPr lang="fr-FR" sz="2000" b="1" i="0" u="none" strike="noStrike">
                          <a:solidFill>
                            <a:srgbClr val="FFFFFF"/>
                          </a:solidFill>
                          <a:effectLst/>
                          <a:latin typeface="Calibri" panose="020F0502020204030204" pitchFamily="34" charset="0"/>
                        </a:rPr>
                        <a:t>n.log(n)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fr-FR" sz="2000" b="0" i="0" u="none" strike="noStrike">
                          <a:solidFill>
                            <a:srgbClr val="000000"/>
                          </a:solidFill>
                          <a:effectLst/>
                          <a:latin typeface="Calibri" panose="020F0502020204030204" pitchFamily="34" charset="0"/>
                        </a:rPr>
                        <a:t>1000000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100000000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2000" b="0" i="0" u="none" strike="noStrike">
                          <a:solidFill>
                            <a:srgbClr val="000000"/>
                          </a:solidFill>
                          <a:effectLst/>
                          <a:latin typeface="Calibri" panose="020F0502020204030204" pitchFamily="34" charset="0"/>
                        </a:rPr>
                        <a:t>0,199315686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20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2370828"/>
                  </a:ext>
                </a:extLst>
              </a:tr>
            </a:tbl>
          </a:graphicData>
        </a:graphic>
      </p:graphicFrame>
    </p:spTree>
    <p:extLst>
      <p:ext uri="{BB962C8B-B14F-4D97-AF65-F5344CB8AC3E}">
        <p14:creationId xmlns:p14="http://schemas.microsoft.com/office/powerpoint/2010/main" val="2375087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Comparer les algorithmes – Vison graphique</a:t>
            </a:r>
            <a:endParaRPr lang="en-US" sz="3200" b="0" strike="noStrike" spc="-1">
              <a:solidFill>
                <a:srgbClr val="376092"/>
              </a:solidFill>
              <a:latin typeface="Arial"/>
            </a:endParaRPr>
          </a:p>
        </p:txBody>
      </p:sp>
      <p:sp>
        <p:nvSpPr>
          <p:cNvPr id="136" name="TextShape 2"/>
          <p:cNvSpPr txBox="1"/>
          <p:nvPr/>
        </p:nvSpPr>
        <p:spPr>
          <a:xfrm>
            <a:off x="457200" y="1600401"/>
            <a:ext cx="8229240" cy="4525560"/>
          </a:xfrm>
          <a:prstGeom prst="rect">
            <a:avLst/>
          </a:prstGeom>
          <a:noFill/>
          <a:ln w="0">
            <a:noFill/>
          </a:ln>
        </p:spPr>
        <p:txBody>
          <a:bodyPr lIns="0" tIns="0" rIns="0" bIns="0">
            <a:noAutofit/>
          </a:bodyPr>
          <a:lstStyle/>
          <a:p>
            <a:pPr marL="108000">
              <a:spcAft>
                <a:spcPts val="1060"/>
              </a:spcAft>
              <a:buClr>
                <a:srgbClr val="000000"/>
              </a:buClr>
              <a:buSzPct val="45000"/>
            </a:pPr>
            <a:r>
              <a:rPr lang="fr-FR" b="0" strike="noStrike" spc="-1">
                <a:latin typeface="Arial"/>
              </a:rPr>
              <a:t>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graphicFrame>
        <p:nvGraphicFramePr>
          <p:cNvPr id="5" name="Graphique 4">
            <a:extLst>
              <a:ext uri="{FF2B5EF4-FFF2-40B4-BE49-F238E27FC236}">
                <a16:creationId xmlns:a16="http://schemas.microsoft.com/office/drawing/2014/main" id="{600D59AD-DFF0-400B-AD4A-4FC08635E213}"/>
              </a:ext>
            </a:extLst>
          </p:cNvPr>
          <p:cNvGraphicFramePr>
            <a:graphicFrameLocks/>
          </p:cNvGraphicFramePr>
          <p:nvPr>
            <p:extLst>
              <p:ext uri="{D42A27DB-BD31-4B8C-83A1-F6EECF244321}">
                <p14:modId xmlns:p14="http://schemas.microsoft.com/office/powerpoint/2010/main" val="43647013"/>
              </p:ext>
            </p:extLst>
          </p:nvPr>
        </p:nvGraphicFramePr>
        <p:xfrm>
          <a:off x="457200" y="1251751"/>
          <a:ext cx="8229239" cy="53315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94782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Notion d’optimisation</a:t>
            </a:r>
            <a:endParaRPr lang="en-US" sz="3200" b="0" strike="noStrike" spc="-1">
              <a:solidFill>
                <a:srgbClr val="376092"/>
              </a:solidFill>
              <a:latin typeface="Arial"/>
            </a:endParaRPr>
          </a:p>
        </p:txBody>
      </p:sp>
      <p:sp>
        <p:nvSpPr>
          <p:cNvPr id="136" name="TextShape 2"/>
          <p:cNvSpPr txBox="1"/>
          <p:nvPr/>
        </p:nvSpPr>
        <p:spPr>
          <a:xfrm>
            <a:off x="457200" y="1600401"/>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L’optimisation peut prendre plusieurs aspects en programmation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Optimisation du temps d’exécution.</a:t>
            </a:r>
          </a:p>
          <a:p>
            <a:pPr marL="889200" lvl="1" indent="-324000">
              <a:spcAft>
                <a:spcPts val="1060"/>
              </a:spcAft>
              <a:buClr>
                <a:srgbClr val="000000"/>
              </a:buClr>
              <a:buSzPct val="45000"/>
              <a:buFont typeface="Wingdings" charset="2"/>
              <a:buChar char=""/>
            </a:pPr>
            <a:r>
              <a:rPr lang="fr-FR" sz="2400" b="0" strike="noStrike" spc="-1">
                <a:solidFill>
                  <a:srgbClr val="376092"/>
                </a:solidFill>
                <a:latin typeface="Arial"/>
              </a:rPr>
              <a:t>Optimisation de la mémoire</a:t>
            </a:r>
            <a:r>
              <a:rPr lang="fr-FR" sz="2400" spc="-1">
                <a:solidFill>
                  <a:srgbClr val="376092"/>
                </a:solidFill>
                <a:latin typeface="Arial"/>
              </a:rPr>
              <a:t>.</a:t>
            </a:r>
          </a:p>
          <a:p>
            <a:pPr marL="889200" lvl="1" indent="-324000">
              <a:spcAft>
                <a:spcPts val="1060"/>
              </a:spcAft>
              <a:buClr>
                <a:srgbClr val="000000"/>
              </a:buClr>
              <a:buSzPct val="45000"/>
              <a:buFont typeface="Wingdings" charset="2"/>
              <a:buChar char=""/>
            </a:pPr>
            <a:r>
              <a:rPr lang="fr-FR" sz="2400" b="0" strike="noStrike" spc="-1">
                <a:solidFill>
                  <a:srgbClr val="376092"/>
                </a:solidFill>
                <a:latin typeface="Arial"/>
              </a:rPr>
              <a:t>Optimisation de l’architecture et de la modularité.</a:t>
            </a:r>
          </a:p>
          <a:p>
            <a:pPr marL="432000" indent="-324000">
              <a:spcAft>
                <a:spcPts val="1060"/>
              </a:spcAft>
              <a:buClr>
                <a:srgbClr val="000000"/>
              </a:buClr>
              <a:buSzPct val="45000"/>
              <a:buFont typeface="Wingdings" charset="2"/>
              <a:buChar char=""/>
            </a:pPr>
            <a:r>
              <a:rPr lang="fr-FR" sz="2400" spc="-1">
                <a:solidFill>
                  <a:srgbClr val="376092"/>
                </a:solidFill>
                <a:latin typeface="Arial"/>
              </a:rPr>
              <a:t>Parfois améliorer le programme dans un domaine peut le rendre moins performant dans d’autres.</a:t>
            </a:r>
            <a:endParaRPr lang="fr-FR" sz="2400" b="0" strike="noStrike" spc="-1">
              <a:solidFill>
                <a:srgbClr val="376092"/>
              </a:solidFill>
              <a:latin typeface="Arial"/>
            </a:endParaRPr>
          </a:p>
          <a:p>
            <a:pPr marL="108000">
              <a:spcAft>
                <a:spcPts val="1060"/>
              </a:spcAft>
              <a:buClr>
                <a:srgbClr val="000000"/>
              </a:buClr>
              <a:buSzPct val="45000"/>
            </a:pPr>
            <a:r>
              <a:rPr lang="fr-FR" b="0" strike="noStrike" spc="-1">
                <a:latin typeface="Arial"/>
              </a:rPr>
              <a:t>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spTree>
    <p:extLst>
      <p:ext uri="{BB962C8B-B14F-4D97-AF65-F5344CB8AC3E}">
        <p14:creationId xmlns:p14="http://schemas.microsoft.com/office/powerpoint/2010/main" val="1889134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5</a:t>
            </a:r>
            <a:r>
              <a:rPr lang="fr-FR" sz="3200" b="0" strike="noStrike" spc="-1">
                <a:solidFill>
                  <a:srgbClr val="376092"/>
                </a:solidFill>
                <a:latin typeface="Arial"/>
              </a:rPr>
              <a:t> jours pour s’initier à l’algorithmie</a:t>
            </a:r>
            <a:endParaRPr lang="en-US" sz="3200" b="0" strike="noStrike" spc="-1">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Jour 5 : Complexité algorithmique</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r>
              <a:rPr lang="fr-FR" sz="2400" spc="-1">
                <a:solidFill>
                  <a:srgbClr val="376092"/>
                </a:solidFill>
                <a:latin typeface="Calibri"/>
              </a:rPr>
              <a:t>Comment évaluer un algorithme?</a:t>
            </a:r>
            <a:endParaRPr lang="en-US" sz="2400" b="0" strike="noStrike" spc="-1">
              <a:solidFill>
                <a:srgbClr val="376092"/>
              </a:solidFill>
              <a:latin typeface="Calibri"/>
            </a:endParaRPr>
          </a:p>
          <a:p>
            <a:pPr marL="864000" lvl="1" indent="-324000">
              <a:spcAft>
                <a:spcPts val="1134"/>
              </a:spcAft>
              <a:buClr>
                <a:srgbClr val="000000"/>
              </a:buClr>
              <a:buSzPct val="45000"/>
              <a:buFont typeface="Wingdings" charset="2"/>
              <a:buChar char=""/>
            </a:pPr>
            <a:r>
              <a:rPr lang="fr-FR" sz="2400" b="0" strike="noStrike" spc="-1">
                <a:solidFill>
                  <a:srgbClr val="376092"/>
                </a:solidFill>
                <a:latin typeface="Calibri"/>
              </a:rPr>
              <a:t>Comment comparer des algori</a:t>
            </a:r>
            <a:r>
              <a:rPr lang="fr-FR" sz="2400" spc="-1">
                <a:solidFill>
                  <a:srgbClr val="376092"/>
                </a:solidFill>
                <a:latin typeface="Calibri"/>
              </a:rPr>
              <a:t>thmes?</a:t>
            </a:r>
            <a:endParaRPr lang="en-US" sz="2400" b="0" strike="noStrike" spc="-1">
              <a:solidFill>
                <a:srgbClr val="376092"/>
              </a:solidFill>
              <a:latin typeface="Calibri"/>
            </a:endParaRPr>
          </a:p>
          <a:p>
            <a:pPr marL="864000" lvl="1" indent="-324000">
              <a:spcAft>
                <a:spcPts val="1134"/>
              </a:spcAft>
              <a:buClr>
                <a:srgbClr val="000000"/>
              </a:buClr>
              <a:buSzPct val="45000"/>
              <a:buFont typeface="Wingdings" charset="2"/>
              <a:buChar char=""/>
            </a:pPr>
            <a:r>
              <a:rPr lang="fr-FR" sz="2400" b="0" strike="noStrike" spc="-1">
                <a:solidFill>
                  <a:srgbClr val="376092"/>
                </a:solidFill>
                <a:latin typeface="Calibri"/>
              </a:rPr>
              <a:t>Comment optimiser nos al</a:t>
            </a:r>
            <a:r>
              <a:rPr lang="fr-FR" sz="2400" spc="-1">
                <a:solidFill>
                  <a:srgbClr val="376092"/>
                </a:solidFill>
                <a:latin typeface="Calibri"/>
              </a:rPr>
              <a:t>gorithmes?</a:t>
            </a:r>
            <a:endParaRPr lang="fr-FR" sz="2400" b="0" strike="noStrike" spc="-1">
              <a:solidFill>
                <a:srgbClr val="376092"/>
              </a:solidFill>
              <a:latin typeface="Calibri"/>
            </a:endParaRPr>
          </a:p>
          <a:p>
            <a:pPr marL="864000" lvl="1" indent="-324000">
              <a:spcAft>
                <a:spcPts val="1134"/>
              </a:spcAft>
              <a:buClr>
                <a:srgbClr val="000000"/>
              </a:buClr>
              <a:buSzPct val="45000"/>
              <a:buFont typeface="Wingdings" charset="2"/>
              <a:buChar char=""/>
            </a:pPr>
            <a:r>
              <a:rPr lang="fr-FR" sz="2400" b="0" strike="noStrike" spc="-1">
                <a:solidFill>
                  <a:srgbClr val="376092"/>
                </a:solidFill>
                <a:latin typeface="Calibri"/>
              </a:rPr>
              <a:t>Quelques cas concrets.</a:t>
            </a:r>
            <a:endParaRPr lang="en-US" sz="2400" b="0" strike="noStrike" spc="-1">
              <a:solidFill>
                <a:srgbClr val="376092"/>
              </a:solidFill>
              <a:latin typeface="Calibri"/>
            </a:endParaRPr>
          </a:p>
          <a:p>
            <a:pPr marL="864000" lvl="1" indent="-324000">
              <a:spcAft>
                <a:spcPts val="1134"/>
              </a:spcAft>
              <a:buClr>
                <a:srgbClr val="000000"/>
              </a:buClr>
              <a:buSzPct val="45000"/>
              <a:buFont typeface="Wingdings" charset="2"/>
              <a:buChar char=""/>
            </a:pPr>
            <a:r>
              <a:rPr lang="fr-FR" sz="2400" b="0" strike="noStrike" spc="-1">
                <a:solidFill>
                  <a:srgbClr val="376092"/>
                </a:solidFill>
                <a:latin typeface="Calibri"/>
              </a:rPr>
              <a:t>Questions et ressentis.</a:t>
            </a:r>
            <a:endParaRPr lang="en-US" sz="2400" b="0" strike="noStrike"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Notion d’optimisation – temps d’</a:t>
            </a:r>
            <a:r>
              <a:rPr lang="fr-FR" sz="3200" spc="-1">
                <a:solidFill>
                  <a:srgbClr val="376092"/>
                </a:solidFill>
                <a:latin typeface="Arial"/>
              </a:rPr>
              <a:t>e</a:t>
            </a:r>
            <a:r>
              <a:rPr lang="fr-FR" sz="3200" b="0" strike="noStrike" spc="-1">
                <a:solidFill>
                  <a:srgbClr val="376092"/>
                </a:solidFill>
                <a:latin typeface="Arial"/>
              </a:rPr>
              <a:t>xécution</a:t>
            </a:r>
            <a:endParaRPr lang="en-US" sz="3200" b="0" strike="noStrike" spc="-1">
              <a:solidFill>
                <a:srgbClr val="376092"/>
              </a:solidFill>
              <a:latin typeface="Arial"/>
            </a:endParaRPr>
          </a:p>
        </p:txBody>
      </p:sp>
      <p:sp>
        <p:nvSpPr>
          <p:cNvPr id="136" name="TextShape 2"/>
          <p:cNvSpPr txBox="1"/>
          <p:nvPr/>
        </p:nvSpPr>
        <p:spPr>
          <a:xfrm>
            <a:off x="457200" y="1600401"/>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Le calcul de la complexité de notre algorithme peut nous donner une indication sur le temps d’exécution. </a:t>
            </a:r>
          </a:p>
          <a:p>
            <a:pPr marL="432000" indent="-324000">
              <a:spcAft>
                <a:spcPts val="1060"/>
              </a:spcAft>
              <a:buClr>
                <a:srgbClr val="000000"/>
              </a:buClr>
              <a:buSzPct val="45000"/>
              <a:buFont typeface="Wingdings" charset="2"/>
              <a:buChar char=""/>
            </a:pPr>
            <a:r>
              <a:rPr lang="fr-FR" sz="2400" spc="-1">
                <a:solidFill>
                  <a:srgbClr val="376092"/>
                </a:solidFill>
                <a:latin typeface="Arial"/>
              </a:rPr>
              <a:t>Il est également possible de reprendre notre fonction et de l’analyser.</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Parfois un changement d’ordre dans les instructions peut permettre une net</a:t>
            </a:r>
            <a:r>
              <a:rPr lang="fr-FR" sz="2400" spc="-1">
                <a:solidFill>
                  <a:srgbClr val="376092"/>
                </a:solidFill>
                <a:latin typeface="Arial"/>
              </a:rPr>
              <a:t>te amélioration des performances.</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Parfois une fonction fait du travail inutile, comme continuer </a:t>
            </a:r>
            <a:r>
              <a:rPr lang="fr-FR" sz="2400" spc="-1">
                <a:solidFill>
                  <a:srgbClr val="376092"/>
                </a:solidFill>
                <a:latin typeface="Arial"/>
              </a:rPr>
              <a:t>à parcourir un tableau alors qu’elle a déjà trouvé ce qu’elle cherche.</a:t>
            </a:r>
            <a:endParaRPr lang="fr-FR" sz="2400" b="0" strike="noStrike" spc="-1">
              <a:solidFill>
                <a:srgbClr val="376092"/>
              </a:solidFill>
              <a:latin typeface="Arial"/>
            </a:endParaRPr>
          </a:p>
          <a:p>
            <a:pPr marL="108000">
              <a:spcAft>
                <a:spcPts val="1060"/>
              </a:spcAft>
              <a:buClr>
                <a:srgbClr val="000000"/>
              </a:buClr>
              <a:buSzPct val="45000"/>
            </a:pPr>
            <a:r>
              <a:rPr lang="fr-FR" b="0" strike="noStrike" spc="-1">
                <a:latin typeface="Arial"/>
              </a:rPr>
              <a:t>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spTree>
    <p:extLst>
      <p:ext uri="{BB962C8B-B14F-4D97-AF65-F5344CB8AC3E}">
        <p14:creationId xmlns:p14="http://schemas.microsoft.com/office/powerpoint/2010/main" val="3736851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Notion d’optimisation – temps d’</a:t>
            </a:r>
            <a:r>
              <a:rPr lang="fr-FR" sz="3200" spc="-1">
                <a:solidFill>
                  <a:srgbClr val="376092"/>
                </a:solidFill>
                <a:latin typeface="Arial"/>
              </a:rPr>
              <a:t>e</a:t>
            </a:r>
            <a:r>
              <a:rPr lang="fr-FR" sz="3200" b="0" strike="noStrike" spc="-1">
                <a:solidFill>
                  <a:srgbClr val="376092"/>
                </a:solidFill>
                <a:latin typeface="Arial"/>
              </a:rPr>
              <a:t>xécution</a:t>
            </a:r>
            <a:endParaRPr lang="en-US" sz="3200" b="0" strike="noStrike" spc="-1">
              <a:solidFill>
                <a:srgbClr val="376092"/>
              </a:solidFill>
              <a:latin typeface="Arial"/>
            </a:endParaRPr>
          </a:p>
        </p:txBody>
      </p:sp>
      <p:sp>
        <p:nvSpPr>
          <p:cNvPr id="136" name="TextShape 2"/>
          <p:cNvSpPr txBox="1"/>
          <p:nvPr/>
        </p:nvSpPr>
        <p:spPr>
          <a:xfrm>
            <a:off x="457200" y="1600401"/>
            <a:ext cx="8229240" cy="4525560"/>
          </a:xfrm>
          <a:prstGeom prst="rect">
            <a:avLst/>
          </a:prstGeom>
          <a:noFill/>
          <a:ln w="0">
            <a:noFill/>
          </a:ln>
        </p:spPr>
        <p:txBody>
          <a:bodyPr lIns="0" tIns="0" rIns="0" bIns="0">
            <a:noAutofit/>
          </a:bodyPr>
          <a:lstStyle/>
          <a:p>
            <a:pPr marL="108000">
              <a:spcAft>
                <a:spcPts val="1060"/>
              </a:spcAft>
              <a:buClr>
                <a:srgbClr val="000000"/>
              </a:buClr>
              <a:buSzPct val="45000"/>
            </a:pPr>
            <a:r>
              <a:rPr lang="fr-FR" b="0" strike="noStrike" spc="-1">
                <a:latin typeface="Arial"/>
              </a:rPr>
              <a:t>Fonction </a:t>
            </a:r>
            <a:r>
              <a:rPr lang="fr-FR" b="0" strike="noStrike" spc="-1" err="1">
                <a:latin typeface="Arial"/>
              </a:rPr>
              <a:t>afficheLundi</a:t>
            </a:r>
            <a:r>
              <a:rPr lang="fr-FR" b="0" strike="noStrike" spc="-1">
                <a:latin typeface="Arial"/>
              </a:rPr>
              <a:t>(Chaîne de caractères : msg, Chaîne de caractère : jour)</a:t>
            </a:r>
          </a:p>
          <a:p>
            <a:pPr marL="108000">
              <a:spcAft>
                <a:spcPts val="1060"/>
              </a:spcAft>
              <a:buClr>
                <a:srgbClr val="000000"/>
              </a:buClr>
              <a:buSzPct val="45000"/>
            </a:pPr>
            <a:r>
              <a:rPr lang="fr-FR" b="0" strike="noStrike" spc="-1">
                <a:latin typeface="Arial"/>
              </a:rPr>
              <a:t>Déclaration</a:t>
            </a:r>
          </a:p>
          <a:p>
            <a:pPr marL="108000">
              <a:spcAft>
                <a:spcPts val="1060"/>
              </a:spcAft>
              <a:buClr>
                <a:srgbClr val="000000"/>
              </a:buClr>
              <a:buSzPct val="45000"/>
            </a:pPr>
            <a:r>
              <a:rPr lang="fr-FR" spc="-1">
                <a:latin typeface="Arial"/>
              </a:rPr>
              <a:t>	Entier : compteur = 0</a:t>
            </a:r>
          </a:p>
          <a:p>
            <a:pPr marL="108000">
              <a:spcAft>
                <a:spcPts val="1060"/>
              </a:spcAft>
              <a:buClr>
                <a:srgbClr val="000000"/>
              </a:buClr>
              <a:buSzPct val="45000"/>
            </a:pPr>
            <a:r>
              <a:rPr lang="fr-FR" b="0" strike="noStrike" spc="-1">
                <a:latin typeface="Arial"/>
              </a:rPr>
              <a:t>Début</a:t>
            </a:r>
          </a:p>
          <a:p>
            <a:pPr marL="108000">
              <a:spcAft>
                <a:spcPts val="1060"/>
              </a:spcAft>
              <a:buClr>
                <a:srgbClr val="000000"/>
              </a:buClr>
              <a:buSzPct val="45000"/>
            </a:pPr>
            <a:r>
              <a:rPr lang="fr-FR" spc="-1">
                <a:latin typeface="Arial"/>
              </a:rPr>
              <a:t>	</a:t>
            </a:r>
            <a:r>
              <a:rPr lang="fr-FR" b="0" strike="noStrike" spc="-1">
                <a:latin typeface="Arial"/>
              </a:rPr>
              <a:t> </a:t>
            </a:r>
            <a:r>
              <a:rPr lang="fr-FR" spc="-1">
                <a:latin typeface="Arial"/>
              </a:rPr>
              <a:t>pour compteur de 0 à 10</a:t>
            </a:r>
          </a:p>
          <a:p>
            <a:pPr marL="108000">
              <a:spcAft>
                <a:spcPts val="1060"/>
              </a:spcAft>
              <a:buClr>
                <a:srgbClr val="000000"/>
              </a:buClr>
              <a:buSzPct val="45000"/>
            </a:pPr>
            <a:r>
              <a:rPr lang="fr-FR" b="0" strike="noStrike" spc="-1">
                <a:latin typeface="Arial"/>
              </a:rPr>
              <a:t>		si </a:t>
            </a:r>
            <a:r>
              <a:rPr lang="fr-FR" spc="-1">
                <a:latin typeface="Arial"/>
              </a:rPr>
              <a:t>jour = ‘lundi’ alors</a:t>
            </a:r>
          </a:p>
          <a:p>
            <a:pPr marL="108000">
              <a:spcAft>
                <a:spcPts val="1060"/>
              </a:spcAft>
              <a:buClr>
                <a:srgbClr val="000000"/>
              </a:buClr>
              <a:buSzPct val="45000"/>
            </a:pPr>
            <a:r>
              <a:rPr lang="fr-FR" b="0" strike="noStrike" spc="-1">
                <a:latin typeface="Arial"/>
              </a:rPr>
              <a:t>			Ecrire msg</a:t>
            </a:r>
          </a:p>
          <a:p>
            <a:pPr marL="108000">
              <a:spcAft>
                <a:spcPts val="1060"/>
              </a:spcAft>
              <a:buClr>
                <a:srgbClr val="000000"/>
              </a:buClr>
              <a:buSzPct val="45000"/>
            </a:pPr>
            <a:r>
              <a:rPr lang="fr-FR" spc="-1">
                <a:latin typeface="Arial"/>
              </a:rPr>
              <a:t>		</a:t>
            </a:r>
            <a:r>
              <a:rPr lang="fr-FR" spc="-1" err="1">
                <a:latin typeface="Arial"/>
              </a:rPr>
              <a:t>Fsi</a:t>
            </a:r>
            <a:endParaRPr lang="fr-FR" spc="-1">
              <a:latin typeface="Arial"/>
            </a:endParaRPr>
          </a:p>
          <a:p>
            <a:pPr marL="108000">
              <a:spcAft>
                <a:spcPts val="1060"/>
              </a:spcAft>
              <a:buClr>
                <a:srgbClr val="000000"/>
              </a:buClr>
              <a:buSzPct val="45000"/>
            </a:pPr>
            <a:r>
              <a:rPr lang="fr-FR" b="0" strike="noStrike" spc="-1">
                <a:latin typeface="Arial"/>
              </a:rPr>
              <a:t>	</a:t>
            </a:r>
            <a:r>
              <a:rPr lang="fr-FR" b="0" strike="noStrike" spc="-1" err="1">
                <a:latin typeface="Arial"/>
              </a:rPr>
              <a:t>fpour</a:t>
            </a:r>
            <a:endParaRPr lang="fr-FR" b="0" strike="noStrike" spc="-1">
              <a:latin typeface="Arial"/>
            </a:endParaRPr>
          </a:p>
          <a:p>
            <a:pPr marL="108000">
              <a:spcAft>
                <a:spcPts val="1060"/>
              </a:spcAft>
              <a:buClr>
                <a:srgbClr val="000000"/>
              </a:buClr>
              <a:buSzPct val="45000"/>
            </a:pPr>
            <a:r>
              <a:rPr lang="fr-FR" spc="-1">
                <a:latin typeface="Arial"/>
              </a:rPr>
              <a:t>Fin</a:t>
            </a:r>
            <a:endParaRPr lang="fr-FR" b="0" strike="noStrike" spc="-1">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spTree>
    <p:extLst>
      <p:ext uri="{BB962C8B-B14F-4D97-AF65-F5344CB8AC3E}">
        <p14:creationId xmlns:p14="http://schemas.microsoft.com/office/powerpoint/2010/main" val="1462194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Notion d’optimisation – temps d’</a:t>
            </a:r>
            <a:r>
              <a:rPr lang="fr-FR" sz="3200" spc="-1">
                <a:solidFill>
                  <a:srgbClr val="376092"/>
                </a:solidFill>
                <a:latin typeface="Arial"/>
              </a:rPr>
              <a:t>e</a:t>
            </a:r>
            <a:r>
              <a:rPr lang="fr-FR" sz="3200" b="0" strike="noStrike" spc="-1">
                <a:solidFill>
                  <a:srgbClr val="376092"/>
                </a:solidFill>
                <a:latin typeface="Arial"/>
              </a:rPr>
              <a:t>xécution</a:t>
            </a:r>
            <a:endParaRPr lang="en-US" sz="3200" b="0" strike="noStrike" spc="-1">
              <a:solidFill>
                <a:srgbClr val="376092"/>
              </a:solidFill>
              <a:latin typeface="Arial"/>
            </a:endParaRPr>
          </a:p>
        </p:txBody>
      </p:sp>
      <p:sp>
        <p:nvSpPr>
          <p:cNvPr id="136" name="TextShape 2"/>
          <p:cNvSpPr txBox="1"/>
          <p:nvPr/>
        </p:nvSpPr>
        <p:spPr>
          <a:xfrm>
            <a:off x="457200" y="1600401"/>
            <a:ext cx="8229240" cy="4525560"/>
          </a:xfrm>
          <a:prstGeom prst="rect">
            <a:avLst/>
          </a:prstGeom>
          <a:noFill/>
          <a:ln w="0">
            <a:noFill/>
          </a:ln>
        </p:spPr>
        <p:txBody>
          <a:bodyPr lIns="0" tIns="0" rIns="0" bIns="0">
            <a:noAutofit/>
          </a:bodyPr>
          <a:lstStyle/>
          <a:p>
            <a:pPr marL="108000">
              <a:spcAft>
                <a:spcPts val="1060"/>
              </a:spcAft>
              <a:buClr>
                <a:srgbClr val="000000"/>
              </a:buClr>
              <a:buSzPct val="45000"/>
            </a:pPr>
            <a:r>
              <a:rPr lang="fr-FR" b="0" strike="noStrike" spc="-1">
                <a:latin typeface="Arial"/>
              </a:rPr>
              <a:t>Fonction rechercher(Entier : </a:t>
            </a:r>
            <a:r>
              <a:rPr lang="fr-FR" b="0" strike="noStrike" spc="-1" err="1">
                <a:latin typeface="Arial"/>
              </a:rPr>
              <a:t>element</a:t>
            </a:r>
            <a:r>
              <a:rPr lang="fr-FR" b="0" strike="noStrike" spc="-1">
                <a:latin typeface="Arial"/>
              </a:rPr>
              <a:t>, Entier[] : tab) : Entier</a:t>
            </a:r>
          </a:p>
          <a:p>
            <a:pPr marL="108000">
              <a:spcAft>
                <a:spcPts val="1060"/>
              </a:spcAft>
              <a:buClr>
                <a:srgbClr val="000000"/>
              </a:buClr>
              <a:buSzPct val="45000"/>
            </a:pPr>
            <a:r>
              <a:rPr lang="fr-FR" b="0" strike="noStrike" spc="-1">
                <a:latin typeface="Arial"/>
              </a:rPr>
              <a:t>Déclaration</a:t>
            </a:r>
          </a:p>
          <a:p>
            <a:pPr marL="108000">
              <a:spcAft>
                <a:spcPts val="1060"/>
              </a:spcAft>
              <a:buClr>
                <a:srgbClr val="000000"/>
              </a:buClr>
              <a:buSzPct val="45000"/>
            </a:pPr>
            <a:r>
              <a:rPr lang="fr-FR" spc="-1">
                <a:latin typeface="Arial"/>
              </a:rPr>
              <a:t>	Entier : indice = 0, </a:t>
            </a:r>
            <a:r>
              <a:rPr lang="fr-FR" spc="-1" err="1">
                <a:latin typeface="Arial"/>
              </a:rPr>
              <a:t>indice_element</a:t>
            </a:r>
            <a:r>
              <a:rPr lang="fr-FR" spc="-1">
                <a:latin typeface="Arial"/>
              </a:rPr>
              <a:t> = -1</a:t>
            </a:r>
          </a:p>
          <a:p>
            <a:pPr marL="108000">
              <a:spcAft>
                <a:spcPts val="1060"/>
              </a:spcAft>
              <a:buClr>
                <a:srgbClr val="000000"/>
              </a:buClr>
              <a:buSzPct val="45000"/>
            </a:pPr>
            <a:r>
              <a:rPr lang="fr-FR" b="0" strike="noStrike" spc="-1">
                <a:latin typeface="Arial"/>
              </a:rPr>
              <a:t>Début</a:t>
            </a:r>
          </a:p>
          <a:p>
            <a:pPr marL="108000">
              <a:spcAft>
                <a:spcPts val="1060"/>
              </a:spcAft>
              <a:buClr>
                <a:srgbClr val="000000"/>
              </a:buClr>
              <a:buSzPct val="45000"/>
            </a:pPr>
            <a:r>
              <a:rPr lang="fr-FR" spc="-1">
                <a:latin typeface="Arial"/>
              </a:rPr>
              <a:t>	</a:t>
            </a:r>
            <a:r>
              <a:rPr lang="fr-FR" b="0" strike="noStrike" spc="-1">
                <a:latin typeface="Arial"/>
              </a:rPr>
              <a:t> </a:t>
            </a:r>
            <a:r>
              <a:rPr lang="fr-FR" spc="-1">
                <a:latin typeface="Arial"/>
              </a:rPr>
              <a:t>pour indice de 0 à taille(tab)-1 </a:t>
            </a:r>
          </a:p>
          <a:p>
            <a:pPr marL="108000">
              <a:spcAft>
                <a:spcPts val="1060"/>
              </a:spcAft>
              <a:buClr>
                <a:srgbClr val="000000"/>
              </a:buClr>
              <a:buSzPct val="45000"/>
            </a:pPr>
            <a:r>
              <a:rPr lang="fr-FR" b="0" strike="noStrike" spc="-1">
                <a:latin typeface="Arial"/>
              </a:rPr>
              <a:t>		si tab[</a:t>
            </a:r>
            <a:r>
              <a:rPr lang="fr-FR" spc="-1">
                <a:latin typeface="Arial"/>
              </a:rPr>
              <a:t>indice] = </a:t>
            </a:r>
            <a:r>
              <a:rPr lang="fr-FR" spc="-1" err="1">
                <a:latin typeface="Arial"/>
              </a:rPr>
              <a:t>element</a:t>
            </a:r>
            <a:r>
              <a:rPr lang="fr-FR" spc="-1">
                <a:latin typeface="Arial"/>
              </a:rPr>
              <a:t> alors</a:t>
            </a:r>
          </a:p>
          <a:p>
            <a:pPr marL="108000">
              <a:spcAft>
                <a:spcPts val="1060"/>
              </a:spcAft>
              <a:buClr>
                <a:srgbClr val="000000"/>
              </a:buClr>
              <a:buSzPct val="45000"/>
            </a:pPr>
            <a:r>
              <a:rPr lang="fr-FR" b="0" strike="noStrike" spc="-1">
                <a:latin typeface="Arial"/>
              </a:rPr>
              <a:t>			</a:t>
            </a:r>
            <a:r>
              <a:rPr lang="fr-FR" spc="-1" err="1">
                <a:latin typeface="Arial"/>
              </a:rPr>
              <a:t>indice_element</a:t>
            </a:r>
            <a:r>
              <a:rPr lang="fr-FR" spc="-1">
                <a:latin typeface="Arial"/>
              </a:rPr>
              <a:t> = indice</a:t>
            </a:r>
            <a:endParaRPr lang="fr-FR" b="0" strike="noStrike" spc="-1">
              <a:latin typeface="Arial"/>
            </a:endParaRPr>
          </a:p>
          <a:p>
            <a:pPr marL="108000">
              <a:spcAft>
                <a:spcPts val="1060"/>
              </a:spcAft>
              <a:buClr>
                <a:srgbClr val="000000"/>
              </a:buClr>
              <a:buSzPct val="45000"/>
            </a:pPr>
            <a:r>
              <a:rPr lang="fr-FR" spc="-1">
                <a:latin typeface="Arial"/>
              </a:rPr>
              <a:t>		</a:t>
            </a:r>
            <a:r>
              <a:rPr lang="fr-FR" spc="-1" err="1">
                <a:latin typeface="Arial"/>
              </a:rPr>
              <a:t>Fsi</a:t>
            </a:r>
            <a:endParaRPr lang="fr-FR" spc="-1">
              <a:latin typeface="Arial"/>
            </a:endParaRPr>
          </a:p>
          <a:p>
            <a:pPr marL="108000">
              <a:spcAft>
                <a:spcPts val="1060"/>
              </a:spcAft>
              <a:buClr>
                <a:srgbClr val="000000"/>
              </a:buClr>
              <a:buSzPct val="45000"/>
            </a:pPr>
            <a:r>
              <a:rPr lang="fr-FR" b="0" strike="noStrike" spc="-1">
                <a:latin typeface="Arial"/>
              </a:rPr>
              <a:t>	</a:t>
            </a:r>
            <a:r>
              <a:rPr lang="fr-FR" b="0" strike="noStrike" spc="-1" err="1">
                <a:latin typeface="Arial"/>
              </a:rPr>
              <a:t>fpour</a:t>
            </a:r>
            <a:endParaRPr lang="fr-FR" b="0" strike="noStrike" spc="-1">
              <a:latin typeface="Arial"/>
            </a:endParaRPr>
          </a:p>
          <a:p>
            <a:pPr marL="108000">
              <a:spcAft>
                <a:spcPts val="1060"/>
              </a:spcAft>
              <a:buClr>
                <a:srgbClr val="000000"/>
              </a:buClr>
              <a:buSzPct val="45000"/>
            </a:pPr>
            <a:r>
              <a:rPr lang="fr-FR" spc="-1">
                <a:latin typeface="Arial"/>
              </a:rPr>
              <a:t>	retour </a:t>
            </a:r>
            <a:r>
              <a:rPr lang="fr-FR" spc="-1">
                <a:latin typeface="Arial"/>
                <a:sym typeface="Wingdings" panose="05000000000000000000" pitchFamily="2" charset="2"/>
              </a:rPr>
              <a:t> </a:t>
            </a:r>
            <a:r>
              <a:rPr lang="fr-FR" spc="-1" err="1">
                <a:latin typeface="Arial"/>
                <a:sym typeface="Wingdings" panose="05000000000000000000" pitchFamily="2" charset="2"/>
              </a:rPr>
              <a:t>indice_element</a:t>
            </a:r>
            <a:endParaRPr lang="fr-FR" b="0" strike="noStrike" spc="-1">
              <a:latin typeface="Arial"/>
            </a:endParaRPr>
          </a:p>
          <a:p>
            <a:pPr marL="108000">
              <a:spcAft>
                <a:spcPts val="1060"/>
              </a:spcAft>
              <a:buClr>
                <a:srgbClr val="000000"/>
              </a:buClr>
              <a:buSzPct val="45000"/>
            </a:pPr>
            <a:r>
              <a:rPr lang="fr-FR" spc="-1">
                <a:latin typeface="Arial"/>
              </a:rPr>
              <a:t>Fin</a:t>
            </a:r>
            <a:endParaRPr lang="fr-FR" b="0" strike="noStrike" spc="-1">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spTree>
    <p:extLst>
      <p:ext uri="{BB962C8B-B14F-4D97-AF65-F5344CB8AC3E}">
        <p14:creationId xmlns:p14="http://schemas.microsoft.com/office/powerpoint/2010/main" val="1510264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Notion d’optimisation – Mémoire</a:t>
            </a:r>
            <a:endParaRPr lang="en-US" sz="3200" b="0" strike="noStrike" spc="-1">
              <a:solidFill>
                <a:srgbClr val="376092"/>
              </a:solidFill>
              <a:latin typeface="Arial"/>
            </a:endParaRPr>
          </a:p>
        </p:txBody>
      </p:sp>
      <p:sp>
        <p:nvSpPr>
          <p:cNvPr id="136" name="TextShape 2"/>
          <p:cNvSpPr txBox="1"/>
          <p:nvPr/>
        </p:nvSpPr>
        <p:spPr>
          <a:xfrm>
            <a:off x="457200" y="1600401"/>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A chaque fois que vous déclarez une variable, vous utilisez de la mémoire.</a:t>
            </a:r>
          </a:p>
          <a:p>
            <a:pPr marL="432000" indent="-324000">
              <a:spcAft>
                <a:spcPts val="1060"/>
              </a:spcAft>
              <a:buClr>
                <a:srgbClr val="000000"/>
              </a:buClr>
              <a:buSzPct val="45000"/>
              <a:buFont typeface="Wingdings" charset="2"/>
              <a:buChar char=""/>
            </a:pPr>
            <a:r>
              <a:rPr lang="fr-FR" sz="2400" spc="-1">
                <a:solidFill>
                  <a:srgbClr val="376092"/>
                </a:solidFill>
                <a:latin typeface="Arial"/>
              </a:rPr>
              <a:t>A chaque fois que vous faites appel à une fonction, le contexte est stocké dans la mémoire.</a:t>
            </a:r>
          </a:p>
          <a:p>
            <a:pPr marL="432000" indent="-324000">
              <a:spcAft>
                <a:spcPts val="1060"/>
              </a:spcAft>
              <a:buClr>
                <a:srgbClr val="000000"/>
              </a:buClr>
              <a:buSzPct val="45000"/>
              <a:buFont typeface="Wingdings" charset="2"/>
              <a:buChar char=""/>
            </a:pPr>
            <a:r>
              <a:rPr lang="fr-FR" sz="2400" spc="-1">
                <a:solidFill>
                  <a:srgbClr val="376092"/>
                </a:solidFill>
                <a:latin typeface="Arial"/>
              </a:rPr>
              <a:t>En programmation objet, il est nécessaire de libérer l’espace mémoire d’un objet qui ne sera plus utilisé.</a:t>
            </a:r>
          </a:p>
          <a:p>
            <a:pPr marL="432000" indent="-324000">
              <a:spcAft>
                <a:spcPts val="1060"/>
              </a:spcAft>
              <a:buClr>
                <a:srgbClr val="000000"/>
              </a:buClr>
              <a:buSzPct val="45000"/>
              <a:buFont typeface="Wingdings" charset="2"/>
              <a:buChar char=""/>
            </a:pPr>
            <a:r>
              <a:rPr lang="fr-FR" sz="2400" spc="-1">
                <a:solidFill>
                  <a:srgbClr val="376092"/>
                </a:solidFill>
                <a:latin typeface="Arial"/>
              </a:rPr>
              <a:t>La première chose à faire est déjà d’utiliser au maximum les fonctions, ce qui va permettre de limiter la portée des variables.</a:t>
            </a:r>
          </a:p>
          <a:p>
            <a:pPr marL="432000" indent="-324000">
              <a:spcAft>
                <a:spcPts val="1060"/>
              </a:spcAft>
              <a:buClr>
                <a:srgbClr val="000000"/>
              </a:buClr>
              <a:buSzPct val="45000"/>
              <a:buFont typeface="Wingdings" charset="2"/>
              <a:buChar char=""/>
            </a:pPr>
            <a:r>
              <a:rPr lang="fr-FR" sz="2400" spc="-1">
                <a:solidFill>
                  <a:srgbClr val="376092"/>
                </a:solidFill>
                <a:latin typeface="Arial"/>
              </a:rPr>
              <a:t>Les fonctions récursives peuvent être également source de problème de mémoire.</a:t>
            </a:r>
          </a:p>
          <a:p>
            <a:pPr marL="108000">
              <a:spcAft>
                <a:spcPts val="1060"/>
              </a:spcAft>
              <a:buClr>
                <a:srgbClr val="000000"/>
              </a:buClr>
              <a:buSzPct val="45000"/>
            </a:pPr>
            <a:r>
              <a:rPr lang="fr-FR" b="0" strike="noStrike" spc="-1">
                <a:latin typeface="Arial"/>
              </a:rPr>
              <a:t>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spTree>
    <p:extLst>
      <p:ext uri="{BB962C8B-B14F-4D97-AF65-F5344CB8AC3E}">
        <p14:creationId xmlns:p14="http://schemas.microsoft.com/office/powerpoint/2010/main" val="1014672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Notion d’optimisation – mémoire</a:t>
            </a:r>
            <a:endParaRPr lang="en-US" sz="3200" b="0" strike="noStrike" spc="-1">
              <a:solidFill>
                <a:srgbClr val="376092"/>
              </a:solidFill>
              <a:latin typeface="Arial"/>
            </a:endParaRPr>
          </a:p>
        </p:txBody>
      </p:sp>
      <p:sp>
        <p:nvSpPr>
          <p:cNvPr id="136" name="TextShape 2"/>
          <p:cNvSpPr txBox="1"/>
          <p:nvPr/>
        </p:nvSpPr>
        <p:spPr>
          <a:xfrm>
            <a:off x="457200" y="1600401"/>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Les variables doivent être dimensionnées en fonction de leur utilisation.</a:t>
            </a:r>
          </a:p>
          <a:p>
            <a:pPr marL="432000" indent="-324000">
              <a:spcAft>
                <a:spcPts val="1060"/>
              </a:spcAft>
              <a:buClr>
                <a:srgbClr val="000000"/>
              </a:buClr>
              <a:buSzPct val="45000"/>
              <a:buFont typeface="Wingdings" charset="2"/>
              <a:buChar char=""/>
            </a:pPr>
            <a:endParaRPr lang="fr-FR" b="0" strike="noStrike" spc="-1">
              <a:latin typeface="Arial"/>
            </a:endParaRPr>
          </a:p>
          <a:p>
            <a:pPr marL="108000">
              <a:spcAft>
                <a:spcPts val="1060"/>
              </a:spcAft>
              <a:buClr>
                <a:srgbClr val="000000"/>
              </a:buClr>
              <a:buSzPct val="45000"/>
            </a:pPr>
            <a:r>
              <a:rPr lang="fr-FR" b="0" strike="noStrike" spc="-1">
                <a:latin typeface="Arial"/>
              </a:rPr>
              <a:t>Déclaration</a:t>
            </a:r>
          </a:p>
          <a:p>
            <a:pPr marL="108000">
              <a:spcAft>
                <a:spcPts val="1060"/>
              </a:spcAft>
              <a:buClr>
                <a:srgbClr val="000000"/>
              </a:buClr>
              <a:buSzPct val="45000"/>
            </a:pPr>
            <a:r>
              <a:rPr lang="fr-FR" spc="-1">
                <a:latin typeface="Arial"/>
              </a:rPr>
              <a:t>	Entier[] : tab[1500] </a:t>
            </a:r>
          </a:p>
          <a:p>
            <a:pPr marL="108000">
              <a:spcAft>
                <a:spcPts val="1060"/>
              </a:spcAft>
              <a:buClr>
                <a:srgbClr val="000000"/>
              </a:buClr>
              <a:buSzPct val="45000"/>
            </a:pPr>
            <a:r>
              <a:rPr lang="fr-FR" spc="-1">
                <a:latin typeface="Arial"/>
              </a:rPr>
              <a:t>	Entier : indice</a:t>
            </a:r>
          </a:p>
          <a:p>
            <a:pPr marL="108000">
              <a:spcAft>
                <a:spcPts val="1060"/>
              </a:spcAft>
              <a:buClr>
                <a:srgbClr val="000000"/>
              </a:buClr>
              <a:buSzPct val="45000"/>
            </a:pPr>
            <a:r>
              <a:rPr lang="fr-FR" b="0" strike="noStrike" spc="-1">
                <a:latin typeface="Arial"/>
              </a:rPr>
              <a:t>Début</a:t>
            </a:r>
          </a:p>
          <a:p>
            <a:pPr marL="108000">
              <a:spcAft>
                <a:spcPts val="1060"/>
              </a:spcAft>
              <a:buClr>
                <a:srgbClr val="000000"/>
              </a:buClr>
              <a:buSzPct val="45000"/>
            </a:pPr>
            <a:r>
              <a:rPr lang="fr-FR" spc="-1">
                <a:latin typeface="Arial"/>
              </a:rPr>
              <a:t>	pour indice de 0 à 5</a:t>
            </a:r>
          </a:p>
          <a:p>
            <a:pPr marL="108000">
              <a:spcAft>
                <a:spcPts val="1060"/>
              </a:spcAft>
              <a:buClr>
                <a:srgbClr val="000000"/>
              </a:buClr>
              <a:buSzPct val="45000"/>
            </a:pPr>
            <a:r>
              <a:rPr lang="fr-FR" spc="-1">
                <a:latin typeface="Arial"/>
              </a:rPr>
              <a:t>		tab[indice] </a:t>
            </a:r>
            <a:r>
              <a:rPr lang="fr-FR" spc="-1">
                <a:latin typeface="Arial"/>
                <a:sym typeface="Wingdings" panose="05000000000000000000" pitchFamily="2" charset="2"/>
              </a:rPr>
              <a:t> lire</a:t>
            </a:r>
            <a:r>
              <a:rPr lang="fr-FR" spc="-1">
                <a:latin typeface="Arial"/>
              </a:rPr>
              <a:t> </a:t>
            </a:r>
          </a:p>
          <a:p>
            <a:pPr marL="108000">
              <a:spcAft>
                <a:spcPts val="1060"/>
              </a:spcAft>
              <a:buClr>
                <a:srgbClr val="000000"/>
              </a:buClr>
              <a:buSzPct val="45000"/>
            </a:pPr>
            <a:r>
              <a:rPr lang="fr-FR" b="0" strike="noStrike" spc="-1">
                <a:latin typeface="Arial"/>
              </a:rPr>
              <a:t>	</a:t>
            </a:r>
            <a:r>
              <a:rPr lang="fr-FR" b="0" strike="noStrike" spc="-1" err="1">
                <a:latin typeface="Arial"/>
              </a:rPr>
              <a:t>fpour</a:t>
            </a:r>
            <a:endParaRPr lang="fr-FR" b="0" strike="noStrike" spc="-1">
              <a:latin typeface="Arial"/>
            </a:endParaRPr>
          </a:p>
          <a:p>
            <a:pPr marL="108000">
              <a:spcAft>
                <a:spcPts val="1060"/>
              </a:spcAft>
              <a:buClr>
                <a:srgbClr val="000000"/>
              </a:buClr>
              <a:buSzPct val="45000"/>
            </a:pPr>
            <a:r>
              <a:rPr lang="fr-FR" spc="-1">
                <a:latin typeface="Arial"/>
              </a:rPr>
              <a:t>Fin</a:t>
            </a:r>
            <a:endParaRPr lang="fr-FR" b="0" strike="noStrike" spc="-1">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spTree>
    <p:extLst>
      <p:ext uri="{BB962C8B-B14F-4D97-AF65-F5344CB8AC3E}">
        <p14:creationId xmlns:p14="http://schemas.microsoft.com/office/powerpoint/2010/main" val="1225576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Notion d’optimisation – Mémoire</a:t>
            </a:r>
            <a:endParaRPr lang="en-US" sz="3200" b="0" strike="noStrike" spc="-1">
              <a:solidFill>
                <a:srgbClr val="376092"/>
              </a:solidFill>
              <a:latin typeface="Arial"/>
            </a:endParaRPr>
          </a:p>
        </p:txBody>
      </p:sp>
      <p:sp>
        <p:nvSpPr>
          <p:cNvPr id="136" name="TextShape 2"/>
          <p:cNvSpPr txBox="1"/>
          <p:nvPr/>
        </p:nvSpPr>
        <p:spPr>
          <a:xfrm>
            <a:off x="457200" y="1600401"/>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Les programmes évoluent sans cesse et leurs codes sont modifiés à de multiples reprises. </a:t>
            </a:r>
          </a:p>
          <a:p>
            <a:pPr marL="432000" indent="-324000">
              <a:spcAft>
                <a:spcPts val="1060"/>
              </a:spcAft>
              <a:buClr>
                <a:srgbClr val="000000"/>
              </a:buClr>
              <a:buSzPct val="45000"/>
              <a:buFont typeface="Wingdings" charset="2"/>
              <a:buChar char=""/>
            </a:pPr>
            <a:r>
              <a:rPr lang="fr-FR" sz="2400" spc="-1">
                <a:solidFill>
                  <a:srgbClr val="376092"/>
                </a:solidFill>
                <a:latin typeface="Arial"/>
              </a:rPr>
              <a:t>Il se peut que suite à une modification il reste des variables déclarées qui ne sont plus utilisées.</a:t>
            </a:r>
          </a:p>
          <a:p>
            <a:pPr marL="432000" indent="-324000">
              <a:spcAft>
                <a:spcPts val="1060"/>
              </a:spcAft>
              <a:buClr>
                <a:srgbClr val="000000"/>
              </a:buClr>
              <a:buSzPct val="45000"/>
              <a:buFont typeface="Wingdings" charset="2"/>
              <a:buChar char=""/>
            </a:pPr>
            <a:r>
              <a:rPr lang="fr-FR" sz="2400" spc="-1">
                <a:solidFill>
                  <a:srgbClr val="376092"/>
                </a:solidFill>
                <a:latin typeface="Arial"/>
              </a:rPr>
              <a:t>Il peut rester des paramètres dans les fonctions qui n’ont plus d’intérêt.</a:t>
            </a:r>
          </a:p>
          <a:p>
            <a:pPr marL="432000" indent="-324000">
              <a:spcAft>
                <a:spcPts val="1060"/>
              </a:spcAft>
              <a:buClr>
                <a:srgbClr val="000000"/>
              </a:buClr>
              <a:buSzPct val="45000"/>
              <a:buFont typeface="Wingdings" charset="2"/>
              <a:buChar char=""/>
            </a:pPr>
            <a:r>
              <a:rPr lang="fr-FR" sz="2400" spc="-1">
                <a:solidFill>
                  <a:srgbClr val="376092"/>
                </a:solidFill>
                <a:latin typeface="Arial"/>
              </a:rPr>
              <a:t>Il peut même y avoir des fonctions qui ne sont plus appelés.</a:t>
            </a:r>
          </a:p>
          <a:p>
            <a:pPr marL="432000" indent="-324000">
              <a:spcAft>
                <a:spcPts val="1060"/>
              </a:spcAft>
              <a:buClr>
                <a:srgbClr val="000000"/>
              </a:buClr>
              <a:buSzPct val="45000"/>
              <a:buFont typeface="Wingdings" charset="2"/>
              <a:buChar char=""/>
            </a:pPr>
            <a:r>
              <a:rPr lang="fr-FR" sz="2400" spc="-1">
                <a:solidFill>
                  <a:srgbClr val="376092"/>
                </a:solidFill>
                <a:latin typeface="Arial"/>
              </a:rPr>
              <a:t>« Don’t live </a:t>
            </a:r>
            <a:r>
              <a:rPr lang="fr-FR" sz="2400" spc="-1" err="1">
                <a:solidFill>
                  <a:srgbClr val="376092"/>
                </a:solidFill>
                <a:latin typeface="Arial"/>
              </a:rPr>
              <a:t>with</a:t>
            </a:r>
            <a:r>
              <a:rPr lang="fr-FR" sz="2400" spc="-1">
                <a:solidFill>
                  <a:srgbClr val="376092"/>
                </a:solidFill>
                <a:latin typeface="Arial"/>
              </a:rPr>
              <a:t> Broken Windows »</a:t>
            </a:r>
          </a:p>
          <a:p>
            <a:pPr marL="108000">
              <a:spcAft>
                <a:spcPts val="1060"/>
              </a:spcAft>
              <a:buClr>
                <a:srgbClr val="000000"/>
              </a:buClr>
              <a:buSzPct val="45000"/>
            </a:pPr>
            <a:r>
              <a:rPr lang="fr-FR" b="0" strike="noStrike" spc="-1">
                <a:latin typeface="Arial"/>
              </a:rPr>
              <a:t>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spTree>
    <p:extLst>
      <p:ext uri="{BB962C8B-B14F-4D97-AF65-F5344CB8AC3E}">
        <p14:creationId xmlns:p14="http://schemas.microsoft.com/office/powerpoint/2010/main" val="2253683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Bilan de la journée</a:t>
            </a:r>
            <a:endParaRPr lang="en-US" sz="3200" b="0" strike="noStrike" spc="-1">
              <a:solidFill>
                <a:srgbClr val="376092"/>
              </a:solidFill>
              <a:latin typeface="Arial"/>
            </a:endParaRPr>
          </a:p>
        </p:txBody>
      </p:sp>
      <p:sp>
        <p:nvSpPr>
          <p:cNvPr id="186" name="TextShape 2"/>
          <p:cNvSpPr txBox="1"/>
          <p:nvPr/>
        </p:nvSpPr>
        <p:spPr>
          <a:xfrm>
            <a:off x="457200" y="1600200"/>
            <a:ext cx="8229240" cy="52538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Résumé des notions abordées.</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Questions.</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Difficultés particulières ?</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Commentaire</a:t>
            </a:r>
            <a:r>
              <a:rPr lang="fr-FR" sz="2400" spc="-1">
                <a:solidFill>
                  <a:srgbClr val="376092"/>
                </a:solidFill>
                <a:latin typeface="Arial"/>
              </a:rPr>
              <a:t>s sur le module d’algorithmie.</a:t>
            </a:r>
          </a:p>
          <a:p>
            <a:pPr marL="889200" lvl="1" indent="-324000">
              <a:spcAft>
                <a:spcPts val="1060"/>
              </a:spcAft>
              <a:buClr>
                <a:srgbClr val="000000"/>
              </a:buClr>
              <a:buSzPct val="45000"/>
              <a:buFont typeface="Wingdings" charset="2"/>
              <a:buChar char=""/>
            </a:pPr>
            <a:r>
              <a:rPr lang="fr-FR" sz="2400" b="0" strike="noStrike" spc="-1">
                <a:solidFill>
                  <a:srgbClr val="376092"/>
                </a:solidFill>
                <a:latin typeface="Arial"/>
              </a:rPr>
              <a:t>Points positifs</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Points négatifs</a:t>
            </a:r>
          </a:p>
          <a:p>
            <a:pPr marL="889200" lvl="1" indent="-324000">
              <a:spcAft>
                <a:spcPts val="1060"/>
              </a:spcAft>
              <a:buClr>
                <a:srgbClr val="000000"/>
              </a:buClr>
              <a:buSzPct val="45000"/>
              <a:buFont typeface="Wingdings" charset="2"/>
              <a:buChar char=""/>
            </a:pPr>
            <a:r>
              <a:rPr lang="fr-FR" sz="2400" b="0" strike="noStrike" spc="-1">
                <a:solidFill>
                  <a:srgbClr val="376092"/>
                </a:solidFill>
                <a:latin typeface="Arial"/>
              </a:rPr>
              <a:t>Amélioration possibles ?</a:t>
            </a:r>
            <a:endParaRPr lang="en-US" sz="2400" b="0" strike="noStrike" spc="-1">
              <a:solidFill>
                <a:srgbClr val="376092"/>
              </a:solidFill>
              <a:latin typeface="Arial"/>
            </a:endParaRPr>
          </a:p>
          <a:p>
            <a:pPr marL="1022400" lvl="2">
              <a:spcAft>
                <a:spcPts val="1060"/>
              </a:spcAft>
              <a:buClr>
                <a:srgbClr val="000000"/>
              </a:buClr>
              <a:buSzPct val="45000"/>
            </a:pPr>
            <a:r>
              <a:rPr lang="fr-FR" sz="2400" spc="-1">
                <a:solidFill>
                  <a:srgbClr val="376092"/>
                </a:solidFill>
                <a:latin typeface="Arial"/>
              </a:rPr>
              <a:t>				</a:t>
            </a: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Notion d’optimisation – Architecture</a:t>
            </a:r>
            <a:endParaRPr lang="en-US" sz="3200" b="0" strike="noStrike" spc="-1">
              <a:solidFill>
                <a:srgbClr val="376092"/>
              </a:solidFill>
              <a:latin typeface="Arial"/>
            </a:endParaRPr>
          </a:p>
        </p:txBody>
      </p:sp>
      <p:sp>
        <p:nvSpPr>
          <p:cNvPr id="136" name="TextShape 2"/>
          <p:cNvSpPr txBox="1"/>
          <p:nvPr/>
        </p:nvSpPr>
        <p:spPr>
          <a:xfrm>
            <a:off x="457200" y="1600401"/>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Les programmes doivent rester le plus modulaire possible afin de pouvoir facilement modifier un élément sans remettre en question l’ensemble.</a:t>
            </a:r>
          </a:p>
          <a:p>
            <a:pPr marL="432000" indent="-324000">
              <a:spcAft>
                <a:spcPts val="1060"/>
              </a:spcAft>
              <a:buClr>
                <a:srgbClr val="000000"/>
              </a:buClr>
              <a:buSzPct val="45000"/>
              <a:buFont typeface="Wingdings" charset="2"/>
              <a:buChar char=""/>
            </a:pPr>
            <a:r>
              <a:rPr lang="fr-FR" sz="2400" spc="-1">
                <a:solidFill>
                  <a:srgbClr val="376092"/>
                </a:solidFill>
                <a:latin typeface="Arial"/>
              </a:rPr>
              <a:t>La programmation fonctionnelle et la programmation objet vont dans ce sens.</a:t>
            </a:r>
          </a:p>
          <a:p>
            <a:pPr marL="432000" indent="-324000">
              <a:spcAft>
                <a:spcPts val="1060"/>
              </a:spcAft>
              <a:buClr>
                <a:srgbClr val="000000"/>
              </a:buClr>
              <a:buSzPct val="45000"/>
              <a:buFont typeface="Wingdings" charset="2"/>
              <a:buChar char=""/>
            </a:pPr>
            <a:r>
              <a:rPr lang="fr-FR" sz="2400" spc="-1">
                <a:solidFill>
                  <a:srgbClr val="376092"/>
                </a:solidFill>
                <a:latin typeface="Arial"/>
              </a:rPr>
              <a:t>Imaginons que nous voulions changer de base de données, quel est l’impact sur notre système ?</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Un programme bien structu</a:t>
            </a:r>
            <a:r>
              <a:rPr lang="fr-FR" sz="2400" spc="-1">
                <a:solidFill>
                  <a:srgbClr val="376092"/>
                </a:solidFill>
                <a:latin typeface="Arial"/>
              </a:rPr>
              <a:t>ré même complexe sera plus facile à modifier qu’un programme chaotique.</a:t>
            </a: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108000">
              <a:spcAft>
                <a:spcPts val="1060"/>
              </a:spcAft>
              <a:buClr>
                <a:srgbClr val="000000"/>
              </a:buClr>
              <a:buSzPct val="45000"/>
            </a:pPr>
            <a:r>
              <a:rPr lang="fr-FR" b="0" strike="noStrike" spc="-1">
                <a:latin typeface="Arial"/>
              </a:rPr>
              <a:t>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spTree>
    <p:extLst>
      <p:ext uri="{BB962C8B-B14F-4D97-AF65-F5344CB8AC3E}">
        <p14:creationId xmlns:p14="http://schemas.microsoft.com/office/powerpoint/2010/main" val="3169521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Comment évaluer un algorithme </a:t>
            </a:r>
            <a:r>
              <a:rPr lang="fr-FR" sz="3200" b="0" strike="noStrike" spc="-1">
                <a:solidFill>
                  <a:srgbClr val="376092"/>
                </a:solidFill>
                <a:latin typeface="Arial"/>
              </a:rPr>
              <a:t>?</a:t>
            </a:r>
            <a:endParaRPr lang="en-US" sz="3200" b="0" strike="noStrike" spc="-1">
              <a:solidFill>
                <a:srgbClr val="376092"/>
              </a:solidFill>
              <a:latin typeface="Arial"/>
            </a:endParaRPr>
          </a:p>
        </p:txBody>
      </p:sp>
      <p:sp>
        <p:nvSpPr>
          <p:cNvPr id="136" name="TextShape 2"/>
          <p:cNvSpPr txBox="1"/>
          <p:nvPr/>
        </p:nvSpPr>
        <p:spPr>
          <a:xfrm>
            <a:off x="457200" y="1600401"/>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Un algorithme est dit correct si pour chaque entrée il se termine avec la sortie escomptée.</a:t>
            </a:r>
          </a:p>
          <a:p>
            <a:pPr marL="432000" indent="-324000">
              <a:spcAft>
                <a:spcPts val="1060"/>
              </a:spcAft>
              <a:buClr>
                <a:srgbClr val="000000"/>
              </a:buClr>
              <a:buSzPct val="45000"/>
              <a:buFont typeface="Wingdings" charset="2"/>
              <a:buChar char=""/>
            </a:pPr>
            <a:r>
              <a:rPr lang="fr-FR" sz="2400" spc="-1">
                <a:solidFill>
                  <a:srgbClr val="376092"/>
                </a:solidFill>
                <a:latin typeface="Arial"/>
              </a:rPr>
              <a:t>Il est bon de savoir également quels sont les limites d’un algorithme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Est-ce qu’il gère les nombres négatifs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Quels sont les limites des structures de boucle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Quels sont les types acceptés en paramètres ?</a:t>
            </a:r>
          </a:p>
          <a:p>
            <a:pPr marL="432000" indent="-324000">
              <a:spcAft>
                <a:spcPts val="1060"/>
              </a:spcAft>
              <a:buClr>
                <a:srgbClr val="000000"/>
              </a:buClr>
              <a:buSzPct val="45000"/>
              <a:buFont typeface="Wingdings" charset="2"/>
              <a:buChar char=""/>
            </a:pPr>
            <a:r>
              <a:rPr lang="fr-FR" sz="2400" spc="-1">
                <a:solidFill>
                  <a:srgbClr val="376092"/>
                </a:solidFill>
                <a:latin typeface="Arial"/>
              </a:rPr>
              <a:t>Il est possible d’utiliser un algorithme incorrect si on est capable d’estimer sa marge d’erreur.</a:t>
            </a:r>
          </a:p>
          <a:p>
            <a:pPr marL="108000">
              <a:spcAft>
                <a:spcPts val="1060"/>
              </a:spcAft>
              <a:buClr>
                <a:srgbClr val="000000"/>
              </a:buClr>
              <a:buSzPct val="45000"/>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spTree>
    <p:extLst>
      <p:ext uri="{BB962C8B-B14F-4D97-AF65-F5344CB8AC3E}">
        <p14:creationId xmlns:p14="http://schemas.microsoft.com/office/powerpoint/2010/main" val="658653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Que cherche t’on à évaluer </a:t>
            </a:r>
            <a:r>
              <a:rPr lang="fr-FR" sz="3200" b="0" strike="noStrike" spc="-1">
                <a:solidFill>
                  <a:srgbClr val="376092"/>
                </a:solidFill>
                <a:latin typeface="Arial"/>
              </a:rPr>
              <a:t>?</a:t>
            </a:r>
            <a:endParaRPr lang="en-US" sz="3200" b="0" strike="noStrike" spc="-1">
              <a:solidFill>
                <a:srgbClr val="376092"/>
              </a:solidFill>
              <a:latin typeface="Arial"/>
            </a:endParaRPr>
          </a:p>
        </p:txBody>
      </p:sp>
      <p:sp>
        <p:nvSpPr>
          <p:cNvPr id="136" name="TextShape 2"/>
          <p:cNvSpPr txBox="1"/>
          <p:nvPr/>
        </p:nvSpPr>
        <p:spPr>
          <a:xfrm>
            <a:off x="457200" y="1600401"/>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Le temps d’exécution peut être le critère prioritaire de notre évaluation.</a:t>
            </a:r>
          </a:p>
          <a:p>
            <a:pPr marL="432000" indent="-324000">
              <a:spcAft>
                <a:spcPts val="1060"/>
              </a:spcAft>
              <a:buClr>
                <a:srgbClr val="000000"/>
              </a:buClr>
              <a:buSzPct val="45000"/>
              <a:buFont typeface="Wingdings" charset="2"/>
              <a:buChar char=""/>
            </a:pPr>
            <a:r>
              <a:rPr lang="fr-FR" sz="2400" spc="-1">
                <a:solidFill>
                  <a:srgbClr val="376092"/>
                </a:solidFill>
                <a:latin typeface="Arial"/>
              </a:rPr>
              <a:t>L’utilisation de la mémoire peut également jouer un rôle important dans l’implémentation d’un algorithme.</a:t>
            </a:r>
          </a:p>
          <a:p>
            <a:pPr marL="432000" indent="-324000">
              <a:spcAft>
                <a:spcPts val="1060"/>
              </a:spcAft>
              <a:buClr>
                <a:srgbClr val="000000"/>
              </a:buClr>
              <a:buSzPct val="45000"/>
              <a:buFont typeface="Wingdings" charset="2"/>
              <a:buChar char=""/>
            </a:pPr>
            <a:r>
              <a:rPr lang="fr-FR" sz="2400" spc="-1">
                <a:solidFill>
                  <a:srgbClr val="376092"/>
                </a:solidFill>
                <a:latin typeface="Arial"/>
              </a:rPr>
              <a:t>La réutilisabilité du code est importante en vue de gagner du temps sur les projet futurs.</a:t>
            </a:r>
          </a:p>
          <a:p>
            <a:pPr marL="432000" indent="-324000">
              <a:spcAft>
                <a:spcPts val="1060"/>
              </a:spcAft>
              <a:buClr>
                <a:srgbClr val="000000"/>
              </a:buClr>
              <a:buSzPct val="45000"/>
              <a:buFont typeface="Wingdings" charset="2"/>
              <a:buChar char=""/>
            </a:pPr>
            <a:r>
              <a:rPr lang="fr-FR" sz="2400" spc="-1">
                <a:solidFill>
                  <a:srgbClr val="376092"/>
                </a:solidFill>
                <a:latin typeface="Arial"/>
              </a:rPr>
              <a:t>La lisibilité de l’algorithme permet de le comprendre facilement et rend le travail en équipe plus aisé.</a:t>
            </a:r>
          </a:p>
          <a:p>
            <a:pPr marL="108000">
              <a:spcAft>
                <a:spcPts val="1060"/>
              </a:spcAft>
              <a:buClr>
                <a:srgbClr val="000000"/>
              </a:buClr>
              <a:buSzPct val="45000"/>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spTree>
    <p:extLst>
      <p:ext uri="{BB962C8B-B14F-4D97-AF65-F5344CB8AC3E}">
        <p14:creationId xmlns:p14="http://schemas.microsoft.com/office/powerpoint/2010/main" val="50897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Evaluer le temps d’exécution.</a:t>
            </a:r>
            <a:endParaRPr lang="en-US" sz="3200" b="0" strike="noStrike" spc="-1">
              <a:solidFill>
                <a:srgbClr val="376092"/>
              </a:solidFill>
              <a:latin typeface="Arial"/>
            </a:endParaRPr>
          </a:p>
        </p:txBody>
      </p:sp>
      <p:sp>
        <p:nvSpPr>
          <p:cNvPr id="136" name="TextShape 2"/>
          <p:cNvSpPr txBox="1"/>
          <p:nvPr/>
        </p:nvSpPr>
        <p:spPr>
          <a:xfrm>
            <a:off x="457200" y="1600401"/>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Le temps d’exécution est important car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Les données sont toujours de plus en plus nombreuses.</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Les utilisateurs ne veulent pas attendre.</a:t>
            </a:r>
          </a:p>
          <a:p>
            <a:pPr marL="432000" indent="-324000">
              <a:spcAft>
                <a:spcPts val="1060"/>
              </a:spcAft>
              <a:buClr>
                <a:srgbClr val="000000"/>
              </a:buClr>
              <a:buSzPct val="45000"/>
              <a:buFont typeface="Wingdings" charset="2"/>
              <a:buChar char=""/>
            </a:pPr>
            <a:r>
              <a:rPr lang="fr-FR" sz="2400" spc="-1">
                <a:solidFill>
                  <a:srgbClr val="376092"/>
                </a:solidFill>
                <a:latin typeface="Arial"/>
              </a:rPr>
              <a:t>Même si la technologie évolue, un algorithme mal écrit prendra toujours plus de temps.</a:t>
            </a:r>
          </a:p>
          <a:p>
            <a:pPr marL="432000" indent="-324000">
              <a:spcAft>
                <a:spcPts val="1060"/>
              </a:spcAft>
              <a:buClr>
                <a:srgbClr val="000000"/>
              </a:buClr>
              <a:buSzPct val="45000"/>
              <a:buFont typeface="Wingdings" charset="2"/>
              <a:buChar char=""/>
            </a:pPr>
            <a:r>
              <a:rPr lang="fr-FR" sz="2400" spc="-1">
                <a:solidFill>
                  <a:srgbClr val="376092"/>
                </a:solidFill>
                <a:latin typeface="Arial"/>
              </a:rPr>
              <a:t>On peut donc parfois gagner énormément de temps sans investir dans un matériel plus récent.</a:t>
            </a:r>
          </a:p>
          <a:p>
            <a:pPr marL="108000">
              <a:spcAft>
                <a:spcPts val="1060"/>
              </a:spcAft>
              <a:buClr>
                <a:srgbClr val="000000"/>
              </a:buClr>
              <a:buSzPct val="45000"/>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spTree>
    <p:extLst>
      <p:ext uri="{BB962C8B-B14F-4D97-AF65-F5344CB8AC3E}">
        <p14:creationId xmlns:p14="http://schemas.microsoft.com/office/powerpoint/2010/main" val="1298199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Evaluer le temps d’exécution – Exemple du tri par insertion</a:t>
            </a:r>
            <a:endParaRPr lang="en-US" sz="3200" b="0" strike="noStrike" spc="-1">
              <a:solidFill>
                <a:srgbClr val="376092"/>
              </a:solidFill>
              <a:latin typeface="Arial"/>
            </a:endParaRPr>
          </a:p>
        </p:txBody>
      </p:sp>
      <p:sp>
        <p:nvSpPr>
          <p:cNvPr id="136" name="TextShape 2"/>
          <p:cNvSpPr txBox="1"/>
          <p:nvPr/>
        </p:nvSpPr>
        <p:spPr>
          <a:xfrm>
            <a:off x="457200" y="1600401"/>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Tri par insertion d’un ta</a:t>
            </a:r>
            <a:r>
              <a:rPr lang="fr-FR" sz="2400" spc="-1">
                <a:solidFill>
                  <a:srgbClr val="376092"/>
                </a:solidFill>
                <a:latin typeface="Arial"/>
              </a:rPr>
              <a:t>bleau A (pire cas en n²) :</a:t>
            </a:r>
            <a:endParaRPr lang="fr-FR" sz="2400" b="0" strike="noStrike" spc="-1">
              <a:solidFill>
                <a:srgbClr val="376092"/>
              </a:solidFill>
              <a:latin typeface="Arial"/>
            </a:endParaRPr>
          </a:p>
          <a:p>
            <a:pPr marL="108000">
              <a:spcAft>
                <a:spcPts val="1060"/>
              </a:spcAft>
              <a:buClr>
                <a:srgbClr val="000000"/>
              </a:buClr>
              <a:buSzPct val="45000"/>
            </a:pPr>
            <a:r>
              <a:rPr lang="fr-FR" spc="-1">
                <a:latin typeface="Arial"/>
              </a:rPr>
              <a:t>1	pour j de 1 à longueur(A) – 1			n</a:t>
            </a:r>
          </a:p>
          <a:p>
            <a:pPr marL="108000">
              <a:spcAft>
                <a:spcPts val="1060"/>
              </a:spcAft>
              <a:buClr>
                <a:srgbClr val="000000"/>
              </a:buClr>
              <a:buSzPct val="45000"/>
            </a:pPr>
            <a:r>
              <a:rPr lang="fr-FR" b="0" strike="noStrike" spc="-1">
                <a:latin typeface="Arial"/>
              </a:rPr>
              <a:t>2	</a:t>
            </a:r>
            <a:r>
              <a:rPr lang="fr-FR" spc="-1">
                <a:latin typeface="Arial"/>
              </a:rPr>
              <a:t>	</a:t>
            </a:r>
            <a:r>
              <a:rPr lang="fr-FR" b="0" strike="noStrike" spc="-1">
                <a:latin typeface="Arial"/>
              </a:rPr>
              <a:t>clé </a:t>
            </a:r>
            <a:r>
              <a:rPr lang="fr-FR" b="0" strike="noStrike" spc="-1">
                <a:latin typeface="Arial"/>
                <a:sym typeface="Wingdings" panose="05000000000000000000" pitchFamily="2" charset="2"/>
              </a:rPr>
              <a:t> A[j]				n-1</a:t>
            </a:r>
          </a:p>
          <a:p>
            <a:pPr marL="108000">
              <a:spcAft>
                <a:spcPts val="1060"/>
              </a:spcAft>
              <a:buClr>
                <a:srgbClr val="000000"/>
              </a:buClr>
              <a:buSzPct val="45000"/>
            </a:pPr>
            <a:r>
              <a:rPr lang="fr-FR" b="0" strike="noStrike" spc="-1">
                <a:latin typeface="Arial"/>
              </a:rPr>
              <a:t>4		i </a:t>
            </a:r>
            <a:r>
              <a:rPr lang="fr-FR" b="0" strike="noStrike" spc="-1">
                <a:latin typeface="Arial"/>
                <a:sym typeface="Wingdings" panose="05000000000000000000" pitchFamily="2" charset="2"/>
              </a:rPr>
              <a:t> j - 1					n-1</a:t>
            </a:r>
          </a:p>
          <a:p>
            <a:pPr marL="108000">
              <a:spcAft>
                <a:spcPts val="1060"/>
              </a:spcAft>
              <a:buClr>
                <a:srgbClr val="000000"/>
              </a:buClr>
              <a:buSzPct val="45000"/>
            </a:pPr>
            <a:r>
              <a:rPr lang="fr-FR" b="0" strike="noStrike" spc="-1">
                <a:latin typeface="Arial"/>
              </a:rPr>
              <a:t>5		Tant que i &gt; 0 et A[i] &gt; clé			(n-1) * n</a:t>
            </a:r>
          </a:p>
          <a:p>
            <a:pPr marL="108000">
              <a:spcAft>
                <a:spcPts val="1060"/>
              </a:spcAft>
              <a:buClr>
                <a:srgbClr val="000000"/>
              </a:buClr>
              <a:buSzPct val="45000"/>
            </a:pPr>
            <a:r>
              <a:rPr lang="fr-FR" b="0" strike="noStrike" spc="-1">
                <a:latin typeface="Arial"/>
              </a:rPr>
              <a:t>6			A[i + 1] </a:t>
            </a:r>
            <a:r>
              <a:rPr lang="fr-FR" b="0" strike="noStrike" spc="-1">
                <a:latin typeface="Arial"/>
                <a:sym typeface="Wingdings" panose="05000000000000000000" pitchFamily="2" charset="2"/>
              </a:rPr>
              <a:t> A[i]</a:t>
            </a:r>
          </a:p>
          <a:p>
            <a:pPr marL="108000">
              <a:spcAft>
                <a:spcPts val="1060"/>
              </a:spcAft>
              <a:buClr>
                <a:srgbClr val="000000"/>
              </a:buClr>
              <a:buSzPct val="45000"/>
            </a:pPr>
            <a:r>
              <a:rPr lang="fr-FR" b="0" strike="noStrike" spc="-1">
                <a:latin typeface="Arial"/>
              </a:rPr>
              <a:t>7			i </a:t>
            </a:r>
            <a:r>
              <a:rPr lang="fr-FR" b="0" strike="noStrike" spc="-1">
                <a:latin typeface="Arial"/>
                <a:sym typeface="Wingdings" panose="05000000000000000000" pitchFamily="2" charset="2"/>
              </a:rPr>
              <a:t> i - 1</a:t>
            </a:r>
          </a:p>
          <a:p>
            <a:pPr marL="108000">
              <a:spcAft>
                <a:spcPts val="1060"/>
              </a:spcAft>
              <a:buClr>
                <a:srgbClr val="000000"/>
              </a:buClr>
              <a:buSzPct val="45000"/>
            </a:pPr>
            <a:r>
              <a:rPr lang="fr-FR" b="0" strike="noStrike" spc="-1">
                <a:latin typeface="Arial"/>
              </a:rPr>
              <a:t>8		</a:t>
            </a:r>
            <a:r>
              <a:rPr lang="fr-FR" b="0" strike="noStrike" spc="-1" err="1">
                <a:latin typeface="Arial"/>
              </a:rPr>
              <a:t>Ftant</a:t>
            </a:r>
            <a:endParaRPr lang="fr-FR" b="0" strike="noStrike" spc="-1">
              <a:latin typeface="Arial"/>
            </a:endParaRPr>
          </a:p>
          <a:p>
            <a:pPr marL="108000">
              <a:spcAft>
                <a:spcPts val="1060"/>
              </a:spcAft>
              <a:buClr>
                <a:srgbClr val="000000"/>
              </a:buClr>
              <a:buSzPct val="45000"/>
            </a:pPr>
            <a:r>
              <a:rPr lang="fr-FR" b="0" strike="noStrike" spc="-1">
                <a:latin typeface="Arial"/>
              </a:rPr>
              <a:t>9		A[i + 1] </a:t>
            </a:r>
            <a:r>
              <a:rPr lang="fr-FR" b="0" strike="noStrike" spc="-1">
                <a:latin typeface="Arial"/>
                <a:sym typeface="Wingdings" panose="05000000000000000000" pitchFamily="2" charset="2"/>
              </a:rPr>
              <a:t> clé				n-1</a:t>
            </a:r>
          </a:p>
          <a:p>
            <a:pPr marL="108000">
              <a:spcAft>
                <a:spcPts val="1060"/>
              </a:spcAft>
              <a:buClr>
                <a:srgbClr val="000000"/>
              </a:buClr>
              <a:buSzPct val="45000"/>
            </a:pPr>
            <a:r>
              <a:rPr lang="fr-FR" b="0" strike="noStrike" spc="-1">
                <a:latin typeface="Arial"/>
              </a:rPr>
              <a:t>10	</a:t>
            </a:r>
            <a:r>
              <a:rPr lang="fr-FR" b="0" strike="noStrike" spc="-1" err="1">
                <a:latin typeface="Arial"/>
              </a:rPr>
              <a:t>fpour</a:t>
            </a:r>
            <a:r>
              <a:rPr lang="fr-FR" b="0" strike="noStrike" spc="-1">
                <a:latin typeface="Arial"/>
              </a:rPr>
              <a:t>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spTree>
    <p:extLst>
      <p:ext uri="{BB962C8B-B14F-4D97-AF65-F5344CB8AC3E}">
        <p14:creationId xmlns:p14="http://schemas.microsoft.com/office/powerpoint/2010/main" val="1205713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Evaluer le temps d’exécution – Exemple du tri par insertion</a:t>
            </a:r>
            <a:endParaRPr lang="en-US" sz="3200" b="0" strike="noStrike" spc="-1">
              <a:solidFill>
                <a:srgbClr val="376092"/>
              </a:solidFill>
              <a:latin typeface="Arial"/>
            </a:endParaRPr>
          </a:p>
        </p:txBody>
      </p:sp>
      <p:sp>
        <p:nvSpPr>
          <p:cNvPr id="136" name="TextShape 2"/>
          <p:cNvSpPr txBox="1"/>
          <p:nvPr/>
        </p:nvSpPr>
        <p:spPr>
          <a:xfrm>
            <a:off x="457200" y="1600401"/>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Cette première analyse nous permet déjà de voir plusieurs choses.</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Le temps d’exécution est souvent dépendant de la taille de la structure en entrée.</a:t>
            </a:r>
          </a:p>
          <a:p>
            <a:pPr marL="432000" indent="-324000">
              <a:spcAft>
                <a:spcPts val="1060"/>
              </a:spcAft>
              <a:buClr>
                <a:srgbClr val="000000"/>
              </a:buClr>
              <a:buSzPct val="45000"/>
              <a:buFont typeface="Wingdings" charset="2"/>
              <a:buChar char=""/>
            </a:pPr>
            <a:r>
              <a:rPr lang="fr-FR" sz="2400" spc="-1">
                <a:solidFill>
                  <a:srgbClr val="376092"/>
                </a:solidFill>
                <a:latin typeface="Arial"/>
              </a:rPr>
              <a:t>Que les boucles sont les structures de contrôles où il faut porter le plus son attention.</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Les commentaires ne sont pas exécutés et comptent donc pour 0.</a:t>
            </a: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108000">
              <a:spcAft>
                <a:spcPts val="1060"/>
              </a:spcAft>
              <a:buClr>
                <a:srgbClr val="000000"/>
              </a:buClr>
              <a:buSzPct val="45000"/>
            </a:pPr>
            <a:r>
              <a:rPr lang="fr-FR" b="0" strike="noStrike" spc="-1">
                <a:latin typeface="Arial"/>
              </a:rPr>
              <a:t>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spTree>
    <p:extLst>
      <p:ext uri="{BB962C8B-B14F-4D97-AF65-F5344CB8AC3E}">
        <p14:creationId xmlns:p14="http://schemas.microsoft.com/office/powerpoint/2010/main" val="1172051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Evaluer le temps d’exécution – pire cas, cas moyen</a:t>
            </a:r>
            <a:endParaRPr lang="en-US" sz="3200" b="0" strike="noStrike" spc="-1">
              <a:solidFill>
                <a:srgbClr val="376092"/>
              </a:solidFill>
              <a:latin typeface="Arial"/>
            </a:endParaRPr>
          </a:p>
        </p:txBody>
      </p:sp>
      <p:sp>
        <p:nvSpPr>
          <p:cNvPr id="136" name="TextShape 2"/>
          <p:cNvSpPr txBox="1"/>
          <p:nvPr/>
        </p:nvSpPr>
        <p:spPr>
          <a:xfrm>
            <a:off x="457200" y="1600401"/>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Il peut être intéressant de séparer l’évaluation du pire cas de celle du cas moyen.</a:t>
            </a:r>
          </a:p>
          <a:p>
            <a:pPr marL="432000" indent="-324000">
              <a:spcAft>
                <a:spcPts val="1060"/>
              </a:spcAft>
              <a:buClr>
                <a:srgbClr val="000000"/>
              </a:buClr>
              <a:buSzPct val="45000"/>
              <a:buFont typeface="Wingdings" charset="2"/>
              <a:buChar char=""/>
            </a:pPr>
            <a:r>
              <a:rPr lang="fr-FR" sz="2400" spc="-1">
                <a:solidFill>
                  <a:srgbClr val="376092"/>
                </a:solidFill>
                <a:latin typeface="Arial"/>
              </a:rPr>
              <a:t>Il peut y avoir une grosse différence entre les deux.</a:t>
            </a: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Le pire cas pour le tri par insertion est proche du cas moyen mais ce n’est pas le cas pour tous les algorithmes.</a:t>
            </a:r>
          </a:p>
          <a:p>
            <a:pPr marL="432000" indent="-324000">
              <a:spcAft>
                <a:spcPts val="1060"/>
              </a:spcAft>
              <a:buClr>
                <a:srgbClr val="000000"/>
              </a:buClr>
              <a:buSzPct val="45000"/>
              <a:buFont typeface="Wingdings" charset="2"/>
              <a:buChar char=""/>
            </a:pPr>
            <a:r>
              <a:rPr lang="fr-FR" sz="2400" spc="-1">
                <a:solidFill>
                  <a:srgbClr val="376092"/>
                </a:solidFill>
                <a:latin typeface="Arial"/>
              </a:rPr>
              <a:t>En comprenant mieux le traitement il est possible d’adapter notre stratégie pour la rendre plus efficace.</a:t>
            </a: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108000">
              <a:spcAft>
                <a:spcPts val="1060"/>
              </a:spcAft>
              <a:buClr>
                <a:srgbClr val="000000"/>
              </a:buClr>
              <a:buSzPct val="45000"/>
            </a:pPr>
            <a:r>
              <a:rPr lang="fr-FR" b="0" strike="noStrike" spc="-1">
                <a:latin typeface="Arial"/>
              </a:rPr>
              <a:t>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spTree>
    <p:extLst>
      <p:ext uri="{BB962C8B-B14F-4D97-AF65-F5344CB8AC3E}">
        <p14:creationId xmlns:p14="http://schemas.microsoft.com/office/powerpoint/2010/main" val="2389040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Evaluer le temps d’exécution – pire cas, cas moyen</a:t>
            </a:r>
            <a:endParaRPr lang="en-US" sz="3200" b="0" strike="noStrike" spc="-1">
              <a:solidFill>
                <a:srgbClr val="376092"/>
              </a:solidFill>
              <a:latin typeface="Arial"/>
            </a:endParaRPr>
          </a:p>
        </p:txBody>
      </p:sp>
      <p:sp>
        <p:nvSpPr>
          <p:cNvPr id="136" name="TextShape 2"/>
          <p:cNvSpPr txBox="1"/>
          <p:nvPr/>
        </p:nvSpPr>
        <p:spPr>
          <a:xfrm>
            <a:off x="457200" y="1417320"/>
            <a:ext cx="8229240" cy="4708641"/>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Imaginons une fonction de recherche dans un tableau :</a:t>
            </a:r>
          </a:p>
          <a:p>
            <a:pPr marL="108000">
              <a:spcAft>
                <a:spcPts val="1060"/>
              </a:spcAft>
              <a:buClr>
                <a:srgbClr val="000000"/>
              </a:buClr>
              <a:buSzPct val="45000"/>
            </a:pPr>
            <a:r>
              <a:rPr lang="fr-FR" sz="1600" b="0" strike="noStrike" spc="-1">
                <a:latin typeface="Arial"/>
              </a:rPr>
              <a:t>Fonction recherche(entier : </a:t>
            </a:r>
            <a:r>
              <a:rPr lang="fr-FR" sz="1600" b="0" strike="noStrike" spc="-1" err="1">
                <a:latin typeface="Arial"/>
              </a:rPr>
              <a:t>element</a:t>
            </a:r>
            <a:r>
              <a:rPr lang="fr-FR" sz="1600" b="0" strike="noStrike" spc="-1">
                <a:latin typeface="Arial"/>
              </a:rPr>
              <a:t>, entier[] tab): entier </a:t>
            </a:r>
          </a:p>
          <a:p>
            <a:pPr marL="108000">
              <a:spcAft>
                <a:spcPts val="1060"/>
              </a:spcAft>
              <a:buClr>
                <a:srgbClr val="000000"/>
              </a:buClr>
              <a:buSzPct val="45000"/>
            </a:pPr>
            <a:r>
              <a:rPr lang="fr-FR" sz="1600" spc="-1">
                <a:latin typeface="Arial"/>
              </a:rPr>
              <a:t>Déclaration	</a:t>
            </a:r>
          </a:p>
          <a:p>
            <a:pPr marL="108000">
              <a:spcAft>
                <a:spcPts val="1060"/>
              </a:spcAft>
              <a:buClr>
                <a:srgbClr val="000000"/>
              </a:buClr>
              <a:buSzPct val="45000"/>
            </a:pPr>
            <a:r>
              <a:rPr lang="fr-FR" sz="1600" spc="-1">
                <a:latin typeface="Arial"/>
              </a:rPr>
              <a:t>	Entier : indice</a:t>
            </a:r>
          </a:p>
          <a:p>
            <a:pPr marL="108000">
              <a:spcAft>
                <a:spcPts val="1060"/>
              </a:spcAft>
              <a:buClr>
                <a:srgbClr val="000000"/>
              </a:buClr>
              <a:buSzPct val="45000"/>
            </a:pPr>
            <a:r>
              <a:rPr lang="fr-FR" sz="1600" b="0" strike="noStrike" spc="-1">
                <a:latin typeface="Arial"/>
              </a:rPr>
              <a:t>Début</a:t>
            </a:r>
          </a:p>
          <a:p>
            <a:pPr marL="108000">
              <a:spcAft>
                <a:spcPts val="1060"/>
              </a:spcAft>
              <a:buClr>
                <a:srgbClr val="000000"/>
              </a:buClr>
              <a:buSzPct val="45000"/>
            </a:pPr>
            <a:r>
              <a:rPr lang="fr-FR" sz="1600" spc="-1">
                <a:latin typeface="Arial"/>
              </a:rPr>
              <a:t>	tant que indice &lt; taille(tab)</a:t>
            </a:r>
          </a:p>
          <a:p>
            <a:pPr marL="108000">
              <a:spcAft>
                <a:spcPts val="1060"/>
              </a:spcAft>
              <a:buClr>
                <a:srgbClr val="000000"/>
              </a:buClr>
              <a:buSzPct val="45000"/>
            </a:pPr>
            <a:r>
              <a:rPr lang="fr-FR" sz="1600" b="0" strike="noStrike" spc="-1">
                <a:latin typeface="Arial"/>
              </a:rPr>
              <a:t>		si tab[indice] = </a:t>
            </a:r>
            <a:r>
              <a:rPr lang="fr-FR" sz="1600" b="0" strike="noStrike" spc="-1" err="1">
                <a:latin typeface="Arial"/>
              </a:rPr>
              <a:t>element</a:t>
            </a:r>
            <a:r>
              <a:rPr lang="fr-FR" sz="1600" b="0" strike="noStrike" spc="-1">
                <a:latin typeface="Arial"/>
              </a:rPr>
              <a:t> alors</a:t>
            </a:r>
          </a:p>
          <a:p>
            <a:pPr marL="108000">
              <a:spcAft>
                <a:spcPts val="1060"/>
              </a:spcAft>
              <a:buClr>
                <a:srgbClr val="000000"/>
              </a:buClr>
              <a:buSzPct val="45000"/>
            </a:pPr>
            <a:r>
              <a:rPr lang="fr-FR" sz="1600" spc="-1">
                <a:latin typeface="Arial"/>
              </a:rPr>
              <a:t>			retour </a:t>
            </a:r>
            <a:r>
              <a:rPr lang="fr-FR" sz="1600" spc="-1">
                <a:latin typeface="Arial"/>
                <a:sym typeface="Wingdings" panose="05000000000000000000" pitchFamily="2" charset="2"/>
              </a:rPr>
              <a:t> indice</a:t>
            </a:r>
          </a:p>
          <a:p>
            <a:pPr marL="108000">
              <a:spcAft>
                <a:spcPts val="1060"/>
              </a:spcAft>
              <a:buClr>
                <a:srgbClr val="000000"/>
              </a:buClr>
              <a:buSzPct val="45000"/>
            </a:pPr>
            <a:r>
              <a:rPr lang="fr-FR" sz="1600" b="0" strike="noStrike" spc="-1">
                <a:latin typeface="Arial"/>
                <a:sym typeface="Wingdings" panose="05000000000000000000" pitchFamily="2" charset="2"/>
              </a:rPr>
              <a:t>		</a:t>
            </a:r>
            <a:r>
              <a:rPr lang="fr-FR" sz="1600" b="0" strike="noStrike" spc="-1" err="1">
                <a:latin typeface="Arial"/>
                <a:sym typeface="Wingdings" panose="05000000000000000000" pitchFamily="2" charset="2"/>
              </a:rPr>
              <a:t>fsi</a:t>
            </a:r>
            <a:endParaRPr lang="fr-FR" sz="1600" b="0" strike="noStrike" spc="-1">
              <a:latin typeface="Arial"/>
              <a:sym typeface="Wingdings" panose="05000000000000000000" pitchFamily="2" charset="2"/>
            </a:endParaRPr>
          </a:p>
          <a:p>
            <a:pPr marL="108000">
              <a:spcAft>
                <a:spcPts val="1060"/>
              </a:spcAft>
              <a:buClr>
                <a:srgbClr val="000000"/>
              </a:buClr>
              <a:buSzPct val="45000"/>
            </a:pPr>
            <a:r>
              <a:rPr lang="fr-FR" sz="1600" spc="-1">
                <a:latin typeface="Arial"/>
                <a:sym typeface="Wingdings" panose="05000000000000000000" pitchFamily="2" charset="2"/>
              </a:rPr>
              <a:t>		indice  indice + 1</a:t>
            </a:r>
            <a:endParaRPr lang="fr-FR" sz="1600" b="0" strike="noStrike" spc="-1">
              <a:latin typeface="Arial"/>
              <a:sym typeface="Wingdings" panose="05000000000000000000" pitchFamily="2" charset="2"/>
            </a:endParaRPr>
          </a:p>
          <a:p>
            <a:pPr marL="108000">
              <a:spcAft>
                <a:spcPts val="1060"/>
              </a:spcAft>
              <a:buClr>
                <a:srgbClr val="000000"/>
              </a:buClr>
              <a:buSzPct val="45000"/>
            </a:pPr>
            <a:r>
              <a:rPr lang="fr-FR" sz="1600" spc="-1">
                <a:latin typeface="Arial"/>
                <a:sym typeface="Wingdings" panose="05000000000000000000" pitchFamily="2" charset="2"/>
              </a:rPr>
              <a:t>	</a:t>
            </a:r>
            <a:r>
              <a:rPr lang="fr-FR" sz="1600" spc="-1" err="1">
                <a:latin typeface="Arial"/>
                <a:sym typeface="Wingdings" panose="05000000000000000000" pitchFamily="2" charset="2"/>
              </a:rPr>
              <a:t>ftant</a:t>
            </a:r>
            <a:endParaRPr lang="fr-FR" sz="1600" spc="-1">
              <a:latin typeface="Arial"/>
              <a:sym typeface="Wingdings" panose="05000000000000000000" pitchFamily="2" charset="2"/>
            </a:endParaRPr>
          </a:p>
          <a:p>
            <a:pPr marL="108000">
              <a:spcAft>
                <a:spcPts val="1060"/>
              </a:spcAft>
              <a:buClr>
                <a:srgbClr val="000000"/>
              </a:buClr>
              <a:buSzPct val="45000"/>
            </a:pPr>
            <a:r>
              <a:rPr lang="fr-FR" sz="1600" b="0" strike="noStrike" spc="-1">
                <a:latin typeface="Arial"/>
                <a:sym typeface="Wingdings" panose="05000000000000000000" pitchFamily="2" charset="2"/>
              </a:rPr>
              <a:t>	retour  -1</a:t>
            </a:r>
          </a:p>
          <a:p>
            <a:pPr marL="108000">
              <a:spcAft>
                <a:spcPts val="1060"/>
              </a:spcAft>
              <a:buClr>
                <a:srgbClr val="000000"/>
              </a:buClr>
              <a:buSzPct val="45000"/>
            </a:pPr>
            <a:r>
              <a:rPr lang="fr-FR" sz="1600" spc="-1">
                <a:latin typeface="Arial"/>
                <a:sym typeface="Wingdings" panose="05000000000000000000" pitchFamily="2" charset="2"/>
              </a:rPr>
              <a:t>Fin</a:t>
            </a:r>
            <a:endParaRPr lang="fr-FR" sz="1600" b="0" strike="noStrike" spc="-1">
              <a:latin typeface="Arial"/>
            </a:endParaRPr>
          </a:p>
          <a:p>
            <a:pPr marL="108000">
              <a:spcAft>
                <a:spcPts val="1060"/>
              </a:spcAft>
              <a:buClr>
                <a:srgbClr val="000000"/>
              </a:buClr>
              <a:buSzPct val="45000"/>
            </a:pPr>
            <a:r>
              <a:rPr lang="fr-FR" b="0" strike="noStrike" spc="-1">
                <a:latin typeface="Arial"/>
              </a:rPr>
              <a:t>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spTree>
    <p:extLst>
      <p:ext uri="{BB962C8B-B14F-4D97-AF65-F5344CB8AC3E}">
        <p14:creationId xmlns:p14="http://schemas.microsoft.com/office/powerpoint/2010/main" val="3598746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503F32D02E44A49A51D428E13DC96F1" ma:contentTypeVersion="12" ma:contentTypeDescription="Crée un document." ma:contentTypeScope="" ma:versionID="639afaf6d4ed8385291f5304249d70c2">
  <xsd:schema xmlns:xsd="http://www.w3.org/2001/XMLSchema" xmlns:xs="http://www.w3.org/2001/XMLSchema" xmlns:p="http://schemas.microsoft.com/office/2006/metadata/properties" xmlns:ns2="c1e294f3-4627-4ce5-bb05-78017f98850e" xmlns:ns3="4457043f-fd85-4799-80f5-1f6eaf5bc423" targetNamespace="http://schemas.microsoft.com/office/2006/metadata/properties" ma:root="true" ma:fieldsID="392898b6e610efb087eb2f2fe508186a" ns2:_="" ns3:_="">
    <xsd:import namespace="c1e294f3-4627-4ce5-bb05-78017f98850e"/>
    <xsd:import namespace="4457043f-fd85-4799-80f5-1f6eaf5bc42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e294f3-4627-4ce5-bb05-78017f9885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457043f-fd85-4799-80f5-1f6eaf5bc423"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6D47B1E-1A53-46ED-8F4A-391F7E7B2666}">
  <ds:schemaRefs>
    <ds:schemaRef ds:uri="http://schemas.microsoft.com/sharepoint/v3/contenttype/forms"/>
  </ds:schemaRefs>
</ds:datastoreItem>
</file>

<file path=customXml/itemProps2.xml><?xml version="1.0" encoding="utf-8"?>
<ds:datastoreItem xmlns:ds="http://schemas.openxmlformats.org/officeDocument/2006/customXml" ds:itemID="{2823FCFD-BC56-4E07-9710-F3EAF29AFEAA}">
  <ds:schemaRefs>
    <ds:schemaRef ds:uri="4457043f-fd85-4799-80f5-1f6eaf5bc423"/>
    <ds:schemaRef ds:uri="c1e294f3-4627-4ce5-bb05-78017f98850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F343A87-453C-4C6F-B691-71427C4DDFC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27</Slides>
  <Notes>0</Notes>
  <HiddenSlides>0</HiddenSlides>
  <ScaleCrop>false</ScaleCrop>
  <HeadingPairs>
    <vt:vector size="4" baseType="variant">
      <vt:variant>
        <vt:lpstr>Theme</vt:lpstr>
      </vt:variant>
      <vt:variant>
        <vt:i4>3</vt:i4>
      </vt:variant>
      <vt:variant>
        <vt:lpstr>Slide Titles</vt:lpstr>
      </vt:variant>
      <vt:variant>
        <vt:i4>27</vt:i4>
      </vt:variant>
    </vt:vector>
  </HeadingPairs>
  <TitlesOfParts>
    <vt:vector size="30" baseType="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1-0020 - Template - Clean Wavy (blue)</dc:title>
  <dc:subject/>
  <dc:creator/>
  <dc:description>Free template released by Showeet.</dc:description>
  <cp:revision>1</cp:revision>
  <dcterms:created xsi:type="dcterms:W3CDTF">2012-01-17T22:15:29Z</dcterms:created>
  <dcterms:modified xsi:type="dcterms:W3CDTF">2022-02-21T16:03:46Z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y">
    <vt:lpwstr>Templates</vt:lpwstr>
  </property>
  <property fmtid="{D5CDD505-2E9C-101B-9397-08002B2CF9AE}" pid="3" name="Conditions of use">
    <vt:lpwstr>http://creativecommons.org/licenses/by-nd/3.0/</vt:lpwstr>
  </property>
  <property fmtid="{D5CDD505-2E9C-101B-9397-08002B2CF9AE}" pid="4" name="Copyright">
    <vt:lpwstr>© Copyright Showeet.com</vt:lpwstr>
  </property>
  <property fmtid="{D5CDD505-2E9C-101B-9397-08002B2CF9AE}" pid="5" name="ID">
    <vt:lpwstr>#1-0020</vt:lpwstr>
  </property>
  <property fmtid="{D5CDD505-2E9C-101B-9397-08002B2CF9AE}" pid="6" name="Source">
    <vt:lpwstr>http://www.showeet.com</vt:lpwstr>
  </property>
  <property fmtid="{D5CDD505-2E9C-101B-9397-08002B2CF9AE}" pid="7" name="ContentTypeId">
    <vt:lpwstr>0x010100A503F32D02E44A49A51D428E13DC96F1</vt:lpwstr>
  </property>
</Properties>
</file>