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661" r:id="rId5"/>
  </p:sldMasterIdLst>
  <p:notesMasterIdLst>
    <p:notesMasterId r:id="rId94"/>
  </p:notesMasterIdLst>
  <p:sldIdLst>
    <p:sldId id="256" r:id="rId6"/>
    <p:sldId id="257" r:id="rId7"/>
    <p:sldId id="259" r:id="rId8"/>
    <p:sldId id="260" r:id="rId9"/>
    <p:sldId id="261" r:id="rId10"/>
    <p:sldId id="262" r:id="rId11"/>
    <p:sldId id="263" r:id="rId12"/>
    <p:sldId id="264" r:id="rId13"/>
    <p:sldId id="265" r:id="rId14"/>
    <p:sldId id="266" r:id="rId15"/>
    <p:sldId id="267" r:id="rId16"/>
    <p:sldId id="268" r:id="rId17"/>
    <p:sldId id="270" r:id="rId18"/>
    <p:sldId id="269" r:id="rId19"/>
    <p:sldId id="271" r:id="rId20"/>
    <p:sldId id="272" r:id="rId21"/>
    <p:sldId id="273" r:id="rId22"/>
    <p:sldId id="277" r:id="rId23"/>
    <p:sldId id="278" r:id="rId24"/>
    <p:sldId id="279" r:id="rId25"/>
    <p:sldId id="280"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4" r:id="rId44"/>
    <p:sldId id="305" r:id="rId45"/>
    <p:sldId id="306" r:id="rId46"/>
    <p:sldId id="307" r:id="rId47"/>
    <p:sldId id="308" r:id="rId48"/>
    <p:sldId id="301" r:id="rId49"/>
    <p:sldId id="302" r:id="rId50"/>
    <p:sldId id="303" r:id="rId51"/>
    <p:sldId id="309" r:id="rId52"/>
    <p:sldId id="310" r:id="rId53"/>
    <p:sldId id="311" r:id="rId54"/>
    <p:sldId id="312" r:id="rId55"/>
    <p:sldId id="313" r:id="rId56"/>
    <p:sldId id="314" r:id="rId57"/>
    <p:sldId id="315" r:id="rId58"/>
    <p:sldId id="316"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40" r:id="rId77"/>
    <p:sldId id="341" r:id="rId78"/>
    <p:sldId id="342" r:id="rId79"/>
    <p:sldId id="343" r:id="rId80"/>
    <p:sldId id="344" r:id="rId81"/>
    <p:sldId id="345" r:id="rId82"/>
    <p:sldId id="346" r:id="rId83"/>
    <p:sldId id="347" r:id="rId84"/>
    <p:sldId id="348" r:id="rId85"/>
    <p:sldId id="349" r:id="rId86"/>
    <p:sldId id="350" r:id="rId87"/>
    <p:sldId id="351" r:id="rId88"/>
    <p:sldId id="352" r:id="rId89"/>
    <p:sldId id="353" r:id="rId90"/>
    <p:sldId id="354" r:id="rId91"/>
    <p:sldId id="355" r:id="rId92"/>
    <p:sldId id="356" r:id="rId93"/>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8956BE-9744-4576-95E2-FAF9B6431227}" v="1" dt="2021-10-20T06:20:49.975"/>
    <p1510:client id="{3E9027A6-1BFB-4813-8283-ADB3DA4FE4E0}" v="2" dt="2021-11-02T10:16:20.102"/>
    <p1510:client id="{75E2C9D0-B36B-448B-8C21-1E1518977495}" v="1" dt="2021-10-20T04:25:00.020"/>
    <p1510:client id="{8C4ABBA5-D3E4-48CD-BC3F-F034207D5B5B}" v="23" dt="2021-10-20T09:33:20.494"/>
    <p1510:client id="{906682EE-DC4C-445F-8A94-8ED8ED4E86D2}" v="5" dt="2021-10-19T16:48:49.996"/>
    <p1510:client id="{AC34C6EC-8838-432F-A4E6-818D7AE43914}" v="6" dt="2021-10-19T14:06:32.525"/>
    <p1510:client id="{B559ED52-7940-4B17-84B4-FAEA12B2406E}" v="1" dt="2021-11-02T10:35:35.194"/>
    <p1510:client id="{BB57CB51-4773-469E-8BFF-7BE023D4ACA2}" v="2" dt="2021-11-02T08:54:06.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presProps" Target="pres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notesMaster" Target="notesMasters/notesMaster1.xml"/><Relationship Id="rId9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IDUM Théo" userId="S::alss-sio-slam21-bth@ccicampus.fr::1295fc1d-d80d-4f06-b2a9-aac32a128e66" providerId="AD" clId="Web-{3E9027A6-1BFB-4813-8283-ADB3DA4FE4E0}"/>
    <pc:docChg chg="addSld delSld">
      <pc:chgData name="BOLIDUM Théo" userId="S::alss-sio-slam21-bth@ccicampus.fr::1295fc1d-d80d-4f06-b2a9-aac32a128e66" providerId="AD" clId="Web-{3E9027A6-1BFB-4813-8283-ADB3DA4FE4E0}" dt="2021-11-02T10:16:20.024" v="1"/>
      <pc:docMkLst>
        <pc:docMk/>
      </pc:docMkLst>
      <pc:sldChg chg="add del">
        <pc:chgData name="BOLIDUM Théo" userId="S::alss-sio-slam21-bth@ccicampus.fr::1295fc1d-d80d-4f06-b2a9-aac32a128e66" providerId="AD" clId="Web-{3E9027A6-1BFB-4813-8283-ADB3DA4FE4E0}" dt="2021-11-02T10:16:20.024" v="1"/>
        <pc:sldMkLst>
          <pc:docMk/>
          <pc:sldMk cId="2515304333" sldId="350"/>
        </pc:sldMkLst>
      </pc:sldChg>
    </pc:docChg>
  </pc:docChgLst>
  <pc:docChgLst>
    <pc:chgData name="GEBUS Louis" userId="S::alss-sio-sisr21-glo@ccicampus.fr::6873bc97-cf41-4240-a362-b99a68e8e9e6" providerId="AD" clId="Web-{99CBEB85-D42B-475E-8681-BF84034F6662}"/>
    <pc:docChg chg="addSld delSld">
      <pc:chgData name="GEBUS Louis" userId="S::alss-sio-sisr21-glo@ccicampus.fr::6873bc97-cf41-4240-a362-b99a68e8e9e6" providerId="AD" clId="Web-{99CBEB85-D42B-475E-8681-BF84034F6662}" dt="2021-10-06T12:45:23.799" v="1"/>
      <pc:docMkLst>
        <pc:docMk/>
      </pc:docMkLst>
      <pc:sldChg chg="new del">
        <pc:chgData name="GEBUS Louis" userId="S::alss-sio-sisr21-glo@ccicampus.fr::6873bc97-cf41-4240-a362-b99a68e8e9e6" providerId="AD" clId="Web-{99CBEB85-D42B-475E-8681-BF84034F6662}" dt="2021-10-06T12:45:23.799" v="1"/>
        <pc:sldMkLst>
          <pc:docMk/>
          <pc:sldMk cId="4199687891" sldId="358"/>
        </pc:sldMkLst>
      </pc:sldChg>
    </pc:docChg>
  </pc:docChgLst>
  <pc:docChgLst>
    <pc:chgData name="EHRET Louis" userId="S::alss-sio-sisr21-elo@ccicampus.fr::240b4ace-94ef-48fe-bff8-e24351a17a29" providerId="AD" clId="Web-{37C1CF77-6FD4-49C0-9762-39B206AA0FC3}"/>
    <pc:docChg chg="modSld">
      <pc:chgData name="EHRET Louis" userId="S::alss-sio-sisr21-elo@ccicampus.fr::240b4ace-94ef-48fe-bff8-e24351a17a29" providerId="AD" clId="Web-{37C1CF77-6FD4-49C0-9762-39B206AA0FC3}" dt="2021-09-20T13:53:49.907" v="0"/>
      <pc:docMkLst>
        <pc:docMk/>
      </pc:docMkLst>
      <pc:sldChg chg="addSp">
        <pc:chgData name="EHRET Louis" userId="S::alss-sio-sisr21-elo@ccicampus.fr::240b4ace-94ef-48fe-bff8-e24351a17a29" providerId="AD" clId="Web-{37C1CF77-6FD4-49C0-9762-39B206AA0FC3}" dt="2021-09-20T13:53:49.907" v="0"/>
        <pc:sldMkLst>
          <pc:docMk/>
          <pc:sldMk cId="3894308778" sldId="290"/>
        </pc:sldMkLst>
        <pc:spChg chg="add">
          <ac:chgData name="EHRET Louis" userId="S::alss-sio-sisr21-elo@ccicampus.fr::240b4ace-94ef-48fe-bff8-e24351a17a29" providerId="AD" clId="Web-{37C1CF77-6FD4-49C0-9762-39B206AA0FC3}" dt="2021-09-20T13:53:49.907" v="0"/>
          <ac:spMkLst>
            <pc:docMk/>
            <pc:sldMk cId="3894308778" sldId="290"/>
            <ac:spMk id="3" creationId="{657F6197-926B-4210-9415-01636616AD74}"/>
          </ac:spMkLst>
        </pc:spChg>
      </pc:sldChg>
    </pc:docChg>
  </pc:docChgLst>
  <pc:docChgLst>
    <pc:chgData name="EHRET Louis" userId="S::alss-sio-sisr21-elo@ccicampus.fr::240b4ace-94ef-48fe-bff8-e24351a17a29" providerId="AD" clId="Web-{298956BE-9744-4576-95E2-FAF9B6431227}"/>
    <pc:docChg chg="sldOrd">
      <pc:chgData name="EHRET Louis" userId="S::alss-sio-sisr21-elo@ccicampus.fr::240b4ace-94ef-48fe-bff8-e24351a17a29" providerId="AD" clId="Web-{298956BE-9744-4576-95E2-FAF9B6431227}" dt="2021-10-20T06:20:49.975" v="0"/>
      <pc:docMkLst>
        <pc:docMk/>
      </pc:docMkLst>
      <pc:sldChg chg="ord">
        <pc:chgData name="EHRET Louis" userId="S::alss-sio-sisr21-elo@ccicampus.fr::240b4ace-94ef-48fe-bff8-e24351a17a29" providerId="AD" clId="Web-{298956BE-9744-4576-95E2-FAF9B6431227}" dt="2021-10-20T06:20:49.975" v="0"/>
        <pc:sldMkLst>
          <pc:docMk/>
          <pc:sldMk cId="0" sldId="270"/>
        </pc:sldMkLst>
      </pc:sldChg>
    </pc:docChg>
  </pc:docChgLst>
  <pc:docChgLst>
    <pc:chgData name="GEBUS Louis" userId="S::alss-sio-sisr21-glo@ccicampus.fr::6873bc97-cf41-4240-a362-b99a68e8e9e6" providerId="AD" clId="Web-{86B90F27-FD0F-4FD3-9CA2-1D2750611859}"/>
    <pc:docChg chg="addSld delSld">
      <pc:chgData name="GEBUS Louis" userId="S::alss-sio-sisr21-glo@ccicampus.fr::6873bc97-cf41-4240-a362-b99a68e8e9e6" providerId="AD" clId="Web-{86B90F27-FD0F-4FD3-9CA2-1D2750611859}" dt="2021-09-20T11:51:38.517" v="1"/>
      <pc:docMkLst>
        <pc:docMk/>
      </pc:docMkLst>
      <pc:sldChg chg="add del">
        <pc:chgData name="GEBUS Louis" userId="S::alss-sio-sisr21-glo@ccicampus.fr::6873bc97-cf41-4240-a362-b99a68e8e9e6" providerId="AD" clId="Web-{86B90F27-FD0F-4FD3-9CA2-1D2750611859}" dt="2021-09-20T11:51:38.517" v="1"/>
        <pc:sldMkLst>
          <pc:docMk/>
          <pc:sldMk cId="0" sldId="272"/>
        </pc:sldMkLst>
      </pc:sldChg>
    </pc:docChg>
  </pc:docChgLst>
  <pc:docChgLst>
    <pc:chgData name="MULLER Gaétan" userId="S::alss-sio-sisr21-mga@ccicampus.fr::d2673e7d-af6b-4901-99c0-493aef6347e5" providerId="AD" clId="Web-{906682EE-DC4C-445F-8A94-8ED8ED4E86D2}"/>
    <pc:docChg chg="modSld">
      <pc:chgData name="MULLER Gaétan" userId="S::alss-sio-sisr21-mga@ccicampus.fr::d2673e7d-af6b-4901-99c0-493aef6347e5" providerId="AD" clId="Web-{906682EE-DC4C-445F-8A94-8ED8ED4E86D2}" dt="2021-10-19T16:48:49.996" v="1"/>
      <pc:docMkLst>
        <pc:docMk/>
      </pc:docMkLst>
      <pc:sldChg chg="delSp modSp">
        <pc:chgData name="MULLER Gaétan" userId="S::alss-sio-sisr21-mga@ccicampus.fr::d2673e7d-af6b-4901-99c0-493aef6347e5" providerId="AD" clId="Web-{906682EE-DC4C-445F-8A94-8ED8ED4E86D2}" dt="2021-10-19T16:48:49.996" v="1"/>
        <pc:sldMkLst>
          <pc:docMk/>
          <pc:sldMk cId="3894308778" sldId="290"/>
        </pc:sldMkLst>
        <pc:spChg chg="del mod">
          <ac:chgData name="MULLER Gaétan" userId="S::alss-sio-sisr21-mga@ccicampus.fr::d2673e7d-af6b-4901-99c0-493aef6347e5" providerId="AD" clId="Web-{906682EE-DC4C-445F-8A94-8ED8ED4E86D2}" dt="2021-10-19T16:48:49.996" v="1"/>
          <ac:spMkLst>
            <pc:docMk/>
            <pc:sldMk cId="3894308778" sldId="290"/>
            <ac:spMk id="3" creationId="{657F6197-926B-4210-9415-01636616AD74}"/>
          </ac:spMkLst>
        </pc:spChg>
      </pc:sldChg>
    </pc:docChg>
  </pc:docChgLst>
  <pc:docChgLst>
    <pc:chgData name="DOBLER Tiffany" userId="S::alss-sio-sisr21-dti@ccicampus.fr::66223753-0655-4dbe-be4c-fcc8e2fe0535" providerId="AD" clId="Web-{8C4ABBA5-D3E4-48CD-BC3F-F034207D5B5B}"/>
    <pc:docChg chg="modSld">
      <pc:chgData name="DOBLER Tiffany" userId="S::alss-sio-sisr21-dti@ccicampus.fr::66223753-0655-4dbe-be4c-fcc8e2fe0535" providerId="AD" clId="Web-{8C4ABBA5-D3E4-48CD-BC3F-F034207D5B5B}" dt="2021-10-20T09:33:20.494" v="22" actId="20577"/>
      <pc:docMkLst>
        <pc:docMk/>
      </pc:docMkLst>
      <pc:sldChg chg="modSp">
        <pc:chgData name="DOBLER Tiffany" userId="S::alss-sio-sisr21-dti@ccicampus.fr::66223753-0655-4dbe-be4c-fcc8e2fe0535" providerId="AD" clId="Web-{8C4ABBA5-D3E4-48CD-BC3F-F034207D5B5B}" dt="2021-10-20T09:33:20.494" v="22" actId="20577"/>
        <pc:sldMkLst>
          <pc:docMk/>
          <pc:sldMk cId="1082718425" sldId="328"/>
        </pc:sldMkLst>
        <pc:spChg chg="mod">
          <ac:chgData name="DOBLER Tiffany" userId="S::alss-sio-sisr21-dti@ccicampus.fr::66223753-0655-4dbe-be4c-fcc8e2fe0535" providerId="AD" clId="Web-{8C4ABBA5-D3E4-48CD-BC3F-F034207D5B5B}" dt="2021-10-20T09:33:20.494" v="22" actId="20577"/>
          <ac:spMkLst>
            <pc:docMk/>
            <pc:sldMk cId="1082718425" sldId="328"/>
            <ac:spMk id="136" creationId="{00000000-0000-0000-0000-000000000000}"/>
          </ac:spMkLst>
        </pc:spChg>
      </pc:sldChg>
    </pc:docChg>
  </pc:docChgLst>
  <pc:docChgLst>
    <pc:chgData name="GEBUS Louis" userId="S::alss-sio-sisr21-glo@ccicampus.fr::6873bc97-cf41-4240-a362-b99a68e8e9e6" providerId="AD" clId="Web-{144DC942-618A-4362-9C20-BE874FAE5384}"/>
    <pc:docChg chg="addSld modSld">
      <pc:chgData name="GEBUS Louis" userId="S::alss-sio-sisr21-glo@ccicampus.fr::6873bc97-cf41-4240-a362-b99a68e8e9e6" providerId="AD" clId="Web-{144DC942-618A-4362-9C20-BE874FAE5384}" dt="2021-09-20T14:11:13.339" v="2"/>
      <pc:docMkLst>
        <pc:docMk/>
      </pc:docMkLst>
      <pc:sldChg chg="addSp delSp">
        <pc:chgData name="GEBUS Louis" userId="S::alss-sio-sisr21-glo@ccicampus.fr::6873bc97-cf41-4240-a362-b99a68e8e9e6" providerId="AD" clId="Web-{144DC942-618A-4362-9C20-BE874FAE5384}" dt="2021-09-20T12:47:55.795" v="1"/>
        <pc:sldMkLst>
          <pc:docMk/>
          <pc:sldMk cId="0" sldId="278"/>
        </pc:sldMkLst>
        <pc:spChg chg="add del">
          <ac:chgData name="GEBUS Louis" userId="S::alss-sio-sisr21-glo@ccicampus.fr::6873bc97-cf41-4240-a362-b99a68e8e9e6" providerId="AD" clId="Web-{144DC942-618A-4362-9C20-BE874FAE5384}" dt="2021-09-20T12:47:55.795" v="1"/>
          <ac:spMkLst>
            <pc:docMk/>
            <pc:sldMk cId="0" sldId="278"/>
            <ac:spMk id="2" creationId="{8C7C2230-1CF7-403E-857B-A0471082D8CD}"/>
          </ac:spMkLst>
        </pc:spChg>
      </pc:sldChg>
      <pc:sldChg chg="new">
        <pc:chgData name="GEBUS Louis" userId="S::alss-sio-sisr21-glo@ccicampus.fr::6873bc97-cf41-4240-a362-b99a68e8e9e6" providerId="AD" clId="Web-{144DC942-618A-4362-9C20-BE874FAE5384}" dt="2021-09-20T14:11:13.339" v="2"/>
        <pc:sldMkLst>
          <pc:docMk/>
          <pc:sldMk cId="2250764548" sldId="357"/>
        </pc:sldMkLst>
      </pc:sldChg>
    </pc:docChg>
  </pc:docChgLst>
  <pc:docChgLst>
    <pc:chgData name="EKOBE KOTTO Victor" userId="S::alss-sio-slam21-evi@ccicampus.fr::af8c24fa-4799-4263-a602-669924b638b1" providerId="AD" clId="Web-{CA82EE36-9A31-4B5C-9A78-E32D66285692}"/>
    <pc:docChg chg="modSld">
      <pc:chgData name="EKOBE KOTTO Victor" userId="S::alss-sio-slam21-evi@ccicampus.fr::af8c24fa-4799-4263-a602-669924b638b1" providerId="AD" clId="Web-{CA82EE36-9A31-4B5C-9A78-E32D66285692}" dt="2021-09-20T14:28:35.633" v="0" actId="1076"/>
      <pc:docMkLst>
        <pc:docMk/>
      </pc:docMkLst>
      <pc:sldChg chg="modSp">
        <pc:chgData name="EKOBE KOTTO Victor" userId="S::alss-sio-slam21-evi@ccicampus.fr::af8c24fa-4799-4263-a602-669924b638b1" providerId="AD" clId="Web-{CA82EE36-9A31-4B5C-9A78-E32D66285692}" dt="2021-09-20T14:28:35.633" v="0" actId="1076"/>
        <pc:sldMkLst>
          <pc:docMk/>
          <pc:sldMk cId="3894308778" sldId="290"/>
        </pc:sldMkLst>
        <pc:graphicFrameChg chg="mod">
          <ac:chgData name="EKOBE KOTTO Victor" userId="S::alss-sio-slam21-evi@ccicampus.fr::af8c24fa-4799-4263-a602-669924b638b1" providerId="AD" clId="Web-{CA82EE36-9A31-4B5C-9A78-E32D66285692}" dt="2021-09-20T14:28:35.633" v="0" actId="1076"/>
          <ac:graphicFrameMkLst>
            <pc:docMk/>
            <pc:sldMk cId="3894308778" sldId="290"/>
            <ac:graphicFrameMk id="2" creationId="{683E310F-56CF-4AB0-8062-D7A9B739388D}"/>
          </ac:graphicFrameMkLst>
        </pc:graphicFrameChg>
      </pc:sldChg>
    </pc:docChg>
  </pc:docChgLst>
  <pc:docChgLst>
    <pc:chgData name="DOBLER Tiffany" userId="S::alss-sio-sisr21-dti@ccicampus.fr::66223753-0655-4dbe-be4c-fcc8e2fe0535" providerId="AD" clId="Web-{B3237E41-2950-4F9F-98D5-A3452113016A}"/>
    <pc:docChg chg="modSld">
      <pc:chgData name="DOBLER Tiffany" userId="S::alss-sio-sisr21-dti@ccicampus.fr::66223753-0655-4dbe-be4c-fcc8e2fe0535" providerId="AD" clId="Web-{B3237E41-2950-4F9F-98D5-A3452113016A}" dt="2021-10-06T12:16:00.996" v="14" actId="20577"/>
      <pc:docMkLst>
        <pc:docMk/>
      </pc:docMkLst>
      <pc:sldChg chg="modSp">
        <pc:chgData name="DOBLER Tiffany" userId="S::alss-sio-sisr21-dti@ccicampus.fr::66223753-0655-4dbe-be4c-fcc8e2fe0535" providerId="AD" clId="Web-{B3237E41-2950-4F9F-98D5-A3452113016A}" dt="2021-10-06T12:16:00.996" v="14" actId="20577"/>
        <pc:sldMkLst>
          <pc:docMk/>
          <pc:sldMk cId="1053532421" sldId="302"/>
        </pc:sldMkLst>
        <pc:spChg chg="mod">
          <ac:chgData name="DOBLER Tiffany" userId="S::alss-sio-sisr21-dti@ccicampus.fr::66223753-0655-4dbe-be4c-fcc8e2fe0535" providerId="AD" clId="Web-{B3237E41-2950-4F9F-98D5-A3452113016A}" dt="2021-10-06T12:16:00.996" v="14" actId="20577"/>
          <ac:spMkLst>
            <pc:docMk/>
            <pc:sldMk cId="1053532421" sldId="302"/>
            <ac:spMk id="146" creationId="{00000000-0000-0000-0000-000000000000}"/>
          </ac:spMkLst>
        </pc:spChg>
      </pc:sldChg>
      <pc:sldChg chg="modSp">
        <pc:chgData name="DOBLER Tiffany" userId="S::alss-sio-sisr21-dti@ccicampus.fr::66223753-0655-4dbe-be4c-fcc8e2fe0535" providerId="AD" clId="Web-{B3237E41-2950-4F9F-98D5-A3452113016A}" dt="2021-10-06T11:50:31.378" v="6" actId="20577"/>
        <pc:sldMkLst>
          <pc:docMk/>
          <pc:sldMk cId="1274491938" sldId="306"/>
        </pc:sldMkLst>
        <pc:spChg chg="mod">
          <ac:chgData name="DOBLER Tiffany" userId="S::alss-sio-sisr21-dti@ccicampus.fr::66223753-0655-4dbe-be4c-fcc8e2fe0535" providerId="AD" clId="Web-{B3237E41-2950-4F9F-98D5-A3452113016A}" dt="2021-10-06T11:50:31.378" v="6" actId="20577"/>
          <ac:spMkLst>
            <pc:docMk/>
            <pc:sldMk cId="1274491938" sldId="306"/>
            <ac:spMk id="146" creationId="{00000000-0000-0000-0000-000000000000}"/>
          </ac:spMkLst>
        </pc:spChg>
      </pc:sldChg>
    </pc:docChg>
  </pc:docChgLst>
  <pc:docChgLst>
    <pc:chgData name="HENRY Alexis" userId="S::alss-sio-slam21-hal@ccicampus.fr::e7aed067-7d71-429a-aee6-3365f658c3f4" providerId="AD" clId="Web-{B559ED52-7940-4B17-84B4-FAEA12B2406E}"/>
    <pc:docChg chg="modSld">
      <pc:chgData name="HENRY Alexis" userId="S::alss-sio-slam21-hal@ccicampus.fr::e7aed067-7d71-429a-aee6-3365f658c3f4" providerId="AD" clId="Web-{B559ED52-7940-4B17-84B4-FAEA12B2406E}" dt="2021-11-02T10:35:35.194" v="0" actId="1076"/>
      <pc:docMkLst>
        <pc:docMk/>
      </pc:docMkLst>
      <pc:sldChg chg="modSp">
        <pc:chgData name="HENRY Alexis" userId="S::alss-sio-slam21-hal@ccicampus.fr::e7aed067-7d71-429a-aee6-3365f658c3f4" providerId="AD" clId="Web-{B559ED52-7940-4B17-84B4-FAEA12B2406E}" dt="2021-11-02T10:35:35.194" v="0" actId="1076"/>
        <pc:sldMkLst>
          <pc:docMk/>
          <pc:sldMk cId="3826232459" sldId="353"/>
        </pc:sldMkLst>
        <pc:spChg chg="mod">
          <ac:chgData name="HENRY Alexis" userId="S::alss-sio-slam21-hal@ccicampus.fr::e7aed067-7d71-429a-aee6-3365f658c3f4" providerId="AD" clId="Web-{B559ED52-7940-4B17-84B4-FAEA12B2406E}" dt="2021-11-02T10:35:35.194" v="0" actId="1076"/>
          <ac:spMkLst>
            <pc:docMk/>
            <pc:sldMk cId="3826232459" sldId="353"/>
            <ac:spMk id="136" creationId="{00000000-0000-0000-0000-000000000000}"/>
          </ac:spMkLst>
        </pc:spChg>
      </pc:sldChg>
    </pc:docChg>
  </pc:docChgLst>
  <pc:docChgLst>
    <pc:chgData name="DOBLER Tiffany" userId="S::alss-sio-sisr21-dti@ccicampus.fr::66223753-0655-4dbe-be4c-fcc8e2fe0535" providerId="AD" clId="Web-{75E2C9D0-B36B-448B-8C21-1E1518977495}"/>
    <pc:docChg chg="delSld">
      <pc:chgData name="DOBLER Tiffany" userId="S::alss-sio-sisr21-dti@ccicampus.fr::66223753-0655-4dbe-be4c-fcc8e2fe0535" providerId="AD" clId="Web-{75E2C9D0-B36B-448B-8C21-1E1518977495}" dt="2021-10-20T04:25:00.020" v="0"/>
      <pc:docMkLst>
        <pc:docMk/>
      </pc:docMkLst>
      <pc:sldChg chg="del">
        <pc:chgData name="DOBLER Tiffany" userId="S::alss-sio-sisr21-dti@ccicampus.fr::66223753-0655-4dbe-be4c-fcc8e2fe0535" providerId="AD" clId="Web-{75E2C9D0-B36B-448B-8C21-1E1518977495}" dt="2021-10-20T04:25:00.020" v="0"/>
        <pc:sldMkLst>
          <pc:docMk/>
          <pc:sldMk cId="2250764548" sldId="357"/>
        </pc:sldMkLst>
      </pc:sldChg>
    </pc:docChg>
  </pc:docChgLst>
  <pc:docChgLst>
    <pc:chgData name="GEBUS Louis" userId="6873bc97-cf41-4240-a362-b99a68e8e9e6" providerId="ADAL" clId="{AC34C6EC-8838-432F-A4E6-818D7AE43914}"/>
    <pc:docChg chg="undo custSel modSld">
      <pc:chgData name="GEBUS Louis" userId="6873bc97-cf41-4240-a362-b99a68e8e9e6" providerId="ADAL" clId="{AC34C6EC-8838-432F-A4E6-818D7AE43914}" dt="2021-10-19T14:06:32.529" v="3" actId="6264"/>
      <pc:docMkLst>
        <pc:docMk/>
      </pc:docMkLst>
      <pc:sldChg chg="addSp delSp modSp mod chgLayout">
        <pc:chgData name="GEBUS Louis" userId="6873bc97-cf41-4240-a362-b99a68e8e9e6" providerId="ADAL" clId="{AC34C6EC-8838-432F-A4E6-818D7AE43914}" dt="2021-10-19T14:06:32.529" v="3" actId="6264"/>
        <pc:sldMkLst>
          <pc:docMk/>
          <pc:sldMk cId="2250764548" sldId="357"/>
        </pc:sldMkLst>
        <pc:spChg chg="add del">
          <ac:chgData name="GEBUS Louis" userId="6873bc97-cf41-4240-a362-b99a68e8e9e6" providerId="ADAL" clId="{AC34C6EC-8838-432F-A4E6-818D7AE43914}" dt="2021-10-19T14:06:32.529" v="3" actId="6264"/>
          <ac:spMkLst>
            <pc:docMk/>
            <pc:sldMk cId="2250764548" sldId="357"/>
            <ac:spMk id="2" creationId="{74D09B51-2EC7-4EB2-A605-9FB9887599D8}"/>
          </ac:spMkLst>
        </pc:spChg>
        <pc:spChg chg="add del">
          <ac:chgData name="GEBUS Louis" userId="6873bc97-cf41-4240-a362-b99a68e8e9e6" providerId="ADAL" clId="{AC34C6EC-8838-432F-A4E6-818D7AE43914}" dt="2021-10-19T14:06:32.529" v="3" actId="6264"/>
          <ac:spMkLst>
            <pc:docMk/>
            <pc:sldMk cId="2250764548" sldId="357"/>
            <ac:spMk id="3" creationId="{E532FFE6-B22B-4D4B-9EDE-4C1330643266}"/>
          </ac:spMkLst>
        </pc:spChg>
        <pc:spChg chg="add del mod ord">
          <ac:chgData name="GEBUS Louis" userId="6873bc97-cf41-4240-a362-b99a68e8e9e6" providerId="ADAL" clId="{AC34C6EC-8838-432F-A4E6-818D7AE43914}" dt="2021-10-19T14:06:32.529" v="3" actId="6264"/>
          <ac:spMkLst>
            <pc:docMk/>
            <pc:sldMk cId="2250764548" sldId="357"/>
            <ac:spMk id="4" creationId="{4597BEEB-1AA5-4D63-A348-4837E39551D1}"/>
          </ac:spMkLst>
        </pc:spChg>
        <pc:spChg chg="add del mod">
          <ac:chgData name="GEBUS Louis" userId="6873bc97-cf41-4240-a362-b99a68e8e9e6" providerId="ADAL" clId="{AC34C6EC-8838-432F-A4E6-818D7AE43914}" dt="2021-10-19T14:06:32.529" v="3" actId="6264"/>
          <ac:spMkLst>
            <pc:docMk/>
            <pc:sldMk cId="2250764548" sldId="357"/>
            <ac:spMk id="5" creationId="{5014E65B-D3BC-48E5-8C01-48758F70F7A2}"/>
          </ac:spMkLst>
        </pc:spChg>
        <pc:spChg chg="add del mod ord">
          <ac:chgData name="GEBUS Louis" userId="6873bc97-cf41-4240-a362-b99a68e8e9e6" providerId="ADAL" clId="{AC34C6EC-8838-432F-A4E6-818D7AE43914}" dt="2021-10-19T14:06:32.087" v="2" actId="6264"/>
          <ac:spMkLst>
            <pc:docMk/>
            <pc:sldMk cId="2250764548" sldId="357"/>
            <ac:spMk id="6" creationId="{367EAC5C-1FD7-462B-9EC9-AA808BD0E361}"/>
          </ac:spMkLst>
        </pc:spChg>
        <pc:spChg chg="add del mod">
          <ac:chgData name="GEBUS Louis" userId="6873bc97-cf41-4240-a362-b99a68e8e9e6" providerId="ADAL" clId="{AC34C6EC-8838-432F-A4E6-818D7AE43914}" dt="2021-10-19T14:06:32.087" v="2" actId="6264"/>
          <ac:spMkLst>
            <pc:docMk/>
            <pc:sldMk cId="2250764548" sldId="357"/>
            <ac:spMk id="7" creationId="{264C5175-D6E6-4E53-9F83-40F246867174}"/>
          </ac:spMkLst>
        </pc:spChg>
      </pc:sldChg>
    </pc:docChg>
  </pc:docChgLst>
  <pc:docChgLst>
    <pc:chgData name="HOERMANN Tom" userId="S::alss-sio-sisr21-hto@ccicampus.fr::49c172c8-17fe-48d9-a219-85e3e398a07b" providerId="AD" clId="Web-{6591EACB-067A-448D-B8F9-7C547FD15071}"/>
    <pc:docChg chg="modSld">
      <pc:chgData name="HOERMANN Tom" userId="S::alss-sio-sisr21-hto@ccicampus.fr::49c172c8-17fe-48d9-a219-85e3e398a07b" providerId="AD" clId="Web-{6591EACB-067A-448D-B8F9-7C547FD15071}" dt="2021-10-06T13:53:00.836" v="2" actId="20577"/>
      <pc:docMkLst>
        <pc:docMk/>
      </pc:docMkLst>
      <pc:sldChg chg="modSp">
        <pc:chgData name="HOERMANN Tom" userId="S::alss-sio-sisr21-hto@ccicampus.fr::49c172c8-17fe-48d9-a219-85e3e398a07b" providerId="AD" clId="Web-{6591EACB-067A-448D-B8F9-7C547FD15071}" dt="2021-10-06T13:53:00.836" v="2" actId="20577"/>
        <pc:sldMkLst>
          <pc:docMk/>
          <pc:sldMk cId="1674554773" sldId="313"/>
        </pc:sldMkLst>
        <pc:spChg chg="mod">
          <ac:chgData name="HOERMANN Tom" userId="S::alss-sio-sisr21-hto@ccicampus.fr::49c172c8-17fe-48d9-a219-85e3e398a07b" providerId="AD" clId="Web-{6591EACB-067A-448D-B8F9-7C547FD15071}" dt="2021-10-06T13:53:00.836" v="2" actId="20577"/>
          <ac:spMkLst>
            <pc:docMk/>
            <pc:sldMk cId="1674554773" sldId="313"/>
            <ac:spMk id="146" creationId="{00000000-0000-0000-0000-000000000000}"/>
          </ac:spMkLst>
        </pc:spChg>
      </pc:sldChg>
    </pc:docChg>
  </pc:docChgLst>
  <pc:docChgLst>
    <pc:chgData name="BEKHTI Zakaria" userId="S::alss-sio-sisr21-bza@ccicampus.fr::989a8c70-604a-4356-833c-64b22ffd6b82" providerId="AD" clId="Web-{64063FFE-0EB0-451A-8AFB-453451925023}"/>
    <pc:docChg chg="modSld">
      <pc:chgData name="BEKHTI Zakaria" userId="S::alss-sio-sisr21-bza@ccicampus.fr::989a8c70-604a-4356-833c-64b22ffd6b82" providerId="AD" clId="Web-{64063FFE-0EB0-451A-8AFB-453451925023}" dt="2021-10-06T11:31:41.494" v="5" actId="20577"/>
      <pc:docMkLst>
        <pc:docMk/>
      </pc:docMkLst>
      <pc:sldChg chg="modSp">
        <pc:chgData name="BEKHTI Zakaria" userId="S::alss-sio-sisr21-bza@ccicampus.fr::989a8c70-604a-4356-833c-64b22ffd6b82" providerId="AD" clId="Web-{64063FFE-0EB0-451A-8AFB-453451925023}" dt="2021-10-06T11:31:41.494" v="5" actId="20577"/>
        <pc:sldMkLst>
          <pc:docMk/>
          <pc:sldMk cId="3551759557" sldId="298"/>
        </pc:sldMkLst>
        <pc:spChg chg="mod">
          <ac:chgData name="BEKHTI Zakaria" userId="S::alss-sio-sisr21-bza@ccicampus.fr::989a8c70-604a-4356-833c-64b22ffd6b82" providerId="AD" clId="Web-{64063FFE-0EB0-451A-8AFB-453451925023}" dt="2021-10-06T11:31:41.494" v="5" actId="20577"/>
          <ac:spMkLst>
            <pc:docMk/>
            <pc:sldMk cId="3551759557" sldId="298"/>
            <ac:spMk id="145" creationId="{00000000-0000-0000-0000-000000000000}"/>
          </ac:spMkLst>
        </pc:spChg>
      </pc:sldChg>
    </pc:docChg>
  </pc:docChgLst>
  <pc:docChgLst>
    <pc:chgData name="ADDARIO Matteo" userId="S::alss-sio-sisr21-ama@ccicampus.fr::23c4fb64-0692-4ce9-a346-a4ca68b20cbc" providerId="AD" clId="Web-{F9FD46FA-44CC-458B-BEDB-44AC5DDA714A}"/>
    <pc:docChg chg="modSld">
      <pc:chgData name="ADDARIO Matteo" userId="S::alss-sio-sisr21-ama@ccicampus.fr::23c4fb64-0692-4ce9-a346-a4ca68b20cbc" providerId="AD" clId="Web-{F9FD46FA-44CC-458B-BEDB-44AC5DDA714A}" dt="2021-10-06T12:16:26.124" v="0" actId="14100"/>
      <pc:docMkLst>
        <pc:docMk/>
      </pc:docMkLst>
      <pc:sldChg chg="modSp">
        <pc:chgData name="ADDARIO Matteo" userId="S::alss-sio-sisr21-ama@ccicampus.fr::23c4fb64-0692-4ce9-a346-a4ca68b20cbc" providerId="AD" clId="Web-{F9FD46FA-44CC-458B-BEDB-44AC5DDA714A}" dt="2021-10-06T12:16:26.124" v="0" actId="14100"/>
        <pc:sldMkLst>
          <pc:docMk/>
          <pc:sldMk cId="1053532421" sldId="302"/>
        </pc:sldMkLst>
        <pc:spChg chg="mod">
          <ac:chgData name="ADDARIO Matteo" userId="S::alss-sio-sisr21-ama@ccicampus.fr::23c4fb64-0692-4ce9-a346-a4ca68b20cbc" providerId="AD" clId="Web-{F9FD46FA-44CC-458B-BEDB-44AC5DDA714A}" dt="2021-10-06T12:16:26.124" v="0" actId="14100"/>
          <ac:spMkLst>
            <pc:docMk/>
            <pc:sldMk cId="1053532421" sldId="302"/>
            <ac:spMk id="146" creationId="{00000000-0000-0000-0000-000000000000}"/>
          </ac:spMkLst>
        </pc:spChg>
      </pc:sldChg>
    </pc:docChg>
  </pc:docChgLst>
  <pc:docChgLst>
    <pc:chgData name="BOLIDUM Théo" userId="S::alss-sio-slam21-bth@ccicampus.fr::1295fc1d-d80d-4f06-b2a9-aac32a128e66" providerId="AD" clId="Web-{22271E5E-F512-473D-A1F3-BF72A9F125EA}"/>
    <pc:docChg chg="modSld">
      <pc:chgData name="BOLIDUM Théo" userId="S::alss-sio-slam21-bth@ccicampus.fr::1295fc1d-d80d-4f06-b2a9-aac32a128e66" providerId="AD" clId="Web-{22271E5E-F512-473D-A1F3-BF72A9F125EA}" dt="2021-09-20T14:22:34.343" v="36" actId="20577"/>
      <pc:docMkLst>
        <pc:docMk/>
      </pc:docMkLst>
      <pc:sldChg chg="modSp">
        <pc:chgData name="BOLIDUM Théo" userId="S::alss-sio-slam21-bth@ccicampus.fr::1295fc1d-d80d-4f06-b2a9-aac32a128e66" providerId="AD" clId="Web-{22271E5E-F512-473D-A1F3-BF72A9F125EA}" dt="2021-09-20T13:38:27.285" v="8" actId="20577"/>
        <pc:sldMkLst>
          <pc:docMk/>
          <pc:sldMk cId="3513011188" sldId="287"/>
        </pc:sldMkLst>
        <pc:spChg chg="mod">
          <ac:chgData name="BOLIDUM Théo" userId="S::alss-sio-slam21-bth@ccicampus.fr::1295fc1d-d80d-4f06-b2a9-aac32a128e66" providerId="AD" clId="Web-{22271E5E-F512-473D-A1F3-BF72A9F125EA}" dt="2021-09-20T13:38:27.285" v="8" actId="20577"/>
          <ac:spMkLst>
            <pc:docMk/>
            <pc:sldMk cId="3513011188" sldId="287"/>
            <ac:spMk id="142" creationId="{00000000-0000-0000-0000-000000000000}"/>
          </ac:spMkLst>
        </pc:spChg>
      </pc:sldChg>
      <pc:sldChg chg="modSp">
        <pc:chgData name="BOLIDUM Théo" userId="S::alss-sio-slam21-bth@ccicampus.fr::1295fc1d-d80d-4f06-b2a9-aac32a128e66" providerId="AD" clId="Web-{22271E5E-F512-473D-A1F3-BF72A9F125EA}" dt="2021-09-20T13:41:24.889" v="27" actId="20577"/>
        <pc:sldMkLst>
          <pc:docMk/>
          <pc:sldMk cId="2153435974" sldId="288"/>
        </pc:sldMkLst>
        <pc:spChg chg="mod">
          <ac:chgData name="BOLIDUM Théo" userId="S::alss-sio-slam21-bth@ccicampus.fr::1295fc1d-d80d-4f06-b2a9-aac32a128e66" providerId="AD" clId="Web-{22271E5E-F512-473D-A1F3-BF72A9F125EA}" dt="2021-09-20T13:41:24.889" v="27" actId="20577"/>
          <ac:spMkLst>
            <pc:docMk/>
            <pc:sldMk cId="2153435974" sldId="288"/>
            <ac:spMk id="142" creationId="{00000000-0000-0000-0000-000000000000}"/>
          </ac:spMkLst>
        </pc:spChg>
      </pc:sldChg>
      <pc:sldChg chg="modSp">
        <pc:chgData name="BOLIDUM Théo" userId="S::alss-sio-slam21-bth@ccicampus.fr::1295fc1d-d80d-4f06-b2a9-aac32a128e66" providerId="AD" clId="Web-{22271E5E-F512-473D-A1F3-BF72A9F125EA}" dt="2021-09-20T14:22:34.343" v="36" actId="20577"/>
        <pc:sldMkLst>
          <pc:docMk/>
          <pc:sldMk cId="2250764548" sldId="357"/>
        </pc:sldMkLst>
        <pc:spChg chg="mod">
          <ac:chgData name="BOLIDUM Théo" userId="S::alss-sio-slam21-bth@ccicampus.fr::1295fc1d-d80d-4f06-b2a9-aac32a128e66" providerId="AD" clId="Web-{22271E5E-F512-473D-A1F3-BF72A9F125EA}" dt="2021-09-20T14:22:34.343" v="36" actId="20577"/>
          <ac:spMkLst>
            <pc:docMk/>
            <pc:sldMk cId="2250764548" sldId="357"/>
            <ac:spMk id="3" creationId="{E532FFE6-B22B-4D4B-9EDE-4C1330643266}"/>
          </ac:spMkLst>
        </pc:spChg>
      </pc:sldChg>
    </pc:docChg>
  </pc:docChgLst>
  <pc:docChgLst>
    <pc:chgData name="ADDARIO Matteo" userId="S::alss-sio-sisr21-ama@ccicampus.fr::23c4fb64-0692-4ce9-a346-a4ca68b20cbc" providerId="AD" clId="Web-{B39FD904-5E08-4DE7-968A-A59AD2056232}"/>
    <pc:docChg chg="modSld">
      <pc:chgData name="ADDARIO Matteo" userId="S::alss-sio-sisr21-ama@ccicampus.fr::23c4fb64-0692-4ce9-a346-a4ca68b20cbc" providerId="AD" clId="Web-{B39FD904-5E08-4DE7-968A-A59AD2056232}" dt="2021-10-06T13:50:37.771" v="2" actId="20577"/>
      <pc:docMkLst>
        <pc:docMk/>
      </pc:docMkLst>
      <pc:sldChg chg="modSp">
        <pc:chgData name="ADDARIO Matteo" userId="S::alss-sio-sisr21-ama@ccicampus.fr::23c4fb64-0692-4ce9-a346-a4ca68b20cbc" providerId="AD" clId="Web-{B39FD904-5E08-4DE7-968A-A59AD2056232}" dt="2021-10-06T13:50:37.771" v="2" actId="20577"/>
        <pc:sldMkLst>
          <pc:docMk/>
          <pc:sldMk cId="1674554773" sldId="313"/>
        </pc:sldMkLst>
        <pc:spChg chg="mod">
          <ac:chgData name="ADDARIO Matteo" userId="S::alss-sio-sisr21-ama@ccicampus.fr::23c4fb64-0692-4ce9-a346-a4ca68b20cbc" providerId="AD" clId="Web-{B39FD904-5E08-4DE7-968A-A59AD2056232}" dt="2021-10-06T13:50:37.771" v="2" actId="20577"/>
          <ac:spMkLst>
            <pc:docMk/>
            <pc:sldMk cId="1674554773" sldId="313"/>
            <ac:spMk id="146" creationId="{00000000-0000-0000-0000-000000000000}"/>
          </ac:spMkLst>
        </pc:spChg>
      </pc:sldChg>
    </pc:docChg>
  </pc:docChgLst>
  <pc:docChgLst>
    <pc:chgData name="HENRY Alexis" userId="S::alss-sio-slam21-hal@ccicampus.fr::e7aed067-7d71-429a-aee6-3365f658c3f4" providerId="AD" clId="Web-{9898C993-DCB7-4023-9374-7C9E42AB87D7}"/>
    <pc:docChg chg="modSld">
      <pc:chgData name="HENRY Alexis" userId="S::alss-sio-slam21-hal@ccicampus.fr::e7aed067-7d71-429a-aee6-3365f658c3f4" providerId="AD" clId="Web-{9898C993-DCB7-4023-9374-7C9E42AB87D7}" dt="2021-09-20T13:41:21.685" v="12" actId="20577"/>
      <pc:docMkLst>
        <pc:docMk/>
      </pc:docMkLst>
      <pc:sldChg chg="modSp">
        <pc:chgData name="HENRY Alexis" userId="S::alss-sio-slam21-hal@ccicampus.fr::e7aed067-7d71-429a-aee6-3365f658c3f4" providerId="AD" clId="Web-{9898C993-DCB7-4023-9374-7C9E42AB87D7}" dt="2021-09-20T13:30:02.228" v="5" actId="1076"/>
        <pc:sldMkLst>
          <pc:docMk/>
          <pc:sldMk cId="0" sldId="279"/>
        </pc:sldMkLst>
        <pc:spChg chg="mod">
          <ac:chgData name="HENRY Alexis" userId="S::alss-sio-slam21-hal@ccicampus.fr::e7aed067-7d71-429a-aee6-3365f658c3f4" providerId="AD" clId="Web-{9898C993-DCB7-4023-9374-7C9E42AB87D7}" dt="2021-09-20T13:30:02.228" v="5" actId="1076"/>
          <ac:spMkLst>
            <pc:docMk/>
            <pc:sldMk cId="0" sldId="279"/>
            <ac:spMk id="182" creationId="{00000000-0000-0000-0000-000000000000}"/>
          </ac:spMkLst>
        </pc:spChg>
      </pc:sldChg>
      <pc:sldChg chg="modSp">
        <pc:chgData name="HENRY Alexis" userId="S::alss-sio-slam21-hal@ccicampus.fr::e7aed067-7d71-429a-aee6-3365f658c3f4" providerId="AD" clId="Web-{9898C993-DCB7-4023-9374-7C9E42AB87D7}" dt="2021-09-20T13:41:21.685" v="12" actId="20577"/>
        <pc:sldMkLst>
          <pc:docMk/>
          <pc:sldMk cId="2153435974" sldId="288"/>
        </pc:sldMkLst>
        <pc:spChg chg="mod">
          <ac:chgData name="HENRY Alexis" userId="S::alss-sio-slam21-hal@ccicampus.fr::e7aed067-7d71-429a-aee6-3365f658c3f4" providerId="AD" clId="Web-{9898C993-DCB7-4023-9374-7C9E42AB87D7}" dt="2021-09-20T13:41:21.685" v="12" actId="20577"/>
          <ac:spMkLst>
            <pc:docMk/>
            <pc:sldMk cId="2153435974" sldId="288"/>
            <ac:spMk id="142" creationId="{00000000-0000-0000-0000-000000000000}"/>
          </ac:spMkLst>
        </pc:spChg>
      </pc:sldChg>
    </pc:docChg>
  </pc:docChgLst>
  <pc:docChgLst>
    <pc:chgData name="RAKOTOZAFY Winness" userId="S::alss-sio-sisr21-rwi@ccicampus.fr::d99eb9c9-e8c9-406e-99e4-7e62d6843a81" providerId="AD" clId="Web-{BB57CB51-4773-469E-8BFF-7BE023D4ACA2}"/>
    <pc:docChg chg="modSld">
      <pc:chgData name="RAKOTOZAFY Winness" userId="S::alss-sio-sisr21-rwi@ccicampus.fr::d99eb9c9-e8c9-406e-99e4-7e62d6843a81" providerId="AD" clId="Web-{BB57CB51-4773-469E-8BFF-7BE023D4ACA2}" dt="2021-11-02T08:54:06.946" v="1" actId="1076"/>
      <pc:docMkLst>
        <pc:docMk/>
      </pc:docMkLst>
      <pc:sldChg chg="modSp">
        <pc:chgData name="RAKOTOZAFY Winness" userId="S::alss-sio-sisr21-rwi@ccicampus.fr::d99eb9c9-e8c9-406e-99e4-7e62d6843a81" providerId="AD" clId="Web-{BB57CB51-4773-469E-8BFF-7BE023D4ACA2}" dt="2021-11-02T08:54:06.946" v="1" actId="1076"/>
        <pc:sldMkLst>
          <pc:docMk/>
          <pc:sldMk cId="3905302370" sldId="334"/>
        </pc:sldMkLst>
        <pc:spChg chg="mod">
          <ac:chgData name="RAKOTOZAFY Winness" userId="S::alss-sio-sisr21-rwi@ccicampus.fr::d99eb9c9-e8c9-406e-99e4-7e62d6843a81" providerId="AD" clId="Web-{BB57CB51-4773-469E-8BFF-7BE023D4ACA2}" dt="2021-11-02T08:54:06.946" v="1" actId="1076"/>
          <ac:spMkLst>
            <pc:docMk/>
            <pc:sldMk cId="3905302370" sldId="334"/>
            <ac:spMk id="136" creationId="{00000000-0000-0000-0000-000000000000}"/>
          </ac:spMkLst>
        </pc:spChg>
      </pc:sldChg>
    </pc:docChg>
  </pc:docChgLst>
  <pc:docChgLst>
    <pc:chgData name="EHRET Louis" userId="S::alss-sio-sisr21-elo@ccicampus.fr::240b4ace-94ef-48fe-bff8-e24351a17a29" providerId="AD" clId="Web-{A429A0F3-DA25-421C-A18A-ADEC6D3ECC73}"/>
    <pc:docChg chg="modSld">
      <pc:chgData name="EHRET Louis" userId="S::alss-sio-sisr21-elo@ccicampus.fr::240b4ace-94ef-48fe-bff8-e24351a17a29" providerId="AD" clId="Web-{A429A0F3-DA25-421C-A18A-ADEC6D3ECC73}" dt="2021-09-20T12:14:08.681" v="2" actId="1076"/>
      <pc:docMkLst>
        <pc:docMk/>
      </pc:docMkLst>
      <pc:sldChg chg="addSp modSp">
        <pc:chgData name="EHRET Louis" userId="S::alss-sio-sisr21-elo@ccicampus.fr::240b4ace-94ef-48fe-bff8-e24351a17a29" providerId="AD" clId="Web-{A429A0F3-DA25-421C-A18A-ADEC6D3ECC73}" dt="2021-09-20T12:14:08.681" v="2" actId="1076"/>
        <pc:sldMkLst>
          <pc:docMk/>
          <pc:sldMk cId="0" sldId="265"/>
        </pc:sldMkLst>
        <pc:spChg chg="add mod">
          <ac:chgData name="EHRET Louis" userId="S::alss-sio-sisr21-elo@ccicampus.fr::240b4ace-94ef-48fe-bff8-e24351a17a29" providerId="AD" clId="Web-{A429A0F3-DA25-421C-A18A-ADEC6D3ECC73}" dt="2021-09-20T12:14:08.681" v="2" actId="1076"/>
          <ac:spMkLst>
            <pc:docMk/>
            <pc:sldMk cId="0" sldId="265"/>
            <ac:spMk id="2" creationId="{33ACA0DF-9580-446A-A708-7ED67B3C195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02/11/2021</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1043640" y="4149000"/>
            <a:ext cx="7772040" cy="1469520"/>
          </a:xfrm>
          <a:prstGeom prst="rect">
            <a:avLst/>
          </a:prstGeom>
          <a:noFill/>
          <a:ln w="0">
            <a:noFill/>
          </a:ln>
        </p:spPr>
        <p:txBody>
          <a:bodyPr lIns="0" tIns="0" rIns="0" bIns="0" anchor="ctr">
            <a:noAutofit/>
          </a:bodyPr>
          <a:lstStyle/>
          <a:p>
            <a:pPr algn="r"/>
            <a:r>
              <a:rPr lang="fr-FR" sz="4400" b="0" strike="noStrike" spc="-1">
                <a:solidFill>
                  <a:srgbClr val="376092"/>
                </a:solidFill>
                <a:latin typeface="Arial"/>
              </a:rPr>
              <a:t>Algorithmie</a:t>
            </a:r>
            <a:br>
              <a:rPr/>
            </a:br>
            <a:endParaRPr lang="en-US" sz="4400" b="0" strike="noStrike" spc="-1">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CCI Campus</a:t>
            </a:r>
            <a:endParaRPr lang="en-US" sz="2400" b="0" strike="noStrike" spc="-1">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Philippe Schlegel</a:t>
            </a:r>
            <a:endParaRPr lang="en-US" sz="2400" b="0" strike="noStrike" spc="-1">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Transmettre de l’information électriquement</a:t>
            </a:r>
            <a:endParaRPr lang="en-US" sz="3200" b="0" strike="noStrike" spc="-1">
              <a:solidFill>
                <a:srgbClr val="376092"/>
              </a:solidFill>
              <a:latin typeface="Arial"/>
            </a:endParaRPr>
          </a:p>
        </p:txBody>
      </p:sp>
      <p:sp>
        <p:nvSpPr>
          <p:cNvPr id="155" name="TextShape 2"/>
          <p:cNvSpPr txBox="1"/>
          <p:nvPr/>
        </p:nvSpPr>
        <p:spPr>
          <a:xfrm>
            <a:off x="457200" y="1600200"/>
            <a:ext cx="8229240" cy="470592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L’état du courant donne l’information</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Plus il y a de fils, plus l’information est diversifiée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codage des nombres est très facile :</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00000000 binaire → 0 décimal</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00000001 binaire → 1 décimal</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00000010 binaire → 2 décimal</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11111111 binaire → 255 décimal</a:t>
            </a:r>
            <a:endParaRPr lang="en-US" sz="2400" b="0" strike="noStrike" spc="-1">
              <a:solidFill>
                <a:srgbClr val="376092"/>
              </a:solidFill>
              <a:latin typeface="Calibri"/>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8 bits (BInary digiT) permettent de représenter des nombres de 0 à 255</a:t>
            </a:r>
            <a:endParaRPr lang="en-US" sz="2400" b="0" strike="noStrike" spc="-1">
              <a:solidFill>
                <a:srgbClr val="376092"/>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Langage de programmation</a:t>
            </a:r>
            <a:endParaRPr lang="en-US" sz="3200" b="0" strike="noStrike" spc="-1">
              <a:solidFill>
                <a:srgbClr val="376092"/>
              </a:solidFill>
              <a:latin typeface="Arial"/>
            </a:endParaRPr>
          </a:p>
        </p:txBody>
      </p:sp>
      <p:sp>
        <p:nvSpPr>
          <p:cNvPr id="157" name="TextShape 2"/>
          <p:cNvSpPr txBox="1"/>
          <p:nvPr/>
        </p:nvSpPr>
        <p:spPr>
          <a:xfrm>
            <a:off x="457200" y="1600200"/>
            <a:ext cx="8229240" cy="469368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Une passerelle entre le langage humain et la machine.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Plusieurs types pour plusieurs usages.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Permet de ne pas se soucier de l’architecture de la machine.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 syntaxe imposée permet de trouver rapidement les erreurs.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Il faut apprendre un langage comme on apprend une langue étrangère.</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endParaRPr lang="en-US" sz="2400" b="0" strike="noStrike" spc="-1">
              <a:solidFill>
                <a:srgbClr val="376092"/>
              </a:solidFill>
              <a:latin typeface="Calibri"/>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Algorithme et langage de programmation</a:t>
            </a:r>
            <a:endParaRPr lang="en-US" sz="3200" b="0" strike="noStrike" spc="-1">
              <a:solidFill>
                <a:srgbClr val="376092"/>
              </a:solidFill>
              <a:latin typeface="Arial"/>
            </a:endParaRPr>
          </a:p>
        </p:txBody>
      </p:sp>
      <p:sp>
        <p:nvSpPr>
          <p:cNvPr id="159"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L’algorithme est une idée, un cheminement vers un but.</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langage permet l’implémentation de cette idée.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L’algorithme est indépendant du langage.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Réfléchir à ses idées permet d’obtenir des programmes plus structurés, plus compréhensibles.</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endParaRPr lang="en-US" sz="2400" b="0" strike="noStrike" spc="-1">
              <a:solidFill>
                <a:srgbClr val="376092"/>
              </a:solidFill>
              <a:latin typeface="Calibri"/>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Discussion dans les deux sens</a:t>
            </a:r>
            <a:endParaRPr lang="en-US" sz="3200" b="0" strike="noStrike" spc="-1">
              <a:solidFill>
                <a:srgbClr val="376092"/>
              </a:solidFill>
              <a:latin typeface="Arial"/>
            </a:endParaRPr>
          </a:p>
        </p:txBody>
      </p:sp>
      <p:sp>
        <p:nvSpPr>
          <p:cNvPr id="163"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Je veux pouvoir saisir mon nom et que le programme me salue personnellement.</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Algorithme un peu plus complexe qui nécessite de sauvegarder le nom.</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08000">
              <a:spcAft>
                <a:spcPts val="1060"/>
              </a:spcAft>
              <a:buClr>
                <a:srgbClr val="000000"/>
              </a:buClr>
              <a:buSzPct val="45000"/>
            </a:pPr>
            <a:r>
              <a:rPr lang="fr-FR" sz="2400" b="0" strike="noStrike" spc="-1">
                <a:solidFill>
                  <a:srgbClr val="000000"/>
                </a:solidFill>
                <a:latin typeface="Courier New"/>
              </a:rPr>
              <a:t>nom ← Lire</a:t>
            </a:r>
            <a:endParaRPr lang="en-US" sz="2400" b="0" strike="noStrike" spc="-1">
              <a:solidFill>
                <a:srgbClr val="376092"/>
              </a:solidFill>
              <a:latin typeface="Arial"/>
            </a:endParaRPr>
          </a:p>
          <a:p>
            <a:pPr marL="108000">
              <a:spcAft>
                <a:spcPts val="1060"/>
              </a:spcAft>
              <a:buClr>
                <a:srgbClr val="000000"/>
              </a:buClr>
              <a:buSzPct val="45000"/>
            </a:pPr>
            <a:r>
              <a:rPr lang="fr-FR" sz="2400" b="0" strike="noStrike" spc="-1">
                <a:solidFill>
                  <a:srgbClr val="000000"/>
                </a:solidFill>
                <a:latin typeface="Courier New"/>
              </a:rPr>
              <a:t>Ecrire "Bonjour " + nom</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endParaRPr lang="en-US" sz="2400" b="0" strike="noStrike" spc="-1">
              <a:solidFill>
                <a:srgbClr val="376092"/>
              </a:solidFill>
              <a:latin typeface="Calibri"/>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Hello World !</a:t>
            </a:r>
            <a:endParaRPr lang="en-US" sz="3200" b="0" strike="noStrike" spc="-1">
              <a:solidFill>
                <a:srgbClr val="376092"/>
              </a:solidFill>
              <a:latin typeface="Arial"/>
            </a:endParaRPr>
          </a:p>
        </p:txBody>
      </p:sp>
      <p:sp>
        <p:nvSpPr>
          <p:cNvPr id="161" name="TextShape 2"/>
          <p:cNvSpPr txBox="1"/>
          <p:nvPr/>
        </p:nvSpPr>
        <p:spPr>
          <a:xfrm>
            <a:off x="457200" y="1600200"/>
            <a:ext cx="8229240" cy="59702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Algorithme très simple.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Une seule instruction. </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Permet de voir si la machine peut nous renvoyer de l’information.</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08000">
              <a:spcAft>
                <a:spcPts val="1060"/>
              </a:spcAft>
              <a:buClr>
                <a:srgbClr val="000000"/>
              </a:buClr>
              <a:buSzPct val="45000"/>
            </a:pPr>
            <a:r>
              <a:rPr lang="fr-FR" sz="2400" b="0" strike="noStrike" spc="-1">
                <a:solidFill>
                  <a:srgbClr val="000000"/>
                </a:solidFill>
                <a:latin typeface="Courier New"/>
              </a:rPr>
              <a:t>Ecrire "Bonjour"</a:t>
            </a:r>
            <a:endParaRPr lang="en-US" sz="2400" b="0" strike="noStrike" spc="-1">
              <a:solidFill>
                <a:srgbClr val="376092"/>
              </a:solidFill>
              <a:latin typeface="Arial"/>
            </a:endParaRPr>
          </a:p>
          <a:p>
            <a:pPr marL="540000" lvl="1">
              <a:spcAft>
                <a:spcPts val="1134"/>
              </a:spcAft>
              <a:buClr>
                <a:srgbClr val="000000"/>
              </a:buClr>
              <a:buSzPct val="45000"/>
            </a:pPr>
            <a:endParaRPr lang="en-US" sz="2400" b="0" strike="noStrike" spc="-1">
              <a:solidFill>
                <a:srgbClr val="376092"/>
              </a:solidFill>
              <a:latin typeface="Calibri"/>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Qu’est-ce qu’une variable ?</a:t>
            </a:r>
            <a:endParaRPr lang="en-US" sz="3200" b="0" strike="noStrike" spc="-1">
              <a:solidFill>
                <a:srgbClr val="376092"/>
              </a:solidFill>
              <a:latin typeface="Arial"/>
            </a:endParaRPr>
          </a:p>
        </p:txBody>
      </p:sp>
      <p:sp>
        <p:nvSpPr>
          <p:cNvPr id="165" name="TextShape 2"/>
          <p:cNvSpPr txBox="1"/>
          <p:nvPr/>
        </p:nvSpPr>
        <p:spPr>
          <a:xfrm>
            <a:off x="457200" y="1600200"/>
            <a:ext cx="8229240" cy="590148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Une variable est un moyen d’associer un nom à une valeur.</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 valeur est ainsi sauvegardée et pourra être réutilisée.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 valeur est stockée quelque part dans la mémoire de l’ordinateur et nous y faisons référence par son nom</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Présentation de quelques analogies :</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400" b="0" strike="noStrike" spc="-1">
                <a:solidFill>
                  <a:srgbClr val="376092"/>
                </a:solidFill>
                <a:latin typeface="Calibri"/>
              </a:rPr>
              <a:t>Le nom </a:t>
            </a:r>
            <a:r>
              <a:rPr lang="en-US" sz="2400" b="0" strike="noStrike" spc="-1" err="1">
                <a:solidFill>
                  <a:srgbClr val="376092"/>
                </a:solidFill>
                <a:latin typeface="Calibri"/>
              </a:rPr>
              <a:t>d’une</a:t>
            </a:r>
            <a:r>
              <a:rPr lang="en-US" sz="2400" b="0" strike="noStrike" spc="-1">
                <a:solidFill>
                  <a:srgbClr val="376092"/>
                </a:solidFill>
                <a:latin typeface="Calibri"/>
              </a:rPr>
              <a:t> </a:t>
            </a:r>
            <a:r>
              <a:rPr lang="en-US" sz="2400" b="0" strike="noStrike" spc="-1" err="1">
                <a:solidFill>
                  <a:srgbClr val="376092"/>
                </a:solidFill>
                <a:latin typeface="Calibri"/>
              </a:rPr>
              <a:t>personne</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en-US" sz="2400" b="0" strike="noStrike" spc="-1">
                <a:solidFill>
                  <a:srgbClr val="376092"/>
                </a:solidFill>
                <a:latin typeface="Calibri"/>
              </a:rPr>
              <a:t>Le </a:t>
            </a:r>
            <a:r>
              <a:rPr lang="en-US" sz="2400" b="0" strike="noStrike" spc="-1" err="1">
                <a:solidFill>
                  <a:srgbClr val="376092"/>
                </a:solidFill>
                <a:latin typeface="Calibri"/>
              </a:rPr>
              <a:t>répertoire</a:t>
            </a:r>
            <a:r>
              <a:rPr lang="en-US" sz="2400" b="0" strike="noStrike" spc="-1">
                <a:solidFill>
                  <a:srgbClr val="376092"/>
                </a:solidFill>
                <a:latin typeface="Calibri"/>
              </a:rPr>
              <a:t> </a:t>
            </a:r>
            <a:r>
              <a:rPr lang="en-US" sz="2400" b="0" strike="noStrike" spc="-1" err="1">
                <a:solidFill>
                  <a:srgbClr val="376092"/>
                </a:solidFill>
                <a:latin typeface="Calibri"/>
              </a:rPr>
              <a:t>téléphonique</a:t>
            </a:r>
            <a:r>
              <a:rPr lang="en-US" sz="2400" b="0" strike="noStrike" spc="-1">
                <a:solidFill>
                  <a:srgbClr val="376092"/>
                </a:solidFill>
                <a:latin typeface="Calibri"/>
              </a:rPr>
              <a:t> de </a:t>
            </a:r>
            <a:r>
              <a:rPr lang="en-US" sz="2400" b="0" strike="noStrike" spc="-1" err="1">
                <a:solidFill>
                  <a:srgbClr val="376092"/>
                </a:solidFill>
                <a:latin typeface="Calibri"/>
              </a:rPr>
              <a:t>votre</a:t>
            </a:r>
            <a:r>
              <a:rPr lang="en-US" sz="2400" b="0" strike="noStrike" spc="-1">
                <a:solidFill>
                  <a:srgbClr val="376092"/>
                </a:solidFill>
                <a:latin typeface="Calibri"/>
              </a:rPr>
              <a:t> smartphone</a:t>
            </a:r>
          </a:p>
          <a:p>
            <a:pPr marL="864000" lvl="1" indent="-324000">
              <a:spcAft>
                <a:spcPts val="1134"/>
              </a:spcAft>
              <a:buClr>
                <a:srgbClr val="000000"/>
              </a:buClr>
              <a:buSzPct val="45000"/>
              <a:buFont typeface="Wingdings" charset="2"/>
              <a:buChar char=""/>
            </a:pPr>
            <a:r>
              <a:rPr lang="en-US" sz="2400" b="0" strike="noStrike" spc="-1">
                <a:solidFill>
                  <a:srgbClr val="376092"/>
                </a:solidFill>
                <a:latin typeface="Calibri"/>
              </a:rPr>
              <a:t>Un </a:t>
            </a:r>
            <a:r>
              <a:rPr lang="en-US" sz="2400" b="0" strike="noStrike" spc="-1" err="1">
                <a:solidFill>
                  <a:srgbClr val="376092"/>
                </a:solidFill>
                <a:latin typeface="Calibri"/>
              </a:rPr>
              <a:t>classement</a:t>
            </a:r>
            <a:r>
              <a:rPr lang="en-US" sz="2400" b="0" strike="noStrike" spc="-1">
                <a:solidFill>
                  <a:srgbClr val="376092"/>
                </a:solidFill>
                <a:latin typeface="Calibri"/>
              </a:rPr>
              <a:t> avec des </a:t>
            </a:r>
            <a:r>
              <a:rPr lang="en-US" sz="2400" b="0" strike="noStrike" spc="-1" err="1">
                <a:solidFill>
                  <a:srgbClr val="376092"/>
                </a:solidFill>
                <a:latin typeface="Calibri"/>
              </a:rPr>
              <a:t>boites</a:t>
            </a:r>
            <a:r>
              <a:rPr lang="en-US" sz="2400" b="0" strike="noStrike" spc="-1">
                <a:solidFill>
                  <a:srgbClr val="376092"/>
                </a:solidFill>
                <a:latin typeface="Calibri"/>
              </a:rPr>
              <a:t> à chaussures</a:t>
            </a: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Écrivons ensemble notre premier algorithme</a:t>
            </a:r>
            <a:endParaRPr lang="en-US" sz="3200" b="0" strike="noStrike" spc="-1">
              <a:solidFill>
                <a:srgbClr val="376092"/>
              </a:solidFill>
              <a:latin typeface="Arial"/>
            </a:endParaRPr>
          </a:p>
        </p:txBody>
      </p:sp>
      <p:sp>
        <p:nvSpPr>
          <p:cNvPr id="167"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Je veux écrire un programme qui me demande mon nom et une de mes passions puis qui m’affiche le message :</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"Bonjour &lt;nom&gt;, vous aimez &lt;passion&gt;"</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Commençons à écrire l’algorithme de ce programme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endParaRPr lang="en-US" sz="2400" b="0" strike="noStrike" spc="-1">
              <a:solidFill>
                <a:srgbClr val="376092"/>
              </a:solidFill>
              <a:latin typeface="Calibri"/>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Algorithme de notre premier programme</a:t>
            </a:r>
            <a:endParaRPr lang="en-US" sz="3200" b="0" strike="noStrike" spc="-1">
              <a:solidFill>
                <a:srgbClr val="376092"/>
              </a:solidFill>
              <a:latin typeface="Arial"/>
            </a:endParaRPr>
          </a:p>
        </p:txBody>
      </p:sp>
      <p:sp>
        <p:nvSpPr>
          <p:cNvPr id="169" name="TextShape 2"/>
          <p:cNvSpPr txBox="1"/>
          <p:nvPr/>
        </p:nvSpPr>
        <p:spPr>
          <a:xfrm>
            <a:off x="457200" y="1600200"/>
            <a:ext cx="8229240" cy="619848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Je veux écrire un programme qui me demande mon nom et une de mes passions puis qui m’affiche le message :</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"Bonjour &lt;nom&gt;, vous aimez &lt;passion&gt;"</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08000">
              <a:spcAft>
                <a:spcPts val="1060"/>
              </a:spcAft>
              <a:buClr>
                <a:srgbClr val="000000"/>
              </a:buClr>
              <a:buSzPct val="45000"/>
            </a:pPr>
            <a:r>
              <a:rPr lang="fr-FR" sz="2400" b="0" strike="noStrike" spc="-1">
                <a:solidFill>
                  <a:srgbClr val="000000"/>
                </a:solidFill>
                <a:latin typeface="Courier New"/>
              </a:rPr>
              <a:t>nom ← Lire</a:t>
            </a:r>
            <a:endParaRPr lang="en-US" sz="2400" b="0" strike="noStrike" spc="-1">
              <a:solidFill>
                <a:srgbClr val="376092"/>
              </a:solidFill>
              <a:latin typeface="Arial"/>
            </a:endParaRPr>
          </a:p>
          <a:p>
            <a:pPr marL="108000">
              <a:spcAft>
                <a:spcPts val="1060"/>
              </a:spcAft>
              <a:buClr>
                <a:srgbClr val="000000"/>
              </a:buClr>
              <a:buSzPct val="45000"/>
            </a:pPr>
            <a:r>
              <a:rPr lang="fr-FR" sz="2400" b="0" strike="noStrike" spc="-1">
                <a:solidFill>
                  <a:srgbClr val="000000"/>
                </a:solidFill>
                <a:latin typeface="Courier New"/>
              </a:rPr>
              <a:t>passion ← Lire</a:t>
            </a:r>
            <a:endParaRPr lang="en-US" sz="2400" b="0" strike="noStrike" spc="-1">
              <a:solidFill>
                <a:srgbClr val="376092"/>
              </a:solidFill>
              <a:latin typeface="Arial"/>
            </a:endParaRPr>
          </a:p>
          <a:p>
            <a:pPr marL="108000">
              <a:spcAft>
                <a:spcPts val="1060"/>
              </a:spcAft>
              <a:buClr>
                <a:srgbClr val="000000"/>
              </a:buClr>
              <a:buSzPct val="45000"/>
            </a:pPr>
            <a:r>
              <a:rPr lang="fr-FR" sz="2400" b="0" strike="noStrike" spc="-1">
                <a:solidFill>
                  <a:srgbClr val="000000"/>
                </a:solidFill>
                <a:latin typeface="Courier New"/>
              </a:rPr>
              <a:t>Ecrire "Bonjour " + nom + ", vous aimez " + passion</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Copier puis modifier l’exemple 002HelloYou.htm</a:t>
            </a:r>
            <a:r>
              <a:rPr lang="en-US" sz="2400" b="0" strike="noStrike" spc="-1">
                <a:solidFill>
                  <a:srgbClr val="000000"/>
                </a:solidFill>
                <a:latin typeface="Courier New"/>
              </a:rPr>
              <a:t> </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endParaRPr lang="en-US" sz="2400" b="0" strike="noStrike" spc="-1">
              <a:solidFill>
                <a:srgbClr val="376092"/>
              </a:solidFill>
              <a:latin typeface="Calibri"/>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Précision sur les types simples</a:t>
            </a:r>
            <a:endParaRPr lang="en-US" sz="3200" b="0" strike="noStrike" spc="-1">
              <a:solidFill>
                <a:srgbClr val="376092"/>
              </a:solidFill>
              <a:latin typeface="Arial"/>
            </a:endParaRPr>
          </a:p>
        </p:txBody>
      </p:sp>
      <p:sp>
        <p:nvSpPr>
          <p:cNvPr id="177"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Les entiers sont convertis en binaire pour être stockés.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Les nombres à virgule sont ramenés à une écriture scientifique puis sont stockés. </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Les caractères sont codifiés à partir de la table ASCII ou UTF.</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type est donc nécessaire à la machine pour savoir comment elle doit interpréter la valeur numérique stockée.</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Est-ce que 0100 0001 est le nombre 65 ou la lettre ‘A’ ?  </a:t>
            </a:r>
            <a:endParaRPr lang="en-US" sz="2400" b="0" strike="noStrike" spc="-1">
              <a:solidFill>
                <a:srgbClr val="376092"/>
              </a:solidFill>
              <a:latin typeface="Calibri"/>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Selon le langage de programmation le typage peut être explicite (Java, C++...) ou implicite (Javascript, Python...).</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La table ASCII</a:t>
            </a:r>
            <a:endParaRPr lang="en-US" sz="3200" b="0" strike="noStrike" spc="-1">
              <a:solidFill>
                <a:srgbClr val="376092"/>
              </a:solidFill>
              <a:latin typeface="Arial"/>
            </a:endParaRPr>
          </a:p>
        </p:txBody>
      </p:sp>
      <p:sp>
        <p:nvSpPr>
          <p:cNvPr id="179"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000" b="0" strike="noStrike" spc="-1">
              <a:solidFill>
                <a:srgbClr val="376092"/>
              </a:solidFill>
              <a:latin typeface="Calibri"/>
            </a:endParaRPr>
          </a:p>
        </p:txBody>
      </p:sp>
      <p:pic>
        <p:nvPicPr>
          <p:cNvPr id="180" name="Image 179"/>
          <p:cNvPicPr/>
          <p:nvPr/>
        </p:nvPicPr>
        <p:blipFill>
          <a:blip r:embed="rId2"/>
          <a:stretch/>
        </p:blipFill>
        <p:spPr>
          <a:xfrm>
            <a:off x="5040" y="900000"/>
            <a:ext cx="9143640" cy="558000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S’initier à l’algorithmie</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Comprendre la notion d’algorithmie.</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Discutons avec la machine.</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De l’idée à la réalisation.</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Les variables</a:t>
            </a: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Les structures conditionnelles</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Les boucles</a:t>
            </a:r>
            <a:endParaRPr lang="fr-FR"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Les fonctions</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Quelques cas concrets.</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Questions et ressentis.</a:t>
            </a:r>
            <a:endParaRPr lang="en-US" sz="2400" b="0" strike="noStrike"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Algorithme de la calculatrice avec déclaration</a:t>
            </a:r>
            <a:endParaRPr lang="en-US" sz="3200" b="0" strike="noStrike" spc="-1">
              <a:solidFill>
                <a:srgbClr val="376092"/>
              </a:solidFill>
              <a:latin typeface="Arial"/>
            </a:endParaRPr>
          </a:p>
        </p:txBody>
      </p:sp>
      <p:sp>
        <p:nvSpPr>
          <p:cNvPr id="182" name="TextShape 2"/>
          <p:cNvSpPr txBox="1"/>
          <p:nvPr/>
        </p:nvSpPr>
        <p:spPr>
          <a:xfrm>
            <a:off x="415023" y="1186864"/>
            <a:ext cx="8229240" cy="6695280"/>
          </a:xfrm>
          <a:prstGeom prst="rect">
            <a:avLst/>
          </a:prstGeom>
          <a:noFill/>
          <a:ln w="0">
            <a:noFill/>
          </a:ln>
        </p:spPr>
        <p:txBody>
          <a:bodyPr lIns="0" tIns="0" rIns="0" bIns="0" anchor="t">
            <a:noAutofit/>
          </a:bodyPr>
          <a:lstStyle/>
          <a:p>
            <a:pPr marL="431800" indent="-323850">
              <a:spcAft>
                <a:spcPts val="1060"/>
              </a:spcAft>
              <a:buClr>
                <a:srgbClr val="000000"/>
              </a:buClr>
              <a:buSzPct val="45000"/>
              <a:buFont typeface="Wingdings" charset="2"/>
              <a:buChar char=""/>
            </a:pPr>
            <a:r>
              <a:rPr lang="fr-FR" sz="2400" b="0" strike="noStrike" spc="-1">
                <a:solidFill>
                  <a:srgbClr val="376092"/>
                </a:solidFill>
                <a:latin typeface="Arial"/>
              </a:rPr>
              <a:t>Écrire un programme qui me demande 2 nombres, en fait la somme et affiche le message :</a:t>
            </a:r>
            <a:endParaRPr lang="en-US" sz="2400" b="0" strike="noStrike" spc="-1">
              <a:solidFill>
                <a:srgbClr val="376092"/>
              </a:solidFill>
              <a:latin typeface="Arial"/>
            </a:endParaRPr>
          </a:p>
          <a:p>
            <a:pPr marL="107950">
              <a:spcAft>
                <a:spcPts val="1060"/>
              </a:spcAft>
              <a:buClr>
                <a:srgbClr val="000000"/>
              </a:buClr>
              <a:buSzPct val="45000"/>
            </a:pPr>
            <a:r>
              <a:rPr lang="fr-FR" sz="2400" b="0" strike="noStrike" spc="-1">
                <a:solidFill>
                  <a:srgbClr val="376092"/>
                </a:solidFill>
                <a:latin typeface="Arial"/>
              </a:rPr>
              <a:t>"La somme de &lt;nombre 1&gt; et </a:t>
            </a:r>
            <a:r>
              <a:rPr lang="fr-FR" sz="2400" spc="-1">
                <a:solidFill>
                  <a:srgbClr val="376092"/>
                </a:solidFill>
                <a:latin typeface="Arial"/>
              </a:rPr>
              <a:t>&lt;nombre</a:t>
            </a:r>
            <a:r>
              <a:rPr lang="fr-FR" sz="2400" b="0" strike="noStrike" spc="-1">
                <a:solidFill>
                  <a:srgbClr val="376092"/>
                </a:solidFill>
                <a:latin typeface="Arial"/>
              </a:rPr>
              <a:t> 2&gt; est &lt;somme&gt;"</a:t>
            </a:r>
            <a:endParaRPr lang="en-US" sz="2400" b="0" strike="noStrike" spc="-1">
              <a:solidFill>
                <a:srgbClr val="376092"/>
              </a:solidFill>
              <a:latin typeface="Arial"/>
            </a:endParaRPr>
          </a:p>
          <a:p>
            <a:pPr marL="107950">
              <a:spcAft>
                <a:spcPts val="1060"/>
              </a:spcAft>
              <a:buClr>
                <a:srgbClr val="000000"/>
              </a:buClr>
              <a:buSzPct val="45000"/>
            </a:pPr>
            <a:r>
              <a:rPr lang="fr-FR" b="0" strike="noStrike" spc="-1">
                <a:solidFill>
                  <a:srgbClr val="000000"/>
                </a:solidFill>
                <a:latin typeface="Courier New"/>
              </a:rPr>
              <a:t>Déclaration</a:t>
            </a:r>
            <a:endParaRPr lang="en-US" b="0" strike="noStrike" spc="-1">
              <a:solidFill>
                <a:srgbClr val="376092"/>
              </a:solidFill>
              <a:latin typeface="Arial"/>
            </a:endParaRPr>
          </a:p>
          <a:p>
            <a:pPr marL="539750" lvl="1">
              <a:spcAft>
                <a:spcPts val="1134"/>
              </a:spcAft>
              <a:buClr>
                <a:srgbClr val="000000"/>
              </a:buClr>
              <a:buSzPct val="45000"/>
            </a:pPr>
            <a:r>
              <a:rPr lang="en-US" b="0" strike="noStrike" spc="-1" err="1">
                <a:solidFill>
                  <a:srgbClr val="000000"/>
                </a:solidFill>
                <a:latin typeface="Courier New"/>
              </a:rPr>
              <a:t>Entier</a:t>
            </a:r>
            <a:r>
              <a:rPr lang="en-US" b="0" strike="noStrike" spc="-1">
                <a:solidFill>
                  <a:srgbClr val="000000"/>
                </a:solidFill>
                <a:latin typeface="Courier New"/>
              </a:rPr>
              <a:t> : nombre1, nombre2</a:t>
            </a:r>
            <a:endParaRPr lang="en-US" b="0" strike="noStrike" spc="-1">
              <a:solidFill>
                <a:srgbClr val="376092"/>
              </a:solidFill>
              <a:latin typeface="Calibri"/>
            </a:endParaRPr>
          </a:p>
          <a:p>
            <a:pPr marL="107950">
              <a:spcAft>
                <a:spcPts val="1060"/>
              </a:spcAft>
              <a:buClr>
                <a:srgbClr val="000000"/>
              </a:buClr>
              <a:buSzPct val="45000"/>
            </a:pPr>
            <a:r>
              <a:rPr lang="en-US" b="0" strike="noStrike" spc="-1">
                <a:solidFill>
                  <a:srgbClr val="000000"/>
                </a:solidFill>
                <a:latin typeface="Courier New"/>
              </a:rPr>
              <a:t>Début</a:t>
            </a:r>
            <a:endParaRPr lang="en-US" b="0" strike="noStrike" spc="-1">
              <a:solidFill>
                <a:srgbClr val="376092"/>
              </a:solidFill>
              <a:latin typeface="Arial"/>
            </a:endParaRPr>
          </a:p>
          <a:p>
            <a:pPr marL="539750" lvl="1">
              <a:spcAft>
                <a:spcPts val="1134"/>
              </a:spcAft>
              <a:buClr>
                <a:srgbClr val="000000"/>
              </a:buClr>
              <a:buSzPct val="45000"/>
            </a:pPr>
            <a:r>
              <a:rPr lang="en-US" b="0" strike="noStrike" spc="-1">
                <a:solidFill>
                  <a:srgbClr val="000000"/>
                </a:solidFill>
                <a:latin typeface="Courier New"/>
              </a:rPr>
              <a:t>nombre1 ← Lire</a:t>
            </a:r>
            <a:endParaRPr lang="en-US" b="0" strike="noStrike" spc="-1">
              <a:solidFill>
                <a:srgbClr val="376092"/>
              </a:solidFill>
              <a:latin typeface="Calibri"/>
            </a:endParaRPr>
          </a:p>
          <a:p>
            <a:pPr marL="539750" lvl="1">
              <a:spcAft>
                <a:spcPts val="1134"/>
              </a:spcAft>
              <a:buClr>
                <a:srgbClr val="000000"/>
              </a:buClr>
              <a:buSzPct val="45000"/>
            </a:pPr>
            <a:r>
              <a:rPr lang="en-US" b="0" strike="noStrike" spc="-1">
                <a:solidFill>
                  <a:srgbClr val="000000"/>
                </a:solidFill>
                <a:latin typeface="Courier New"/>
              </a:rPr>
              <a:t>nombre2 ← Lire</a:t>
            </a:r>
          </a:p>
          <a:p>
            <a:pPr marL="539750" lvl="1">
              <a:spcAft>
                <a:spcPts val="1134"/>
              </a:spcAft>
              <a:buClr>
                <a:srgbClr val="000000"/>
              </a:buClr>
              <a:buSzPct val="45000"/>
            </a:pPr>
            <a:r>
              <a:rPr lang="en-US" spc="-1" err="1">
                <a:solidFill>
                  <a:srgbClr val="000000"/>
                </a:solidFill>
                <a:latin typeface="Courier New"/>
              </a:rPr>
              <a:t>somme</a:t>
            </a:r>
            <a:r>
              <a:rPr lang="en-US" spc="-1">
                <a:solidFill>
                  <a:srgbClr val="000000"/>
                </a:solidFill>
                <a:latin typeface="Courier New"/>
              </a:rPr>
              <a:t> </a:t>
            </a:r>
            <a:r>
              <a:rPr lang="en-US" b="0" strike="noStrike" spc="-1">
                <a:solidFill>
                  <a:srgbClr val="000000"/>
                </a:solidFill>
                <a:latin typeface="Courier New"/>
              </a:rPr>
              <a:t>← nombre1 + nombre2</a:t>
            </a:r>
            <a:r>
              <a:rPr lang="en-US" spc="-1">
                <a:solidFill>
                  <a:srgbClr val="000000"/>
                </a:solidFill>
                <a:latin typeface="Courier New"/>
              </a:rPr>
              <a:t>   </a:t>
            </a:r>
            <a:endParaRPr lang="en-US" b="0" strike="noStrike" spc="-1">
              <a:solidFill>
                <a:srgbClr val="376092"/>
              </a:solidFill>
              <a:latin typeface="Calibri"/>
            </a:endParaRPr>
          </a:p>
          <a:p>
            <a:pPr marL="539750" lvl="1">
              <a:spcAft>
                <a:spcPts val="1134"/>
              </a:spcAft>
              <a:buClr>
                <a:srgbClr val="000000"/>
              </a:buClr>
              <a:buSzPct val="45000"/>
            </a:pPr>
            <a:r>
              <a:rPr lang="en-US" b="0" strike="noStrike" spc="-1" err="1">
                <a:solidFill>
                  <a:srgbClr val="000000"/>
                </a:solidFill>
                <a:latin typeface="Courier New"/>
              </a:rPr>
              <a:t>Ecrire</a:t>
            </a:r>
            <a:r>
              <a:rPr lang="en-US" b="0" strike="noStrike" spc="-1">
                <a:solidFill>
                  <a:srgbClr val="000000"/>
                </a:solidFill>
                <a:latin typeface="Courier New"/>
              </a:rPr>
              <a:t> "La </a:t>
            </a:r>
            <a:r>
              <a:rPr lang="en-US" b="0" strike="noStrike" spc="-1" err="1">
                <a:solidFill>
                  <a:srgbClr val="000000"/>
                </a:solidFill>
                <a:latin typeface="Courier New"/>
              </a:rPr>
              <a:t>somme</a:t>
            </a:r>
            <a:r>
              <a:rPr lang="en-US" b="0" strike="noStrike" spc="-1">
                <a:solidFill>
                  <a:srgbClr val="000000"/>
                </a:solidFill>
                <a:latin typeface="Courier New"/>
              </a:rPr>
              <a:t> de " + nombre1 + " et " + nombre2 + " </a:t>
            </a:r>
            <a:r>
              <a:rPr lang="en-US" b="0" strike="noStrike" spc="-1" err="1">
                <a:solidFill>
                  <a:srgbClr val="000000"/>
                </a:solidFill>
                <a:latin typeface="Courier New"/>
              </a:rPr>
              <a:t>est</a:t>
            </a:r>
            <a:r>
              <a:rPr lang="en-US" b="0" strike="noStrike" spc="-1">
                <a:solidFill>
                  <a:srgbClr val="000000"/>
                </a:solidFill>
                <a:latin typeface="Courier New"/>
              </a:rPr>
              <a:t> " + </a:t>
            </a:r>
            <a:r>
              <a:rPr lang="en-US" b="0" strike="noStrike" spc="-1" err="1">
                <a:solidFill>
                  <a:srgbClr val="000000"/>
                </a:solidFill>
                <a:latin typeface="Courier New"/>
              </a:rPr>
              <a:t>somme</a:t>
            </a:r>
            <a:endParaRPr lang="en-US" b="0" strike="noStrike" spc="-1">
              <a:solidFill>
                <a:srgbClr val="376092"/>
              </a:solidFill>
              <a:latin typeface="Calibri"/>
            </a:endParaRPr>
          </a:p>
          <a:p>
            <a:pPr marL="107950">
              <a:spcAft>
                <a:spcPts val="1060"/>
              </a:spcAft>
              <a:buClr>
                <a:srgbClr val="000000"/>
              </a:buClr>
              <a:buSzPct val="45000"/>
            </a:pPr>
            <a:r>
              <a:rPr lang="en-US" b="0" strike="noStrike" spc="-1">
                <a:solidFill>
                  <a:srgbClr val="000000"/>
                </a:solidFill>
                <a:latin typeface="Courier New"/>
              </a:rPr>
              <a:t>Fin </a:t>
            </a:r>
            <a:endParaRPr lang="en-US" b="0" strike="noStrike" spc="-1">
              <a:solidFill>
                <a:srgbClr val="376092"/>
              </a:solidFill>
              <a:latin typeface="Arial"/>
            </a:endParaRPr>
          </a:p>
          <a:p>
            <a:pPr marL="431800" indent="-323850">
              <a:spcAft>
                <a:spcPts val="1060"/>
              </a:spcAft>
              <a:buClr>
                <a:srgbClr val="000000"/>
              </a:buClr>
              <a:buSzPct val="45000"/>
              <a:buFont typeface="Wingdings" charset="2"/>
              <a:buChar char=""/>
            </a:pPr>
            <a:endParaRPr lang="en-US" sz="2400" b="0" strike="noStrike" spc="-1">
              <a:solidFill>
                <a:srgbClr val="376092"/>
              </a:solidFill>
              <a:latin typeface="Arial"/>
            </a:endParaRPr>
          </a:p>
          <a:p>
            <a:pPr marL="863600" lvl="1" indent="-323850">
              <a:spcAft>
                <a:spcPts val="1134"/>
              </a:spcAft>
              <a:buClr>
                <a:srgbClr val="000000"/>
              </a:buClr>
              <a:buSzPct val="45000"/>
              <a:buFont typeface="Wingdings" charset="2"/>
              <a:buChar char=""/>
            </a:pPr>
            <a:endParaRPr lang="en-US" sz="2400" b="0" strike="noStrike" spc="-1">
              <a:solidFill>
                <a:srgbClr val="376092"/>
              </a:solidFill>
              <a:latin typeface="Calibri"/>
            </a:endParaRPr>
          </a:p>
          <a:p>
            <a:pPr marL="431800" indent="-32385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5400" lvl="2" indent="-287655">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Evolution de la calculatrice pour les nombres à virgule</a:t>
            </a:r>
            <a:endParaRPr lang="en-US" sz="3200" b="0" strike="noStrike" spc="-1">
              <a:solidFill>
                <a:srgbClr val="376092"/>
              </a:solidFill>
              <a:latin typeface="Arial"/>
            </a:endParaRPr>
          </a:p>
        </p:txBody>
      </p:sp>
      <p:sp>
        <p:nvSpPr>
          <p:cNvPr id="184" name="TextShape 2"/>
          <p:cNvSpPr txBox="1"/>
          <p:nvPr/>
        </p:nvSpPr>
        <p:spPr>
          <a:xfrm>
            <a:off x="457200" y="1600200"/>
            <a:ext cx="8229240" cy="669528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Écrire un programme qui me demande 2 nombres décimaux, en fait la somme et affiche le message :</a:t>
            </a:r>
            <a:endParaRPr lang="en-US" sz="2400" b="0" strike="noStrike" spc="-1">
              <a:solidFill>
                <a:srgbClr val="376092"/>
              </a:solidFill>
              <a:latin typeface="Arial"/>
            </a:endParaRPr>
          </a:p>
          <a:p>
            <a:pPr marL="108000">
              <a:spcAft>
                <a:spcPts val="1060"/>
              </a:spcAft>
              <a:buClr>
                <a:srgbClr val="000000"/>
              </a:buClr>
              <a:buSzPct val="45000"/>
            </a:pPr>
            <a:r>
              <a:rPr lang="fr-FR" sz="2400" b="0" strike="noStrike" spc="-1">
                <a:solidFill>
                  <a:srgbClr val="376092"/>
                </a:solidFill>
                <a:latin typeface="Arial"/>
              </a:rPr>
              <a:t>"La somme de &lt;nombre 1&gt; et &lt;nombre 2&gt; est &lt;somme&gt;"</a:t>
            </a:r>
            <a:endParaRPr lang="en-US" sz="2400" b="0" strike="noStrike" spc="-1">
              <a:solidFill>
                <a:srgbClr val="376092"/>
              </a:solidFill>
              <a:latin typeface="Arial"/>
            </a:endParaRPr>
          </a:p>
          <a:p>
            <a:pPr marL="108000">
              <a:spcAft>
                <a:spcPts val="1060"/>
              </a:spcAft>
              <a:buClr>
                <a:srgbClr val="000000"/>
              </a:buClr>
              <a:buSzPct val="45000"/>
            </a:pPr>
            <a:r>
              <a:rPr lang="fr-FR" b="0" strike="noStrike" spc="-1">
                <a:solidFill>
                  <a:srgbClr val="000000"/>
                </a:solidFill>
                <a:latin typeface="Courier New"/>
              </a:rPr>
              <a:t>Déclaration</a:t>
            </a:r>
            <a:endParaRPr lang="en-US" b="0" strike="noStrike" spc="-1">
              <a:solidFill>
                <a:srgbClr val="376092"/>
              </a:solidFill>
              <a:latin typeface="Arial"/>
            </a:endParaRPr>
          </a:p>
          <a:p>
            <a:pPr marL="540000" lvl="1">
              <a:spcAft>
                <a:spcPts val="1134"/>
              </a:spcAft>
              <a:buClr>
                <a:srgbClr val="000000"/>
              </a:buClr>
              <a:buSzPct val="45000"/>
            </a:pPr>
            <a:r>
              <a:rPr lang="en-US" b="0" strike="noStrike" spc="-1" err="1">
                <a:solidFill>
                  <a:srgbClr val="000000"/>
                </a:solidFill>
                <a:latin typeface="Courier New"/>
              </a:rPr>
              <a:t>Réel</a:t>
            </a:r>
            <a:r>
              <a:rPr lang="en-US" b="0" strike="noStrike" spc="-1">
                <a:solidFill>
                  <a:srgbClr val="000000"/>
                </a:solidFill>
                <a:latin typeface="Courier New"/>
              </a:rPr>
              <a:t> : nombre1, nombre2</a:t>
            </a:r>
            <a:endParaRPr lang="en-US" b="0" strike="noStrike" spc="-1">
              <a:solidFill>
                <a:srgbClr val="376092"/>
              </a:solidFill>
              <a:latin typeface="Calibri"/>
            </a:endParaRPr>
          </a:p>
          <a:p>
            <a:pPr marL="108000">
              <a:spcAft>
                <a:spcPts val="1060"/>
              </a:spcAft>
              <a:buClr>
                <a:srgbClr val="000000"/>
              </a:buClr>
              <a:buSzPct val="45000"/>
            </a:pPr>
            <a:r>
              <a:rPr lang="en-US" b="0" strike="noStrike" spc="-1">
                <a:solidFill>
                  <a:srgbClr val="000000"/>
                </a:solidFill>
                <a:latin typeface="Courier New"/>
              </a:rPr>
              <a:t>Début</a:t>
            </a:r>
            <a:endParaRPr lang="en-US" b="0" strike="noStrike" spc="-1">
              <a:solidFill>
                <a:srgbClr val="376092"/>
              </a:solidFill>
              <a:latin typeface="Arial"/>
            </a:endParaRPr>
          </a:p>
          <a:p>
            <a:pPr marL="540000" lvl="1">
              <a:spcAft>
                <a:spcPts val="1134"/>
              </a:spcAft>
              <a:buClr>
                <a:srgbClr val="000000"/>
              </a:buClr>
              <a:buSzPct val="45000"/>
            </a:pPr>
            <a:r>
              <a:rPr lang="en-US" b="0" strike="noStrike" spc="-1">
                <a:solidFill>
                  <a:srgbClr val="000000"/>
                </a:solidFill>
                <a:latin typeface="Courier New"/>
              </a:rPr>
              <a:t>nombre1 ← Lire</a:t>
            </a:r>
            <a:endParaRPr lang="en-US" b="0" strike="noStrike" spc="-1">
              <a:solidFill>
                <a:srgbClr val="376092"/>
              </a:solidFill>
              <a:latin typeface="Calibri"/>
            </a:endParaRPr>
          </a:p>
          <a:p>
            <a:pPr marL="540000" lvl="1">
              <a:spcAft>
                <a:spcPts val="1134"/>
              </a:spcAft>
              <a:buClr>
                <a:srgbClr val="000000"/>
              </a:buClr>
              <a:buSzPct val="45000"/>
            </a:pPr>
            <a:r>
              <a:rPr lang="en-US" b="0" strike="noStrike" spc="-1">
                <a:solidFill>
                  <a:srgbClr val="000000"/>
                </a:solidFill>
                <a:latin typeface="Courier New"/>
              </a:rPr>
              <a:t>nombre2 ← Lire</a:t>
            </a:r>
          </a:p>
          <a:p>
            <a:pPr marL="540000" lvl="1">
              <a:spcAft>
                <a:spcPts val="1134"/>
              </a:spcAft>
              <a:buClr>
                <a:srgbClr val="000000"/>
              </a:buClr>
              <a:buSzPct val="45000"/>
            </a:pPr>
            <a:r>
              <a:rPr lang="en-US" spc="-1" err="1">
                <a:solidFill>
                  <a:srgbClr val="000000"/>
                </a:solidFill>
                <a:latin typeface="Courier New"/>
              </a:rPr>
              <a:t>somme</a:t>
            </a:r>
            <a:r>
              <a:rPr lang="en-US" spc="-1">
                <a:solidFill>
                  <a:srgbClr val="000000"/>
                </a:solidFill>
                <a:latin typeface="Courier New"/>
              </a:rPr>
              <a:t> </a:t>
            </a:r>
            <a:r>
              <a:rPr lang="en-US" b="0" strike="noStrike" spc="-1">
                <a:solidFill>
                  <a:srgbClr val="000000"/>
                </a:solidFill>
                <a:latin typeface="Courier New"/>
              </a:rPr>
              <a:t>← nombre1 + nombre2</a:t>
            </a:r>
            <a:r>
              <a:rPr lang="en-US" spc="-1">
                <a:solidFill>
                  <a:srgbClr val="000000"/>
                </a:solidFill>
                <a:latin typeface="Courier New"/>
              </a:rPr>
              <a:t> </a:t>
            </a:r>
            <a:r>
              <a:rPr lang="en-US" b="0" strike="noStrike" spc="-1">
                <a:solidFill>
                  <a:srgbClr val="000000"/>
                </a:solidFill>
                <a:latin typeface="Courier New"/>
              </a:rPr>
              <a:t> </a:t>
            </a:r>
            <a:endParaRPr lang="en-US" b="0" strike="noStrike" spc="-1">
              <a:solidFill>
                <a:srgbClr val="376092"/>
              </a:solidFill>
              <a:latin typeface="Calibri"/>
            </a:endParaRPr>
          </a:p>
          <a:p>
            <a:pPr marL="540000" lvl="1">
              <a:spcAft>
                <a:spcPts val="1134"/>
              </a:spcAft>
              <a:buClr>
                <a:srgbClr val="000000"/>
              </a:buClr>
              <a:buSzPct val="45000"/>
            </a:pPr>
            <a:r>
              <a:rPr lang="en-US" b="0" strike="noStrike" spc="-1" err="1">
                <a:solidFill>
                  <a:srgbClr val="000000"/>
                </a:solidFill>
                <a:latin typeface="Courier New"/>
              </a:rPr>
              <a:t>Ecrire</a:t>
            </a:r>
            <a:r>
              <a:rPr lang="en-US" b="0" strike="noStrike" spc="-1">
                <a:solidFill>
                  <a:srgbClr val="000000"/>
                </a:solidFill>
                <a:latin typeface="Courier New"/>
              </a:rPr>
              <a:t> "La </a:t>
            </a:r>
            <a:r>
              <a:rPr lang="en-US" b="0" strike="noStrike" spc="-1" err="1">
                <a:solidFill>
                  <a:srgbClr val="000000"/>
                </a:solidFill>
                <a:latin typeface="Courier New"/>
              </a:rPr>
              <a:t>somme</a:t>
            </a:r>
            <a:r>
              <a:rPr lang="en-US" b="0" strike="noStrike" spc="-1">
                <a:solidFill>
                  <a:srgbClr val="000000"/>
                </a:solidFill>
                <a:latin typeface="Courier New"/>
              </a:rPr>
              <a:t> de " + nombre1 + " et " + nombre2 + " </a:t>
            </a:r>
            <a:r>
              <a:rPr lang="en-US" b="0" strike="noStrike" spc="-1" err="1">
                <a:solidFill>
                  <a:srgbClr val="000000"/>
                </a:solidFill>
                <a:latin typeface="Courier New"/>
              </a:rPr>
              <a:t>est</a:t>
            </a:r>
            <a:r>
              <a:rPr lang="en-US" b="0" strike="noStrike" spc="-1">
                <a:solidFill>
                  <a:srgbClr val="000000"/>
                </a:solidFill>
                <a:latin typeface="Courier New"/>
              </a:rPr>
              <a:t> " + </a:t>
            </a:r>
            <a:r>
              <a:rPr lang="en-US" b="0" strike="noStrike" spc="-1" err="1">
                <a:solidFill>
                  <a:srgbClr val="000000"/>
                </a:solidFill>
                <a:latin typeface="Courier New"/>
              </a:rPr>
              <a:t>somme</a:t>
            </a:r>
            <a:endParaRPr lang="en-US" b="0" strike="noStrike" spc="-1">
              <a:solidFill>
                <a:srgbClr val="376092"/>
              </a:solidFill>
              <a:latin typeface="Calibri"/>
            </a:endParaRPr>
          </a:p>
          <a:p>
            <a:pPr marL="108000">
              <a:spcAft>
                <a:spcPts val="1060"/>
              </a:spcAft>
              <a:buClr>
                <a:srgbClr val="000000"/>
              </a:buClr>
              <a:buSzPct val="45000"/>
            </a:pPr>
            <a:r>
              <a:rPr lang="en-US" b="0" strike="noStrike" spc="-1">
                <a:solidFill>
                  <a:srgbClr val="000000"/>
                </a:solidFill>
                <a:latin typeface="Courier New"/>
              </a:rPr>
              <a:t>Fin </a:t>
            </a:r>
            <a:endParaRPr lang="en-US"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endParaRPr lang="en-US" sz="2400" b="0" strike="noStrike" spc="-1">
              <a:solidFill>
                <a:srgbClr val="376092"/>
              </a:solidFill>
              <a:latin typeface="Calibri"/>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Structure conditionnelle : L’algèbre</a:t>
            </a:r>
            <a:r>
              <a:rPr lang="en-US" sz="3200" b="0" strike="noStrike" spc="-1">
                <a:solidFill>
                  <a:srgbClr val="376092"/>
                </a:solidFill>
                <a:latin typeface="Arial"/>
              </a:rPr>
              <a:t> de Boole</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r>
              <a:rPr lang="fr-FR" sz="2400" b="0" strike="noStrike" spc="-1">
                <a:solidFill>
                  <a:srgbClr val="376092"/>
                </a:solidFill>
                <a:latin typeface="Arial"/>
              </a:rPr>
              <a:t>George Boole (1815-1864) est un logicien, mathématicien et philosophe britannique. Il est le créateur de la logique moderne, fondée sur une structure algébrique et sémantique, que l’on appelle algèbre de Boole en son honneur.</a:t>
            </a:r>
          </a:p>
          <a:p>
            <a:pPr marL="108000" algn="r">
              <a:spcAft>
                <a:spcPts val="1060"/>
              </a:spcAft>
              <a:buClr>
                <a:srgbClr val="000000"/>
              </a:buClr>
              <a:buSzPct val="45000"/>
            </a:pPr>
            <a:r>
              <a:rPr lang="fr-FR" sz="2400" b="0" strike="noStrike" spc="-1">
                <a:solidFill>
                  <a:srgbClr val="376092"/>
                </a:solidFill>
                <a:latin typeface="Arial"/>
              </a:rPr>
              <a:t>--- Wikipédia</a:t>
            </a: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Formalisation du langage courant</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Appliquer des règles mathématiques au langage courant</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1" spc="-1">
                <a:latin typeface="Courier New" panose="02070309020205020404" pitchFamily="49" charset="0"/>
                <a:cs typeface="Courier New" panose="02070309020205020404" pitchFamily="49" charset="0"/>
              </a:rPr>
              <a:t>S’</a:t>
            </a:r>
            <a:r>
              <a:rPr lang="fr-FR" spc="-1">
                <a:latin typeface="Courier New" panose="02070309020205020404" pitchFamily="49" charset="0"/>
                <a:cs typeface="Courier New" panose="02070309020205020404" pitchFamily="49" charset="0"/>
              </a:rPr>
              <a:t>il fait beau </a:t>
            </a:r>
            <a:r>
              <a:rPr lang="fr-FR" b="1" spc="-1">
                <a:latin typeface="Courier New" panose="02070309020205020404" pitchFamily="49" charset="0"/>
                <a:cs typeface="Courier New" panose="02070309020205020404" pitchFamily="49" charset="0"/>
              </a:rPr>
              <a:t>alors</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Je mets un pull et une casquette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1" spc="-1">
                <a:latin typeface="Courier New" panose="02070309020205020404" pitchFamily="49" charset="0"/>
                <a:cs typeface="Courier New" panose="02070309020205020404" pitchFamily="49" charset="0"/>
              </a:rPr>
              <a:t>Sinon</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Je mets un pull et un imperméable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1" spc="-1" err="1">
                <a:latin typeface="Courier New" panose="02070309020205020404" pitchFamily="49" charset="0"/>
                <a:cs typeface="Courier New" panose="02070309020205020404" pitchFamily="49" charset="0"/>
              </a:rPr>
              <a:t>Fsi</a:t>
            </a:r>
            <a:endParaRPr lang="fr-FR" b="1" spc="-1">
              <a:latin typeface="Courier New" panose="02070309020205020404" pitchFamily="49" charset="0"/>
              <a:cs typeface="Courier New" panose="02070309020205020404" pitchFamily="49" charset="0"/>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Factorisation</a:t>
            </a:r>
          </a:p>
          <a:p>
            <a:pPr marL="432000" indent="-324000">
              <a:spcAft>
                <a:spcPts val="1060"/>
              </a:spcAft>
              <a:buClr>
                <a:srgbClr val="000000"/>
              </a:buClr>
              <a:buSzPct val="45000"/>
              <a:buFont typeface="Wingdings" charset="2"/>
              <a:buChar char=""/>
            </a:pPr>
            <a:r>
              <a:rPr lang="fr-FR" sz="2400" spc="-1">
                <a:solidFill>
                  <a:srgbClr val="376092"/>
                </a:solidFill>
                <a:latin typeface="Arial"/>
              </a:rPr>
              <a:t>Condition simple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Condition composée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08000">
              <a:spcAft>
                <a:spcPts val="1060"/>
              </a:spcAft>
              <a:buClr>
                <a:srgbClr val="000000"/>
              </a:buClr>
              <a:buSzPct val="45000"/>
            </a:pPr>
            <a:endParaRPr lang="en-US" sz="2400" b="0" strike="noStrike" spc="-1">
              <a:solidFill>
                <a:srgbClr val="376092"/>
              </a:solidFill>
              <a:latin typeface="Arial"/>
            </a:endParaRPr>
          </a:p>
        </p:txBody>
      </p:sp>
    </p:spTree>
    <p:extLst>
      <p:ext uri="{BB962C8B-B14F-4D97-AF65-F5344CB8AC3E}">
        <p14:creationId xmlns:p14="http://schemas.microsoft.com/office/powerpoint/2010/main" val="2873744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opérateurs logiques : Et</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Exemple dans le langage courant :</a:t>
            </a:r>
          </a:p>
          <a:p>
            <a:pPr marL="565200" lvl="1">
              <a:spcAft>
                <a:spcPts val="1060"/>
              </a:spcAft>
              <a:buClr>
                <a:srgbClr val="000000"/>
              </a:buClr>
              <a:buSzPct val="45000"/>
            </a:pPr>
            <a:r>
              <a:rPr lang="fr-FR" b="1" spc="-1">
                <a:latin typeface="Courier New" panose="02070309020205020404" pitchFamily="49" charset="0"/>
                <a:cs typeface="Courier New" panose="02070309020205020404" pitchFamily="49" charset="0"/>
              </a:rPr>
              <a:t>S’</a:t>
            </a:r>
            <a:r>
              <a:rPr lang="fr-FR" spc="-1">
                <a:latin typeface="Courier New" panose="02070309020205020404" pitchFamily="49" charset="0"/>
                <a:cs typeface="Courier New" panose="02070309020205020404" pitchFamily="49" charset="0"/>
              </a:rPr>
              <a:t>il pleut </a:t>
            </a:r>
            <a:r>
              <a:rPr lang="fr-FR" b="1" spc="-1">
                <a:latin typeface="Courier New" panose="02070309020205020404" pitchFamily="49" charset="0"/>
                <a:cs typeface="Courier New" panose="02070309020205020404" pitchFamily="49" charset="0"/>
              </a:rPr>
              <a:t>et</a:t>
            </a:r>
            <a:r>
              <a:rPr lang="fr-FR" spc="-1">
                <a:latin typeface="Courier New" panose="02070309020205020404" pitchFamily="49" charset="0"/>
                <a:cs typeface="Courier New" panose="02070309020205020404" pitchFamily="49" charset="0"/>
              </a:rPr>
              <a:t> qu’il fait froid </a:t>
            </a:r>
            <a:r>
              <a:rPr lang="fr-FR" b="1" spc="-1">
                <a:latin typeface="Courier New" panose="02070309020205020404" pitchFamily="49" charset="0"/>
                <a:cs typeface="Courier New" panose="02070309020205020404" pitchFamily="49" charset="0"/>
              </a:rPr>
              <a:t>alors</a:t>
            </a:r>
          </a:p>
          <a:p>
            <a:pPr marL="565200" lvl="1">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Je mets une grosse veste imperméable</a:t>
            </a:r>
          </a:p>
          <a:p>
            <a:pPr marL="565200" lvl="1">
              <a:spcAft>
                <a:spcPts val="1060"/>
              </a:spcAft>
              <a:buClr>
                <a:srgbClr val="000000"/>
              </a:buClr>
              <a:buSzPct val="45000"/>
            </a:pPr>
            <a:r>
              <a:rPr lang="fr-FR" b="1" spc="-1" err="1">
                <a:latin typeface="Courier New" panose="02070309020205020404" pitchFamily="49" charset="0"/>
                <a:cs typeface="Courier New" panose="02070309020205020404" pitchFamily="49" charset="0"/>
              </a:rPr>
              <a:t>Fsi</a:t>
            </a:r>
            <a:endParaRPr lang="en-US" b="1" strike="noStrike" spc="-1">
              <a:latin typeface="Courier New" panose="02070309020205020404" pitchFamily="49" charset="0"/>
              <a:cs typeface="Courier New" panose="02070309020205020404" pitchFamily="49" charset="0"/>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Circuit  et table de vérité :</a:t>
            </a:r>
            <a:endParaRPr lang="en-US" sz="2400" b="0" strike="noStrike" spc="-1">
              <a:solidFill>
                <a:srgbClr val="376092"/>
              </a:solidFill>
              <a:latin typeface="Arial"/>
            </a:endParaRPr>
          </a:p>
        </p:txBody>
      </p:sp>
      <p:pic>
        <p:nvPicPr>
          <p:cNvPr id="3" name="Image 2">
            <a:extLst>
              <a:ext uri="{FF2B5EF4-FFF2-40B4-BE49-F238E27FC236}">
                <a16:creationId xmlns:a16="http://schemas.microsoft.com/office/drawing/2014/main" id="{83AEB59E-6CFC-48E6-B3CE-E524A95FD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401" y="4068193"/>
            <a:ext cx="3290616" cy="1828800"/>
          </a:xfrm>
          <a:prstGeom prst="rect">
            <a:avLst/>
          </a:prstGeom>
        </p:spPr>
      </p:pic>
      <p:graphicFrame>
        <p:nvGraphicFramePr>
          <p:cNvPr id="4" name="Tableau 4">
            <a:extLst>
              <a:ext uri="{FF2B5EF4-FFF2-40B4-BE49-F238E27FC236}">
                <a16:creationId xmlns:a16="http://schemas.microsoft.com/office/drawing/2014/main" id="{1ACD49F2-2DF8-4B3D-BF71-88E5207D9B34}"/>
              </a:ext>
            </a:extLst>
          </p:cNvPr>
          <p:cNvGraphicFramePr>
            <a:graphicFrameLocks noGrp="1"/>
          </p:cNvGraphicFramePr>
          <p:nvPr/>
        </p:nvGraphicFramePr>
        <p:xfrm>
          <a:off x="4953740" y="4426333"/>
          <a:ext cx="3142695" cy="1112520"/>
        </p:xfrm>
        <a:graphic>
          <a:graphicData uri="http://schemas.openxmlformats.org/drawingml/2006/table">
            <a:tbl>
              <a:tblPr firstRow="1" bandRow="1">
                <a:tableStyleId>{69CF1AB2-1976-4502-BF36-3FF5EA218861}</a:tableStyleId>
              </a:tblPr>
              <a:tblGrid>
                <a:gridCol w="1079130">
                  <a:extLst>
                    <a:ext uri="{9D8B030D-6E8A-4147-A177-3AD203B41FA5}">
                      <a16:colId xmlns:a16="http://schemas.microsoft.com/office/drawing/2014/main" val="3675419833"/>
                    </a:ext>
                  </a:extLst>
                </a:gridCol>
                <a:gridCol w="1113654">
                  <a:extLst>
                    <a:ext uri="{9D8B030D-6E8A-4147-A177-3AD203B41FA5}">
                      <a16:colId xmlns:a16="http://schemas.microsoft.com/office/drawing/2014/main" val="1475156850"/>
                    </a:ext>
                  </a:extLst>
                </a:gridCol>
                <a:gridCol w="949911">
                  <a:extLst>
                    <a:ext uri="{9D8B030D-6E8A-4147-A177-3AD203B41FA5}">
                      <a16:colId xmlns:a16="http://schemas.microsoft.com/office/drawing/2014/main" val="843307395"/>
                    </a:ext>
                  </a:extLst>
                </a:gridCol>
              </a:tblGrid>
              <a:tr h="370840">
                <a:tc>
                  <a:txBody>
                    <a:bodyPr/>
                    <a:lstStyle/>
                    <a:p>
                      <a:r>
                        <a:rPr lang="fr-FR"/>
                        <a:t>ET</a:t>
                      </a:r>
                    </a:p>
                  </a:txBody>
                  <a:tcPr/>
                </a:tc>
                <a:tc>
                  <a:txBody>
                    <a:bodyPr/>
                    <a:lstStyle/>
                    <a:p>
                      <a:r>
                        <a:rPr lang="fr-FR"/>
                        <a:t>Vrai</a:t>
                      </a:r>
                    </a:p>
                  </a:txBody>
                  <a:tcPr/>
                </a:tc>
                <a:tc>
                  <a:txBody>
                    <a:bodyPr/>
                    <a:lstStyle/>
                    <a:p>
                      <a:r>
                        <a:rPr lang="fr-FR"/>
                        <a:t>Faux</a:t>
                      </a:r>
                    </a:p>
                  </a:txBody>
                  <a:tcPr/>
                </a:tc>
                <a:extLst>
                  <a:ext uri="{0D108BD9-81ED-4DB2-BD59-A6C34878D82A}">
                    <a16:rowId xmlns:a16="http://schemas.microsoft.com/office/drawing/2014/main" val="1117386483"/>
                  </a:ext>
                </a:extLst>
              </a:tr>
              <a:tr h="370840">
                <a:tc>
                  <a:txBody>
                    <a:bodyPr/>
                    <a:lstStyle/>
                    <a:p>
                      <a:r>
                        <a:rPr lang="fr-FR" b="1"/>
                        <a:t>Vrai</a:t>
                      </a:r>
                    </a:p>
                  </a:txBody>
                  <a:tcPr/>
                </a:tc>
                <a:tc>
                  <a:txBody>
                    <a:bodyPr/>
                    <a:lstStyle/>
                    <a:p>
                      <a:r>
                        <a:rPr lang="fr-FR"/>
                        <a:t>Vrai</a:t>
                      </a:r>
                    </a:p>
                  </a:txBody>
                  <a:tcPr/>
                </a:tc>
                <a:tc>
                  <a:txBody>
                    <a:bodyPr/>
                    <a:lstStyle/>
                    <a:p>
                      <a:r>
                        <a:rPr lang="fr-FR"/>
                        <a:t>Faux</a:t>
                      </a:r>
                    </a:p>
                  </a:txBody>
                  <a:tcPr/>
                </a:tc>
                <a:extLst>
                  <a:ext uri="{0D108BD9-81ED-4DB2-BD59-A6C34878D82A}">
                    <a16:rowId xmlns:a16="http://schemas.microsoft.com/office/drawing/2014/main" val="2660526448"/>
                  </a:ext>
                </a:extLst>
              </a:tr>
              <a:tr h="370840">
                <a:tc>
                  <a:txBody>
                    <a:bodyPr/>
                    <a:lstStyle/>
                    <a:p>
                      <a:r>
                        <a:rPr lang="fr-FR" b="1"/>
                        <a:t>Faux</a:t>
                      </a:r>
                    </a:p>
                  </a:txBody>
                  <a:tcPr/>
                </a:tc>
                <a:tc>
                  <a:txBody>
                    <a:bodyPr/>
                    <a:lstStyle/>
                    <a:p>
                      <a:r>
                        <a:rPr lang="fr-FR"/>
                        <a:t>Faux</a:t>
                      </a:r>
                    </a:p>
                  </a:txBody>
                  <a:tcPr/>
                </a:tc>
                <a:tc>
                  <a:txBody>
                    <a:bodyPr/>
                    <a:lstStyle/>
                    <a:p>
                      <a:r>
                        <a:rPr lang="fr-FR"/>
                        <a:t>Faux</a:t>
                      </a:r>
                    </a:p>
                  </a:txBody>
                  <a:tcPr/>
                </a:tc>
                <a:extLst>
                  <a:ext uri="{0D108BD9-81ED-4DB2-BD59-A6C34878D82A}">
                    <a16:rowId xmlns:a16="http://schemas.microsoft.com/office/drawing/2014/main" val="34872285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opérateurs logiques : Ou</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chor="t">
            <a:noAutofit/>
          </a:bodyPr>
          <a:lstStyle/>
          <a:p>
            <a:pPr marL="431800" indent="-323850">
              <a:spcAft>
                <a:spcPts val="1060"/>
              </a:spcAft>
              <a:buClr>
                <a:srgbClr val="000000"/>
              </a:buClr>
              <a:buSzPct val="45000"/>
              <a:buFont typeface="Wingdings" charset="2"/>
              <a:buChar char=""/>
            </a:pPr>
            <a:r>
              <a:rPr lang="fr-FR" sz="2400" spc="-1">
                <a:solidFill>
                  <a:srgbClr val="376092"/>
                </a:solidFill>
                <a:latin typeface="Arial"/>
              </a:rPr>
              <a:t>Exemple dans le langage courant :</a:t>
            </a:r>
            <a:endParaRPr lang="fr-FR"/>
          </a:p>
          <a:p>
            <a:pPr marL="565150" lvl="1">
              <a:spcAft>
                <a:spcPts val="1060"/>
              </a:spcAft>
              <a:buClr>
                <a:srgbClr val="000000"/>
              </a:buClr>
              <a:buSzPct val="45000"/>
            </a:pPr>
            <a:r>
              <a:rPr lang="fr-FR" b="1" spc="-1">
                <a:latin typeface="Courier New"/>
                <a:cs typeface="Courier New"/>
              </a:rPr>
              <a:t>S’</a:t>
            </a:r>
            <a:r>
              <a:rPr lang="fr-FR" spc="-1">
                <a:latin typeface="Courier New"/>
                <a:cs typeface="Courier New"/>
              </a:rPr>
              <a:t>il fait beau </a:t>
            </a:r>
            <a:r>
              <a:rPr lang="fr-FR" b="1" spc="-1">
                <a:latin typeface="Courier New"/>
                <a:cs typeface="Courier New"/>
              </a:rPr>
              <a:t>ou</a:t>
            </a:r>
            <a:r>
              <a:rPr lang="fr-FR" spc="-1">
                <a:latin typeface="Courier New"/>
                <a:cs typeface="Courier New"/>
              </a:rPr>
              <a:t> s’il fait chaud </a:t>
            </a:r>
            <a:r>
              <a:rPr lang="fr-FR" b="1" spc="-1">
                <a:latin typeface="Courier New"/>
                <a:cs typeface="Courier New"/>
              </a:rPr>
              <a:t>alors</a:t>
            </a:r>
          </a:p>
          <a:p>
            <a:pPr marL="565150" lvl="1">
              <a:spcAft>
                <a:spcPts val="1060"/>
              </a:spcAft>
              <a:buClr>
                <a:srgbClr val="000000"/>
              </a:buClr>
              <a:buSzPct val="45000"/>
            </a:pPr>
            <a:r>
              <a:rPr lang="fr-FR" b="0" strike="noStrike" spc="-1">
                <a:latin typeface="Courier New"/>
                <a:cs typeface="Courier New"/>
              </a:rPr>
              <a:t>	Je mets une casquette</a:t>
            </a:r>
            <a:endParaRPr lang="fr-FR" b="0" strike="noStrike" spc="-1">
              <a:latin typeface="Courier New" panose="02070309020205020404" pitchFamily="49" charset="0"/>
              <a:cs typeface="Courier New" panose="02070309020205020404" pitchFamily="49" charset="0"/>
            </a:endParaRPr>
          </a:p>
          <a:p>
            <a:pPr marL="565200" lvl="1">
              <a:spcAft>
                <a:spcPts val="1060"/>
              </a:spcAft>
              <a:buClr>
                <a:srgbClr val="000000"/>
              </a:buClr>
              <a:buSzPct val="45000"/>
            </a:pPr>
            <a:r>
              <a:rPr lang="fr-FR" b="1" spc="-1" err="1">
                <a:latin typeface="Courier New" panose="02070309020205020404" pitchFamily="49" charset="0"/>
                <a:cs typeface="Courier New" panose="02070309020205020404" pitchFamily="49" charset="0"/>
              </a:rPr>
              <a:t>Fsi</a:t>
            </a:r>
            <a:endParaRPr lang="en-US" b="1" strike="noStrike" spc="-1">
              <a:latin typeface="Courier New" panose="02070309020205020404" pitchFamily="49" charset="0"/>
              <a:cs typeface="Courier New" panose="02070309020205020404" pitchFamily="49" charset="0"/>
            </a:endParaRPr>
          </a:p>
          <a:p>
            <a:pPr marL="431800" indent="-323850">
              <a:spcAft>
                <a:spcPts val="1060"/>
              </a:spcAft>
              <a:buClr>
                <a:srgbClr val="000000"/>
              </a:buClr>
              <a:buSzPct val="45000"/>
              <a:buFont typeface="Wingdings" charset="2"/>
              <a:buChar char=""/>
            </a:pPr>
            <a:r>
              <a:rPr lang="fr-FR" sz="2400" b="0" strike="noStrike" spc="-1">
                <a:solidFill>
                  <a:srgbClr val="376092"/>
                </a:solidFill>
                <a:latin typeface="Arial"/>
              </a:rPr>
              <a:t>Circuit</a:t>
            </a:r>
            <a:r>
              <a:rPr lang="fr-FR" sz="2400" spc="-1">
                <a:solidFill>
                  <a:srgbClr val="376092"/>
                </a:solidFill>
                <a:latin typeface="Arial"/>
              </a:rPr>
              <a:t> </a:t>
            </a:r>
            <a:r>
              <a:rPr lang="fr-FR" sz="2400" b="0" strike="noStrike" spc="-1">
                <a:solidFill>
                  <a:srgbClr val="376092"/>
                </a:solidFill>
                <a:latin typeface="Arial"/>
              </a:rPr>
              <a:t> et table de vérité :</a:t>
            </a:r>
            <a:endParaRPr lang="en-US" sz="2400" b="0" strike="noStrike" spc="-1">
              <a:solidFill>
                <a:srgbClr val="376092"/>
              </a:solidFill>
              <a:latin typeface="Arial"/>
            </a:endParaRPr>
          </a:p>
        </p:txBody>
      </p:sp>
      <p:graphicFrame>
        <p:nvGraphicFramePr>
          <p:cNvPr id="4" name="Tableau 4">
            <a:extLst>
              <a:ext uri="{FF2B5EF4-FFF2-40B4-BE49-F238E27FC236}">
                <a16:creationId xmlns:a16="http://schemas.microsoft.com/office/drawing/2014/main" id="{1ACD49F2-2DF8-4B3D-BF71-88E5207D9B34}"/>
              </a:ext>
            </a:extLst>
          </p:cNvPr>
          <p:cNvGraphicFramePr>
            <a:graphicFrameLocks noGrp="1"/>
          </p:cNvGraphicFramePr>
          <p:nvPr/>
        </p:nvGraphicFramePr>
        <p:xfrm>
          <a:off x="4953740" y="4426333"/>
          <a:ext cx="3142695" cy="1112520"/>
        </p:xfrm>
        <a:graphic>
          <a:graphicData uri="http://schemas.openxmlformats.org/drawingml/2006/table">
            <a:tbl>
              <a:tblPr firstRow="1" bandRow="1">
                <a:tableStyleId>{69CF1AB2-1976-4502-BF36-3FF5EA218861}</a:tableStyleId>
              </a:tblPr>
              <a:tblGrid>
                <a:gridCol w="1079130">
                  <a:extLst>
                    <a:ext uri="{9D8B030D-6E8A-4147-A177-3AD203B41FA5}">
                      <a16:colId xmlns:a16="http://schemas.microsoft.com/office/drawing/2014/main" val="3675419833"/>
                    </a:ext>
                  </a:extLst>
                </a:gridCol>
                <a:gridCol w="1113654">
                  <a:extLst>
                    <a:ext uri="{9D8B030D-6E8A-4147-A177-3AD203B41FA5}">
                      <a16:colId xmlns:a16="http://schemas.microsoft.com/office/drawing/2014/main" val="1475156850"/>
                    </a:ext>
                  </a:extLst>
                </a:gridCol>
                <a:gridCol w="949911">
                  <a:extLst>
                    <a:ext uri="{9D8B030D-6E8A-4147-A177-3AD203B41FA5}">
                      <a16:colId xmlns:a16="http://schemas.microsoft.com/office/drawing/2014/main" val="843307395"/>
                    </a:ext>
                  </a:extLst>
                </a:gridCol>
              </a:tblGrid>
              <a:tr h="370840">
                <a:tc>
                  <a:txBody>
                    <a:bodyPr/>
                    <a:lstStyle/>
                    <a:p>
                      <a:r>
                        <a:rPr lang="fr-FR"/>
                        <a:t>OU</a:t>
                      </a:r>
                    </a:p>
                  </a:txBody>
                  <a:tcPr/>
                </a:tc>
                <a:tc>
                  <a:txBody>
                    <a:bodyPr/>
                    <a:lstStyle/>
                    <a:p>
                      <a:r>
                        <a:rPr lang="fr-FR"/>
                        <a:t>Vrai</a:t>
                      </a:r>
                    </a:p>
                  </a:txBody>
                  <a:tcPr/>
                </a:tc>
                <a:tc>
                  <a:txBody>
                    <a:bodyPr/>
                    <a:lstStyle/>
                    <a:p>
                      <a:r>
                        <a:rPr lang="fr-FR"/>
                        <a:t>Faux</a:t>
                      </a:r>
                    </a:p>
                  </a:txBody>
                  <a:tcPr/>
                </a:tc>
                <a:extLst>
                  <a:ext uri="{0D108BD9-81ED-4DB2-BD59-A6C34878D82A}">
                    <a16:rowId xmlns:a16="http://schemas.microsoft.com/office/drawing/2014/main" val="1117386483"/>
                  </a:ext>
                </a:extLst>
              </a:tr>
              <a:tr h="370840">
                <a:tc>
                  <a:txBody>
                    <a:bodyPr/>
                    <a:lstStyle/>
                    <a:p>
                      <a:r>
                        <a:rPr lang="fr-FR" b="1"/>
                        <a:t>Vrai</a:t>
                      </a:r>
                    </a:p>
                  </a:txBody>
                  <a:tcPr/>
                </a:tc>
                <a:tc>
                  <a:txBody>
                    <a:bodyPr/>
                    <a:lstStyle/>
                    <a:p>
                      <a:r>
                        <a:rPr lang="fr-FR"/>
                        <a:t>Vrai</a:t>
                      </a:r>
                    </a:p>
                  </a:txBody>
                  <a:tcPr/>
                </a:tc>
                <a:tc>
                  <a:txBody>
                    <a:bodyPr/>
                    <a:lstStyle/>
                    <a:p>
                      <a:r>
                        <a:rPr lang="fr-FR"/>
                        <a:t>Vrai</a:t>
                      </a:r>
                    </a:p>
                  </a:txBody>
                  <a:tcPr/>
                </a:tc>
                <a:extLst>
                  <a:ext uri="{0D108BD9-81ED-4DB2-BD59-A6C34878D82A}">
                    <a16:rowId xmlns:a16="http://schemas.microsoft.com/office/drawing/2014/main" val="2660526448"/>
                  </a:ext>
                </a:extLst>
              </a:tr>
              <a:tr h="370840">
                <a:tc>
                  <a:txBody>
                    <a:bodyPr/>
                    <a:lstStyle/>
                    <a:p>
                      <a:r>
                        <a:rPr lang="fr-FR" b="1"/>
                        <a:t>Faux</a:t>
                      </a:r>
                    </a:p>
                  </a:txBody>
                  <a:tcPr/>
                </a:tc>
                <a:tc>
                  <a:txBody>
                    <a:bodyPr/>
                    <a:lstStyle/>
                    <a:p>
                      <a:r>
                        <a:rPr lang="fr-FR"/>
                        <a:t>Vrai</a:t>
                      </a:r>
                    </a:p>
                  </a:txBody>
                  <a:tcPr/>
                </a:tc>
                <a:tc>
                  <a:txBody>
                    <a:bodyPr/>
                    <a:lstStyle/>
                    <a:p>
                      <a:r>
                        <a:rPr lang="fr-FR"/>
                        <a:t>Faux</a:t>
                      </a:r>
                    </a:p>
                  </a:txBody>
                  <a:tcPr/>
                </a:tc>
                <a:extLst>
                  <a:ext uri="{0D108BD9-81ED-4DB2-BD59-A6C34878D82A}">
                    <a16:rowId xmlns:a16="http://schemas.microsoft.com/office/drawing/2014/main" val="348722850"/>
                  </a:ext>
                </a:extLst>
              </a:tr>
            </a:tbl>
          </a:graphicData>
        </a:graphic>
      </p:graphicFrame>
      <p:pic>
        <p:nvPicPr>
          <p:cNvPr id="5" name="Image 4">
            <a:extLst>
              <a:ext uri="{FF2B5EF4-FFF2-40B4-BE49-F238E27FC236}">
                <a16:creationId xmlns:a16="http://schemas.microsoft.com/office/drawing/2014/main" id="{EA752953-ADC9-4DBA-9800-3CE259EB6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72" y="3862980"/>
            <a:ext cx="3655868" cy="2031793"/>
          </a:xfrm>
          <a:prstGeom prst="rect">
            <a:avLst/>
          </a:prstGeom>
        </p:spPr>
      </p:pic>
    </p:spTree>
    <p:extLst>
      <p:ext uri="{BB962C8B-B14F-4D97-AF65-F5344CB8AC3E}">
        <p14:creationId xmlns:p14="http://schemas.microsoft.com/office/powerpoint/2010/main" val="3513011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opérateurs logiques : Non</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chor="t">
            <a:noAutofit/>
          </a:bodyPr>
          <a:lstStyle/>
          <a:p>
            <a:pPr marL="431800" indent="-323850">
              <a:spcAft>
                <a:spcPts val="1060"/>
              </a:spcAft>
              <a:buClr>
                <a:srgbClr val="000000"/>
              </a:buClr>
              <a:buSzPct val="45000"/>
              <a:buFont typeface="Wingdings" charset="2"/>
              <a:buChar char=""/>
            </a:pPr>
            <a:r>
              <a:rPr lang="fr-FR" sz="2400" spc="-1">
                <a:solidFill>
                  <a:srgbClr val="376092"/>
                </a:solidFill>
                <a:latin typeface="Arial"/>
              </a:rPr>
              <a:t>Exemple dans le langage courant :</a:t>
            </a:r>
            <a:endParaRPr lang="fr-FR"/>
          </a:p>
          <a:p>
            <a:pPr marL="565150" lvl="1">
              <a:spcAft>
                <a:spcPts val="1060"/>
              </a:spcAft>
            </a:pPr>
            <a:r>
              <a:rPr lang="fr-FR" b="1" spc="-1">
                <a:solidFill>
                  <a:srgbClr val="000000"/>
                </a:solidFill>
                <a:latin typeface="Courier New"/>
                <a:cs typeface="Courier New"/>
              </a:rPr>
              <a:t>S’</a:t>
            </a:r>
            <a:r>
              <a:rPr lang="fr-FR" spc="-1">
                <a:solidFill>
                  <a:srgbClr val="000000"/>
                </a:solidFill>
                <a:latin typeface="Courier New"/>
                <a:cs typeface="Courier New"/>
              </a:rPr>
              <a:t>il </a:t>
            </a:r>
            <a:r>
              <a:rPr lang="fr-FR" b="1" spc="-1">
                <a:solidFill>
                  <a:srgbClr val="000000"/>
                </a:solidFill>
                <a:latin typeface="Courier New"/>
                <a:cs typeface="Courier New"/>
              </a:rPr>
              <a:t>ne</a:t>
            </a:r>
            <a:r>
              <a:rPr lang="fr-FR" spc="-1">
                <a:solidFill>
                  <a:srgbClr val="000000"/>
                </a:solidFill>
                <a:latin typeface="Courier New"/>
                <a:cs typeface="Courier New"/>
              </a:rPr>
              <a:t> pleut </a:t>
            </a:r>
            <a:r>
              <a:rPr lang="fr-FR" b="1" spc="-1">
                <a:solidFill>
                  <a:srgbClr val="000000"/>
                </a:solidFill>
                <a:latin typeface="Courier New"/>
                <a:cs typeface="Courier New"/>
              </a:rPr>
              <a:t>pas</a:t>
            </a:r>
            <a:r>
              <a:rPr lang="fr-FR" spc="-1">
                <a:solidFill>
                  <a:srgbClr val="000000"/>
                </a:solidFill>
                <a:latin typeface="Courier New"/>
                <a:cs typeface="Courier New"/>
              </a:rPr>
              <a:t> </a:t>
            </a:r>
            <a:r>
              <a:rPr lang="fr-FR" b="1" spc="-1">
                <a:solidFill>
                  <a:srgbClr val="000000"/>
                </a:solidFill>
                <a:latin typeface="Courier New"/>
                <a:cs typeface="Courier New"/>
              </a:rPr>
              <a:t>alors</a:t>
            </a:r>
            <a:endParaRPr lang="fr-FR"/>
          </a:p>
          <a:p>
            <a:pPr marL="565150" lvl="1">
              <a:spcAft>
                <a:spcPts val="1060"/>
              </a:spcAft>
            </a:pPr>
            <a:r>
              <a:rPr lang="fr-FR" spc="-1">
                <a:solidFill>
                  <a:srgbClr val="000000"/>
                </a:solidFill>
                <a:latin typeface="Courier New"/>
                <a:cs typeface="Courier New"/>
              </a:rPr>
              <a:t>	Je mets une casquette</a:t>
            </a:r>
            <a:endParaRPr lang="fr-FR"/>
          </a:p>
          <a:p>
            <a:pPr marL="565150" lvl="1">
              <a:spcAft>
                <a:spcPts val="1060"/>
              </a:spcAft>
            </a:pPr>
            <a:r>
              <a:rPr lang="fr-FR" b="1" spc="-1" err="1">
                <a:solidFill>
                  <a:srgbClr val="000000"/>
                </a:solidFill>
                <a:latin typeface="Courier New"/>
                <a:cs typeface="Courier New"/>
              </a:rPr>
              <a:t>Fsi</a:t>
            </a:r>
            <a:endParaRPr lang="en-US" b="1" spc="-1">
              <a:solidFill>
                <a:srgbClr val="000000"/>
              </a:solidFill>
              <a:latin typeface="Courier New"/>
              <a:cs typeface="Courier New"/>
            </a:endParaRPr>
          </a:p>
          <a:p>
            <a:pPr marL="431800" indent="-323850">
              <a:spcAft>
                <a:spcPts val="1060"/>
              </a:spcAft>
              <a:buClr>
                <a:srgbClr val="000000"/>
              </a:buClr>
              <a:buSzPct val="45000"/>
              <a:buFont typeface="Wingdings" charset="2"/>
              <a:buChar char=""/>
            </a:pPr>
            <a:r>
              <a:rPr lang="fr-FR" sz="2400" spc="-1">
                <a:solidFill>
                  <a:srgbClr val="376092"/>
                </a:solidFill>
                <a:latin typeface="Arial"/>
              </a:rPr>
              <a:t>Circuit  et table de vérité : </a:t>
            </a:r>
            <a:endParaRPr lang="fr-FR" sz="2400" b="0" strike="noStrike" spc="-1">
              <a:solidFill>
                <a:srgbClr val="376092"/>
              </a:solidFill>
              <a:latin typeface="Arial"/>
            </a:endParaRPr>
          </a:p>
        </p:txBody>
      </p:sp>
      <p:graphicFrame>
        <p:nvGraphicFramePr>
          <p:cNvPr id="4" name="Tableau 4">
            <a:extLst>
              <a:ext uri="{FF2B5EF4-FFF2-40B4-BE49-F238E27FC236}">
                <a16:creationId xmlns:a16="http://schemas.microsoft.com/office/drawing/2014/main" id="{1ACD49F2-2DF8-4B3D-BF71-88E5207D9B34}"/>
              </a:ext>
            </a:extLst>
          </p:cNvPr>
          <p:cNvGraphicFramePr>
            <a:graphicFrameLocks noGrp="1"/>
          </p:cNvGraphicFramePr>
          <p:nvPr/>
        </p:nvGraphicFramePr>
        <p:xfrm>
          <a:off x="4953740" y="4426333"/>
          <a:ext cx="3142695" cy="741680"/>
        </p:xfrm>
        <a:graphic>
          <a:graphicData uri="http://schemas.openxmlformats.org/drawingml/2006/table">
            <a:tbl>
              <a:tblPr firstRow="1" bandRow="1">
                <a:tableStyleId>{69CF1AB2-1976-4502-BF36-3FF5EA218861}</a:tableStyleId>
              </a:tblPr>
              <a:tblGrid>
                <a:gridCol w="1079130">
                  <a:extLst>
                    <a:ext uri="{9D8B030D-6E8A-4147-A177-3AD203B41FA5}">
                      <a16:colId xmlns:a16="http://schemas.microsoft.com/office/drawing/2014/main" val="3675419833"/>
                    </a:ext>
                  </a:extLst>
                </a:gridCol>
                <a:gridCol w="1113654">
                  <a:extLst>
                    <a:ext uri="{9D8B030D-6E8A-4147-A177-3AD203B41FA5}">
                      <a16:colId xmlns:a16="http://schemas.microsoft.com/office/drawing/2014/main" val="1475156850"/>
                    </a:ext>
                  </a:extLst>
                </a:gridCol>
                <a:gridCol w="949911">
                  <a:extLst>
                    <a:ext uri="{9D8B030D-6E8A-4147-A177-3AD203B41FA5}">
                      <a16:colId xmlns:a16="http://schemas.microsoft.com/office/drawing/2014/main" val="843307395"/>
                    </a:ext>
                  </a:extLst>
                </a:gridCol>
              </a:tblGrid>
              <a:tr h="370840">
                <a:tc>
                  <a:txBody>
                    <a:bodyPr/>
                    <a:lstStyle/>
                    <a:p>
                      <a:endParaRPr lang="fr-FR"/>
                    </a:p>
                  </a:txBody>
                  <a:tcPr/>
                </a:tc>
                <a:tc>
                  <a:txBody>
                    <a:bodyPr/>
                    <a:lstStyle/>
                    <a:p>
                      <a:r>
                        <a:rPr lang="fr-FR"/>
                        <a:t>Vrai</a:t>
                      </a:r>
                    </a:p>
                  </a:txBody>
                  <a:tcPr/>
                </a:tc>
                <a:tc>
                  <a:txBody>
                    <a:bodyPr/>
                    <a:lstStyle/>
                    <a:p>
                      <a:r>
                        <a:rPr lang="fr-FR"/>
                        <a:t>Faux</a:t>
                      </a:r>
                    </a:p>
                  </a:txBody>
                  <a:tcPr/>
                </a:tc>
                <a:extLst>
                  <a:ext uri="{0D108BD9-81ED-4DB2-BD59-A6C34878D82A}">
                    <a16:rowId xmlns:a16="http://schemas.microsoft.com/office/drawing/2014/main" val="1117386483"/>
                  </a:ext>
                </a:extLst>
              </a:tr>
              <a:tr h="370840">
                <a:tc>
                  <a:txBody>
                    <a:bodyPr/>
                    <a:lstStyle/>
                    <a:p>
                      <a:r>
                        <a:rPr lang="fr-FR" b="1"/>
                        <a:t>NON</a:t>
                      </a:r>
                    </a:p>
                  </a:txBody>
                  <a:tcPr/>
                </a:tc>
                <a:tc>
                  <a:txBody>
                    <a:bodyPr/>
                    <a:lstStyle/>
                    <a:p>
                      <a:r>
                        <a:rPr lang="fr-FR"/>
                        <a:t>Faux</a:t>
                      </a:r>
                    </a:p>
                  </a:txBody>
                  <a:tcPr/>
                </a:tc>
                <a:tc>
                  <a:txBody>
                    <a:bodyPr/>
                    <a:lstStyle/>
                    <a:p>
                      <a:r>
                        <a:rPr lang="fr-FR"/>
                        <a:t>Vrai</a:t>
                      </a:r>
                    </a:p>
                  </a:txBody>
                  <a:tcPr/>
                </a:tc>
                <a:extLst>
                  <a:ext uri="{0D108BD9-81ED-4DB2-BD59-A6C34878D82A}">
                    <a16:rowId xmlns:a16="http://schemas.microsoft.com/office/drawing/2014/main" val="2660526448"/>
                  </a:ext>
                </a:extLst>
              </a:tr>
            </a:tbl>
          </a:graphicData>
        </a:graphic>
      </p:graphicFrame>
      <p:pic>
        <p:nvPicPr>
          <p:cNvPr id="3" name="Image 2">
            <a:extLst>
              <a:ext uri="{FF2B5EF4-FFF2-40B4-BE49-F238E27FC236}">
                <a16:creationId xmlns:a16="http://schemas.microsoft.com/office/drawing/2014/main" id="{5272F7B6-518B-419D-A154-975C31F16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991" y="3762593"/>
            <a:ext cx="4054032" cy="2253078"/>
          </a:xfrm>
          <a:prstGeom prst="rect">
            <a:avLst/>
          </a:prstGeom>
        </p:spPr>
      </p:pic>
    </p:spTree>
    <p:extLst>
      <p:ext uri="{BB962C8B-B14F-4D97-AF65-F5344CB8AC3E}">
        <p14:creationId xmlns:p14="http://schemas.microsoft.com/office/powerpoint/2010/main" val="2153435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opérateurs logiques : Priorité opératoire</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Il n’y a pas de prio</a:t>
            </a:r>
            <a:r>
              <a:rPr lang="fr-FR" sz="2400" spc="-1">
                <a:solidFill>
                  <a:srgbClr val="376092"/>
                </a:solidFill>
                <a:latin typeface="Arial"/>
              </a:rPr>
              <a:t>rité parmi les opérateurs logiques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Il faut utiliser les parenthèses pour lever les ambiguïtés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Deux façons de comprendre la même affirmation:</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r>
              <a:rPr lang="fr-FR" b="1" strike="noStrike" spc="-1">
                <a:latin typeface="Courier New" panose="02070309020205020404" pitchFamily="49" charset="0"/>
                <a:cs typeface="Courier New" panose="02070309020205020404" pitchFamily="49" charset="0"/>
              </a:rPr>
              <a:t>S’</a:t>
            </a:r>
            <a:r>
              <a:rPr lang="fr-FR" b="0" strike="noStrike" spc="-1">
                <a:latin typeface="Courier New" panose="02070309020205020404" pitchFamily="49" charset="0"/>
                <a:cs typeface="Courier New" panose="02070309020205020404" pitchFamily="49" charset="0"/>
              </a:rPr>
              <a:t>il fait beau </a:t>
            </a:r>
            <a:r>
              <a:rPr lang="fr-FR" b="1" strike="noStrike" spc="-1">
                <a:latin typeface="Courier New" panose="02070309020205020404" pitchFamily="49" charset="0"/>
                <a:cs typeface="Courier New" panose="02070309020205020404" pitchFamily="49" charset="0"/>
              </a:rPr>
              <a:t>et</a:t>
            </a:r>
            <a:r>
              <a:rPr lang="fr-FR" b="0" strike="noStrike" spc="-1">
                <a:latin typeface="Courier New" panose="02070309020205020404" pitchFamily="49" charset="0"/>
                <a:cs typeface="Courier New" panose="02070309020205020404" pitchFamily="49" charset="0"/>
              </a:rPr>
              <a:t> qu’il ne pleut pas </a:t>
            </a:r>
            <a:r>
              <a:rPr lang="fr-FR" b="1" strike="noStrike" spc="-1">
                <a:latin typeface="Courier New" panose="02070309020205020404" pitchFamily="49" charset="0"/>
                <a:cs typeface="Courier New" panose="02070309020205020404" pitchFamily="49" charset="0"/>
              </a:rPr>
              <a:t>ou</a:t>
            </a:r>
            <a:r>
              <a:rPr lang="fr-FR" b="0" strike="noStrike" spc="-1">
                <a:latin typeface="Courier New" panose="02070309020205020404" pitchFamily="49" charset="0"/>
                <a:cs typeface="Courier New" panose="02070309020205020404" pitchFamily="49" charset="0"/>
              </a:rPr>
              <a:t> qu’il fait chaud </a:t>
            </a:r>
            <a:r>
              <a:rPr lang="fr-FR" b="1" strike="noStrike" spc="-1">
                <a:latin typeface="Courier New" panose="02070309020205020404" pitchFamily="49" charset="0"/>
                <a:cs typeface="Courier New" panose="02070309020205020404" pitchFamily="49" charset="0"/>
              </a:rPr>
              <a:t>alors</a:t>
            </a:r>
            <a:r>
              <a:rPr lang="fr-FR" b="0" strike="noStrike" spc="-1">
                <a:latin typeface="Courier New" panose="02070309020205020404" pitchFamily="49" charset="0"/>
                <a:cs typeface="Courier New" panose="02070309020205020404" pitchFamily="49" charset="0"/>
              </a:rPr>
              <a:t>…»</a:t>
            </a: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Peut se comprendre :</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r>
              <a:rPr lang="fr-FR" b="1" strike="noStrike" spc="-1">
                <a:latin typeface="Courier New" panose="02070309020205020404" pitchFamily="49" charset="0"/>
                <a:cs typeface="Courier New" panose="02070309020205020404" pitchFamily="49" charset="0"/>
              </a:rPr>
              <a:t>S’</a:t>
            </a:r>
            <a:r>
              <a:rPr lang="fr-FR" b="0" strike="noStrike" spc="-1">
                <a:latin typeface="Courier New" panose="02070309020205020404" pitchFamily="49" charset="0"/>
                <a:cs typeface="Courier New" panose="02070309020205020404" pitchFamily="49" charset="0"/>
              </a:rPr>
              <a:t>il fait beau </a:t>
            </a:r>
            <a:r>
              <a:rPr lang="fr-FR" b="1" strike="noStrike" spc="-1">
                <a:latin typeface="Courier New" panose="02070309020205020404" pitchFamily="49" charset="0"/>
                <a:cs typeface="Courier New" panose="02070309020205020404" pitchFamily="49" charset="0"/>
              </a:rPr>
              <a:t>et</a:t>
            </a:r>
            <a:r>
              <a:rPr lang="fr-FR" b="0" strike="noStrike" spc="-1">
                <a:latin typeface="Courier New" panose="02070309020205020404" pitchFamily="49" charset="0"/>
                <a:cs typeface="Courier New" panose="02070309020205020404" pitchFamily="49" charset="0"/>
              </a:rPr>
              <a:t> (qu’il ne pleut pas </a:t>
            </a:r>
            <a:r>
              <a:rPr lang="fr-FR" b="1" strike="noStrike" spc="-1">
                <a:latin typeface="Courier New" panose="02070309020205020404" pitchFamily="49" charset="0"/>
                <a:cs typeface="Courier New" panose="02070309020205020404" pitchFamily="49" charset="0"/>
              </a:rPr>
              <a:t>ou</a:t>
            </a:r>
            <a:r>
              <a:rPr lang="fr-FR" b="0" strike="noStrike" spc="-1">
                <a:latin typeface="Courier New" panose="02070309020205020404" pitchFamily="49" charset="0"/>
                <a:cs typeface="Courier New" panose="02070309020205020404" pitchFamily="49" charset="0"/>
              </a:rPr>
              <a:t> qu’il fait chaud) </a:t>
            </a:r>
            <a:r>
              <a:rPr lang="fr-FR" b="1" strike="noStrike" spc="-1">
                <a:latin typeface="Courier New" panose="02070309020205020404" pitchFamily="49" charset="0"/>
                <a:cs typeface="Courier New" panose="02070309020205020404" pitchFamily="49" charset="0"/>
              </a:rPr>
              <a:t>alors</a:t>
            </a:r>
            <a:r>
              <a:rPr lang="fr-FR" b="0" strike="noStrike" spc="-1">
                <a:latin typeface="Courier New" panose="02070309020205020404" pitchFamily="49" charset="0"/>
                <a:cs typeface="Courier New" panose="02070309020205020404" pitchFamily="49" charset="0"/>
              </a:rPr>
              <a:t>…»</a:t>
            </a:r>
            <a:endParaRPr lang="fr-FR" sz="2400" spc="-1">
              <a:solidFill>
                <a:srgbClr val="376092"/>
              </a:solidFill>
              <a:latin typeface="Arial"/>
            </a:endParaRP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r>
              <a:rPr lang="fr-FR" b="1" strike="noStrike" spc="-1">
                <a:latin typeface="Courier New" panose="02070309020205020404" pitchFamily="49" charset="0"/>
                <a:cs typeface="Courier New" panose="02070309020205020404" pitchFamily="49" charset="0"/>
              </a:rPr>
              <a:t>S’</a:t>
            </a:r>
            <a:r>
              <a:rPr lang="fr-FR" b="0" strike="noStrike" spc="-1">
                <a:latin typeface="Courier New" panose="02070309020205020404" pitchFamily="49" charset="0"/>
                <a:cs typeface="Courier New" panose="02070309020205020404" pitchFamily="49" charset="0"/>
              </a:rPr>
              <a:t>(il fait beau </a:t>
            </a:r>
            <a:r>
              <a:rPr lang="fr-FR" b="1" strike="noStrike" spc="-1">
                <a:latin typeface="Courier New" panose="02070309020205020404" pitchFamily="49" charset="0"/>
                <a:cs typeface="Courier New" panose="02070309020205020404" pitchFamily="49" charset="0"/>
              </a:rPr>
              <a:t>et</a:t>
            </a:r>
            <a:r>
              <a:rPr lang="fr-FR" b="0" strike="noStrike" spc="-1">
                <a:latin typeface="Courier New" panose="02070309020205020404" pitchFamily="49" charset="0"/>
                <a:cs typeface="Courier New" panose="02070309020205020404" pitchFamily="49" charset="0"/>
              </a:rPr>
              <a:t> qu’il ne pleut pas) </a:t>
            </a:r>
            <a:r>
              <a:rPr lang="fr-FR" b="1" strike="noStrike" spc="-1">
                <a:latin typeface="Courier New" panose="02070309020205020404" pitchFamily="49" charset="0"/>
                <a:cs typeface="Courier New" panose="02070309020205020404" pitchFamily="49" charset="0"/>
              </a:rPr>
              <a:t>ou</a:t>
            </a:r>
            <a:r>
              <a:rPr lang="fr-FR" b="0" strike="noStrike" spc="-1">
                <a:latin typeface="Courier New" panose="02070309020205020404" pitchFamily="49" charset="0"/>
                <a:cs typeface="Courier New" panose="02070309020205020404" pitchFamily="49" charset="0"/>
              </a:rPr>
              <a:t> qu’il fait chaud </a:t>
            </a:r>
            <a:r>
              <a:rPr lang="fr-FR" b="1" strike="noStrike" spc="-1">
                <a:latin typeface="Courier New" panose="02070309020205020404" pitchFamily="49" charset="0"/>
                <a:cs typeface="Courier New" panose="02070309020205020404" pitchFamily="49" charset="0"/>
              </a:rPr>
              <a:t>alors</a:t>
            </a:r>
            <a:r>
              <a:rPr lang="fr-FR" b="0" strike="noStrike" spc="-1">
                <a:latin typeface="Courier New" panose="02070309020205020404" pitchFamily="49" charset="0"/>
                <a:cs typeface="Courier New" panose="02070309020205020404" pitchFamily="49" charset="0"/>
              </a:rPr>
              <a:t>…»</a:t>
            </a:r>
            <a:endParaRPr lang="fr-FR" sz="2400" spc="-1">
              <a:solidFill>
                <a:srgbClr val="376092"/>
              </a:solidFill>
              <a:latin typeface="Arial"/>
            </a:endParaRPr>
          </a:p>
          <a:p>
            <a:pPr marL="108000">
              <a:spcAft>
                <a:spcPts val="1060"/>
              </a:spcAft>
              <a:buClr>
                <a:srgbClr val="000000"/>
              </a:buClr>
              <a:buSzPct val="45000"/>
            </a:pPr>
            <a:endParaRPr lang="fr-FR" b="0" strike="noStrike"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endParaRPr lang="fr-FR"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endParaRPr lang="en-US" b="0" strike="noStrike" spc="-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35538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opérateurs logiques : Priorité opératoire et table de vérité</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r>
              <a:rPr lang="fr-FR" b="1" strike="noStrike" spc="-1">
                <a:latin typeface="Courier New" panose="02070309020205020404" pitchFamily="49" charset="0"/>
                <a:cs typeface="Courier New" panose="02070309020205020404" pitchFamily="49" charset="0"/>
              </a:rPr>
              <a:t>S’</a:t>
            </a:r>
            <a:r>
              <a:rPr lang="fr-FR" b="0" strike="noStrike" spc="-1">
                <a:latin typeface="Courier New" panose="02070309020205020404" pitchFamily="49" charset="0"/>
                <a:cs typeface="Courier New" panose="02070309020205020404" pitchFamily="49" charset="0"/>
              </a:rPr>
              <a:t>il fait beau </a:t>
            </a:r>
            <a:r>
              <a:rPr lang="fr-FR" b="1" strike="noStrike" spc="-1">
                <a:latin typeface="Courier New" panose="02070309020205020404" pitchFamily="49" charset="0"/>
                <a:cs typeface="Courier New" panose="02070309020205020404" pitchFamily="49" charset="0"/>
              </a:rPr>
              <a:t>et</a:t>
            </a:r>
            <a:r>
              <a:rPr lang="fr-FR" b="0" strike="noStrike" spc="-1">
                <a:latin typeface="Courier New" panose="02070309020205020404" pitchFamily="49" charset="0"/>
                <a:cs typeface="Courier New" panose="02070309020205020404" pitchFamily="49" charset="0"/>
              </a:rPr>
              <a:t> (qu’il ne pleut pas </a:t>
            </a:r>
            <a:r>
              <a:rPr lang="fr-FR" b="1" strike="noStrike" spc="-1">
                <a:latin typeface="Courier New" panose="02070309020205020404" pitchFamily="49" charset="0"/>
                <a:cs typeface="Courier New" panose="02070309020205020404" pitchFamily="49" charset="0"/>
              </a:rPr>
              <a:t>ou</a:t>
            </a:r>
            <a:r>
              <a:rPr lang="fr-FR" b="0" strike="noStrike" spc="-1">
                <a:latin typeface="Courier New" panose="02070309020205020404" pitchFamily="49" charset="0"/>
                <a:cs typeface="Courier New" panose="02070309020205020404" pitchFamily="49" charset="0"/>
              </a:rPr>
              <a:t> qu’il fait chaud) </a:t>
            </a:r>
            <a:r>
              <a:rPr lang="fr-FR" b="1" strike="noStrike" spc="-1">
                <a:latin typeface="Courier New" panose="02070309020205020404" pitchFamily="49" charset="0"/>
                <a:cs typeface="Courier New" panose="02070309020205020404" pitchFamily="49" charset="0"/>
              </a:rPr>
              <a:t>alors</a:t>
            </a:r>
            <a:r>
              <a:rPr lang="fr-FR" b="0" strike="noStrike" spc="-1">
                <a:latin typeface="Courier New" panose="02070309020205020404" pitchFamily="49" charset="0"/>
                <a:cs typeface="Courier New" panose="02070309020205020404" pitchFamily="49" charset="0"/>
              </a:rPr>
              <a:t>…» (affirmation 1)</a:t>
            </a:r>
            <a:endParaRPr lang="fr-FR" sz="2400" spc="-1">
              <a:solidFill>
                <a:srgbClr val="376092"/>
              </a:solidFill>
              <a:latin typeface="Arial"/>
            </a:endParaRP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r>
              <a:rPr lang="fr-FR" b="1" strike="noStrike" spc="-1">
                <a:latin typeface="Courier New" panose="02070309020205020404" pitchFamily="49" charset="0"/>
                <a:cs typeface="Courier New" panose="02070309020205020404" pitchFamily="49" charset="0"/>
              </a:rPr>
              <a:t>S’</a:t>
            </a:r>
            <a:r>
              <a:rPr lang="fr-FR" b="0" strike="noStrike" spc="-1">
                <a:latin typeface="Courier New" panose="02070309020205020404" pitchFamily="49" charset="0"/>
                <a:cs typeface="Courier New" panose="02070309020205020404" pitchFamily="49" charset="0"/>
              </a:rPr>
              <a:t>(il fait beau </a:t>
            </a:r>
            <a:r>
              <a:rPr lang="fr-FR" b="1" strike="noStrike" spc="-1">
                <a:latin typeface="Courier New" panose="02070309020205020404" pitchFamily="49" charset="0"/>
                <a:cs typeface="Courier New" panose="02070309020205020404" pitchFamily="49" charset="0"/>
              </a:rPr>
              <a:t>et</a:t>
            </a:r>
            <a:r>
              <a:rPr lang="fr-FR" b="0" strike="noStrike" spc="-1">
                <a:latin typeface="Courier New" panose="02070309020205020404" pitchFamily="49" charset="0"/>
                <a:cs typeface="Courier New" panose="02070309020205020404" pitchFamily="49" charset="0"/>
              </a:rPr>
              <a:t> qu’il ne pleut pas) </a:t>
            </a:r>
            <a:r>
              <a:rPr lang="fr-FR" b="1" strike="noStrike" spc="-1">
                <a:latin typeface="Courier New" panose="02070309020205020404" pitchFamily="49" charset="0"/>
                <a:cs typeface="Courier New" panose="02070309020205020404" pitchFamily="49" charset="0"/>
              </a:rPr>
              <a:t>ou</a:t>
            </a:r>
            <a:r>
              <a:rPr lang="fr-FR" b="0" strike="noStrike" spc="-1">
                <a:latin typeface="Courier New" panose="02070309020205020404" pitchFamily="49" charset="0"/>
                <a:cs typeface="Courier New" panose="02070309020205020404" pitchFamily="49" charset="0"/>
              </a:rPr>
              <a:t> qu’il fait chaud </a:t>
            </a:r>
            <a:r>
              <a:rPr lang="fr-FR" b="1" strike="noStrike" spc="-1">
                <a:latin typeface="Courier New" panose="02070309020205020404" pitchFamily="49" charset="0"/>
                <a:cs typeface="Courier New" panose="02070309020205020404" pitchFamily="49" charset="0"/>
              </a:rPr>
              <a:t>alors</a:t>
            </a:r>
            <a:r>
              <a:rPr lang="fr-FR" b="0" strike="noStrike" spc="-1">
                <a:latin typeface="Courier New" panose="02070309020205020404" pitchFamily="49" charset="0"/>
                <a:cs typeface="Courier New" panose="02070309020205020404" pitchFamily="49" charset="0"/>
              </a:rPr>
              <a:t>…» (affirmation 2)</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b="0" strike="noStrike"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endParaRPr lang="fr-FR"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endParaRPr lang="en-US" b="0" strike="noStrike" spc="-1">
              <a:latin typeface="Courier New" panose="02070309020205020404" pitchFamily="49" charset="0"/>
              <a:cs typeface="Courier New" panose="02070309020205020404" pitchFamily="49" charset="0"/>
            </a:endParaRPr>
          </a:p>
        </p:txBody>
      </p:sp>
      <p:graphicFrame>
        <p:nvGraphicFramePr>
          <p:cNvPr id="2" name="Tableau 2">
            <a:extLst>
              <a:ext uri="{FF2B5EF4-FFF2-40B4-BE49-F238E27FC236}">
                <a16:creationId xmlns:a16="http://schemas.microsoft.com/office/drawing/2014/main" id="{683E310F-56CF-4AB0-8062-D7A9B739388D}"/>
              </a:ext>
            </a:extLst>
          </p:cNvPr>
          <p:cNvGraphicFramePr>
            <a:graphicFrameLocks noGrp="1"/>
          </p:cNvGraphicFramePr>
          <p:nvPr>
            <p:extLst>
              <p:ext uri="{D42A27DB-BD31-4B8C-83A1-F6EECF244321}">
                <p14:modId xmlns:p14="http://schemas.microsoft.com/office/powerpoint/2010/main" val="2422784199"/>
              </p:ext>
            </p:extLst>
          </p:nvPr>
        </p:nvGraphicFramePr>
        <p:xfrm>
          <a:off x="582967" y="3001765"/>
          <a:ext cx="7353670" cy="3337560"/>
        </p:xfrm>
        <a:graphic>
          <a:graphicData uri="http://schemas.openxmlformats.org/drawingml/2006/table">
            <a:tbl>
              <a:tblPr firstRow="1" bandRow="1">
                <a:tableStyleId>{5C22544A-7EE6-4342-B048-85BDC9FD1C3A}</a:tableStyleId>
              </a:tblPr>
              <a:tblGrid>
                <a:gridCol w="1334610">
                  <a:extLst>
                    <a:ext uri="{9D8B030D-6E8A-4147-A177-3AD203B41FA5}">
                      <a16:colId xmlns:a16="http://schemas.microsoft.com/office/drawing/2014/main" val="1907073190"/>
                    </a:ext>
                  </a:extLst>
                </a:gridCol>
                <a:gridCol w="1802167">
                  <a:extLst>
                    <a:ext uri="{9D8B030D-6E8A-4147-A177-3AD203B41FA5}">
                      <a16:colId xmlns:a16="http://schemas.microsoft.com/office/drawing/2014/main" val="1710299901"/>
                    </a:ext>
                  </a:extLst>
                </a:gridCol>
                <a:gridCol w="1518081">
                  <a:extLst>
                    <a:ext uri="{9D8B030D-6E8A-4147-A177-3AD203B41FA5}">
                      <a16:colId xmlns:a16="http://schemas.microsoft.com/office/drawing/2014/main" val="3207788981"/>
                    </a:ext>
                  </a:extLst>
                </a:gridCol>
                <a:gridCol w="1376039">
                  <a:extLst>
                    <a:ext uri="{9D8B030D-6E8A-4147-A177-3AD203B41FA5}">
                      <a16:colId xmlns:a16="http://schemas.microsoft.com/office/drawing/2014/main" val="515658943"/>
                    </a:ext>
                  </a:extLst>
                </a:gridCol>
                <a:gridCol w="1322773">
                  <a:extLst>
                    <a:ext uri="{9D8B030D-6E8A-4147-A177-3AD203B41FA5}">
                      <a16:colId xmlns:a16="http://schemas.microsoft.com/office/drawing/2014/main" val="1021632074"/>
                    </a:ext>
                  </a:extLst>
                </a:gridCol>
              </a:tblGrid>
              <a:tr h="370840">
                <a:tc>
                  <a:txBody>
                    <a:bodyPr/>
                    <a:lstStyle/>
                    <a:p>
                      <a:r>
                        <a:rPr lang="fr-FR"/>
                        <a:t>Il fait beau</a:t>
                      </a:r>
                    </a:p>
                  </a:txBody>
                  <a:tcPr/>
                </a:tc>
                <a:tc>
                  <a:txBody>
                    <a:bodyPr/>
                    <a:lstStyle/>
                    <a:p>
                      <a:r>
                        <a:rPr lang="fr-FR"/>
                        <a:t>Il ne pleut pas</a:t>
                      </a:r>
                    </a:p>
                  </a:txBody>
                  <a:tcPr/>
                </a:tc>
                <a:tc>
                  <a:txBody>
                    <a:bodyPr/>
                    <a:lstStyle/>
                    <a:p>
                      <a:r>
                        <a:rPr lang="fr-FR"/>
                        <a:t>Il fait chaud</a:t>
                      </a:r>
                    </a:p>
                  </a:txBody>
                  <a:tcPr/>
                </a:tc>
                <a:tc>
                  <a:txBody>
                    <a:bodyPr/>
                    <a:lstStyle/>
                    <a:p>
                      <a:r>
                        <a:rPr lang="fr-FR" err="1"/>
                        <a:t>Affirm</a:t>
                      </a:r>
                      <a:r>
                        <a:rPr lang="fr-FR"/>
                        <a:t>. 1</a:t>
                      </a:r>
                    </a:p>
                  </a:txBody>
                  <a:tcPr/>
                </a:tc>
                <a:tc>
                  <a:txBody>
                    <a:bodyPr/>
                    <a:lstStyle/>
                    <a:p>
                      <a:r>
                        <a:rPr lang="fr-FR" err="1"/>
                        <a:t>Affirm</a:t>
                      </a:r>
                      <a:r>
                        <a:rPr lang="fr-FR"/>
                        <a:t>. 2</a:t>
                      </a:r>
                    </a:p>
                  </a:txBody>
                  <a:tcPr/>
                </a:tc>
                <a:extLst>
                  <a:ext uri="{0D108BD9-81ED-4DB2-BD59-A6C34878D82A}">
                    <a16:rowId xmlns:a16="http://schemas.microsoft.com/office/drawing/2014/main" val="2509516388"/>
                  </a:ext>
                </a:extLst>
              </a:tr>
              <a:tr h="370840">
                <a:tc>
                  <a:txBody>
                    <a:bodyPr/>
                    <a:lstStyle/>
                    <a:p>
                      <a:r>
                        <a:rPr lang="fr-FR"/>
                        <a:t>Vrai</a:t>
                      </a:r>
                    </a:p>
                  </a:txBody>
                  <a:tcPr/>
                </a:tc>
                <a:tc>
                  <a:txBody>
                    <a:bodyPr/>
                    <a:lstStyle/>
                    <a:p>
                      <a:r>
                        <a:rPr lang="fr-FR"/>
                        <a:t>Vrai</a:t>
                      </a:r>
                    </a:p>
                  </a:txBody>
                  <a:tcPr/>
                </a:tc>
                <a:tc>
                  <a:txBody>
                    <a:bodyPr/>
                    <a:lstStyle/>
                    <a:p>
                      <a:r>
                        <a:rPr lang="fr-FR"/>
                        <a:t>Vrai</a:t>
                      </a:r>
                    </a:p>
                  </a:txBody>
                  <a:tcPr/>
                </a:tc>
                <a:tc>
                  <a:txBody>
                    <a:bodyPr/>
                    <a:lstStyle/>
                    <a:p>
                      <a:r>
                        <a:rPr lang="fr-FR"/>
                        <a:t>Vrai</a:t>
                      </a:r>
                    </a:p>
                  </a:txBody>
                  <a:tcPr/>
                </a:tc>
                <a:tc>
                  <a:txBody>
                    <a:bodyPr/>
                    <a:lstStyle/>
                    <a:p>
                      <a:r>
                        <a:rPr lang="fr-FR"/>
                        <a:t>Vrai</a:t>
                      </a:r>
                    </a:p>
                  </a:txBody>
                  <a:tcPr/>
                </a:tc>
                <a:extLst>
                  <a:ext uri="{0D108BD9-81ED-4DB2-BD59-A6C34878D82A}">
                    <a16:rowId xmlns:a16="http://schemas.microsoft.com/office/drawing/2014/main" val="112560161"/>
                  </a:ext>
                </a:extLst>
              </a:tr>
              <a:tr h="370840">
                <a:tc>
                  <a:txBody>
                    <a:bodyPr/>
                    <a:lstStyle/>
                    <a:p>
                      <a:r>
                        <a:rPr lang="fr-FR"/>
                        <a:t>Vrai</a:t>
                      </a:r>
                    </a:p>
                  </a:txBody>
                  <a:tcPr/>
                </a:tc>
                <a:tc>
                  <a:txBody>
                    <a:bodyPr/>
                    <a:lstStyle/>
                    <a:p>
                      <a:r>
                        <a:rPr lang="fr-FR"/>
                        <a:t>Vrai</a:t>
                      </a:r>
                    </a:p>
                  </a:txBody>
                  <a:tcPr/>
                </a:tc>
                <a:tc>
                  <a:txBody>
                    <a:bodyPr/>
                    <a:lstStyle/>
                    <a:p>
                      <a:r>
                        <a:rPr lang="fr-FR"/>
                        <a:t>Faux</a:t>
                      </a:r>
                    </a:p>
                  </a:txBody>
                  <a:tcPr/>
                </a:tc>
                <a:tc>
                  <a:txBody>
                    <a:bodyPr/>
                    <a:lstStyle/>
                    <a:p>
                      <a:r>
                        <a:rPr lang="fr-FR"/>
                        <a:t>Vrai</a:t>
                      </a:r>
                    </a:p>
                  </a:txBody>
                  <a:tcPr/>
                </a:tc>
                <a:tc>
                  <a:txBody>
                    <a:bodyPr/>
                    <a:lstStyle/>
                    <a:p>
                      <a:r>
                        <a:rPr lang="fr-FR"/>
                        <a:t>Vrai</a:t>
                      </a:r>
                    </a:p>
                  </a:txBody>
                  <a:tcPr/>
                </a:tc>
                <a:extLst>
                  <a:ext uri="{0D108BD9-81ED-4DB2-BD59-A6C34878D82A}">
                    <a16:rowId xmlns:a16="http://schemas.microsoft.com/office/drawing/2014/main" val="863740333"/>
                  </a:ext>
                </a:extLst>
              </a:tr>
              <a:tr h="370840">
                <a:tc>
                  <a:txBody>
                    <a:bodyPr/>
                    <a:lstStyle/>
                    <a:p>
                      <a:r>
                        <a:rPr lang="fr-FR"/>
                        <a:t>Vrai</a:t>
                      </a:r>
                    </a:p>
                  </a:txBody>
                  <a:tcPr/>
                </a:tc>
                <a:tc>
                  <a:txBody>
                    <a:bodyPr/>
                    <a:lstStyle/>
                    <a:p>
                      <a:r>
                        <a:rPr lang="fr-FR"/>
                        <a:t>Faux</a:t>
                      </a:r>
                    </a:p>
                  </a:txBody>
                  <a:tcPr/>
                </a:tc>
                <a:tc>
                  <a:txBody>
                    <a:bodyPr/>
                    <a:lstStyle/>
                    <a:p>
                      <a:r>
                        <a:rPr lang="fr-FR"/>
                        <a:t>Vrai</a:t>
                      </a:r>
                    </a:p>
                  </a:txBody>
                  <a:tcPr/>
                </a:tc>
                <a:tc>
                  <a:txBody>
                    <a:bodyPr/>
                    <a:lstStyle/>
                    <a:p>
                      <a:r>
                        <a:rPr lang="fr-FR"/>
                        <a:t>Vrai</a:t>
                      </a:r>
                    </a:p>
                  </a:txBody>
                  <a:tcPr/>
                </a:tc>
                <a:tc>
                  <a:txBody>
                    <a:bodyPr/>
                    <a:lstStyle/>
                    <a:p>
                      <a:r>
                        <a:rPr lang="fr-FR"/>
                        <a:t>Vrai</a:t>
                      </a:r>
                    </a:p>
                  </a:txBody>
                  <a:tcPr/>
                </a:tc>
                <a:extLst>
                  <a:ext uri="{0D108BD9-81ED-4DB2-BD59-A6C34878D82A}">
                    <a16:rowId xmlns:a16="http://schemas.microsoft.com/office/drawing/2014/main" val="1017679100"/>
                  </a:ext>
                </a:extLst>
              </a:tr>
              <a:tr h="370840">
                <a:tc>
                  <a:txBody>
                    <a:bodyPr/>
                    <a:lstStyle/>
                    <a:p>
                      <a:r>
                        <a:rPr lang="fr-FR"/>
                        <a:t>Vrai</a:t>
                      </a:r>
                    </a:p>
                  </a:txBody>
                  <a:tcPr/>
                </a:tc>
                <a:tc>
                  <a:txBody>
                    <a:bodyPr/>
                    <a:lstStyle/>
                    <a:p>
                      <a:r>
                        <a:rPr lang="fr-FR"/>
                        <a:t>Faux</a:t>
                      </a:r>
                    </a:p>
                  </a:txBody>
                  <a:tcPr/>
                </a:tc>
                <a:tc>
                  <a:txBody>
                    <a:bodyPr/>
                    <a:lstStyle/>
                    <a:p>
                      <a:r>
                        <a:rPr lang="fr-FR"/>
                        <a:t>Faux</a:t>
                      </a:r>
                    </a:p>
                  </a:txBody>
                  <a:tcPr/>
                </a:tc>
                <a:tc>
                  <a:txBody>
                    <a:bodyPr/>
                    <a:lstStyle/>
                    <a:p>
                      <a:r>
                        <a:rPr lang="fr-FR"/>
                        <a:t>Faux</a:t>
                      </a:r>
                    </a:p>
                  </a:txBody>
                  <a:tcPr/>
                </a:tc>
                <a:tc>
                  <a:txBody>
                    <a:bodyPr/>
                    <a:lstStyle/>
                    <a:p>
                      <a:r>
                        <a:rPr lang="fr-FR"/>
                        <a:t>Faux</a:t>
                      </a:r>
                    </a:p>
                  </a:txBody>
                  <a:tcPr/>
                </a:tc>
                <a:extLst>
                  <a:ext uri="{0D108BD9-81ED-4DB2-BD59-A6C34878D82A}">
                    <a16:rowId xmlns:a16="http://schemas.microsoft.com/office/drawing/2014/main" val="2055983965"/>
                  </a:ext>
                </a:extLst>
              </a:tr>
              <a:tr h="370840">
                <a:tc>
                  <a:txBody>
                    <a:bodyPr/>
                    <a:lstStyle/>
                    <a:p>
                      <a:r>
                        <a:rPr lang="fr-FR"/>
                        <a:t>Faux</a:t>
                      </a:r>
                    </a:p>
                  </a:txBody>
                  <a:tcPr/>
                </a:tc>
                <a:tc>
                  <a:txBody>
                    <a:bodyPr/>
                    <a:lstStyle/>
                    <a:p>
                      <a:r>
                        <a:rPr lang="fr-FR"/>
                        <a:t>Vrai</a:t>
                      </a:r>
                    </a:p>
                  </a:txBody>
                  <a:tcPr/>
                </a:tc>
                <a:tc>
                  <a:txBody>
                    <a:bodyPr/>
                    <a:lstStyle/>
                    <a:p>
                      <a:r>
                        <a:rPr lang="fr-FR"/>
                        <a:t>Vrai</a:t>
                      </a:r>
                    </a:p>
                  </a:txBody>
                  <a:tcPr/>
                </a:tc>
                <a:tc>
                  <a:txBody>
                    <a:bodyPr/>
                    <a:lstStyle/>
                    <a:p>
                      <a:r>
                        <a:rPr lang="fr-FR">
                          <a:highlight>
                            <a:srgbClr val="FF0000"/>
                          </a:highlight>
                        </a:rPr>
                        <a:t>Faux</a:t>
                      </a:r>
                    </a:p>
                  </a:txBody>
                  <a:tcPr/>
                </a:tc>
                <a:tc>
                  <a:txBody>
                    <a:bodyPr/>
                    <a:lstStyle/>
                    <a:p>
                      <a:r>
                        <a:rPr lang="fr-FR">
                          <a:highlight>
                            <a:srgbClr val="FF0000"/>
                          </a:highlight>
                        </a:rPr>
                        <a:t>Vrai</a:t>
                      </a:r>
                    </a:p>
                  </a:txBody>
                  <a:tcPr/>
                </a:tc>
                <a:extLst>
                  <a:ext uri="{0D108BD9-81ED-4DB2-BD59-A6C34878D82A}">
                    <a16:rowId xmlns:a16="http://schemas.microsoft.com/office/drawing/2014/main" val="2393697872"/>
                  </a:ext>
                </a:extLst>
              </a:tr>
              <a:tr h="370840">
                <a:tc>
                  <a:txBody>
                    <a:bodyPr/>
                    <a:lstStyle/>
                    <a:p>
                      <a:r>
                        <a:rPr lang="fr-FR"/>
                        <a:t>Faux</a:t>
                      </a:r>
                    </a:p>
                  </a:txBody>
                  <a:tcPr/>
                </a:tc>
                <a:tc>
                  <a:txBody>
                    <a:bodyPr/>
                    <a:lstStyle/>
                    <a:p>
                      <a:r>
                        <a:rPr lang="fr-FR"/>
                        <a:t>Vrai</a:t>
                      </a:r>
                    </a:p>
                  </a:txBody>
                  <a:tcPr/>
                </a:tc>
                <a:tc>
                  <a:txBody>
                    <a:bodyPr/>
                    <a:lstStyle/>
                    <a:p>
                      <a:r>
                        <a:rPr lang="fr-FR"/>
                        <a:t>Faux</a:t>
                      </a:r>
                    </a:p>
                  </a:txBody>
                  <a:tcPr/>
                </a:tc>
                <a:tc>
                  <a:txBody>
                    <a:bodyPr/>
                    <a:lstStyle/>
                    <a:p>
                      <a:r>
                        <a:rPr lang="fr-FR"/>
                        <a:t>Faux</a:t>
                      </a:r>
                    </a:p>
                  </a:txBody>
                  <a:tcPr/>
                </a:tc>
                <a:tc>
                  <a:txBody>
                    <a:bodyPr/>
                    <a:lstStyle/>
                    <a:p>
                      <a:r>
                        <a:rPr lang="fr-FR"/>
                        <a:t>Faux</a:t>
                      </a:r>
                    </a:p>
                  </a:txBody>
                  <a:tcPr/>
                </a:tc>
                <a:extLst>
                  <a:ext uri="{0D108BD9-81ED-4DB2-BD59-A6C34878D82A}">
                    <a16:rowId xmlns:a16="http://schemas.microsoft.com/office/drawing/2014/main" val="3059864337"/>
                  </a:ext>
                </a:extLst>
              </a:tr>
              <a:tr h="370840">
                <a:tc>
                  <a:txBody>
                    <a:bodyPr/>
                    <a:lstStyle/>
                    <a:p>
                      <a:r>
                        <a:rPr lang="fr-FR"/>
                        <a:t>Faux</a:t>
                      </a:r>
                    </a:p>
                  </a:txBody>
                  <a:tcPr/>
                </a:tc>
                <a:tc>
                  <a:txBody>
                    <a:bodyPr/>
                    <a:lstStyle/>
                    <a:p>
                      <a:r>
                        <a:rPr lang="fr-FR"/>
                        <a:t>Faux</a:t>
                      </a:r>
                    </a:p>
                  </a:txBody>
                  <a:tcPr/>
                </a:tc>
                <a:tc>
                  <a:txBody>
                    <a:bodyPr/>
                    <a:lstStyle/>
                    <a:p>
                      <a:r>
                        <a:rPr lang="fr-FR"/>
                        <a:t>Vrai</a:t>
                      </a:r>
                    </a:p>
                  </a:txBody>
                  <a:tcPr/>
                </a:tc>
                <a:tc>
                  <a:txBody>
                    <a:bodyPr/>
                    <a:lstStyle/>
                    <a:p>
                      <a:r>
                        <a:rPr lang="fr-FR">
                          <a:highlight>
                            <a:srgbClr val="FF0000"/>
                          </a:highlight>
                        </a:rPr>
                        <a:t>Faux</a:t>
                      </a:r>
                    </a:p>
                  </a:txBody>
                  <a:tcPr/>
                </a:tc>
                <a:tc>
                  <a:txBody>
                    <a:bodyPr/>
                    <a:lstStyle/>
                    <a:p>
                      <a:r>
                        <a:rPr lang="fr-FR">
                          <a:highlight>
                            <a:srgbClr val="FF0000"/>
                          </a:highlight>
                        </a:rPr>
                        <a:t>Vrai</a:t>
                      </a:r>
                    </a:p>
                  </a:txBody>
                  <a:tcPr/>
                </a:tc>
                <a:extLst>
                  <a:ext uri="{0D108BD9-81ED-4DB2-BD59-A6C34878D82A}">
                    <a16:rowId xmlns:a16="http://schemas.microsoft.com/office/drawing/2014/main" val="128374195"/>
                  </a:ext>
                </a:extLst>
              </a:tr>
              <a:tr h="370840">
                <a:tc>
                  <a:txBody>
                    <a:bodyPr/>
                    <a:lstStyle/>
                    <a:p>
                      <a:r>
                        <a:rPr lang="fr-FR"/>
                        <a:t>Faux</a:t>
                      </a:r>
                    </a:p>
                  </a:txBody>
                  <a:tcPr/>
                </a:tc>
                <a:tc>
                  <a:txBody>
                    <a:bodyPr/>
                    <a:lstStyle/>
                    <a:p>
                      <a:r>
                        <a:rPr lang="fr-FR"/>
                        <a:t>Faux</a:t>
                      </a:r>
                    </a:p>
                  </a:txBody>
                  <a:tcPr/>
                </a:tc>
                <a:tc>
                  <a:txBody>
                    <a:bodyPr/>
                    <a:lstStyle/>
                    <a:p>
                      <a:r>
                        <a:rPr lang="fr-FR"/>
                        <a:t>Faux</a:t>
                      </a:r>
                    </a:p>
                  </a:txBody>
                  <a:tcPr/>
                </a:tc>
                <a:tc>
                  <a:txBody>
                    <a:bodyPr/>
                    <a:lstStyle/>
                    <a:p>
                      <a:r>
                        <a:rPr lang="fr-FR"/>
                        <a:t>Faux</a:t>
                      </a:r>
                    </a:p>
                  </a:txBody>
                  <a:tcPr/>
                </a:tc>
                <a:tc>
                  <a:txBody>
                    <a:bodyPr/>
                    <a:lstStyle/>
                    <a:p>
                      <a:r>
                        <a:rPr lang="fr-FR"/>
                        <a:t>Faux</a:t>
                      </a:r>
                    </a:p>
                  </a:txBody>
                  <a:tcPr/>
                </a:tc>
                <a:extLst>
                  <a:ext uri="{0D108BD9-81ED-4DB2-BD59-A6C34878D82A}">
                    <a16:rowId xmlns:a16="http://schemas.microsoft.com/office/drawing/2014/main" val="2855428209"/>
                  </a:ext>
                </a:extLst>
              </a:tr>
            </a:tbl>
          </a:graphicData>
        </a:graphic>
      </p:graphicFrame>
    </p:spTree>
    <p:extLst>
      <p:ext uri="{BB962C8B-B14F-4D97-AF65-F5344CB8AC3E}">
        <p14:creationId xmlns:p14="http://schemas.microsoft.com/office/powerpoint/2010/main" val="3894308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opérateurs logiques : Théorème de De Morgan (1806-1871)</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Différences entre 2 algorithmes :</a:t>
            </a:r>
          </a:p>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rPr>
              <a:t>S’</a:t>
            </a:r>
            <a:r>
              <a:rPr lang="fr-FR" spc="-1">
                <a:latin typeface="Courier New" panose="02070309020205020404" pitchFamily="49" charset="0"/>
                <a:cs typeface="Courier New" panose="02070309020205020404" pitchFamily="49" charset="0"/>
              </a:rPr>
              <a:t>il fait beau </a:t>
            </a:r>
            <a:r>
              <a:rPr lang="fr-FR" b="1" spc="-1">
                <a:latin typeface="Courier New" panose="02070309020205020404" pitchFamily="49" charset="0"/>
                <a:cs typeface="Courier New" panose="02070309020205020404" pitchFamily="49" charset="0"/>
              </a:rPr>
              <a:t>et</a:t>
            </a:r>
            <a:r>
              <a:rPr lang="fr-FR" spc="-1">
                <a:latin typeface="Courier New" panose="02070309020205020404" pitchFamily="49" charset="0"/>
                <a:cs typeface="Courier New" panose="02070309020205020404" pitchFamily="49" charset="0"/>
              </a:rPr>
              <a:t> qu’il fait chaud </a:t>
            </a:r>
            <a:r>
              <a:rPr lang="fr-FR" b="1" spc="-1">
                <a:latin typeface="Courier New" panose="02070309020205020404" pitchFamily="49" charset="0"/>
                <a:cs typeface="Courier New" panose="02070309020205020404" pitchFamily="49" charset="0"/>
              </a:rPr>
              <a:t>alors</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Je mets une casquette</a:t>
            </a:r>
            <a:endParaRPr lang="fr-FR"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b="1" strike="noStrike" spc="-1">
                <a:latin typeface="Courier New" panose="02070309020205020404" pitchFamily="49" charset="0"/>
                <a:cs typeface="Courier New" panose="02070309020205020404" pitchFamily="49" charset="0"/>
              </a:rPr>
              <a:t>Sinon</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Je prends un parapluie</a:t>
            </a:r>
          </a:p>
          <a:p>
            <a:pPr marL="108000">
              <a:spcAft>
                <a:spcPts val="1060"/>
              </a:spcAft>
              <a:buClr>
                <a:srgbClr val="000000"/>
              </a:buClr>
              <a:buSzPct val="45000"/>
            </a:pPr>
            <a:r>
              <a:rPr lang="fr-FR" b="1" strike="noStrike" spc="-1" err="1">
                <a:latin typeface="Courier New" panose="02070309020205020404" pitchFamily="49" charset="0"/>
                <a:cs typeface="Courier New" panose="02070309020205020404" pitchFamily="49" charset="0"/>
              </a:rPr>
              <a:t>Fsi</a:t>
            </a:r>
            <a:endParaRPr lang="fr-FR" b="1" strike="noStrike"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rPr>
              <a:t>S’</a:t>
            </a:r>
            <a:r>
              <a:rPr lang="fr-FR" spc="-1">
                <a:latin typeface="Courier New" panose="02070309020205020404" pitchFamily="49" charset="0"/>
                <a:cs typeface="Courier New" panose="02070309020205020404" pitchFamily="49" charset="0"/>
              </a:rPr>
              <a:t>il ne fait pas beau </a:t>
            </a:r>
            <a:r>
              <a:rPr lang="fr-FR" b="1" spc="-1">
                <a:latin typeface="Courier New" panose="02070309020205020404" pitchFamily="49" charset="0"/>
                <a:cs typeface="Courier New" panose="02070309020205020404" pitchFamily="49" charset="0"/>
              </a:rPr>
              <a:t>ou</a:t>
            </a:r>
            <a:r>
              <a:rPr lang="fr-FR" spc="-1">
                <a:latin typeface="Courier New" panose="02070309020205020404" pitchFamily="49" charset="0"/>
                <a:cs typeface="Courier New" panose="02070309020205020404" pitchFamily="49" charset="0"/>
              </a:rPr>
              <a:t> qu’il ne fait pas chaud </a:t>
            </a:r>
            <a:r>
              <a:rPr lang="fr-FR" b="1" spc="-1">
                <a:latin typeface="Courier New" panose="02070309020205020404" pitchFamily="49" charset="0"/>
                <a:cs typeface="Courier New" panose="02070309020205020404" pitchFamily="49" charset="0"/>
              </a:rPr>
              <a:t>alors</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r>
              <a:rPr lang="fr-FR" spc="-1">
                <a:latin typeface="Courier New" panose="02070309020205020404" pitchFamily="49" charset="0"/>
                <a:cs typeface="Courier New" panose="02070309020205020404" pitchFamily="49" charset="0"/>
              </a:rPr>
              <a:t>Je prends un parapluie</a:t>
            </a:r>
          </a:p>
          <a:p>
            <a:pPr marL="108000">
              <a:spcAft>
                <a:spcPts val="1060"/>
              </a:spcAft>
              <a:buClr>
                <a:srgbClr val="000000"/>
              </a:buClr>
              <a:buSzPct val="45000"/>
            </a:pPr>
            <a:r>
              <a:rPr lang="fr-FR" b="1" strike="noStrike" spc="-1">
                <a:latin typeface="Courier New" panose="02070309020205020404" pitchFamily="49" charset="0"/>
                <a:cs typeface="Courier New" panose="02070309020205020404" pitchFamily="49" charset="0"/>
              </a:rPr>
              <a:t>Sinon</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Je mets une casquette</a:t>
            </a:r>
          </a:p>
          <a:p>
            <a:pPr marL="108000">
              <a:spcAft>
                <a:spcPts val="1060"/>
              </a:spcAft>
              <a:buClr>
                <a:srgbClr val="000000"/>
              </a:buClr>
              <a:buSzPct val="45000"/>
            </a:pPr>
            <a:r>
              <a:rPr lang="fr-FR" b="1" strike="noStrike" spc="-1" err="1">
                <a:latin typeface="Courier New" panose="02070309020205020404" pitchFamily="49" charset="0"/>
                <a:cs typeface="Courier New" panose="02070309020205020404" pitchFamily="49" charset="0"/>
              </a:rPr>
              <a:t>Fsi</a:t>
            </a:r>
            <a:endParaRPr lang="fr-FR" b="1" strike="noStrike"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endParaRPr lang="fr-FR" b="0" strike="noStrike" spc="-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2844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en-US" sz="3200" b="0" strike="noStrike" spc="-1">
                <a:solidFill>
                  <a:srgbClr val="376092"/>
                </a:solidFill>
                <a:latin typeface="Arial"/>
              </a:rPr>
              <a:t>Définition du mot Algorithme</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en-US" sz="2400" b="0" strike="noStrike" spc="-1">
                <a:solidFill>
                  <a:srgbClr val="376092"/>
                </a:solidFill>
                <a:latin typeface="Arial"/>
              </a:rPr>
              <a:t>“Un </a:t>
            </a:r>
            <a:r>
              <a:rPr lang="en-US" sz="2400" b="0" strike="noStrike" spc="-1" err="1">
                <a:solidFill>
                  <a:srgbClr val="376092"/>
                </a:solidFill>
                <a:latin typeface="Arial"/>
              </a:rPr>
              <a:t>algorithme</a:t>
            </a:r>
            <a:r>
              <a:rPr lang="en-US" sz="2400" b="0" strike="noStrike" spc="-1">
                <a:solidFill>
                  <a:srgbClr val="376092"/>
                </a:solidFill>
                <a:latin typeface="Arial"/>
              </a:rPr>
              <a:t> </a:t>
            </a:r>
            <a:r>
              <a:rPr lang="en-US" sz="2400" b="0" strike="noStrike" spc="-1" err="1">
                <a:solidFill>
                  <a:srgbClr val="376092"/>
                </a:solidFill>
                <a:latin typeface="Arial"/>
              </a:rPr>
              <a:t>est</a:t>
            </a:r>
            <a:r>
              <a:rPr lang="en-US" sz="2400" b="0" strike="noStrike" spc="-1">
                <a:solidFill>
                  <a:srgbClr val="376092"/>
                </a:solidFill>
                <a:latin typeface="Arial"/>
              </a:rPr>
              <a:t> </a:t>
            </a:r>
            <a:r>
              <a:rPr lang="en-US" sz="2400" b="0" strike="noStrike" spc="-1" err="1">
                <a:solidFill>
                  <a:srgbClr val="376092"/>
                </a:solidFill>
                <a:latin typeface="Arial"/>
              </a:rPr>
              <a:t>l’ensemble</a:t>
            </a:r>
            <a:r>
              <a:rPr lang="en-US" sz="2400" b="0" strike="noStrike" spc="-1">
                <a:solidFill>
                  <a:srgbClr val="376092"/>
                </a:solidFill>
                <a:latin typeface="Arial"/>
              </a:rPr>
              <a:t> des </a:t>
            </a:r>
            <a:r>
              <a:rPr lang="en-US" sz="2400" b="0" strike="noStrike" spc="-1" err="1">
                <a:solidFill>
                  <a:srgbClr val="376092"/>
                </a:solidFill>
                <a:latin typeface="Arial"/>
              </a:rPr>
              <a:t>règles</a:t>
            </a:r>
            <a:r>
              <a:rPr lang="en-US" sz="2400" b="0" strike="noStrike" spc="-1">
                <a:solidFill>
                  <a:srgbClr val="376092"/>
                </a:solidFill>
                <a:latin typeface="Arial"/>
              </a:rPr>
              <a:t> </a:t>
            </a:r>
            <a:r>
              <a:rPr lang="en-US" sz="2400" b="0" strike="noStrike" spc="-1" err="1">
                <a:solidFill>
                  <a:srgbClr val="376092"/>
                </a:solidFill>
                <a:latin typeface="Arial"/>
              </a:rPr>
              <a:t>opératoires</a:t>
            </a:r>
            <a:r>
              <a:rPr lang="en-US" sz="2400" b="0" strike="noStrike" spc="-1">
                <a:solidFill>
                  <a:srgbClr val="376092"/>
                </a:solidFill>
                <a:latin typeface="Arial"/>
              </a:rPr>
              <a:t> </a:t>
            </a:r>
            <a:r>
              <a:rPr lang="en-US" sz="2400" b="0" strike="noStrike" spc="-1" err="1">
                <a:solidFill>
                  <a:srgbClr val="376092"/>
                </a:solidFill>
                <a:latin typeface="Arial"/>
              </a:rPr>
              <a:t>propres</a:t>
            </a:r>
            <a:r>
              <a:rPr lang="en-US" sz="2400" b="0" strike="noStrike" spc="-1">
                <a:solidFill>
                  <a:srgbClr val="376092"/>
                </a:solidFill>
                <a:latin typeface="Arial"/>
              </a:rPr>
              <a:t> à un </a:t>
            </a:r>
            <a:r>
              <a:rPr lang="en-US" sz="2400" b="0" strike="noStrike" spc="-1" err="1">
                <a:solidFill>
                  <a:srgbClr val="376092"/>
                </a:solidFill>
                <a:latin typeface="Arial"/>
              </a:rPr>
              <a:t>calcul</a:t>
            </a:r>
            <a:r>
              <a:rPr lang="en-US" sz="2400" b="0" strike="noStrike" spc="-1">
                <a:solidFill>
                  <a:srgbClr val="376092"/>
                </a:solidFill>
                <a:latin typeface="Arial"/>
              </a:rPr>
              <a:t>. </a:t>
            </a:r>
            <a:r>
              <a:rPr lang="en-US" sz="2400" b="0" strike="noStrike" spc="-1" err="1">
                <a:solidFill>
                  <a:srgbClr val="376092"/>
                </a:solidFill>
                <a:latin typeface="Arial"/>
              </a:rPr>
              <a:t>C’est</a:t>
            </a:r>
            <a:r>
              <a:rPr lang="en-US" sz="2400" b="0" strike="noStrike" spc="-1">
                <a:solidFill>
                  <a:srgbClr val="376092"/>
                </a:solidFill>
                <a:latin typeface="Arial"/>
              </a:rPr>
              <a:t> </a:t>
            </a:r>
            <a:r>
              <a:rPr lang="en-US" sz="2400" b="0" strike="noStrike" spc="-1" err="1">
                <a:solidFill>
                  <a:srgbClr val="376092"/>
                </a:solidFill>
                <a:latin typeface="Arial"/>
              </a:rPr>
              <a:t>une</a:t>
            </a:r>
            <a:r>
              <a:rPr lang="en-US" sz="2400" b="0" strike="noStrike" spc="-1">
                <a:solidFill>
                  <a:srgbClr val="376092"/>
                </a:solidFill>
                <a:latin typeface="Arial"/>
              </a:rPr>
              <a:t> suite de </a:t>
            </a:r>
            <a:r>
              <a:rPr lang="en-US" sz="2400" b="0" strike="noStrike" spc="-1" err="1">
                <a:solidFill>
                  <a:srgbClr val="376092"/>
                </a:solidFill>
                <a:latin typeface="Arial"/>
              </a:rPr>
              <a:t>règles</a:t>
            </a:r>
            <a:r>
              <a:rPr lang="en-US" sz="2400" b="0" strike="noStrike" spc="-1">
                <a:solidFill>
                  <a:srgbClr val="376092"/>
                </a:solidFill>
                <a:latin typeface="Arial"/>
              </a:rPr>
              <a:t> </a:t>
            </a:r>
            <a:r>
              <a:rPr lang="en-US" sz="2400" b="0" strike="noStrike" spc="-1" err="1">
                <a:solidFill>
                  <a:srgbClr val="376092"/>
                </a:solidFill>
                <a:latin typeface="Arial"/>
              </a:rPr>
              <a:t>formelles</a:t>
            </a:r>
            <a:r>
              <a:rPr lang="en-US" sz="2400" b="0" strike="noStrike" spc="-1">
                <a:solidFill>
                  <a:srgbClr val="376092"/>
                </a:solidFill>
                <a:latin typeface="Arial"/>
              </a:rPr>
              <a:t>.”</a:t>
            </a:r>
          </a:p>
          <a:p>
            <a:pPr marL="108000" algn="r">
              <a:spcAft>
                <a:spcPts val="1060"/>
              </a:spcAft>
              <a:buClr>
                <a:srgbClr val="000000"/>
              </a:buClr>
              <a:buSzPct val="45000"/>
            </a:pPr>
            <a:r>
              <a:rPr lang="en-US" sz="2400" b="0" strike="noStrike" spc="-1">
                <a:solidFill>
                  <a:srgbClr val="376092"/>
                </a:solidFill>
                <a:latin typeface="Arial"/>
              </a:rPr>
              <a:t>--- Le Robert </a:t>
            </a:r>
            <a:r>
              <a:rPr lang="en-US" sz="2400" b="0" strike="noStrike" spc="-1" err="1">
                <a:solidFill>
                  <a:srgbClr val="376092"/>
                </a:solidFill>
                <a:latin typeface="Arial"/>
              </a:rPr>
              <a:t>illustré</a:t>
            </a:r>
            <a:endParaRPr lang="en-US"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en-US" sz="2400" b="0" strike="noStrike" spc="-1">
                <a:solidFill>
                  <a:srgbClr val="376092"/>
                </a:solidFill>
                <a:latin typeface="Arial"/>
              </a:rPr>
              <a:t>“Ensemble de </a:t>
            </a:r>
            <a:r>
              <a:rPr lang="en-US" sz="2400" b="0" strike="noStrike" spc="-1" err="1">
                <a:solidFill>
                  <a:srgbClr val="376092"/>
                </a:solidFill>
                <a:latin typeface="Arial"/>
              </a:rPr>
              <a:t>règles</a:t>
            </a:r>
            <a:r>
              <a:rPr lang="en-US" sz="2400" b="0" strike="noStrike" spc="-1">
                <a:solidFill>
                  <a:srgbClr val="376092"/>
                </a:solidFill>
                <a:latin typeface="Arial"/>
              </a:rPr>
              <a:t> </a:t>
            </a:r>
            <a:r>
              <a:rPr lang="en-US" sz="2400" b="0" strike="noStrike" spc="-1" err="1">
                <a:solidFill>
                  <a:srgbClr val="376092"/>
                </a:solidFill>
                <a:latin typeface="Arial"/>
              </a:rPr>
              <a:t>opératoires</a:t>
            </a:r>
            <a:r>
              <a:rPr lang="en-US" sz="2400" b="0" strike="noStrike" spc="-1">
                <a:solidFill>
                  <a:srgbClr val="376092"/>
                </a:solidFill>
                <a:latin typeface="Arial"/>
              </a:rPr>
              <a:t> </a:t>
            </a:r>
            <a:r>
              <a:rPr lang="en-US" sz="2400" b="0" strike="noStrike" spc="-1" err="1">
                <a:solidFill>
                  <a:srgbClr val="376092"/>
                </a:solidFill>
                <a:latin typeface="Arial"/>
              </a:rPr>
              <a:t>dont</a:t>
            </a:r>
            <a:r>
              <a:rPr lang="en-US" sz="2400" b="0" strike="noStrike" spc="-1">
                <a:solidFill>
                  <a:srgbClr val="376092"/>
                </a:solidFill>
                <a:latin typeface="Arial"/>
              </a:rPr>
              <a:t> </a:t>
            </a:r>
            <a:r>
              <a:rPr lang="en-US" sz="2400" b="0" strike="noStrike" spc="-1" err="1">
                <a:solidFill>
                  <a:srgbClr val="376092"/>
                </a:solidFill>
                <a:latin typeface="Arial"/>
              </a:rPr>
              <a:t>l'application</a:t>
            </a:r>
            <a:r>
              <a:rPr lang="en-US" sz="2400" b="0" strike="noStrike" spc="-1">
                <a:solidFill>
                  <a:srgbClr val="376092"/>
                </a:solidFill>
                <a:latin typeface="Arial"/>
              </a:rPr>
              <a:t> </a:t>
            </a:r>
            <a:r>
              <a:rPr lang="en-US" sz="2400" b="0" strike="noStrike" spc="-1" err="1">
                <a:solidFill>
                  <a:srgbClr val="376092"/>
                </a:solidFill>
                <a:latin typeface="Arial"/>
              </a:rPr>
              <a:t>permet</a:t>
            </a:r>
            <a:r>
              <a:rPr lang="en-US" sz="2400" b="0" strike="noStrike" spc="-1">
                <a:solidFill>
                  <a:srgbClr val="376092"/>
                </a:solidFill>
                <a:latin typeface="Arial"/>
              </a:rPr>
              <a:t> de </a:t>
            </a:r>
            <a:r>
              <a:rPr lang="en-US" sz="2400" b="0" strike="noStrike" spc="-1" err="1">
                <a:solidFill>
                  <a:srgbClr val="376092"/>
                </a:solidFill>
                <a:latin typeface="Arial"/>
              </a:rPr>
              <a:t>résoudre</a:t>
            </a:r>
            <a:r>
              <a:rPr lang="en-US" sz="2400" b="0" strike="noStrike" spc="-1">
                <a:solidFill>
                  <a:srgbClr val="376092"/>
                </a:solidFill>
                <a:latin typeface="Arial"/>
              </a:rPr>
              <a:t> un </a:t>
            </a:r>
            <a:r>
              <a:rPr lang="en-US" sz="2400" b="0" strike="noStrike" spc="-1" err="1">
                <a:solidFill>
                  <a:srgbClr val="376092"/>
                </a:solidFill>
                <a:latin typeface="Arial"/>
              </a:rPr>
              <a:t>problème</a:t>
            </a:r>
            <a:r>
              <a:rPr lang="en-US" sz="2400" b="0" strike="noStrike" spc="-1">
                <a:solidFill>
                  <a:srgbClr val="376092"/>
                </a:solidFill>
                <a:latin typeface="Arial"/>
              </a:rPr>
              <a:t> </a:t>
            </a:r>
            <a:r>
              <a:rPr lang="en-US" sz="2400" b="0" strike="noStrike" spc="-1" err="1">
                <a:solidFill>
                  <a:srgbClr val="376092"/>
                </a:solidFill>
                <a:latin typeface="Arial"/>
              </a:rPr>
              <a:t>énoncé</a:t>
            </a:r>
            <a:r>
              <a:rPr lang="en-US" sz="2400" b="0" strike="noStrike" spc="-1">
                <a:solidFill>
                  <a:srgbClr val="376092"/>
                </a:solidFill>
                <a:latin typeface="Arial"/>
              </a:rPr>
              <a:t> au </a:t>
            </a:r>
            <a:r>
              <a:rPr lang="en-US" sz="2400" b="0" strike="noStrike" spc="-1" err="1">
                <a:solidFill>
                  <a:srgbClr val="376092"/>
                </a:solidFill>
                <a:latin typeface="Arial"/>
              </a:rPr>
              <a:t>moyen</a:t>
            </a:r>
            <a:r>
              <a:rPr lang="en-US" sz="2400" b="0" strike="noStrike" spc="-1">
                <a:solidFill>
                  <a:srgbClr val="376092"/>
                </a:solidFill>
                <a:latin typeface="Arial"/>
              </a:rPr>
              <a:t> d'un </a:t>
            </a:r>
            <a:r>
              <a:rPr lang="en-US" sz="2400" b="0" strike="noStrike" spc="-1" err="1">
                <a:solidFill>
                  <a:srgbClr val="376092"/>
                </a:solidFill>
                <a:latin typeface="Arial"/>
              </a:rPr>
              <a:t>nombre</a:t>
            </a:r>
            <a:r>
              <a:rPr lang="en-US" sz="2400" b="0" strike="noStrike" spc="-1">
                <a:solidFill>
                  <a:srgbClr val="376092"/>
                </a:solidFill>
                <a:latin typeface="Arial"/>
              </a:rPr>
              <a:t> </a:t>
            </a:r>
            <a:r>
              <a:rPr lang="en-US" sz="2400" b="0" strike="noStrike" spc="-1" err="1">
                <a:solidFill>
                  <a:srgbClr val="376092"/>
                </a:solidFill>
                <a:latin typeface="Arial"/>
              </a:rPr>
              <a:t>fini</a:t>
            </a:r>
            <a:r>
              <a:rPr lang="en-US" sz="2400" b="0" strike="noStrike" spc="-1">
                <a:solidFill>
                  <a:srgbClr val="376092"/>
                </a:solidFill>
                <a:latin typeface="Arial"/>
              </a:rPr>
              <a:t> </a:t>
            </a:r>
            <a:r>
              <a:rPr lang="en-US" sz="2400" b="0" strike="noStrike" spc="-1" err="1">
                <a:solidFill>
                  <a:srgbClr val="376092"/>
                </a:solidFill>
                <a:latin typeface="Arial"/>
              </a:rPr>
              <a:t>d'opérations</a:t>
            </a:r>
            <a:r>
              <a:rPr lang="en-US" sz="2400" b="0" strike="noStrike" spc="-1">
                <a:solidFill>
                  <a:srgbClr val="376092"/>
                </a:solidFill>
                <a:latin typeface="Arial"/>
              </a:rPr>
              <a:t>.”</a:t>
            </a:r>
          </a:p>
          <a:p>
            <a:pPr marL="108000" algn="r">
              <a:spcAft>
                <a:spcPts val="1060"/>
              </a:spcAft>
              <a:buClr>
                <a:srgbClr val="000000"/>
              </a:buClr>
              <a:buSzPct val="45000"/>
            </a:pPr>
            <a:r>
              <a:rPr lang="en-US" sz="2400" b="0" strike="noStrike" spc="-1">
                <a:solidFill>
                  <a:srgbClr val="376092"/>
                </a:solidFill>
                <a:latin typeface="Arial"/>
              </a:rPr>
              <a:t>--- Larousse </a:t>
            </a: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opérateurs logiques : Théorème de De Morgan (1806-1871) – Tables de vérité</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Cas 1 :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Cas 2 :</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b="0" strike="noStrike" spc="-1">
              <a:latin typeface="Courier New" panose="02070309020205020404" pitchFamily="49" charset="0"/>
              <a:cs typeface="Courier New" panose="02070309020205020404" pitchFamily="49" charset="0"/>
            </a:endParaRPr>
          </a:p>
        </p:txBody>
      </p:sp>
      <p:graphicFrame>
        <p:nvGraphicFramePr>
          <p:cNvPr id="2" name="Tableau 2">
            <a:extLst>
              <a:ext uri="{FF2B5EF4-FFF2-40B4-BE49-F238E27FC236}">
                <a16:creationId xmlns:a16="http://schemas.microsoft.com/office/drawing/2014/main" id="{7829E15D-4ED9-4220-B562-BA7709C5BA36}"/>
              </a:ext>
            </a:extLst>
          </p:cNvPr>
          <p:cNvGraphicFramePr>
            <a:graphicFrameLocks noGrp="1"/>
          </p:cNvGraphicFramePr>
          <p:nvPr/>
        </p:nvGraphicFramePr>
        <p:xfrm>
          <a:off x="1905740" y="1602419"/>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562134916"/>
                    </a:ext>
                  </a:extLst>
                </a:gridCol>
                <a:gridCol w="2032000">
                  <a:extLst>
                    <a:ext uri="{9D8B030D-6E8A-4147-A177-3AD203B41FA5}">
                      <a16:colId xmlns:a16="http://schemas.microsoft.com/office/drawing/2014/main" val="3862992728"/>
                    </a:ext>
                  </a:extLst>
                </a:gridCol>
                <a:gridCol w="2032000">
                  <a:extLst>
                    <a:ext uri="{9D8B030D-6E8A-4147-A177-3AD203B41FA5}">
                      <a16:colId xmlns:a16="http://schemas.microsoft.com/office/drawing/2014/main" val="293047934"/>
                    </a:ext>
                  </a:extLst>
                </a:gridCol>
              </a:tblGrid>
              <a:tr h="370840">
                <a:tc>
                  <a:txBody>
                    <a:bodyPr/>
                    <a:lstStyle/>
                    <a:p>
                      <a:r>
                        <a:rPr lang="fr-FR"/>
                        <a:t>Il fait beau</a:t>
                      </a:r>
                    </a:p>
                  </a:txBody>
                  <a:tcPr/>
                </a:tc>
                <a:tc>
                  <a:txBody>
                    <a:bodyPr/>
                    <a:lstStyle/>
                    <a:p>
                      <a:r>
                        <a:rPr lang="fr-FR"/>
                        <a:t>Il fait Chaud</a:t>
                      </a:r>
                    </a:p>
                  </a:txBody>
                  <a:tcPr/>
                </a:tc>
                <a:tc>
                  <a:txBody>
                    <a:bodyPr/>
                    <a:lstStyle/>
                    <a:p>
                      <a:r>
                        <a:rPr lang="fr-FR"/>
                        <a:t>Test</a:t>
                      </a:r>
                    </a:p>
                  </a:txBody>
                  <a:tcPr/>
                </a:tc>
                <a:extLst>
                  <a:ext uri="{0D108BD9-81ED-4DB2-BD59-A6C34878D82A}">
                    <a16:rowId xmlns:a16="http://schemas.microsoft.com/office/drawing/2014/main" val="1027532719"/>
                  </a:ext>
                </a:extLst>
              </a:tr>
              <a:tr h="370840">
                <a:tc>
                  <a:txBody>
                    <a:bodyPr/>
                    <a:lstStyle/>
                    <a:p>
                      <a:r>
                        <a:rPr lang="fr-FR"/>
                        <a:t>Vrai</a:t>
                      </a:r>
                    </a:p>
                  </a:txBody>
                  <a:tcPr/>
                </a:tc>
                <a:tc>
                  <a:txBody>
                    <a:bodyPr/>
                    <a:lstStyle/>
                    <a:p>
                      <a:r>
                        <a:rPr lang="fr-FR"/>
                        <a:t>Vrai</a:t>
                      </a:r>
                    </a:p>
                  </a:txBody>
                  <a:tcPr/>
                </a:tc>
                <a:tc>
                  <a:txBody>
                    <a:bodyPr/>
                    <a:lstStyle/>
                    <a:p>
                      <a:r>
                        <a:rPr lang="fr-FR"/>
                        <a:t>Casquette</a:t>
                      </a:r>
                    </a:p>
                  </a:txBody>
                  <a:tcPr/>
                </a:tc>
                <a:extLst>
                  <a:ext uri="{0D108BD9-81ED-4DB2-BD59-A6C34878D82A}">
                    <a16:rowId xmlns:a16="http://schemas.microsoft.com/office/drawing/2014/main" val="4173972857"/>
                  </a:ext>
                </a:extLst>
              </a:tr>
              <a:tr h="370840">
                <a:tc>
                  <a:txBody>
                    <a:bodyPr/>
                    <a:lstStyle/>
                    <a:p>
                      <a:r>
                        <a:rPr lang="fr-FR"/>
                        <a:t>Vrai</a:t>
                      </a:r>
                    </a:p>
                  </a:txBody>
                  <a:tcPr/>
                </a:tc>
                <a:tc>
                  <a:txBody>
                    <a:bodyPr/>
                    <a:lstStyle/>
                    <a:p>
                      <a:r>
                        <a:rPr lang="fr-FR"/>
                        <a:t>Faux</a:t>
                      </a:r>
                    </a:p>
                  </a:txBody>
                  <a:tcPr/>
                </a:tc>
                <a:tc>
                  <a:txBody>
                    <a:bodyPr/>
                    <a:lstStyle/>
                    <a:p>
                      <a:r>
                        <a:rPr lang="fr-FR"/>
                        <a:t>Parapluie</a:t>
                      </a:r>
                    </a:p>
                  </a:txBody>
                  <a:tcPr/>
                </a:tc>
                <a:extLst>
                  <a:ext uri="{0D108BD9-81ED-4DB2-BD59-A6C34878D82A}">
                    <a16:rowId xmlns:a16="http://schemas.microsoft.com/office/drawing/2014/main" val="1225262797"/>
                  </a:ext>
                </a:extLst>
              </a:tr>
              <a:tr h="370840">
                <a:tc>
                  <a:txBody>
                    <a:bodyPr/>
                    <a:lstStyle/>
                    <a:p>
                      <a:r>
                        <a:rPr lang="fr-FR"/>
                        <a:t>Faux</a:t>
                      </a:r>
                    </a:p>
                  </a:txBody>
                  <a:tcPr/>
                </a:tc>
                <a:tc>
                  <a:txBody>
                    <a:bodyPr/>
                    <a:lstStyle/>
                    <a:p>
                      <a:r>
                        <a:rPr lang="fr-FR"/>
                        <a:t>Vrai</a:t>
                      </a:r>
                    </a:p>
                  </a:txBody>
                  <a:tcPr/>
                </a:tc>
                <a:tc>
                  <a:txBody>
                    <a:bodyPr/>
                    <a:lstStyle/>
                    <a:p>
                      <a:r>
                        <a:rPr lang="fr-FR"/>
                        <a:t>Parapluie</a:t>
                      </a:r>
                    </a:p>
                  </a:txBody>
                  <a:tcPr/>
                </a:tc>
                <a:extLst>
                  <a:ext uri="{0D108BD9-81ED-4DB2-BD59-A6C34878D82A}">
                    <a16:rowId xmlns:a16="http://schemas.microsoft.com/office/drawing/2014/main" val="1332704930"/>
                  </a:ext>
                </a:extLst>
              </a:tr>
              <a:tr h="370840">
                <a:tc>
                  <a:txBody>
                    <a:bodyPr/>
                    <a:lstStyle/>
                    <a:p>
                      <a:r>
                        <a:rPr lang="fr-FR"/>
                        <a:t>Faux</a:t>
                      </a:r>
                    </a:p>
                  </a:txBody>
                  <a:tcPr/>
                </a:tc>
                <a:tc>
                  <a:txBody>
                    <a:bodyPr/>
                    <a:lstStyle/>
                    <a:p>
                      <a:r>
                        <a:rPr lang="fr-FR"/>
                        <a:t>Faux</a:t>
                      </a:r>
                    </a:p>
                  </a:txBody>
                  <a:tcPr/>
                </a:tc>
                <a:tc>
                  <a:txBody>
                    <a:bodyPr/>
                    <a:lstStyle/>
                    <a:p>
                      <a:r>
                        <a:rPr lang="fr-FR"/>
                        <a:t>Parapluie</a:t>
                      </a:r>
                    </a:p>
                  </a:txBody>
                  <a:tcPr/>
                </a:tc>
                <a:extLst>
                  <a:ext uri="{0D108BD9-81ED-4DB2-BD59-A6C34878D82A}">
                    <a16:rowId xmlns:a16="http://schemas.microsoft.com/office/drawing/2014/main" val="3403033925"/>
                  </a:ext>
                </a:extLst>
              </a:tr>
            </a:tbl>
          </a:graphicData>
        </a:graphic>
      </p:graphicFrame>
      <p:graphicFrame>
        <p:nvGraphicFramePr>
          <p:cNvPr id="3" name="Tableau 2">
            <a:extLst>
              <a:ext uri="{FF2B5EF4-FFF2-40B4-BE49-F238E27FC236}">
                <a16:creationId xmlns:a16="http://schemas.microsoft.com/office/drawing/2014/main" id="{516E2A28-1E5F-427F-9931-4EAA56CD48BB}"/>
              </a:ext>
            </a:extLst>
          </p:cNvPr>
          <p:cNvGraphicFramePr>
            <a:graphicFrameLocks noGrp="1"/>
          </p:cNvGraphicFramePr>
          <p:nvPr/>
        </p:nvGraphicFramePr>
        <p:xfrm>
          <a:off x="1905740" y="3697633"/>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562134916"/>
                    </a:ext>
                  </a:extLst>
                </a:gridCol>
                <a:gridCol w="2032000">
                  <a:extLst>
                    <a:ext uri="{9D8B030D-6E8A-4147-A177-3AD203B41FA5}">
                      <a16:colId xmlns:a16="http://schemas.microsoft.com/office/drawing/2014/main" val="3862992728"/>
                    </a:ext>
                  </a:extLst>
                </a:gridCol>
                <a:gridCol w="2032000">
                  <a:extLst>
                    <a:ext uri="{9D8B030D-6E8A-4147-A177-3AD203B41FA5}">
                      <a16:colId xmlns:a16="http://schemas.microsoft.com/office/drawing/2014/main" val="293047934"/>
                    </a:ext>
                  </a:extLst>
                </a:gridCol>
              </a:tblGrid>
              <a:tr h="370840">
                <a:tc>
                  <a:txBody>
                    <a:bodyPr/>
                    <a:lstStyle/>
                    <a:p>
                      <a:r>
                        <a:rPr lang="fr-FR"/>
                        <a:t>Il fait beau</a:t>
                      </a:r>
                    </a:p>
                  </a:txBody>
                  <a:tcPr/>
                </a:tc>
                <a:tc>
                  <a:txBody>
                    <a:bodyPr/>
                    <a:lstStyle/>
                    <a:p>
                      <a:r>
                        <a:rPr lang="fr-FR"/>
                        <a:t>Il fait Chaud</a:t>
                      </a:r>
                    </a:p>
                  </a:txBody>
                  <a:tcPr/>
                </a:tc>
                <a:tc>
                  <a:txBody>
                    <a:bodyPr/>
                    <a:lstStyle/>
                    <a:p>
                      <a:r>
                        <a:rPr lang="fr-FR"/>
                        <a:t>Test</a:t>
                      </a:r>
                    </a:p>
                  </a:txBody>
                  <a:tcPr/>
                </a:tc>
                <a:extLst>
                  <a:ext uri="{0D108BD9-81ED-4DB2-BD59-A6C34878D82A}">
                    <a16:rowId xmlns:a16="http://schemas.microsoft.com/office/drawing/2014/main" val="1027532719"/>
                  </a:ext>
                </a:extLst>
              </a:tr>
              <a:tr h="370840">
                <a:tc>
                  <a:txBody>
                    <a:bodyPr/>
                    <a:lstStyle/>
                    <a:p>
                      <a:r>
                        <a:rPr lang="fr-FR"/>
                        <a:t>Vrai</a:t>
                      </a:r>
                    </a:p>
                  </a:txBody>
                  <a:tcPr/>
                </a:tc>
                <a:tc>
                  <a:txBody>
                    <a:bodyPr/>
                    <a:lstStyle/>
                    <a:p>
                      <a:r>
                        <a:rPr lang="fr-FR"/>
                        <a:t>Vrai</a:t>
                      </a:r>
                    </a:p>
                  </a:txBody>
                  <a:tcPr/>
                </a:tc>
                <a:tc>
                  <a:txBody>
                    <a:bodyPr/>
                    <a:lstStyle/>
                    <a:p>
                      <a:r>
                        <a:rPr lang="fr-FR"/>
                        <a:t>Casquette</a:t>
                      </a:r>
                    </a:p>
                  </a:txBody>
                  <a:tcPr/>
                </a:tc>
                <a:extLst>
                  <a:ext uri="{0D108BD9-81ED-4DB2-BD59-A6C34878D82A}">
                    <a16:rowId xmlns:a16="http://schemas.microsoft.com/office/drawing/2014/main" val="4173972857"/>
                  </a:ext>
                </a:extLst>
              </a:tr>
              <a:tr h="370840">
                <a:tc>
                  <a:txBody>
                    <a:bodyPr/>
                    <a:lstStyle/>
                    <a:p>
                      <a:r>
                        <a:rPr lang="fr-FR"/>
                        <a:t>Vrai</a:t>
                      </a:r>
                    </a:p>
                  </a:txBody>
                  <a:tcPr/>
                </a:tc>
                <a:tc>
                  <a:txBody>
                    <a:bodyPr/>
                    <a:lstStyle/>
                    <a:p>
                      <a:r>
                        <a:rPr lang="fr-FR"/>
                        <a:t>Faux</a:t>
                      </a:r>
                    </a:p>
                  </a:txBody>
                  <a:tcPr/>
                </a:tc>
                <a:tc>
                  <a:txBody>
                    <a:bodyPr/>
                    <a:lstStyle/>
                    <a:p>
                      <a:r>
                        <a:rPr lang="fr-FR"/>
                        <a:t>Parapluie</a:t>
                      </a:r>
                    </a:p>
                  </a:txBody>
                  <a:tcPr/>
                </a:tc>
                <a:extLst>
                  <a:ext uri="{0D108BD9-81ED-4DB2-BD59-A6C34878D82A}">
                    <a16:rowId xmlns:a16="http://schemas.microsoft.com/office/drawing/2014/main" val="1225262797"/>
                  </a:ext>
                </a:extLst>
              </a:tr>
              <a:tr h="370840">
                <a:tc>
                  <a:txBody>
                    <a:bodyPr/>
                    <a:lstStyle/>
                    <a:p>
                      <a:r>
                        <a:rPr lang="fr-FR"/>
                        <a:t>Faux</a:t>
                      </a:r>
                    </a:p>
                  </a:txBody>
                  <a:tcPr/>
                </a:tc>
                <a:tc>
                  <a:txBody>
                    <a:bodyPr/>
                    <a:lstStyle/>
                    <a:p>
                      <a:r>
                        <a:rPr lang="fr-FR"/>
                        <a:t>Vrai</a:t>
                      </a:r>
                    </a:p>
                  </a:txBody>
                  <a:tcPr/>
                </a:tc>
                <a:tc>
                  <a:txBody>
                    <a:bodyPr/>
                    <a:lstStyle/>
                    <a:p>
                      <a:r>
                        <a:rPr lang="fr-FR"/>
                        <a:t>Parapluie</a:t>
                      </a:r>
                    </a:p>
                  </a:txBody>
                  <a:tcPr/>
                </a:tc>
                <a:extLst>
                  <a:ext uri="{0D108BD9-81ED-4DB2-BD59-A6C34878D82A}">
                    <a16:rowId xmlns:a16="http://schemas.microsoft.com/office/drawing/2014/main" val="1332704930"/>
                  </a:ext>
                </a:extLst>
              </a:tr>
              <a:tr h="370840">
                <a:tc>
                  <a:txBody>
                    <a:bodyPr/>
                    <a:lstStyle/>
                    <a:p>
                      <a:r>
                        <a:rPr lang="fr-FR"/>
                        <a:t>Faux</a:t>
                      </a:r>
                    </a:p>
                  </a:txBody>
                  <a:tcPr/>
                </a:tc>
                <a:tc>
                  <a:txBody>
                    <a:bodyPr/>
                    <a:lstStyle/>
                    <a:p>
                      <a:r>
                        <a:rPr lang="fr-FR"/>
                        <a:t>Faux</a:t>
                      </a:r>
                    </a:p>
                  </a:txBody>
                  <a:tcPr/>
                </a:tc>
                <a:tc>
                  <a:txBody>
                    <a:bodyPr/>
                    <a:lstStyle/>
                    <a:p>
                      <a:r>
                        <a:rPr lang="fr-FR"/>
                        <a:t>Parapluie</a:t>
                      </a:r>
                    </a:p>
                  </a:txBody>
                  <a:tcPr/>
                </a:tc>
                <a:extLst>
                  <a:ext uri="{0D108BD9-81ED-4DB2-BD59-A6C34878D82A}">
                    <a16:rowId xmlns:a16="http://schemas.microsoft.com/office/drawing/2014/main" val="3403033925"/>
                  </a:ext>
                </a:extLst>
              </a:tr>
            </a:tbl>
          </a:graphicData>
        </a:graphic>
      </p:graphicFrame>
    </p:spTree>
    <p:extLst>
      <p:ext uri="{BB962C8B-B14F-4D97-AF65-F5344CB8AC3E}">
        <p14:creationId xmlns:p14="http://schemas.microsoft.com/office/powerpoint/2010/main" val="254361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opérateurs logiques : Théorème de De Morgan (1806-1871) – Equivalences</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 Il fait beau et il fait chaud » est la négation de « il ne fait pas beau ou il ne fait pas chaud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 Il fait beau ET il fait chaud » = NON(NON(« il fait beau ») OU NON(« il fait chaud »))</a:t>
            </a: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Généralisation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NON(a OU b) = NON(a) ET NON(b)</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NON(a ET b) = NON(a) OU NON(b)</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b="0" strike="noStrike" spc="-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1207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opérateurs logiques</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Opérateur d’égalité : =</a:t>
            </a:r>
          </a:p>
          <a:p>
            <a:pPr marL="432000" indent="-324000">
              <a:spcAft>
                <a:spcPts val="1060"/>
              </a:spcAft>
              <a:buClr>
                <a:srgbClr val="000000"/>
              </a:buClr>
              <a:buSzPct val="45000"/>
              <a:buFont typeface="Wingdings" charset="2"/>
              <a:buChar char=""/>
            </a:pPr>
            <a:r>
              <a:rPr lang="fr-FR" sz="2400" spc="-1">
                <a:solidFill>
                  <a:srgbClr val="376092"/>
                </a:solidFill>
                <a:latin typeface="Arial"/>
              </a:rPr>
              <a:t>Opérateur d’inégalité : &lt;&gt;</a:t>
            </a:r>
          </a:p>
          <a:p>
            <a:pPr marL="432000" indent="-324000">
              <a:spcAft>
                <a:spcPts val="1060"/>
              </a:spcAft>
              <a:buClr>
                <a:srgbClr val="000000"/>
              </a:buClr>
              <a:buSzPct val="45000"/>
              <a:buFont typeface="Wingdings" charset="2"/>
              <a:buChar char=""/>
            </a:pPr>
            <a:r>
              <a:rPr lang="fr-FR" sz="2400" spc="-1">
                <a:solidFill>
                  <a:srgbClr val="376092"/>
                </a:solidFill>
                <a:latin typeface="Arial"/>
              </a:rPr>
              <a:t>Opérateurs de comparaison : &lt;, &lt;=, &gt;, &gt;= </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b="0" strike="noStrike" spc="-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76280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S’habiller en fonction du temps</a:t>
            </a:r>
            <a:endParaRPr lang="en-US" sz="3200" b="0" strike="noStrike" spc="-1">
              <a:solidFill>
                <a:srgbClr val="376092"/>
              </a:solidFill>
              <a:latin typeface="Arial"/>
            </a:endParaRPr>
          </a:p>
        </p:txBody>
      </p:sp>
      <p:sp>
        <p:nvSpPr>
          <p:cNvPr id="144"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Donner l’algorithme qui respecte les règles suivantes :</a:t>
            </a:r>
            <a:endParaRPr lang="en-US" sz="2400" b="0" strike="noStrike" spc="-1">
              <a:solidFill>
                <a:srgbClr val="376092"/>
              </a:solidFill>
              <a:latin typeface="Arial"/>
            </a:endParaRP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graphicFrame>
        <p:nvGraphicFramePr>
          <p:cNvPr id="2" name="Tableau 2">
            <a:extLst>
              <a:ext uri="{FF2B5EF4-FFF2-40B4-BE49-F238E27FC236}">
                <a16:creationId xmlns:a16="http://schemas.microsoft.com/office/drawing/2014/main" id="{5C8C60FA-F152-41C1-AED7-16FF13465CD0}"/>
              </a:ext>
            </a:extLst>
          </p:cNvPr>
          <p:cNvGraphicFramePr>
            <a:graphicFrameLocks noGrp="1"/>
          </p:cNvGraphicFramePr>
          <p:nvPr/>
        </p:nvGraphicFramePr>
        <p:xfrm>
          <a:off x="547456" y="2178235"/>
          <a:ext cx="8063884" cy="3655998"/>
        </p:xfrm>
        <a:graphic>
          <a:graphicData uri="http://schemas.openxmlformats.org/drawingml/2006/table">
            <a:tbl>
              <a:tblPr firstRow="1" bandRow="1">
                <a:tableStyleId>{5C22544A-7EE6-4342-B048-85BDC9FD1C3A}</a:tableStyleId>
              </a:tblPr>
              <a:tblGrid>
                <a:gridCol w="2015971">
                  <a:extLst>
                    <a:ext uri="{9D8B030D-6E8A-4147-A177-3AD203B41FA5}">
                      <a16:colId xmlns:a16="http://schemas.microsoft.com/office/drawing/2014/main" val="323649963"/>
                    </a:ext>
                  </a:extLst>
                </a:gridCol>
                <a:gridCol w="2015971">
                  <a:extLst>
                    <a:ext uri="{9D8B030D-6E8A-4147-A177-3AD203B41FA5}">
                      <a16:colId xmlns:a16="http://schemas.microsoft.com/office/drawing/2014/main" val="1193640338"/>
                    </a:ext>
                  </a:extLst>
                </a:gridCol>
                <a:gridCol w="2015971">
                  <a:extLst>
                    <a:ext uri="{9D8B030D-6E8A-4147-A177-3AD203B41FA5}">
                      <a16:colId xmlns:a16="http://schemas.microsoft.com/office/drawing/2014/main" val="598081124"/>
                    </a:ext>
                  </a:extLst>
                </a:gridCol>
                <a:gridCol w="2015971">
                  <a:extLst>
                    <a:ext uri="{9D8B030D-6E8A-4147-A177-3AD203B41FA5}">
                      <a16:colId xmlns:a16="http://schemas.microsoft.com/office/drawing/2014/main" val="1365140246"/>
                    </a:ext>
                  </a:extLst>
                </a:gridCol>
              </a:tblGrid>
              <a:tr h="913599">
                <a:tc>
                  <a:txBody>
                    <a:bodyPr/>
                    <a:lstStyle/>
                    <a:p>
                      <a:endParaRPr lang="fr-FR"/>
                    </a:p>
                  </a:txBody>
                  <a:tcPr/>
                </a:tc>
                <a:tc>
                  <a:txBody>
                    <a:bodyPr/>
                    <a:lstStyle/>
                    <a:p>
                      <a:r>
                        <a:rPr lang="fr-FR"/>
                        <a:t>Beau temps</a:t>
                      </a:r>
                    </a:p>
                  </a:txBody>
                  <a:tcPr/>
                </a:tc>
                <a:tc>
                  <a:txBody>
                    <a:bodyPr/>
                    <a:lstStyle/>
                    <a:p>
                      <a:r>
                        <a:rPr lang="fr-FR"/>
                        <a:t>Temps couvert</a:t>
                      </a:r>
                    </a:p>
                  </a:txBody>
                  <a:tcPr/>
                </a:tc>
                <a:tc>
                  <a:txBody>
                    <a:bodyPr/>
                    <a:lstStyle/>
                    <a:p>
                      <a:r>
                        <a:rPr lang="fr-FR"/>
                        <a:t>Temps pluvieux</a:t>
                      </a:r>
                    </a:p>
                  </a:txBody>
                  <a:tcPr/>
                </a:tc>
                <a:extLst>
                  <a:ext uri="{0D108BD9-81ED-4DB2-BD59-A6C34878D82A}">
                    <a16:rowId xmlns:a16="http://schemas.microsoft.com/office/drawing/2014/main" val="187881368"/>
                  </a:ext>
                </a:extLst>
              </a:tr>
              <a:tr h="913599">
                <a:tc>
                  <a:txBody>
                    <a:bodyPr/>
                    <a:lstStyle/>
                    <a:p>
                      <a:r>
                        <a:rPr lang="fr-FR"/>
                        <a:t>Inférieur à 0°</a:t>
                      </a:r>
                    </a:p>
                  </a:txBody>
                  <a:tcPr/>
                </a:tc>
                <a:tc>
                  <a:txBody>
                    <a:bodyPr/>
                    <a:lstStyle/>
                    <a:p>
                      <a:r>
                        <a:rPr lang="fr-FR"/>
                        <a:t>Bandeau</a:t>
                      </a:r>
                    </a:p>
                  </a:txBody>
                  <a:tcPr/>
                </a:tc>
                <a:tc>
                  <a:txBody>
                    <a:bodyPr/>
                    <a:lstStyle/>
                    <a:p>
                      <a:r>
                        <a:rPr lang="fr-FR"/>
                        <a:t>Parapluie</a:t>
                      </a:r>
                    </a:p>
                    <a:p>
                      <a:r>
                        <a:rPr lang="fr-FR"/>
                        <a:t>Imperméable</a:t>
                      </a:r>
                    </a:p>
                    <a:p>
                      <a:r>
                        <a:rPr lang="fr-FR"/>
                        <a:t>Bonnet en laine</a:t>
                      </a:r>
                    </a:p>
                  </a:txBody>
                  <a:tcPr/>
                </a:tc>
                <a:tc>
                  <a:txBody>
                    <a:bodyPr/>
                    <a:lstStyle/>
                    <a:p>
                      <a:r>
                        <a:rPr lang="fr-FR"/>
                        <a:t>Parapluie</a:t>
                      </a:r>
                    </a:p>
                    <a:p>
                      <a:r>
                        <a:rPr lang="fr-FR"/>
                        <a:t>Imperméable</a:t>
                      </a:r>
                    </a:p>
                    <a:p>
                      <a:r>
                        <a:rPr lang="fr-FR"/>
                        <a:t>Bonnet en laine</a:t>
                      </a:r>
                    </a:p>
                  </a:txBody>
                  <a:tcPr/>
                </a:tc>
                <a:extLst>
                  <a:ext uri="{0D108BD9-81ED-4DB2-BD59-A6C34878D82A}">
                    <a16:rowId xmlns:a16="http://schemas.microsoft.com/office/drawing/2014/main" val="385242573"/>
                  </a:ext>
                </a:extLst>
              </a:tr>
              <a:tr h="913599">
                <a:tc>
                  <a:txBody>
                    <a:bodyPr/>
                    <a:lstStyle/>
                    <a:p>
                      <a:r>
                        <a:rPr lang="fr-FR"/>
                        <a:t>Entre 0° et 25°</a:t>
                      </a:r>
                    </a:p>
                  </a:txBody>
                  <a:tcPr/>
                </a:tc>
                <a:tc>
                  <a:txBody>
                    <a:bodyPr/>
                    <a:lstStyle/>
                    <a:p>
                      <a:r>
                        <a:rPr lang="fr-FR"/>
                        <a:t>Pull</a:t>
                      </a:r>
                    </a:p>
                  </a:txBody>
                  <a:tcPr/>
                </a:tc>
                <a:tc>
                  <a:txBody>
                    <a:bodyPr/>
                    <a:lstStyle/>
                    <a:p>
                      <a:r>
                        <a:rPr lang="fr-FR"/>
                        <a:t>Pull</a:t>
                      </a:r>
                    </a:p>
                    <a:p>
                      <a:r>
                        <a:rPr lang="fr-FR"/>
                        <a:t>Parapluie</a:t>
                      </a:r>
                    </a:p>
                    <a:p>
                      <a:r>
                        <a:rPr lang="fr-FR"/>
                        <a:t>Imperméable</a:t>
                      </a:r>
                    </a:p>
                  </a:txBody>
                  <a:tcPr/>
                </a:tc>
                <a:tc>
                  <a:txBody>
                    <a:bodyPr/>
                    <a:lstStyle/>
                    <a:p>
                      <a:r>
                        <a:rPr lang="fr-FR"/>
                        <a:t>Pull</a:t>
                      </a:r>
                    </a:p>
                    <a:p>
                      <a:r>
                        <a:rPr lang="fr-FR"/>
                        <a:t>Parapluie</a:t>
                      </a:r>
                    </a:p>
                    <a:p>
                      <a:r>
                        <a:rPr lang="fr-FR"/>
                        <a:t>Imperméable</a:t>
                      </a:r>
                    </a:p>
                  </a:txBody>
                  <a:tcPr/>
                </a:tc>
                <a:extLst>
                  <a:ext uri="{0D108BD9-81ED-4DB2-BD59-A6C34878D82A}">
                    <a16:rowId xmlns:a16="http://schemas.microsoft.com/office/drawing/2014/main" val="651662800"/>
                  </a:ext>
                </a:extLst>
              </a:tr>
              <a:tr h="913599">
                <a:tc>
                  <a:txBody>
                    <a:bodyPr/>
                    <a:lstStyle/>
                    <a:p>
                      <a:r>
                        <a:rPr lang="fr-FR"/>
                        <a:t>Supérieur à 25°</a:t>
                      </a:r>
                    </a:p>
                  </a:txBody>
                  <a:tcPr/>
                </a:tc>
                <a:tc>
                  <a:txBody>
                    <a:bodyPr/>
                    <a:lstStyle/>
                    <a:p>
                      <a:r>
                        <a:rPr lang="fr-FR"/>
                        <a:t>Chapeau</a:t>
                      </a:r>
                    </a:p>
                  </a:txBody>
                  <a:tcPr/>
                </a:tc>
                <a:tc>
                  <a:txBody>
                    <a:bodyPr/>
                    <a:lstStyle/>
                    <a:p>
                      <a:r>
                        <a:rPr lang="fr-FR"/>
                        <a:t>Pull</a:t>
                      </a:r>
                    </a:p>
                    <a:p>
                      <a:r>
                        <a:rPr lang="fr-FR"/>
                        <a:t>Parapluie</a:t>
                      </a:r>
                    </a:p>
                  </a:txBody>
                  <a:tcPr/>
                </a:tc>
                <a:tc>
                  <a:txBody>
                    <a:bodyPr/>
                    <a:lstStyle/>
                    <a:p>
                      <a:r>
                        <a:rPr lang="fr-FR"/>
                        <a:t>Pull</a:t>
                      </a:r>
                    </a:p>
                    <a:p>
                      <a:r>
                        <a:rPr lang="fr-FR"/>
                        <a:t>Parapluie</a:t>
                      </a:r>
                    </a:p>
                  </a:txBody>
                  <a:tcPr/>
                </a:tc>
                <a:extLst>
                  <a:ext uri="{0D108BD9-81ED-4DB2-BD59-A6C34878D82A}">
                    <a16:rowId xmlns:a16="http://schemas.microsoft.com/office/drawing/2014/main" val="3210160957"/>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S’habiller en fonction du temps : Plusieurs solutions</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Solution exhaustive : 001Habillement-exhaustif.txt</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Prendre du recul sur le problème : 001Habillement-beauSinon.txt</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Factorisation du problème : 001Habillement-factorisationParapluie.txt</a:t>
            </a:r>
          </a:p>
          <a:p>
            <a:pPr marL="432000" indent="-324000">
              <a:spcAft>
                <a:spcPts val="1060"/>
              </a:spcAft>
              <a:buClr>
                <a:srgbClr val="000000"/>
              </a:buClr>
              <a:buSzPct val="45000"/>
              <a:buFont typeface="Wingdings" charset="2"/>
              <a:buChar char=""/>
            </a:pPr>
            <a:r>
              <a:rPr lang="fr-FR" sz="2400" spc="-1">
                <a:solidFill>
                  <a:srgbClr val="376092"/>
                </a:solidFill>
                <a:latin typeface="Arial"/>
              </a:rPr>
              <a:t>Utilisation du « sinon si » : 001Habillement-sinonsi.txt</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S’habiller en fonction du temps : Constatations</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Plusieurs algorithmes correspondent à l’énoncé</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Il est possible d’améliorer un algorithme existant</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 connaissance du domaine d’application peut aider à écrire un meilleur algorithme</a:t>
            </a:r>
          </a:p>
          <a:p>
            <a:pPr marL="432000" indent="-324000">
              <a:spcAft>
                <a:spcPts val="1060"/>
              </a:spcAft>
              <a:buClr>
                <a:srgbClr val="000000"/>
              </a:buClr>
              <a:buSzPct val="45000"/>
              <a:buFont typeface="Wingdings" charset="2"/>
              <a:buChar char=""/>
            </a:pPr>
            <a:r>
              <a:rPr lang="fr-FR" sz="2400" spc="-1">
                <a:solidFill>
                  <a:srgbClr val="376092"/>
                </a:solidFill>
                <a:latin typeface="Arial"/>
              </a:rPr>
              <a:t>Un algorithme efficace fait un minimum d’opérations mais ce n’est pas obligatoirement le plus court en terme de caractères.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34747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chor="t">
            <a:noAutofit/>
          </a:bodyPr>
          <a:lstStyle/>
          <a:p>
            <a:r>
              <a:rPr lang="fr-FR" sz="3200" spc="-1">
                <a:solidFill>
                  <a:srgbClr val="376092"/>
                </a:solidFill>
                <a:latin typeface="Arial"/>
              </a:rPr>
              <a:t>Le chat de Charles Petzold</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 logique appliqu</a:t>
            </a:r>
            <a:r>
              <a:rPr lang="fr-FR" sz="2400" spc="-1">
                <a:solidFill>
                  <a:srgbClr val="376092"/>
                </a:solidFill>
                <a:latin typeface="Arial"/>
              </a:rPr>
              <a:t>ée aux chats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Le but est de traduire une phrase du langage courant en algorithme en décomposant les différents termes.</a:t>
            </a:r>
            <a:endParaRPr lang="en-US" sz="2400" b="0" strike="noStrike" spc="-1">
              <a:solidFill>
                <a:srgbClr val="376092"/>
              </a:solidFill>
              <a:latin typeface="Arial"/>
            </a:endParaRPr>
          </a:p>
          <a:p>
            <a:pPr marL="108000">
              <a:spcAft>
                <a:spcPts val="1060"/>
              </a:spcAft>
              <a:buClr>
                <a:srgbClr val="000000"/>
              </a:buClr>
              <a:buSzPct val="45000"/>
            </a:pPr>
            <a:endParaRPr lang="en-US" sz="2400" b="0" strike="noStrike" spc="-1">
              <a:solidFill>
                <a:srgbClr val="376092"/>
              </a:solidFill>
              <a:latin typeface="Arial"/>
            </a:endParaRPr>
          </a:p>
          <a:p>
            <a:pPr marL="108000">
              <a:spcAft>
                <a:spcPts val="1060"/>
              </a:spcAft>
              <a:buClr>
                <a:srgbClr val="000000"/>
              </a:buClr>
              <a:buSzPct val="45000"/>
            </a:pPr>
            <a:r>
              <a:rPr lang="fr-FR" sz="2400" spc="-1">
                <a:latin typeface="Arial"/>
              </a:rPr>
              <a:t>“Je veux un chat mâle, castré, soit blanc ou brun; ou une femelle castrée, peu importe la couleur tant que ce n’est pas blanc; ou alors n’importe quel chat s’il est noir”</a:t>
            </a:r>
          </a:p>
          <a:p>
            <a:pPr marL="108000">
              <a:spcAft>
                <a:spcPts val="1060"/>
              </a:spcAft>
              <a:buClr>
                <a:srgbClr val="000000"/>
              </a:buClr>
              <a:buSzPct val="45000"/>
            </a:pP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Commençons par déterminer quels sont les caractéristiques du chat qui nous intéressent.</a:t>
            </a:r>
            <a:endParaRPr lang="en-US" sz="2400" spc="-1">
              <a:solidFill>
                <a:srgbClr val="376092"/>
              </a:solidFill>
              <a:latin typeface="Arial"/>
            </a:endParaRP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551759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 chat de Charles </a:t>
            </a:r>
            <a:r>
              <a:rPr lang="fr-FR" sz="3200" spc="-1" err="1">
                <a:solidFill>
                  <a:srgbClr val="376092"/>
                </a:solidFill>
                <a:latin typeface="Arial"/>
              </a:rPr>
              <a:t>Petzold</a:t>
            </a:r>
            <a:r>
              <a:rPr lang="fr-FR" sz="3200" spc="-1">
                <a:solidFill>
                  <a:srgbClr val="376092"/>
                </a:solidFill>
                <a:latin typeface="Arial"/>
              </a:rPr>
              <a:t> : Plusieurs solutions</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Reprendre les 3 phrases : 002Chat-3phrases.txt</a:t>
            </a:r>
          </a:p>
          <a:p>
            <a:pPr marL="432000" indent="-324000">
              <a:spcAft>
                <a:spcPts val="1060"/>
              </a:spcAft>
              <a:buClr>
                <a:srgbClr val="000000"/>
              </a:buClr>
              <a:buSzPct val="45000"/>
              <a:buFont typeface="Wingdings" charset="2"/>
              <a:buChar char=""/>
            </a:pPr>
            <a:r>
              <a:rPr lang="fr-FR" sz="2400" spc="-1">
                <a:solidFill>
                  <a:srgbClr val="376092"/>
                </a:solidFill>
                <a:latin typeface="Arial"/>
              </a:rPr>
              <a:t>Une seule condition : 002Chat-1phrase.txt</a:t>
            </a:r>
          </a:p>
          <a:p>
            <a:pPr marL="432000" indent="-324000">
              <a:spcAft>
                <a:spcPts val="1060"/>
              </a:spcAft>
              <a:buClr>
                <a:srgbClr val="000000"/>
              </a:buClr>
              <a:buSzPct val="45000"/>
              <a:buFont typeface="Wingdings" charset="2"/>
              <a:buChar char=""/>
            </a:pPr>
            <a:r>
              <a:rPr lang="fr-FR" sz="2400" spc="-1">
                <a:solidFill>
                  <a:srgbClr val="376092"/>
                </a:solidFill>
                <a:latin typeface="Arial"/>
              </a:rPr>
              <a:t>Prioriser une des propriétés : 002Chat-parSexe.txt</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985834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 chat de Charles </a:t>
            </a:r>
            <a:r>
              <a:rPr lang="fr-FR" sz="3200" spc="-1" err="1">
                <a:solidFill>
                  <a:srgbClr val="376092"/>
                </a:solidFill>
                <a:latin typeface="Arial"/>
              </a:rPr>
              <a:t>Petzold</a:t>
            </a:r>
            <a:r>
              <a:rPr lang="fr-FR" sz="3200" spc="-1">
                <a:solidFill>
                  <a:srgbClr val="376092"/>
                </a:solidFill>
                <a:latin typeface="Arial"/>
              </a:rPr>
              <a:t> : Constatations</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Nous pouvons écrire des problèmes complexes sous forme d’algorithme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Certains algorithmes sont plus lisibles que d’autres</a:t>
            </a:r>
          </a:p>
          <a:p>
            <a:pPr marL="432000" indent="-324000">
              <a:spcAft>
                <a:spcPts val="1060"/>
              </a:spcAft>
              <a:buClr>
                <a:srgbClr val="000000"/>
              </a:buClr>
              <a:buSzPct val="45000"/>
              <a:buFont typeface="Wingdings" charset="2"/>
              <a:buChar char=""/>
            </a:pPr>
            <a:r>
              <a:rPr lang="fr-FR" sz="2400" spc="-1">
                <a:solidFill>
                  <a:srgbClr val="376092"/>
                </a:solidFill>
                <a:latin typeface="Arial"/>
              </a:rPr>
              <a:t>L’indentation est nécessaire pour mieux comprendre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Plusieurs solutions peuvent résoudre un même problème</a:t>
            </a:r>
          </a:p>
          <a:p>
            <a:pPr marL="432000" indent="-324000">
              <a:spcAft>
                <a:spcPts val="1060"/>
              </a:spcAft>
              <a:buClr>
                <a:srgbClr val="000000"/>
              </a:buClr>
              <a:buSzPct val="45000"/>
              <a:buFont typeface="Wingdings" charset="2"/>
              <a:buChar char=""/>
            </a:pPr>
            <a:r>
              <a:rPr lang="fr-FR" sz="2400" spc="-1">
                <a:solidFill>
                  <a:srgbClr val="376092"/>
                </a:solidFill>
                <a:latin typeface="Arial"/>
              </a:rPr>
              <a:t>Attention, toutes les informations ne sont pas toujours visibles dans l’énoncé :</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Le sexe est limité a 2 états : mâle et femelle</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La couleur n’a pas de limite (Un chat tigré convient s’il s’agit d’une femelle castrée).</a:t>
            </a:r>
            <a:endParaRPr lang="en-US" sz="2400" b="0" strike="noStrike" spc="-1">
              <a:solidFill>
                <a:srgbClr val="376092"/>
              </a:solidFill>
              <a:latin typeface="Arial"/>
            </a:endParaRP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27702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De l’algorithme au programme</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Implémenter l’algorithme pour s’habiller en fonction du temps : 001Habillement.html</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Implémenter l’algorithme du chat de Charles </a:t>
            </a:r>
            <a:r>
              <a:rPr lang="fr-FR" sz="2400" b="0" strike="noStrike" spc="-1" err="1">
                <a:solidFill>
                  <a:srgbClr val="376092"/>
                </a:solidFill>
                <a:latin typeface="Arial"/>
              </a:rPr>
              <a:t>Petzol</a:t>
            </a:r>
            <a:r>
              <a:rPr lang="fr-FR" sz="2400" b="0" strike="noStrike" spc="-1">
                <a:solidFill>
                  <a:srgbClr val="376092"/>
                </a:solidFill>
                <a:latin typeface="Arial"/>
              </a:rPr>
              <a:t> : 002Chat.html</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160771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Nous utilisons couramment les algorithmes</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Jeux de construction (légo, playmobile, méccano).</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Assemblage d’un meuble en kit.</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Lecture d’un mode d’emploi.</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Utilisation du GPS en voiture.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Cuisine et pâtisserie.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Devoir à l’école (tracés de géométrie).</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limites de la structure conditionnelle Si</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La structure « Si » permet de faire réagir le programme selon une condition mais une seule fois</a:t>
            </a:r>
          </a:p>
          <a:p>
            <a:pPr marL="108000">
              <a:spcAft>
                <a:spcPts val="1060"/>
              </a:spcAft>
              <a:buClr>
                <a:srgbClr val="000000"/>
              </a:buClr>
              <a:buSzPct val="45000"/>
            </a:pPr>
            <a:r>
              <a:rPr lang="fr-FR" b="1" strike="noStrike" spc="-1">
                <a:latin typeface="Courier New" panose="02070309020205020404" pitchFamily="49" charset="0"/>
                <a:cs typeface="Courier New" panose="02070309020205020404" pitchFamily="49" charset="0"/>
              </a:rPr>
              <a:t>Déclaration</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chaine de caractères : réponse</a:t>
            </a:r>
          </a:p>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rPr>
              <a:t>Début</a:t>
            </a:r>
            <a:r>
              <a:rPr lang="fr-FR" spc="-1">
                <a:latin typeface="Courier New" panose="02070309020205020404" pitchFamily="49" charset="0"/>
                <a:cs typeface="Courier New" panose="02070309020205020404" pitchFamily="49" charset="0"/>
              </a:rPr>
              <a:t> </a:t>
            </a:r>
            <a:endParaRPr lang="fr-FR" b="0" strike="noStrike"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1" spc="-1">
                <a:latin typeface="Courier New" panose="02070309020205020404" pitchFamily="49" charset="0"/>
                <a:cs typeface="Courier New" panose="02070309020205020404" pitchFamily="49" charset="0"/>
              </a:rPr>
              <a:t>Ecrire</a:t>
            </a:r>
            <a:r>
              <a:rPr lang="fr-FR" spc="-1">
                <a:latin typeface="Courier New" panose="02070309020205020404" pitchFamily="49" charset="0"/>
                <a:cs typeface="Courier New" panose="02070309020205020404" pitchFamily="49" charset="0"/>
              </a:rPr>
              <a:t> “Voulez-vous un café ?”</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r</a:t>
            </a:r>
            <a:r>
              <a:rPr lang="fr-FR" spc="-1">
                <a:latin typeface="Courier New" panose="02070309020205020404" pitchFamily="49" charset="0"/>
                <a:cs typeface="Courier New" panose="02070309020205020404" pitchFamily="49" charset="0"/>
              </a:rPr>
              <a:t>éponse &lt;- </a:t>
            </a:r>
            <a:r>
              <a:rPr lang="fr-FR" b="1"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1" spc="-1">
                <a:latin typeface="Courier New" panose="02070309020205020404" pitchFamily="49" charset="0"/>
                <a:cs typeface="Courier New" panose="02070309020205020404" pitchFamily="49" charset="0"/>
              </a:rPr>
              <a:t>Si</a:t>
            </a:r>
            <a:r>
              <a:rPr lang="fr-FR" spc="-1">
                <a:latin typeface="Courier New" panose="02070309020205020404" pitchFamily="49" charset="0"/>
                <a:cs typeface="Courier New" panose="02070309020205020404" pitchFamily="49" charset="0"/>
              </a:rPr>
              <a:t> réponse &lt;&gt; “Oui” </a:t>
            </a:r>
            <a:r>
              <a:rPr lang="fr-FR" b="1" spc="-1">
                <a:latin typeface="Courier New" panose="02070309020205020404" pitchFamily="49" charset="0"/>
                <a:cs typeface="Courier New" panose="02070309020205020404" pitchFamily="49" charset="0"/>
              </a:rPr>
              <a:t>et</a:t>
            </a:r>
            <a:r>
              <a:rPr lang="fr-FR" spc="-1">
                <a:latin typeface="Courier New" panose="02070309020205020404" pitchFamily="49" charset="0"/>
                <a:cs typeface="Courier New" panose="02070309020205020404" pitchFamily="49" charset="0"/>
              </a:rPr>
              <a:t> réponse &lt;&gt; “Non” </a:t>
            </a:r>
            <a:r>
              <a:rPr lang="fr-FR" b="1" spc="-1">
                <a:latin typeface="Courier New" panose="02070309020205020404" pitchFamily="49" charset="0"/>
                <a:cs typeface="Courier New" panose="02070309020205020404" pitchFamily="49" charset="0"/>
              </a:rPr>
              <a:t>alors</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1" spc="-1">
                <a:latin typeface="Courier New" panose="02070309020205020404" pitchFamily="49" charset="0"/>
                <a:cs typeface="Courier New" panose="02070309020205020404" pitchFamily="49" charset="0"/>
              </a:rPr>
              <a:t>Ecrire</a:t>
            </a:r>
            <a:r>
              <a:rPr lang="fr-FR" spc="-1">
                <a:latin typeface="Courier New" panose="02070309020205020404" pitchFamily="49" charset="0"/>
                <a:cs typeface="Courier New" panose="02070309020205020404" pitchFamily="49" charset="0"/>
              </a:rPr>
              <a:t> “Il faut répondre par Oui ou par Non”</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1" spc="-1" err="1">
                <a:latin typeface="Courier New" panose="02070309020205020404" pitchFamily="49" charset="0"/>
                <a:cs typeface="Courier New" panose="02070309020205020404" pitchFamily="49" charset="0"/>
              </a:rPr>
              <a:t>Fsi</a:t>
            </a:r>
            <a:endParaRPr lang="fr-FR" b="1"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rPr>
              <a:t>Fin</a:t>
            </a:r>
          </a:p>
          <a:p>
            <a:pPr marL="108000">
              <a:spcAft>
                <a:spcPts val="1060"/>
              </a:spcAft>
              <a:buClr>
                <a:srgbClr val="000000"/>
              </a:buClr>
              <a:buSzPct val="45000"/>
            </a:pPr>
            <a:r>
              <a:rPr lang="en-US" b="0" strike="noStrike" spc="-1">
                <a:latin typeface="Courier New" panose="02070309020205020404" pitchFamily="49" charset="0"/>
                <a:cs typeface="Courier New" panose="02070309020205020404" pitchFamily="49" charset="0"/>
              </a:rPr>
              <a:t>	</a:t>
            </a: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185872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La structure itérative « Tant que »</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chor="t">
            <a:noAutofit/>
          </a:bodyPr>
          <a:lstStyle/>
          <a:p>
            <a:pPr marL="431800" indent="-323850">
              <a:spcAft>
                <a:spcPts val="1060"/>
              </a:spcAft>
              <a:buClr>
                <a:srgbClr val="000000"/>
              </a:buClr>
              <a:buSzPct val="45000"/>
              <a:buFont typeface="Wingdings" charset="2"/>
              <a:buChar char=""/>
            </a:pPr>
            <a:r>
              <a:rPr lang="fr-FR" sz="2400" spc="-1">
                <a:solidFill>
                  <a:srgbClr val="376092"/>
                </a:solidFill>
                <a:latin typeface="Arial"/>
              </a:rPr>
              <a:t>La structure itérative « Tant que » permet de boucler sur une instruction avec une condition de fin</a:t>
            </a:r>
            <a:endParaRPr lang="fr-FR"/>
          </a:p>
          <a:p>
            <a:pPr marL="107950">
              <a:spcAft>
                <a:spcPts val="1060"/>
              </a:spcAft>
              <a:buClr>
                <a:srgbClr val="000000"/>
              </a:buClr>
              <a:buSzPct val="45000"/>
            </a:pPr>
            <a:r>
              <a:rPr lang="fr-FR" b="1" strike="noStrike" spc="-1">
                <a:latin typeface="Courier New"/>
                <a:cs typeface="Courier New"/>
              </a:rPr>
              <a:t>Déclaration</a:t>
            </a:r>
          </a:p>
          <a:p>
            <a:pPr marL="107950">
              <a:spcAft>
                <a:spcPts val="1060"/>
              </a:spcAft>
              <a:buClr>
                <a:srgbClr val="000000"/>
              </a:buClr>
              <a:buSzPct val="45000"/>
            </a:pPr>
            <a:r>
              <a:rPr lang="fr-FR" b="0" strike="noStrike" spc="-1">
                <a:latin typeface="Courier New"/>
                <a:cs typeface="Courier New"/>
              </a:rPr>
              <a:t>	chaine de caractères : réponse</a:t>
            </a:r>
          </a:p>
          <a:p>
            <a:pPr marL="107950">
              <a:spcAft>
                <a:spcPts val="1060"/>
              </a:spcAft>
              <a:buClr>
                <a:srgbClr val="000000"/>
              </a:buClr>
              <a:buSzPct val="45000"/>
            </a:pPr>
            <a:r>
              <a:rPr lang="fr-FR" b="1" spc="-1">
                <a:latin typeface="Courier New"/>
                <a:cs typeface="Courier New"/>
              </a:rPr>
              <a:t>Début</a:t>
            </a:r>
            <a:r>
              <a:rPr lang="fr-FR" spc="-1">
                <a:latin typeface="Courier New"/>
                <a:cs typeface="Courier New"/>
              </a:rPr>
              <a:t> </a:t>
            </a:r>
            <a:endParaRPr lang="fr-FR" b="0" strike="noStrike" spc="-1">
              <a:latin typeface="Courier New" panose="02070309020205020404" pitchFamily="49" charset="0"/>
              <a:cs typeface="Courier New" panose="02070309020205020404" pitchFamily="49" charset="0"/>
            </a:endParaRPr>
          </a:p>
          <a:p>
            <a:pPr marL="107950">
              <a:spcAft>
                <a:spcPts val="1060"/>
              </a:spcAft>
              <a:buClr>
                <a:srgbClr val="000000"/>
              </a:buClr>
              <a:buSzPct val="45000"/>
            </a:pPr>
            <a:r>
              <a:rPr lang="fr-FR" spc="-1">
                <a:latin typeface="Courier New"/>
                <a:cs typeface="Courier New"/>
              </a:rPr>
              <a:t>	</a:t>
            </a:r>
            <a:r>
              <a:rPr lang="fr-FR" b="1" spc="-1">
                <a:latin typeface="Courier New"/>
                <a:cs typeface="Courier New"/>
              </a:rPr>
              <a:t>Ecrire</a:t>
            </a:r>
            <a:r>
              <a:rPr lang="fr-FR" spc="-1">
                <a:latin typeface="Courier New"/>
                <a:cs typeface="Courier New"/>
              </a:rPr>
              <a:t> “Voulez-vous un café ?”</a:t>
            </a:r>
          </a:p>
          <a:p>
            <a:pPr marL="107950">
              <a:spcAft>
                <a:spcPts val="1060"/>
              </a:spcAft>
              <a:buClr>
                <a:srgbClr val="000000"/>
              </a:buClr>
              <a:buSzPct val="45000"/>
            </a:pPr>
            <a:r>
              <a:rPr lang="fr-FR" b="0" strike="noStrike" spc="-1">
                <a:latin typeface="Courier New"/>
                <a:cs typeface="Courier New"/>
              </a:rPr>
              <a:t>	r</a:t>
            </a:r>
            <a:r>
              <a:rPr lang="fr-FR" spc="-1">
                <a:latin typeface="Courier New"/>
                <a:cs typeface="Courier New"/>
              </a:rPr>
              <a:t>éponse &lt;- </a:t>
            </a:r>
            <a:r>
              <a:rPr lang="fr-FR" b="1" spc="-1">
                <a:latin typeface="Courier New"/>
                <a:cs typeface="Courier New"/>
              </a:rPr>
              <a:t>Lire</a:t>
            </a:r>
          </a:p>
          <a:p>
            <a:pPr marL="107950">
              <a:spcAft>
                <a:spcPts val="1060"/>
              </a:spcAft>
              <a:buClr>
                <a:srgbClr val="000000"/>
              </a:buClr>
              <a:buSzPct val="45000"/>
            </a:pPr>
            <a:r>
              <a:rPr lang="fr-FR" spc="-1">
                <a:latin typeface="Courier New"/>
                <a:cs typeface="Courier New"/>
              </a:rPr>
              <a:t>	</a:t>
            </a:r>
            <a:r>
              <a:rPr lang="fr-FR" b="1" spc="-1">
                <a:latin typeface="Courier New"/>
                <a:cs typeface="Courier New"/>
              </a:rPr>
              <a:t>Tant que</a:t>
            </a:r>
            <a:r>
              <a:rPr lang="fr-FR" spc="-1">
                <a:latin typeface="Courier New"/>
                <a:cs typeface="Courier New"/>
              </a:rPr>
              <a:t> réponse =/ “Oui” </a:t>
            </a:r>
            <a:r>
              <a:rPr lang="fr-FR" b="1" spc="-1">
                <a:latin typeface="Courier New"/>
                <a:cs typeface="Courier New"/>
              </a:rPr>
              <a:t>et</a:t>
            </a:r>
            <a:r>
              <a:rPr lang="fr-FR" spc="-1">
                <a:latin typeface="Courier New"/>
                <a:cs typeface="Courier New"/>
              </a:rPr>
              <a:t> réponse =/ “Non” </a:t>
            </a:r>
            <a:r>
              <a:rPr lang="fr-FR" b="1" spc="-1">
                <a:latin typeface="Courier New"/>
                <a:cs typeface="Courier New"/>
              </a:rPr>
              <a:t>faire</a:t>
            </a:r>
          </a:p>
          <a:p>
            <a:pPr marL="107950">
              <a:spcAft>
                <a:spcPts val="1060"/>
              </a:spcAft>
              <a:buClr>
                <a:srgbClr val="000000"/>
              </a:buClr>
              <a:buSzPct val="45000"/>
            </a:pPr>
            <a:r>
              <a:rPr lang="fr-FR" spc="-1">
                <a:latin typeface="Courier New"/>
                <a:cs typeface="Courier New"/>
              </a:rPr>
              <a:t>		</a:t>
            </a:r>
            <a:r>
              <a:rPr lang="fr-FR" b="1" spc="-1">
                <a:latin typeface="Courier New"/>
                <a:cs typeface="Courier New"/>
              </a:rPr>
              <a:t>Ecrire</a:t>
            </a:r>
            <a:r>
              <a:rPr lang="fr-FR" spc="-1">
                <a:latin typeface="Courier New"/>
                <a:cs typeface="Courier New"/>
              </a:rPr>
              <a:t> “Il faut répondre par Oui ou par Non”</a:t>
            </a:r>
          </a:p>
          <a:p>
            <a:pPr marL="107950">
              <a:spcAft>
                <a:spcPts val="1060"/>
              </a:spcAft>
              <a:buClr>
                <a:srgbClr val="000000"/>
              </a:buClr>
              <a:buSzPct val="45000"/>
            </a:pPr>
            <a:r>
              <a:rPr lang="fr-FR" b="0" strike="noStrike" spc="-1">
                <a:latin typeface="Courier New"/>
                <a:cs typeface="Courier New"/>
              </a:rPr>
              <a:t>		r</a:t>
            </a:r>
            <a:r>
              <a:rPr lang="fr-FR" spc="-1">
                <a:latin typeface="Courier New"/>
                <a:cs typeface="Courier New"/>
              </a:rPr>
              <a:t>éponse &lt;- </a:t>
            </a:r>
            <a:r>
              <a:rPr lang="fr-FR" b="1" spc="-1">
                <a:latin typeface="Courier New"/>
                <a:cs typeface="Courier New"/>
              </a:rPr>
              <a:t>Lire</a:t>
            </a:r>
            <a:endParaRPr lang="fr-FR" spc="-1">
              <a:latin typeface="Courier New"/>
              <a:cs typeface="Courier New"/>
            </a:endParaRPr>
          </a:p>
          <a:p>
            <a:pPr marL="107950">
              <a:spcAft>
                <a:spcPts val="1060"/>
              </a:spcAft>
              <a:buClr>
                <a:srgbClr val="000000"/>
              </a:buClr>
              <a:buSzPct val="45000"/>
            </a:pPr>
            <a:r>
              <a:rPr lang="fr-FR" spc="-1">
                <a:latin typeface="Courier New"/>
                <a:cs typeface="Courier New"/>
              </a:rPr>
              <a:t>	</a:t>
            </a:r>
            <a:r>
              <a:rPr lang="fr-FR" b="1" spc="-1" err="1">
                <a:latin typeface="Courier New"/>
                <a:cs typeface="Courier New"/>
              </a:rPr>
              <a:t>Ftant</a:t>
            </a:r>
            <a:endParaRPr lang="fr-FR" b="1" spc="-1">
              <a:latin typeface="Courier New"/>
              <a:cs typeface="Courier New"/>
            </a:endParaRPr>
          </a:p>
          <a:p>
            <a:pPr marL="107950">
              <a:spcAft>
                <a:spcPts val="1060"/>
              </a:spcAft>
              <a:buClr>
                <a:srgbClr val="000000"/>
              </a:buClr>
              <a:buSzPct val="45000"/>
            </a:pPr>
            <a:r>
              <a:rPr lang="fr-FR" b="1" spc="-1">
                <a:latin typeface="Courier New"/>
                <a:cs typeface="Courier New"/>
              </a:rPr>
              <a:t>Fin</a:t>
            </a:r>
          </a:p>
          <a:p>
            <a:pPr marL="107950">
              <a:spcAft>
                <a:spcPts val="1060"/>
              </a:spcAft>
              <a:buClr>
                <a:srgbClr val="000000"/>
              </a:buClr>
              <a:buSzPct val="45000"/>
            </a:pPr>
            <a:r>
              <a:rPr lang="en-US" b="0" strike="noStrike" spc="-1">
                <a:latin typeface="Courier New"/>
                <a:cs typeface="Courier New"/>
              </a:rPr>
              <a:t>	</a:t>
            </a: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274491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La structure itérative « Faire…Tant que »</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 Faire… tant que » est une variante de la structure « Tant que » qui passe toujours au moins une fois dans la boucle</a:t>
            </a:r>
          </a:p>
          <a:p>
            <a:pPr marL="108000">
              <a:spcAft>
                <a:spcPts val="1060"/>
              </a:spcAft>
              <a:buClr>
                <a:srgbClr val="000000"/>
              </a:buClr>
              <a:buSzPct val="45000"/>
            </a:pPr>
            <a:r>
              <a:rPr lang="fr-FR" b="1" strike="noStrike" spc="-1">
                <a:latin typeface="Courier New" panose="02070309020205020404" pitchFamily="49" charset="0"/>
                <a:cs typeface="Courier New" panose="02070309020205020404" pitchFamily="49" charset="0"/>
              </a:rPr>
              <a:t>Déclaration</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chaine de caractères : réponse</a:t>
            </a:r>
          </a:p>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rPr>
              <a:t>Début</a:t>
            </a:r>
            <a:r>
              <a:rPr lang="fr-FR" spc="-1">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r>
              <a:rPr lang="fr-FR" b="1" strike="noStrike" spc="-1">
                <a:latin typeface="Courier New" panose="02070309020205020404" pitchFamily="49" charset="0"/>
                <a:cs typeface="Courier New" panose="02070309020205020404" pitchFamily="49" charset="0"/>
              </a:rPr>
              <a:t>Faire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1" spc="-1">
                <a:latin typeface="Courier New" panose="02070309020205020404" pitchFamily="49" charset="0"/>
                <a:cs typeface="Courier New" panose="02070309020205020404" pitchFamily="49" charset="0"/>
              </a:rPr>
              <a:t>Ecrire</a:t>
            </a:r>
            <a:r>
              <a:rPr lang="fr-FR" spc="-1">
                <a:latin typeface="Courier New" panose="02070309020205020404" pitchFamily="49" charset="0"/>
                <a:cs typeface="Courier New" panose="02070309020205020404" pitchFamily="49" charset="0"/>
              </a:rPr>
              <a:t> “Voulez-vous un café ?”</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r</a:t>
            </a:r>
            <a:r>
              <a:rPr lang="fr-FR" spc="-1">
                <a:latin typeface="Courier New" panose="02070309020205020404" pitchFamily="49" charset="0"/>
                <a:cs typeface="Courier New" panose="02070309020205020404" pitchFamily="49" charset="0"/>
              </a:rPr>
              <a:t>éponse &lt;- </a:t>
            </a:r>
            <a:r>
              <a:rPr lang="fr-FR" b="1"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1" spc="-1">
                <a:latin typeface="Courier New" panose="02070309020205020404" pitchFamily="49" charset="0"/>
                <a:cs typeface="Courier New" panose="02070309020205020404" pitchFamily="49" charset="0"/>
              </a:rPr>
              <a:t>Tant que</a:t>
            </a:r>
            <a:r>
              <a:rPr lang="fr-FR" spc="-1">
                <a:latin typeface="Courier New" panose="02070309020205020404" pitchFamily="49" charset="0"/>
                <a:cs typeface="Courier New" panose="02070309020205020404" pitchFamily="49" charset="0"/>
              </a:rPr>
              <a:t> réponse &lt;&gt; “Oui” </a:t>
            </a:r>
            <a:r>
              <a:rPr lang="fr-FR" b="1" spc="-1">
                <a:latin typeface="Courier New" panose="02070309020205020404" pitchFamily="49" charset="0"/>
                <a:cs typeface="Courier New" panose="02070309020205020404" pitchFamily="49" charset="0"/>
              </a:rPr>
              <a:t>et</a:t>
            </a:r>
            <a:r>
              <a:rPr lang="fr-FR" spc="-1">
                <a:latin typeface="Courier New" panose="02070309020205020404" pitchFamily="49" charset="0"/>
                <a:cs typeface="Courier New" panose="02070309020205020404" pitchFamily="49" charset="0"/>
              </a:rPr>
              <a:t> réponse &lt;&gt; “Non” </a:t>
            </a:r>
            <a:r>
              <a:rPr lang="fr-FR" b="1" spc="-1">
                <a:latin typeface="Courier New" panose="02070309020205020404" pitchFamily="49" charset="0"/>
                <a:cs typeface="Courier New" panose="02070309020205020404" pitchFamily="49" charset="0"/>
              </a:rPr>
              <a:t>faire</a:t>
            </a:r>
          </a:p>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rPr>
              <a:t>Fin</a:t>
            </a:r>
          </a:p>
          <a:p>
            <a:pPr marL="108000">
              <a:spcAft>
                <a:spcPts val="1060"/>
              </a:spcAft>
              <a:buClr>
                <a:srgbClr val="000000"/>
              </a:buClr>
              <a:buSzPct val="45000"/>
            </a:pPr>
            <a:r>
              <a:rPr lang="en-US" b="0" strike="noStrike" spc="-1">
                <a:latin typeface="Courier New" panose="02070309020205020404" pitchFamily="49" charset="0"/>
                <a:cs typeface="Courier New" panose="02070309020205020404" pitchFamily="49" charset="0"/>
              </a:rPr>
              <a:t>	</a:t>
            </a: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4037118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Utiliser une condition pour itérer</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Répéter une opération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J</a:t>
            </a:r>
            <a:r>
              <a:rPr lang="fr-FR" sz="2400" b="0" strike="noStrike" spc="-1">
                <a:solidFill>
                  <a:srgbClr val="376092"/>
                </a:solidFill>
                <a:latin typeface="Arial"/>
              </a:rPr>
              <a:t>usqu’à la validation d’une condition (Redemander une valeur tant qu’elle ne correspond pas)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Tant qu’une condition est vraie (Tant que tu n’es pas devant la pharmacie continue tout droit)</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D’autres boucles sont possibles sans conditions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Boucler en connaissant le nombre d’itérations</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Structure récursive</a:t>
            </a: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761833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83558"/>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Un petit exercice de musculation</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Nous voulons écrire un algorithme qui nous donne le nombre de pompes que peut réaliser une personne</a:t>
            </a:r>
          </a:p>
          <a:p>
            <a:pPr marL="432000" indent="-324000">
              <a:spcAft>
                <a:spcPts val="1060"/>
              </a:spcAft>
              <a:buClr>
                <a:srgbClr val="000000"/>
              </a:buClr>
              <a:buSzPct val="45000"/>
              <a:buFont typeface="Wingdings" charset="2"/>
              <a:buChar char=""/>
            </a:pPr>
            <a:r>
              <a:rPr lang="fr-FR" sz="2400" spc="-1">
                <a:solidFill>
                  <a:srgbClr val="376092"/>
                </a:solidFill>
                <a:latin typeface="Arial"/>
              </a:rPr>
              <a:t>L’algorithme doit lire l’énergie de la personne (valeur entière)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L’algorithme connait le besoin énergétique d’une pompe (exemple 10)</a:t>
            </a:r>
          </a:p>
          <a:p>
            <a:pPr marL="432000" indent="-324000">
              <a:spcAft>
                <a:spcPts val="1060"/>
              </a:spcAft>
              <a:buClr>
                <a:srgbClr val="000000"/>
              </a:buClr>
              <a:buSzPct val="45000"/>
              <a:buFont typeface="Wingdings" charset="2"/>
              <a:buChar char=""/>
            </a:pPr>
            <a:r>
              <a:rPr lang="fr-FR" sz="2400" spc="-1">
                <a:solidFill>
                  <a:srgbClr val="376092"/>
                </a:solidFill>
                <a:latin typeface="Arial"/>
              </a:rPr>
              <a:t>La personne peut faire une pompe tant que son énergie est supérieure à l’énergie demandée par une pompe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Il faudra penser à un système pour compter dans la boucle</a:t>
            </a: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4138431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83558"/>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Un petit exercice de musculation - Algorithme</a:t>
            </a:r>
            <a:endParaRPr lang="en-US" sz="3200" b="0" strike="noStrike" spc="-1">
              <a:solidFill>
                <a:srgbClr val="376092"/>
              </a:solidFill>
              <a:latin typeface="Arial"/>
            </a:endParaRPr>
          </a:p>
        </p:txBody>
      </p:sp>
      <p:sp>
        <p:nvSpPr>
          <p:cNvPr id="146" name="TextShape 2"/>
          <p:cNvSpPr txBox="1"/>
          <p:nvPr/>
        </p:nvSpPr>
        <p:spPr>
          <a:xfrm>
            <a:off x="457200" y="1600200"/>
            <a:ext cx="8229240" cy="4399560"/>
          </a:xfrm>
          <a:prstGeom prst="rect">
            <a:avLst/>
          </a:prstGeom>
          <a:noFill/>
          <a:ln w="0">
            <a:noFill/>
          </a:ln>
        </p:spPr>
        <p:txBody>
          <a:bodyPr lIns="0" tIns="0" rIns="0" bIns="0" anchor="t">
            <a:noAutofit/>
          </a:bodyPr>
          <a:lstStyle/>
          <a:p>
            <a:pPr marL="107950">
              <a:spcAft>
                <a:spcPts val="1060"/>
              </a:spcAft>
              <a:buClr>
                <a:srgbClr val="000000"/>
              </a:buClr>
              <a:buSzPct val="45000"/>
            </a:pPr>
            <a:r>
              <a:rPr lang="fr-FR" b="1" strike="noStrike" spc="-1">
                <a:latin typeface="Courier New"/>
                <a:cs typeface="Courier New"/>
              </a:rPr>
              <a:t>Déclaration</a:t>
            </a:r>
            <a:endParaRPr lang="fr-FR">
              <a:latin typeface="Courier New"/>
              <a:cs typeface="Courier New"/>
            </a:endParaRPr>
          </a:p>
          <a:p>
            <a:pPr marL="107950">
              <a:spcAft>
                <a:spcPts val="1060"/>
              </a:spcAft>
              <a:buClr>
                <a:srgbClr val="000000"/>
              </a:buClr>
              <a:buSzPct val="45000"/>
            </a:pPr>
            <a:r>
              <a:rPr lang="fr-FR" spc="-1">
                <a:latin typeface="Courier New"/>
                <a:cs typeface="Courier New"/>
              </a:rPr>
              <a:t>	</a:t>
            </a:r>
            <a:r>
              <a:rPr lang="fr-FR" b="1" spc="-1">
                <a:latin typeface="Courier New"/>
                <a:cs typeface="Courier New"/>
              </a:rPr>
              <a:t>Entier </a:t>
            </a:r>
            <a:r>
              <a:rPr lang="fr-FR" spc="-1">
                <a:latin typeface="Courier New"/>
                <a:cs typeface="Courier New"/>
              </a:rPr>
              <a:t>: </a:t>
            </a:r>
            <a:r>
              <a:rPr lang="fr-FR" spc="-1" err="1">
                <a:latin typeface="Courier New"/>
                <a:cs typeface="Courier New"/>
              </a:rPr>
              <a:t>e_pompe</a:t>
            </a:r>
            <a:r>
              <a:rPr lang="fr-FR" spc="-1">
                <a:latin typeface="Courier New"/>
                <a:cs typeface="Courier New"/>
              </a:rPr>
              <a:t>, </a:t>
            </a:r>
            <a:r>
              <a:rPr lang="fr-FR" spc="-1" err="1">
                <a:latin typeface="Courier New"/>
                <a:cs typeface="Courier New"/>
              </a:rPr>
              <a:t>e_personne</a:t>
            </a:r>
            <a:r>
              <a:rPr lang="fr-FR" spc="-1">
                <a:latin typeface="Courier New"/>
                <a:cs typeface="Courier New"/>
              </a:rPr>
              <a:t>, compteur</a:t>
            </a:r>
          </a:p>
          <a:p>
            <a:pPr marL="107950">
              <a:spcAft>
                <a:spcPts val="1060"/>
              </a:spcAft>
              <a:buClr>
                <a:srgbClr val="000000"/>
              </a:buClr>
              <a:buSzPct val="45000"/>
            </a:pPr>
            <a:r>
              <a:rPr lang="fr-FR" b="1" strike="noStrike" spc="-1">
                <a:latin typeface="Courier New"/>
                <a:cs typeface="Courier New"/>
              </a:rPr>
              <a:t>Début</a:t>
            </a:r>
          </a:p>
          <a:p>
            <a:pPr marL="107950">
              <a:spcAft>
                <a:spcPts val="1060"/>
              </a:spcAft>
              <a:buClr>
                <a:srgbClr val="000000"/>
              </a:buClr>
              <a:buSzPct val="45000"/>
            </a:pPr>
            <a:r>
              <a:rPr lang="fr-FR" spc="-1">
                <a:latin typeface="Courier New"/>
                <a:cs typeface="Courier New"/>
              </a:rPr>
              <a:t>	</a:t>
            </a:r>
            <a:r>
              <a:rPr lang="fr-FR" spc="-1" err="1">
                <a:latin typeface="Courier New"/>
                <a:cs typeface="Courier New"/>
              </a:rPr>
              <a:t>e_pompe</a:t>
            </a:r>
            <a:r>
              <a:rPr lang="fr-FR" spc="-1">
                <a:latin typeface="Courier New"/>
                <a:cs typeface="Courier New"/>
              </a:rPr>
              <a:t> &lt;- 10</a:t>
            </a:r>
          </a:p>
          <a:p>
            <a:pPr marL="107950">
              <a:spcAft>
                <a:spcPts val="1060"/>
              </a:spcAft>
              <a:buClr>
                <a:srgbClr val="000000"/>
              </a:buClr>
              <a:buSzPct val="45000"/>
            </a:pPr>
            <a:r>
              <a:rPr lang="fr-FR" b="0" strike="noStrike" spc="-1">
                <a:latin typeface="Courier New"/>
                <a:cs typeface="Courier New"/>
              </a:rPr>
              <a:t>	</a:t>
            </a:r>
            <a:r>
              <a:rPr lang="fr-FR" b="0" strike="noStrike" spc="-1" err="1">
                <a:latin typeface="Courier New"/>
                <a:cs typeface="Courier New"/>
              </a:rPr>
              <a:t>e_personne</a:t>
            </a:r>
            <a:r>
              <a:rPr lang="fr-FR" b="0" strike="noStrike" spc="-1">
                <a:latin typeface="Courier New"/>
                <a:cs typeface="Courier New"/>
              </a:rPr>
              <a:t> </a:t>
            </a:r>
            <a:r>
              <a:rPr lang="fr-FR" spc="-1">
                <a:latin typeface="Courier New"/>
                <a:cs typeface="Courier New"/>
              </a:rPr>
              <a:t>&lt;- </a:t>
            </a:r>
            <a:r>
              <a:rPr lang="fr-FR" b="1" strike="noStrike" spc="-1">
                <a:latin typeface="Courier New"/>
                <a:cs typeface="Courier New"/>
              </a:rPr>
              <a:t>Lire</a:t>
            </a:r>
          </a:p>
          <a:p>
            <a:pPr marL="107950">
              <a:spcAft>
                <a:spcPts val="1060"/>
              </a:spcAft>
              <a:buClr>
                <a:srgbClr val="000000"/>
              </a:buClr>
              <a:buSzPct val="45000"/>
            </a:pPr>
            <a:r>
              <a:rPr lang="fr-FR" spc="-1">
                <a:latin typeface="Courier New"/>
                <a:cs typeface="Courier New"/>
              </a:rPr>
              <a:t>	compteur &lt;- 0</a:t>
            </a:r>
            <a:endParaRPr lang="fr-FR" b="0" strike="noStrike" spc="-1">
              <a:latin typeface="Courier New"/>
              <a:cs typeface="Courier New"/>
            </a:endParaRPr>
          </a:p>
          <a:p>
            <a:pPr marL="107950">
              <a:spcAft>
                <a:spcPts val="1060"/>
              </a:spcAft>
              <a:buClr>
                <a:srgbClr val="000000"/>
              </a:buClr>
              <a:buSzPct val="45000"/>
            </a:pPr>
            <a:r>
              <a:rPr lang="fr-FR" spc="-1">
                <a:latin typeface="Courier New"/>
                <a:cs typeface="Courier New"/>
              </a:rPr>
              <a:t>	</a:t>
            </a:r>
            <a:r>
              <a:rPr lang="fr-FR" b="1" spc="-1">
                <a:latin typeface="Courier New"/>
                <a:cs typeface="Courier New"/>
              </a:rPr>
              <a:t>Tant que </a:t>
            </a:r>
            <a:r>
              <a:rPr lang="fr-FR" spc="-1" err="1">
                <a:latin typeface="Courier New"/>
                <a:cs typeface="Courier New"/>
              </a:rPr>
              <a:t>e_personne</a:t>
            </a:r>
            <a:r>
              <a:rPr lang="fr-FR" spc="-1">
                <a:latin typeface="Courier New"/>
                <a:cs typeface="Courier New"/>
              </a:rPr>
              <a:t> &gt;= </a:t>
            </a:r>
            <a:r>
              <a:rPr lang="fr-FR" spc="-1" err="1">
                <a:latin typeface="Courier New"/>
                <a:cs typeface="Courier New"/>
              </a:rPr>
              <a:t>e_pompe</a:t>
            </a:r>
            <a:r>
              <a:rPr lang="fr-FR" spc="-1">
                <a:latin typeface="Courier New"/>
                <a:cs typeface="Courier New"/>
              </a:rPr>
              <a:t> </a:t>
            </a:r>
            <a:r>
              <a:rPr lang="fr-FR" b="1" spc="-1">
                <a:latin typeface="Courier New"/>
                <a:cs typeface="Courier New"/>
              </a:rPr>
              <a:t>Faire</a:t>
            </a:r>
          </a:p>
          <a:p>
            <a:pPr marL="107950">
              <a:spcAft>
                <a:spcPts val="1060"/>
              </a:spcAft>
              <a:buClr>
                <a:srgbClr val="000000"/>
              </a:buClr>
              <a:buSzPct val="45000"/>
            </a:pPr>
            <a:r>
              <a:rPr lang="fr-FR" b="0" strike="noStrike" spc="-1">
                <a:latin typeface="Courier New"/>
                <a:cs typeface="Courier New"/>
              </a:rPr>
              <a:t>		</a:t>
            </a:r>
            <a:r>
              <a:rPr lang="fr-FR" b="0" strike="noStrike" spc="-1" err="1">
                <a:latin typeface="Courier New"/>
                <a:cs typeface="Courier New"/>
              </a:rPr>
              <a:t>e</a:t>
            </a:r>
            <a:r>
              <a:rPr lang="fr-FR" spc="-1" err="1">
                <a:latin typeface="Courier New"/>
                <a:cs typeface="Courier New"/>
              </a:rPr>
              <a:t>_personne</a:t>
            </a:r>
            <a:r>
              <a:rPr lang="fr-FR" spc="-1">
                <a:latin typeface="Courier New"/>
                <a:cs typeface="Courier New"/>
              </a:rPr>
              <a:t> &lt;- </a:t>
            </a:r>
            <a:r>
              <a:rPr lang="fr-FR" spc="-1" err="1">
                <a:latin typeface="Courier New"/>
                <a:cs typeface="Courier New"/>
              </a:rPr>
              <a:t>e_personne</a:t>
            </a:r>
            <a:r>
              <a:rPr lang="fr-FR" spc="-1">
                <a:latin typeface="Courier New"/>
                <a:cs typeface="Courier New"/>
              </a:rPr>
              <a:t> – </a:t>
            </a:r>
            <a:r>
              <a:rPr lang="fr-FR" spc="-1" err="1">
                <a:latin typeface="Courier New"/>
                <a:cs typeface="Courier New"/>
              </a:rPr>
              <a:t>e_pompe</a:t>
            </a:r>
            <a:endParaRPr lang="fr-FR" spc="-1">
              <a:latin typeface="Courier New"/>
              <a:cs typeface="Courier New"/>
            </a:endParaRPr>
          </a:p>
          <a:p>
            <a:pPr marL="107950">
              <a:spcAft>
                <a:spcPts val="1060"/>
              </a:spcAft>
              <a:buClr>
                <a:srgbClr val="000000"/>
              </a:buClr>
              <a:buSzPct val="45000"/>
            </a:pPr>
            <a:r>
              <a:rPr lang="fr-FR" b="0" strike="noStrike" spc="-1">
                <a:latin typeface="Courier New"/>
                <a:cs typeface="Courier New"/>
              </a:rPr>
              <a:t>		</a:t>
            </a:r>
            <a:r>
              <a:rPr lang="fr-FR" spc="-1">
                <a:latin typeface="Courier New"/>
                <a:cs typeface="Courier New"/>
              </a:rPr>
              <a:t>compteur &lt;- compteur + 1</a:t>
            </a:r>
          </a:p>
          <a:p>
            <a:pPr marL="107950">
              <a:spcAft>
                <a:spcPts val="1060"/>
              </a:spcAft>
              <a:buClr>
                <a:srgbClr val="000000"/>
              </a:buClr>
              <a:buSzPct val="45000"/>
            </a:pPr>
            <a:r>
              <a:rPr lang="fr-FR" b="0" strike="noStrike" spc="-1">
                <a:latin typeface="Courier New"/>
                <a:cs typeface="Courier New"/>
              </a:rPr>
              <a:t>	</a:t>
            </a:r>
            <a:r>
              <a:rPr lang="fr-FR" b="1" strike="noStrike" spc="-1" err="1">
                <a:latin typeface="Courier New"/>
                <a:cs typeface="Courier New"/>
              </a:rPr>
              <a:t>Ftant</a:t>
            </a:r>
            <a:r>
              <a:rPr lang="fr-FR" b="1" spc="-1">
                <a:latin typeface="Courier New"/>
                <a:cs typeface="Courier New"/>
              </a:rPr>
              <a:t> </a:t>
            </a:r>
            <a:endParaRPr lang="fr-FR" b="1" spc="-1">
              <a:latin typeface="Courier New" panose="02070309020205020404" pitchFamily="49" charset="0"/>
              <a:cs typeface="Courier New" panose="02070309020205020404" pitchFamily="49" charset="0"/>
            </a:endParaRPr>
          </a:p>
          <a:p>
            <a:pPr marL="107950">
              <a:spcAft>
                <a:spcPts val="1060"/>
              </a:spcAft>
              <a:buClr>
                <a:srgbClr val="000000"/>
              </a:buClr>
              <a:buSzPct val="45000"/>
            </a:pPr>
            <a:r>
              <a:rPr lang="fr-FR" spc="-1">
                <a:latin typeface="Courier New"/>
                <a:cs typeface="Courier New"/>
              </a:rPr>
              <a:t>	</a:t>
            </a:r>
            <a:r>
              <a:rPr lang="fr-FR" b="1" spc="-1">
                <a:latin typeface="Courier New"/>
                <a:cs typeface="Courier New"/>
              </a:rPr>
              <a:t>Ecrire</a:t>
            </a:r>
            <a:r>
              <a:rPr lang="fr-FR" spc="-1">
                <a:latin typeface="Courier New"/>
                <a:cs typeface="Courier New"/>
              </a:rPr>
              <a:t> compteur</a:t>
            </a:r>
          </a:p>
          <a:p>
            <a:pPr marL="107950">
              <a:spcAft>
                <a:spcPts val="1060"/>
              </a:spcAft>
              <a:buClr>
                <a:srgbClr val="000000"/>
              </a:buClr>
              <a:buSzPct val="45000"/>
            </a:pPr>
            <a:r>
              <a:rPr lang="fr-FR" b="1" strike="noStrike" spc="-1">
                <a:latin typeface="Courier New"/>
                <a:cs typeface="Courier New"/>
              </a:rPr>
              <a:t>Fin</a:t>
            </a:r>
          </a:p>
          <a:p>
            <a:pPr marL="107950">
              <a:spcAft>
                <a:spcPts val="1060"/>
              </a:spcAft>
              <a:buClr>
                <a:srgbClr val="000000"/>
              </a:buClr>
              <a:buSzPct val="45000"/>
            </a:pPr>
            <a:endParaRPr lang="en-US" sz="2400" b="0" strike="noStrike" spc="-1">
              <a:solidFill>
                <a:srgbClr val="376092"/>
              </a:solidFill>
              <a:latin typeface="Arial"/>
            </a:endParaRPr>
          </a:p>
          <a:p>
            <a:pPr marL="1295400" lvl="2" indent="-287655">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053532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83558"/>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Un petit exercice de musculation - constatations</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Une variable peut être à la fois le résultat et une opérande d’un même calcul</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 compteur permet de compter le nombre de tour d’une boucle</a:t>
            </a:r>
          </a:p>
          <a:p>
            <a:pPr marL="432000" indent="-324000">
              <a:spcAft>
                <a:spcPts val="1060"/>
              </a:spcAft>
              <a:buClr>
                <a:srgbClr val="000000"/>
              </a:buClr>
              <a:buSzPct val="45000"/>
              <a:buFont typeface="Wingdings" charset="2"/>
              <a:buChar char=""/>
            </a:pPr>
            <a:r>
              <a:rPr lang="fr-FR" sz="2400" spc="-1">
                <a:solidFill>
                  <a:srgbClr val="376092"/>
                </a:solidFill>
                <a:latin typeface="Arial"/>
              </a:rPr>
              <a:t>Si l’écriture se fait dans une boucle, l’écriture se fera à chaque tour</a:t>
            </a:r>
            <a:endParaRPr lang="fr-FR" sz="2400" b="0" strike="noStrike" spc="-1">
              <a:solidFill>
                <a:srgbClr val="376092"/>
              </a:solidFill>
              <a:latin typeface="Arial"/>
            </a:endParaRP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1320080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83558"/>
            <a:ext cx="8229240" cy="1142640"/>
          </a:xfrm>
          <a:prstGeom prst="rect">
            <a:avLst/>
          </a:prstGeom>
          <a:noFill/>
          <a:ln w="0">
            <a:noFill/>
          </a:ln>
        </p:spPr>
        <p:txBody>
          <a:bodyPr lIns="0" tIns="0" rIns="0" bIns="0">
            <a:noAutofit/>
          </a:bodyPr>
          <a:lstStyle/>
          <a:p>
            <a:r>
              <a:rPr lang="fr-FR" sz="3200" spc="-1">
                <a:solidFill>
                  <a:srgbClr val="376092"/>
                </a:solidFill>
                <a:latin typeface="Arial"/>
              </a:rPr>
              <a:t>Découvrir le nombre mystère</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Nous voulons écrire un algorithme qui propose au joueur de trouver un nombre mystère.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L’algorithme connait le nombre à retrouver.</a:t>
            </a:r>
          </a:p>
          <a:p>
            <a:pPr marL="432000" indent="-324000">
              <a:spcAft>
                <a:spcPts val="1060"/>
              </a:spcAft>
              <a:buClr>
                <a:srgbClr val="000000"/>
              </a:buClr>
              <a:buSzPct val="45000"/>
              <a:buFont typeface="Wingdings" charset="2"/>
              <a:buChar char=""/>
            </a:pPr>
            <a:r>
              <a:rPr lang="fr-FR" sz="2400" spc="-1">
                <a:solidFill>
                  <a:srgbClr val="376092"/>
                </a:solidFill>
                <a:latin typeface="Arial"/>
              </a:rPr>
              <a:t>L’algorithme lit un nombre donné par le joueur et tant que le nombre n’est pas trouvé, il signale si le nombre mystère est plus grand ou plus petit.</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Une </a:t>
            </a:r>
            <a:r>
              <a:rPr lang="fr-FR" sz="2400" spc="-1">
                <a:solidFill>
                  <a:srgbClr val="376092"/>
                </a:solidFill>
                <a:latin typeface="Arial"/>
              </a:rPr>
              <a:t>fois le nombre trouvé, on indique la victoire du joueur.</a:t>
            </a:r>
            <a:endParaRPr lang="fr-FR" sz="2400" b="0" strike="noStrike" spc="-1">
              <a:solidFill>
                <a:srgbClr val="376092"/>
              </a:solidFill>
              <a:latin typeface="Arial"/>
            </a:endParaRP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7523182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83558"/>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Découvrir le nombre mystère - Algorithme</a:t>
            </a:r>
            <a:endParaRPr lang="en-US" sz="3200" b="0" strike="noStrike" spc="-1">
              <a:solidFill>
                <a:srgbClr val="376092"/>
              </a:solidFill>
              <a:latin typeface="Arial"/>
            </a:endParaRPr>
          </a:p>
        </p:txBody>
      </p:sp>
      <p:sp>
        <p:nvSpPr>
          <p:cNvPr id="146" name="TextShape 2"/>
          <p:cNvSpPr txBox="1"/>
          <p:nvPr/>
        </p:nvSpPr>
        <p:spPr>
          <a:xfrm>
            <a:off x="457200" y="852256"/>
            <a:ext cx="8229240" cy="5273504"/>
          </a:xfrm>
          <a:prstGeom prst="rect">
            <a:avLst/>
          </a:prstGeom>
          <a:noFill/>
          <a:ln w="0">
            <a:noFill/>
          </a:ln>
        </p:spPr>
        <p:txBody>
          <a:bodyPr lIns="0" tIns="0" rIns="0" bIns="0">
            <a:noAutofit/>
          </a:bodyPr>
          <a:lstStyle/>
          <a:p>
            <a:pPr marL="108000">
              <a:spcAft>
                <a:spcPts val="1060"/>
              </a:spcAft>
              <a:buClr>
                <a:srgbClr val="000000"/>
              </a:buClr>
              <a:buSzPct val="45000"/>
            </a:pPr>
            <a:r>
              <a:rPr lang="fr-FR" sz="1600" b="1" strike="noStrike" spc="-1">
                <a:latin typeface="Courier New" panose="02070309020205020404" pitchFamily="49" charset="0"/>
                <a:cs typeface="Courier New" panose="02070309020205020404" pitchFamily="49" charset="0"/>
              </a:rPr>
              <a:t>Déclaration</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Entier </a:t>
            </a: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n_mystere</a:t>
            </a: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n</a:t>
            </a:r>
            <a:r>
              <a:rPr lang="fr-FR" sz="1600" b="0" strike="noStrike" spc="-1" err="1">
                <a:latin typeface="Courier New" panose="02070309020205020404" pitchFamily="49" charset="0"/>
                <a:cs typeface="Courier New" panose="02070309020205020404" pitchFamily="49" charset="0"/>
              </a:rPr>
              <a:t>_</a:t>
            </a:r>
            <a:r>
              <a:rPr lang="fr-FR" sz="1600" spc="-1" err="1">
                <a:latin typeface="Courier New" panose="02070309020205020404" pitchFamily="49" charset="0"/>
                <a:cs typeface="Courier New" panose="02070309020205020404" pitchFamily="49" charset="0"/>
              </a:rPr>
              <a:t>joueur</a:t>
            </a:r>
            <a:endParaRPr lang="fr-FR" sz="1600"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1" strike="noStrike" spc="-1">
                <a:latin typeface="Courier New" panose="02070309020205020404" pitchFamily="49" charset="0"/>
                <a:cs typeface="Courier New" panose="02070309020205020404" pitchFamily="49" charset="0"/>
              </a:rPr>
              <a:t>Début</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n_mystere</a:t>
            </a:r>
            <a:r>
              <a:rPr lang="fr-FR" sz="1600" spc="-1">
                <a:latin typeface="Courier New" panose="02070309020205020404" pitchFamily="49" charset="0"/>
                <a:cs typeface="Courier New" panose="02070309020205020404" pitchFamily="49" charset="0"/>
              </a:rPr>
              <a:t> &lt;- 10</a:t>
            </a:r>
          </a:p>
          <a:p>
            <a:pPr marL="108000">
              <a:spcAft>
                <a:spcPts val="1060"/>
              </a:spcAft>
              <a:buClr>
                <a:srgbClr val="000000"/>
              </a:buClr>
              <a:buSzPct val="45000"/>
            </a:pPr>
            <a:r>
              <a:rPr lang="fr-FR" sz="1600" b="0" strike="noStrike"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n</a:t>
            </a:r>
            <a:r>
              <a:rPr lang="fr-FR" sz="1600" b="0" strike="noStrike" spc="-1" err="1">
                <a:latin typeface="Courier New" panose="02070309020205020404" pitchFamily="49" charset="0"/>
                <a:cs typeface="Courier New" panose="02070309020205020404" pitchFamily="49" charset="0"/>
              </a:rPr>
              <a:t>_</a:t>
            </a:r>
            <a:r>
              <a:rPr lang="fr-FR" sz="1600" spc="-1" err="1">
                <a:latin typeface="Courier New" panose="02070309020205020404" pitchFamily="49" charset="0"/>
                <a:cs typeface="Courier New" panose="02070309020205020404" pitchFamily="49" charset="0"/>
              </a:rPr>
              <a:t>joueur</a:t>
            </a:r>
            <a:r>
              <a:rPr lang="fr-FR" sz="1600" b="0" strike="noStrike" spc="-1">
                <a:latin typeface="Courier New" panose="02070309020205020404" pitchFamily="49" charset="0"/>
                <a:cs typeface="Courier New" panose="02070309020205020404" pitchFamily="49" charset="0"/>
              </a:rPr>
              <a:t> &lt;- </a:t>
            </a:r>
            <a:r>
              <a:rPr lang="fr-FR" sz="1600" b="1" strike="noStrike"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Tant que </a:t>
            </a:r>
            <a:r>
              <a:rPr lang="fr-FR" sz="1600" spc="-1" err="1">
                <a:latin typeface="Courier New" panose="02070309020205020404" pitchFamily="49" charset="0"/>
                <a:cs typeface="Courier New" panose="02070309020205020404" pitchFamily="49" charset="0"/>
              </a:rPr>
              <a:t>n_mystere</a:t>
            </a:r>
            <a:r>
              <a:rPr lang="fr-FR" sz="1600" spc="-1">
                <a:latin typeface="Courier New" panose="02070309020205020404" pitchFamily="49" charset="0"/>
                <a:cs typeface="Courier New" panose="02070309020205020404" pitchFamily="49" charset="0"/>
              </a:rPr>
              <a:t> &lt;&gt; </a:t>
            </a:r>
            <a:r>
              <a:rPr lang="fr-FR" sz="1600" spc="-1" err="1">
                <a:latin typeface="Courier New" panose="02070309020205020404" pitchFamily="49" charset="0"/>
                <a:cs typeface="Courier New" panose="02070309020205020404" pitchFamily="49" charset="0"/>
              </a:rPr>
              <a:t>n</a:t>
            </a:r>
            <a:r>
              <a:rPr lang="fr-FR" sz="1600" b="0" strike="noStrike" spc="-1" err="1">
                <a:latin typeface="Courier New" panose="02070309020205020404" pitchFamily="49" charset="0"/>
                <a:cs typeface="Courier New" panose="02070309020205020404" pitchFamily="49" charset="0"/>
              </a:rPr>
              <a:t>_</a:t>
            </a:r>
            <a:r>
              <a:rPr lang="fr-FR" sz="1600" spc="-1" err="1">
                <a:latin typeface="Courier New" panose="02070309020205020404" pitchFamily="49" charset="0"/>
                <a:cs typeface="Courier New" panose="02070309020205020404" pitchFamily="49" charset="0"/>
              </a:rPr>
              <a:t>joueur</a:t>
            </a: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Faire</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Si </a:t>
            </a:r>
            <a:r>
              <a:rPr lang="fr-FR" sz="1600" spc="-1" err="1">
                <a:latin typeface="Courier New" panose="02070309020205020404" pitchFamily="49" charset="0"/>
                <a:cs typeface="Courier New" panose="02070309020205020404" pitchFamily="49" charset="0"/>
              </a:rPr>
              <a:t>n_mystere</a:t>
            </a:r>
            <a:r>
              <a:rPr lang="fr-FR" sz="1600" spc="-1">
                <a:latin typeface="Courier New" panose="02070309020205020404" pitchFamily="49" charset="0"/>
                <a:cs typeface="Courier New" panose="02070309020205020404" pitchFamily="49" charset="0"/>
              </a:rPr>
              <a:t> &lt; </a:t>
            </a:r>
            <a:r>
              <a:rPr lang="fr-FR" sz="1600" spc="-1" err="1">
                <a:latin typeface="Courier New" panose="02070309020205020404" pitchFamily="49" charset="0"/>
                <a:cs typeface="Courier New" panose="02070309020205020404" pitchFamily="49" charset="0"/>
              </a:rPr>
              <a:t>n</a:t>
            </a:r>
            <a:r>
              <a:rPr lang="fr-FR" sz="1600" b="0" strike="noStrike" spc="-1" err="1">
                <a:latin typeface="Courier New" panose="02070309020205020404" pitchFamily="49" charset="0"/>
                <a:cs typeface="Courier New" panose="02070309020205020404" pitchFamily="49" charset="0"/>
              </a:rPr>
              <a:t>_</a:t>
            </a:r>
            <a:r>
              <a:rPr lang="fr-FR" sz="1600" spc="-1" err="1">
                <a:latin typeface="Courier New" panose="02070309020205020404" pitchFamily="49" charset="0"/>
                <a:cs typeface="Courier New" panose="02070309020205020404" pitchFamily="49" charset="0"/>
              </a:rPr>
              <a:t>joueur</a:t>
            </a: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alors</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Ecrire</a:t>
            </a:r>
            <a:r>
              <a:rPr lang="fr-FR" sz="1600" spc="-1">
                <a:latin typeface="Courier New" panose="02070309020205020404" pitchFamily="49" charset="0"/>
                <a:cs typeface="Courier New" panose="02070309020205020404" pitchFamily="49" charset="0"/>
              </a:rPr>
              <a:t> “C’est moins”</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Sinon</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Ecrire</a:t>
            </a:r>
            <a:r>
              <a:rPr lang="fr-FR" sz="1600" spc="-1">
                <a:latin typeface="Courier New" panose="02070309020205020404" pitchFamily="49" charset="0"/>
                <a:cs typeface="Courier New" panose="02070309020205020404" pitchFamily="49" charset="0"/>
              </a:rPr>
              <a:t>  “C’est plus”</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a:t>
            </a:r>
            <a:r>
              <a:rPr lang="fr-FR" sz="1600" b="1" spc="-1" err="1">
                <a:latin typeface="Courier New" panose="02070309020205020404" pitchFamily="49" charset="0"/>
                <a:cs typeface="Courier New" panose="02070309020205020404" pitchFamily="49" charset="0"/>
              </a:rPr>
              <a:t>Fsi</a:t>
            </a:r>
            <a:endParaRPr lang="fr-FR" sz="1600" b="1"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n</a:t>
            </a:r>
            <a:r>
              <a:rPr lang="fr-FR" sz="1600" b="0" strike="noStrike" spc="-1" err="1">
                <a:latin typeface="Courier New" panose="02070309020205020404" pitchFamily="49" charset="0"/>
                <a:cs typeface="Courier New" panose="02070309020205020404" pitchFamily="49" charset="0"/>
              </a:rPr>
              <a:t>_</a:t>
            </a:r>
            <a:r>
              <a:rPr lang="fr-FR" sz="1600" spc="-1" err="1">
                <a:latin typeface="Courier New" panose="02070309020205020404" pitchFamily="49" charset="0"/>
                <a:cs typeface="Courier New" panose="02070309020205020404" pitchFamily="49" charset="0"/>
              </a:rPr>
              <a:t>joueur</a:t>
            </a:r>
            <a:r>
              <a:rPr lang="fr-FR" sz="1600" b="0" strike="noStrike" spc="-1">
                <a:latin typeface="Courier New" panose="02070309020205020404" pitchFamily="49" charset="0"/>
                <a:cs typeface="Courier New" panose="02070309020205020404" pitchFamily="49" charset="0"/>
              </a:rPr>
              <a:t> &lt;- </a:t>
            </a:r>
            <a:r>
              <a:rPr lang="fr-FR" sz="1600" b="1" strike="noStrike" spc="-1">
                <a:latin typeface="Courier New" panose="02070309020205020404" pitchFamily="49" charset="0"/>
                <a:cs typeface="Courier New" panose="02070309020205020404" pitchFamily="49" charset="0"/>
              </a:rPr>
              <a:t>Lire</a:t>
            </a:r>
            <a:endParaRPr lang="fr-FR" sz="1600"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0" strike="noStrike" spc="-1">
                <a:latin typeface="Courier New" panose="02070309020205020404" pitchFamily="49" charset="0"/>
                <a:cs typeface="Courier New" panose="02070309020205020404" pitchFamily="49" charset="0"/>
              </a:rPr>
              <a:t>	</a:t>
            </a:r>
            <a:r>
              <a:rPr lang="fr-FR" sz="1600" b="1" strike="noStrike" spc="-1" err="1">
                <a:latin typeface="Courier New" panose="02070309020205020404" pitchFamily="49" charset="0"/>
                <a:cs typeface="Courier New" panose="02070309020205020404" pitchFamily="49" charset="0"/>
              </a:rPr>
              <a:t>Ftant</a:t>
            </a:r>
            <a:r>
              <a:rPr lang="fr-FR" sz="1600" b="1" strike="noStrike" spc="-1">
                <a:latin typeface="Courier New" panose="02070309020205020404" pitchFamily="49" charset="0"/>
                <a:cs typeface="Courier New" panose="02070309020205020404" pitchFamily="49" charset="0"/>
              </a:rPr>
              <a:t> </a:t>
            </a:r>
            <a:endParaRPr lang="fr-FR" sz="1600" b="1"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Ecrire</a:t>
            </a:r>
            <a:r>
              <a:rPr lang="fr-FR" sz="1600" spc="-1">
                <a:latin typeface="Courier New" panose="02070309020205020404" pitchFamily="49" charset="0"/>
                <a:cs typeface="Courier New" panose="02070309020205020404" pitchFamily="49" charset="0"/>
              </a:rPr>
              <a:t> “C’est gagné”</a:t>
            </a:r>
          </a:p>
          <a:p>
            <a:pPr marL="108000">
              <a:spcAft>
                <a:spcPts val="1060"/>
              </a:spcAft>
              <a:buClr>
                <a:srgbClr val="000000"/>
              </a:buClr>
              <a:buSzPct val="45000"/>
            </a:pPr>
            <a:r>
              <a:rPr lang="fr-FR" sz="1600" b="1" strike="noStrike" spc="-1">
                <a:latin typeface="Courier New" panose="02070309020205020404" pitchFamily="49" charset="0"/>
                <a:cs typeface="Courier New" panose="02070309020205020404" pitchFamily="49" charset="0"/>
              </a:rPr>
              <a:t>Fin</a:t>
            </a: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4763336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83558"/>
            <a:ext cx="8229240" cy="1142640"/>
          </a:xfrm>
          <a:prstGeom prst="rect">
            <a:avLst/>
          </a:prstGeom>
          <a:noFill/>
          <a:ln w="0">
            <a:noFill/>
          </a:ln>
        </p:spPr>
        <p:txBody>
          <a:bodyPr lIns="0" tIns="0" rIns="0" bIns="0">
            <a:noAutofit/>
          </a:bodyPr>
          <a:lstStyle/>
          <a:p>
            <a:r>
              <a:rPr lang="fr-FR" sz="3200" spc="-1">
                <a:solidFill>
                  <a:srgbClr val="376092"/>
                </a:solidFill>
                <a:latin typeface="Arial"/>
              </a:rPr>
              <a:t>Découvrir le nombre mystère - constatations</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Il est possible de combiner les structures « Si » et les structures « Tant que ».</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Cet algorithme ne vérifie pas la saisie.</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225271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Nous créons des algorithmes</a:t>
            </a:r>
            <a:endParaRPr lang="en-US" sz="3200" b="0" strike="noStrike" spc="-1">
              <a:solidFill>
                <a:srgbClr val="376092"/>
              </a:solidFill>
              <a:latin typeface="Arial"/>
            </a:endParaRPr>
          </a:p>
        </p:txBody>
      </p:sp>
      <p:sp>
        <p:nvSpPr>
          <p:cNvPr id="144"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Indiquer un chemin.</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Donner des consignes à ses enfants.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Organisation de notre travail.</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83558"/>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Un peu de graphisme</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Nous voulons écrire un algorithme qui propose de dessiner un rectangle avec des ‘*’.</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L’algorithme lit la hauteur et la largeur du rectangle. </a:t>
            </a:r>
          </a:p>
          <a:p>
            <a:pPr marL="432000" indent="-324000">
              <a:spcAft>
                <a:spcPts val="1060"/>
              </a:spcAft>
              <a:buClr>
                <a:srgbClr val="000000"/>
              </a:buClr>
              <a:buSzPct val="45000"/>
              <a:buFont typeface="Wingdings" charset="2"/>
              <a:buChar char=""/>
            </a:pPr>
            <a:r>
              <a:rPr lang="fr-FR" sz="2400" spc="-1">
                <a:solidFill>
                  <a:srgbClr val="376092"/>
                </a:solidFill>
                <a:latin typeface="Arial"/>
              </a:rPr>
              <a:t>Pour chaque ligne dans la hauteur il faudra écrire autant de caractères ‘*’ que le spécifie la largeur.</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Il y a donc une boucle (parcours de la largeur) dans une autre boucle (parcours </a:t>
            </a:r>
            <a:r>
              <a:rPr lang="fr-FR" sz="2400" spc="-1">
                <a:solidFill>
                  <a:srgbClr val="376092"/>
                </a:solidFill>
                <a:latin typeface="Arial"/>
              </a:rPr>
              <a:t>de la</a:t>
            </a:r>
            <a:r>
              <a:rPr lang="fr-FR" sz="2400" b="0" strike="noStrike" spc="-1">
                <a:solidFill>
                  <a:srgbClr val="376092"/>
                </a:solidFill>
                <a:latin typeface="Arial"/>
              </a:rPr>
              <a:t> hauteur).</a:t>
            </a:r>
          </a:p>
          <a:p>
            <a:pPr marL="432000" indent="-324000">
              <a:spcAft>
                <a:spcPts val="1060"/>
              </a:spcAft>
              <a:buClr>
                <a:srgbClr val="000000"/>
              </a:buClr>
              <a:buSzPct val="45000"/>
              <a:buFont typeface="Wingdings" charset="2"/>
              <a:buChar char=""/>
            </a:pPr>
            <a:r>
              <a:rPr lang="fr-FR" sz="2400" spc="-1">
                <a:solidFill>
                  <a:srgbClr val="376092"/>
                </a:solidFill>
                <a:latin typeface="Arial"/>
              </a:rPr>
              <a:t>L’algorithme doit afficher un rectangle.</a:t>
            </a:r>
            <a:endParaRPr lang="fr-FR" sz="2400" b="0" strike="noStrike" spc="-1">
              <a:solidFill>
                <a:srgbClr val="376092"/>
              </a:solidFill>
              <a:latin typeface="Arial"/>
            </a:endParaRP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5554248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83558"/>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Un peu de graphisme - Algorithme</a:t>
            </a:r>
            <a:endParaRPr lang="en-US" sz="3200" b="0" strike="noStrike" spc="-1">
              <a:solidFill>
                <a:srgbClr val="376092"/>
              </a:solidFill>
              <a:latin typeface="Arial"/>
            </a:endParaRPr>
          </a:p>
        </p:txBody>
      </p:sp>
      <p:sp>
        <p:nvSpPr>
          <p:cNvPr id="146" name="TextShape 2"/>
          <p:cNvSpPr txBox="1"/>
          <p:nvPr/>
        </p:nvSpPr>
        <p:spPr>
          <a:xfrm>
            <a:off x="457200" y="861134"/>
            <a:ext cx="8229240" cy="5264625"/>
          </a:xfrm>
          <a:prstGeom prst="rect">
            <a:avLst/>
          </a:prstGeom>
          <a:noFill/>
          <a:ln w="0">
            <a:noFill/>
          </a:ln>
        </p:spPr>
        <p:txBody>
          <a:bodyPr lIns="0" tIns="0" rIns="0" bIns="0" anchor="t">
            <a:noAutofit/>
          </a:bodyPr>
          <a:lstStyle/>
          <a:p>
            <a:pPr marL="107950">
              <a:spcAft>
                <a:spcPts val="1060"/>
              </a:spcAft>
              <a:buClr>
                <a:srgbClr val="000000"/>
              </a:buClr>
              <a:buSzPct val="45000"/>
            </a:pPr>
            <a:r>
              <a:rPr lang="fr-FR" sz="1600" b="1" strike="noStrike" spc="-1">
                <a:latin typeface="Courier New"/>
                <a:cs typeface="Courier New"/>
              </a:rPr>
              <a:t>Déclaration</a:t>
            </a:r>
            <a:endParaRPr lang="fr-FR">
              <a:latin typeface="Courier New"/>
              <a:cs typeface="Courier New"/>
            </a:endParaRPr>
          </a:p>
          <a:p>
            <a:pPr marL="107950">
              <a:spcAft>
                <a:spcPts val="1060"/>
              </a:spcAft>
              <a:buClr>
                <a:srgbClr val="000000"/>
              </a:buClr>
              <a:buSzPct val="45000"/>
            </a:pPr>
            <a:r>
              <a:rPr lang="fr-FR" sz="1600" spc="-1">
                <a:latin typeface="Courier New"/>
                <a:cs typeface="Courier New"/>
              </a:rPr>
              <a:t>	</a:t>
            </a:r>
            <a:r>
              <a:rPr lang="fr-FR" sz="1600" b="1" spc="-1">
                <a:latin typeface="Courier New"/>
                <a:cs typeface="Courier New"/>
              </a:rPr>
              <a:t>Entier </a:t>
            </a:r>
            <a:r>
              <a:rPr lang="fr-FR" sz="1600" spc="-1">
                <a:latin typeface="Courier New"/>
                <a:cs typeface="Courier New"/>
              </a:rPr>
              <a:t>: hauteur, largeur</a:t>
            </a:r>
            <a:endParaRPr lang="fr-FR" sz="1600" b="1" spc="-1">
              <a:latin typeface="Courier New" panose="02070309020205020404" pitchFamily="49" charset="0"/>
              <a:cs typeface="Courier New" panose="02070309020205020404" pitchFamily="49" charset="0"/>
            </a:endParaRPr>
          </a:p>
          <a:p>
            <a:pPr marL="107950">
              <a:spcAft>
                <a:spcPts val="1060"/>
              </a:spcAft>
            </a:pPr>
            <a:r>
              <a:rPr lang="fr-FR" sz="1600" b="1" spc="-1">
                <a:latin typeface="Courier New"/>
                <a:cs typeface="Courier New"/>
              </a:rPr>
              <a:t>Début</a:t>
            </a:r>
            <a:endParaRPr lang="fr-FR"/>
          </a:p>
          <a:p>
            <a:pPr marL="107950">
              <a:spcAft>
                <a:spcPts val="1060"/>
              </a:spcAft>
            </a:pPr>
            <a:r>
              <a:rPr lang="fr-FR" sz="1600" spc="-1">
                <a:latin typeface="Courier New"/>
                <a:cs typeface="Courier New"/>
              </a:rPr>
              <a:t>	hauteur &lt;- </a:t>
            </a:r>
            <a:r>
              <a:rPr lang="fr-FR" sz="1600" b="1" spc="-1">
                <a:latin typeface="Courier New"/>
                <a:cs typeface="Courier New"/>
              </a:rPr>
              <a:t>Lireç</a:t>
            </a:r>
            <a:endParaRPr lang="fr-FR"/>
          </a:p>
          <a:p>
            <a:pPr marL="107950">
              <a:spcAft>
                <a:spcPts val="1060"/>
              </a:spcAft>
            </a:pPr>
            <a:r>
              <a:rPr lang="fr-FR" sz="1600" spc="-1">
                <a:latin typeface="Courier New"/>
                <a:cs typeface="Courier New"/>
              </a:rPr>
              <a:t>	largeur &lt;- </a:t>
            </a:r>
            <a:r>
              <a:rPr lang="fr-FR" sz="1600" b="1" spc="-1">
                <a:latin typeface="Courier New"/>
                <a:cs typeface="Courier New"/>
              </a:rPr>
              <a:t>Lire</a:t>
            </a:r>
            <a:endParaRPr lang="fr-FR"/>
          </a:p>
          <a:p>
            <a:pPr marL="107950">
              <a:spcAft>
                <a:spcPts val="1060"/>
              </a:spcAft>
            </a:pPr>
            <a:r>
              <a:rPr lang="fr-FR" sz="1600" spc="-1">
                <a:latin typeface="Courier New"/>
                <a:cs typeface="Courier New"/>
              </a:rPr>
              <a:t>	</a:t>
            </a:r>
            <a:r>
              <a:rPr lang="fr-FR" sz="1600" b="1" spc="-1">
                <a:latin typeface="Courier New"/>
                <a:cs typeface="Courier New"/>
              </a:rPr>
              <a:t>Tant que </a:t>
            </a:r>
            <a:r>
              <a:rPr lang="fr-FR" sz="1600" spc="-1">
                <a:latin typeface="Courier New"/>
                <a:cs typeface="Courier New"/>
              </a:rPr>
              <a:t>hauteur &gt; 0 </a:t>
            </a:r>
            <a:r>
              <a:rPr lang="fr-FR" sz="1600" b="1" spc="-1">
                <a:latin typeface="Courier New"/>
                <a:cs typeface="Courier New"/>
              </a:rPr>
              <a:t>Faire</a:t>
            </a:r>
            <a:endParaRPr lang="fr-FR"/>
          </a:p>
          <a:p>
            <a:pPr marL="107950">
              <a:spcAft>
                <a:spcPts val="1060"/>
              </a:spcAft>
            </a:pPr>
            <a:r>
              <a:rPr lang="fr-FR" sz="1600" spc="-1">
                <a:latin typeface="Courier New"/>
                <a:cs typeface="Courier New"/>
              </a:rPr>
              <a:t>		</a:t>
            </a:r>
            <a:r>
              <a:rPr lang="fr-FR" sz="1600" spc="-1" err="1">
                <a:latin typeface="Courier New"/>
                <a:cs typeface="Courier New"/>
              </a:rPr>
              <a:t>largeur_temp</a:t>
            </a:r>
            <a:r>
              <a:rPr lang="fr-FR" sz="1600" spc="-1">
                <a:latin typeface="Courier New"/>
                <a:cs typeface="Courier New"/>
              </a:rPr>
              <a:t> = largeur</a:t>
            </a:r>
            <a:endParaRPr lang="fr-FR"/>
          </a:p>
          <a:p>
            <a:pPr marL="107950">
              <a:spcAft>
                <a:spcPts val="1060"/>
              </a:spcAft>
            </a:pPr>
            <a:r>
              <a:rPr lang="fr-FR" sz="1600" spc="-1">
                <a:latin typeface="Courier New"/>
                <a:cs typeface="Courier New"/>
              </a:rPr>
              <a:t>		</a:t>
            </a:r>
            <a:r>
              <a:rPr lang="fr-FR" sz="1600" b="1" spc="-1">
                <a:latin typeface="Courier New"/>
                <a:cs typeface="Courier New"/>
              </a:rPr>
              <a:t>Tant que </a:t>
            </a:r>
            <a:r>
              <a:rPr lang="fr-FR" sz="1600" spc="-1" err="1">
                <a:latin typeface="Courier New"/>
                <a:cs typeface="Courier New"/>
              </a:rPr>
              <a:t>largeur_temp</a:t>
            </a:r>
            <a:r>
              <a:rPr lang="fr-FR" sz="1600" spc="-1">
                <a:latin typeface="Courier New"/>
                <a:cs typeface="Courier New"/>
              </a:rPr>
              <a:t> &gt; 0 </a:t>
            </a:r>
            <a:r>
              <a:rPr lang="fr-FR" sz="1600" b="1" spc="-1">
                <a:latin typeface="Courier New"/>
                <a:cs typeface="Courier New"/>
              </a:rPr>
              <a:t>Faire</a:t>
            </a:r>
            <a:endParaRPr lang="fr-FR"/>
          </a:p>
          <a:p>
            <a:pPr marL="107950">
              <a:spcAft>
                <a:spcPts val="1060"/>
              </a:spcAft>
            </a:pPr>
            <a:r>
              <a:rPr lang="fr-FR" sz="1600" spc="-1">
                <a:latin typeface="Courier New"/>
                <a:cs typeface="Courier New"/>
              </a:rPr>
              <a:t>			</a:t>
            </a:r>
            <a:r>
              <a:rPr lang="fr-FR" sz="1600" b="1" spc="-1">
                <a:latin typeface="Courier New"/>
                <a:cs typeface="Courier New"/>
              </a:rPr>
              <a:t>Ecrire</a:t>
            </a:r>
            <a:r>
              <a:rPr lang="fr-FR" sz="1600" spc="-1">
                <a:latin typeface="Courier New"/>
                <a:cs typeface="Courier New"/>
              </a:rPr>
              <a:t> ‘*’</a:t>
            </a:r>
            <a:endParaRPr lang="fr-FR"/>
          </a:p>
          <a:p>
            <a:pPr marL="107950">
              <a:spcAft>
                <a:spcPts val="1060"/>
              </a:spcAft>
            </a:pPr>
            <a:r>
              <a:rPr lang="fr-FR" sz="1600" spc="-1">
                <a:latin typeface="Courier New"/>
                <a:cs typeface="Courier New"/>
              </a:rPr>
              <a:t>			</a:t>
            </a:r>
            <a:r>
              <a:rPr lang="fr-FR" sz="1600" spc="-1" err="1">
                <a:latin typeface="Courier New"/>
                <a:cs typeface="Courier New"/>
              </a:rPr>
              <a:t>largeur_temp</a:t>
            </a:r>
            <a:r>
              <a:rPr lang="fr-FR" sz="1600" spc="-1">
                <a:latin typeface="Courier New"/>
                <a:cs typeface="Courier New"/>
              </a:rPr>
              <a:t> &lt;- </a:t>
            </a:r>
            <a:r>
              <a:rPr lang="fr-FR" sz="1600" spc="-1" err="1">
                <a:latin typeface="Courier New"/>
                <a:cs typeface="Courier New"/>
              </a:rPr>
              <a:t>largeur_temp</a:t>
            </a:r>
            <a:r>
              <a:rPr lang="fr-FR" sz="1600" spc="-1">
                <a:latin typeface="Courier New"/>
                <a:cs typeface="Courier New"/>
              </a:rPr>
              <a:t> - 1</a:t>
            </a:r>
            <a:endParaRPr lang="fr-FR"/>
          </a:p>
          <a:p>
            <a:pPr marL="107950">
              <a:spcAft>
                <a:spcPts val="1060"/>
              </a:spcAft>
            </a:pPr>
            <a:r>
              <a:rPr lang="fr-FR" sz="1600" spc="-1">
                <a:latin typeface="Courier New"/>
                <a:cs typeface="Courier New"/>
              </a:rPr>
              <a:t>		</a:t>
            </a:r>
            <a:r>
              <a:rPr lang="fr-FR" sz="1600" b="1" spc="-1" err="1">
                <a:latin typeface="Courier New"/>
                <a:cs typeface="Courier New"/>
              </a:rPr>
              <a:t>Ftant</a:t>
            </a:r>
            <a:endParaRPr lang="fr-FR" sz="1600" b="1" spc="-1">
              <a:latin typeface="Courier New"/>
              <a:cs typeface="Courier New"/>
            </a:endParaRPr>
          </a:p>
          <a:p>
            <a:pPr marL="107950">
              <a:spcAft>
                <a:spcPts val="1060"/>
              </a:spcAft>
            </a:pPr>
            <a:r>
              <a:rPr lang="fr-FR" sz="1600" spc="-1">
                <a:latin typeface="Courier New"/>
                <a:cs typeface="Courier New"/>
              </a:rPr>
              <a:t>		</a:t>
            </a:r>
            <a:r>
              <a:rPr lang="fr-FR" sz="1600" b="1" spc="-1">
                <a:latin typeface="Courier New"/>
                <a:cs typeface="Courier New"/>
              </a:rPr>
              <a:t>Ecrire </a:t>
            </a:r>
            <a:r>
              <a:rPr lang="fr-FR" sz="1600" spc="-1">
                <a:latin typeface="Courier New"/>
                <a:cs typeface="Courier New"/>
              </a:rPr>
              <a:t>‘&lt;retour à la ligne&gt;’</a:t>
            </a:r>
            <a:endParaRPr lang="fr-FR"/>
          </a:p>
          <a:p>
            <a:pPr marL="107950">
              <a:spcAft>
                <a:spcPts val="1060"/>
              </a:spcAft>
            </a:pPr>
            <a:r>
              <a:rPr lang="fr-FR" sz="1600" spc="-1">
                <a:latin typeface="Courier New"/>
                <a:cs typeface="Courier New"/>
              </a:rPr>
              <a:t>		hauteur &lt;- hauteur -1</a:t>
            </a:r>
            <a:endParaRPr lang="fr-FR"/>
          </a:p>
          <a:p>
            <a:pPr marL="107950">
              <a:spcAft>
                <a:spcPts val="1060"/>
              </a:spcAft>
            </a:pPr>
            <a:r>
              <a:rPr lang="fr-FR" sz="1600" b="1" spc="-1">
                <a:latin typeface="Courier New"/>
                <a:cs typeface="Courier New"/>
              </a:rPr>
              <a:t>	</a:t>
            </a:r>
            <a:r>
              <a:rPr lang="fr-FR" sz="1600" b="1" spc="-1" err="1">
                <a:latin typeface="Courier New"/>
                <a:cs typeface="Courier New"/>
              </a:rPr>
              <a:t>Ftant</a:t>
            </a:r>
            <a:r>
              <a:rPr lang="fr-FR" sz="1600" b="1" spc="-1">
                <a:latin typeface="Courier New"/>
                <a:cs typeface="Courier New"/>
              </a:rPr>
              <a:t> </a:t>
            </a:r>
            <a:endParaRPr lang="fr-FR"/>
          </a:p>
          <a:p>
            <a:pPr marL="107950">
              <a:spcAft>
                <a:spcPts val="1060"/>
              </a:spcAft>
              <a:buClr>
                <a:srgbClr val="000000"/>
              </a:buClr>
              <a:buSzPct val="45000"/>
            </a:pPr>
            <a:r>
              <a:rPr lang="fr-FR" sz="1600" b="1" strike="noStrike" spc="-1">
                <a:latin typeface="Courier New"/>
                <a:cs typeface="Courier New"/>
              </a:rPr>
              <a:t>Fin</a:t>
            </a:r>
          </a:p>
          <a:p>
            <a:pPr marL="107950">
              <a:spcAft>
                <a:spcPts val="1060"/>
              </a:spcAft>
              <a:buClr>
                <a:srgbClr val="000000"/>
              </a:buClr>
              <a:buSzPct val="45000"/>
            </a:pPr>
            <a:endParaRPr lang="en-US" sz="2400" b="0" strike="noStrike" spc="-1">
              <a:solidFill>
                <a:srgbClr val="376092"/>
              </a:solidFill>
              <a:latin typeface="Arial"/>
            </a:endParaRPr>
          </a:p>
          <a:p>
            <a:pPr marL="1295400" lvl="2" indent="-287655">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6745547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83558"/>
            <a:ext cx="8229240" cy="1142640"/>
          </a:xfrm>
          <a:prstGeom prst="rect">
            <a:avLst/>
          </a:prstGeom>
          <a:noFill/>
          <a:ln w="0">
            <a:noFill/>
          </a:ln>
        </p:spPr>
        <p:txBody>
          <a:bodyPr lIns="0" tIns="0" rIns="0" bIns="0">
            <a:noAutofit/>
          </a:bodyPr>
          <a:lstStyle/>
          <a:p>
            <a:r>
              <a:rPr lang="fr-FR" sz="3200" spc="-1">
                <a:solidFill>
                  <a:srgbClr val="376092"/>
                </a:solidFill>
                <a:latin typeface="Arial"/>
              </a:rPr>
              <a:t>Un peu de graphisme - constatations</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Il est parfois nécessaire de passer par des variables temporaires pour ne pas perdre un résultat d’un tour à l’autre de la boucle.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On écrit une ‘*’ à la fois mais dans une boucle de taille « largeur » qui est elle-même appelée « hauteur » fois.</a:t>
            </a:r>
          </a:p>
          <a:p>
            <a:pPr marL="432000" indent="-324000">
              <a:spcAft>
                <a:spcPts val="1060"/>
              </a:spcAft>
              <a:buClr>
                <a:srgbClr val="000000"/>
              </a:buClr>
              <a:buSzPct val="45000"/>
              <a:buFont typeface="Wingdings" charset="2"/>
              <a:buChar char=""/>
            </a:pPr>
            <a:r>
              <a:rPr lang="fr-FR" sz="2400" spc="-1">
                <a:solidFill>
                  <a:srgbClr val="376092"/>
                </a:solidFill>
                <a:latin typeface="Arial"/>
              </a:rPr>
              <a:t>Dans ce cas, on connait à l’avance le nombre de passages dans les boucles, la structure « Pour » est donc plus intéressante.</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9747742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83558"/>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Un peu de graphisme – Algorithme avec « Pour »</a:t>
            </a:r>
            <a:endParaRPr lang="en-US" sz="3200" b="0" strike="noStrike" spc="-1">
              <a:solidFill>
                <a:srgbClr val="376092"/>
              </a:solidFill>
              <a:latin typeface="Arial"/>
            </a:endParaRPr>
          </a:p>
        </p:txBody>
      </p:sp>
      <p:sp>
        <p:nvSpPr>
          <p:cNvPr id="146" name="TextShape 2"/>
          <p:cNvSpPr txBox="1"/>
          <p:nvPr/>
        </p:nvSpPr>
        <p:spPr>
          <a:xfrm>
            <a:off x="457200" y="1426198"/>
            <a:ext cx="8229240" cy="4699561"/>
          </a:xfrm>
          <a:prstGeom prst="rect">
            <a:avLst/>
          </a:prstGeom>
          <a:noFill/>
          <a:ln w="0">
            <a:noFill/>
          </a:ln>
        </p:spPr>
        <p:txBody>
          <a:bodyPr lIns="0" tIns="0" rIns="0" bIns="0">
            <a:noAutofit/>
          </a:bodyPr>
          <a:lstStyle/>
          <a:p>
            <a:pPr marL="108000">
              <a:spcAft>
                <a:spcPts val="1060"/>
              </a:spcAft>
              <a:buClr>
                <a:srgbClr val="000000"/>
              </a:buClr>
              <a:buSzPct val="45000"/>
            </a:pPr>
            <a:r>
              <a:rPr lang="fr-FR" sz="1600" b="1" strike="noStrike" spc="-1">
                <a:latin typeface="Courier New" panose="02070309020205020404" pitchFamily="49" charset="0"/>
                <a:cs typeface="Courier New" panose="02070309020205020404" pitchFamily="49" charset="0"/>
              </a:rPr>
              <a:t>Déclaration</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Entier </a:t>
            </a:r>
            <a:r>
              <a:rPr lang="fr-FR" sz="1600" spc="-1">
                <a:latin typeface="Courier New" panose="02070309020205020404" pitchFamily="49" charset="0"/>
                <a:cs typeface="Courier New" panose="02070309020205020404" pitchFamily="49" charset="0"/>
              </a:rPr>
              <a:t>: hauteur, largeur</a:t>
            </a:r>
          </a:p>
          <a:p>
            <a:pPr marL="108000">
              <a:spcAft>
                <a:spcPts val="1060"/>
              </a:spcAft>
              <a:buClr>
                <a:srgbClr val="000000"/>
              </a:buClr>
              <a:buSzPct val="45000"/>
            </a:pPr>
            <a:r>
              <a:rPr lang="fr-FR" sz="1600" b="1" strike="noStrike" spc="-1">
                <a:latin typeface="Courier New" panose="02070309020205020404" pitchFamily="49" charset="0"/>
                <a:cs typeface="Courier New" panose="02070309020205020404" pitchFamily="49" charset="0"/>
              </a:rPr>
              <a:t>Début</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hauteur &lt;- </a:t>
            </a:r>
            <a:r>
              <a:rPr lang="fr-FR" sz="1600" b="1"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z="1600" b="0" strike="noStrike" spc="-1">
                <a:latin typeface="Courier New" panose="02070309020205020404" pitchFamily="49" charset="0"/>
                <a:cs typeface="Courier New" panose="02070309020205020404" pitchFamily="49" charset="0"/>
              </a:rPr>
              <a:t>	largeur &lt;- </a:t>
            </a:r>
            <a:r>
              <a:rPr lang="fr-FR" sz="1600" b="1" strike="noStrike"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Pour</a:t>
            </a:r>
            <a:r>
              <a:rPr lang="fr-FR" sz="1600" spc="-1">
                <a:latin typeface="Courier New" panose="02070309020205020404" pitchFamily="49" charset="0"/>
                <a:cs typeface="Courier New" panose="02070309020205020404" pitchFamily="49" charset="0"/>
              </a:rPr>
              <a:t> h de 1 à hauteur </a:t>
            </a:r>
            <a:r>
              <a:rPr lang="fr-FR" sz="1600" b="1" spc="-1">
                <a:latin typeface="Courier New" panose="02070309020205020404" pitchFamily="49" charset="0"/>
                <a:cs typeface="Courier New" panose="02070309020205020404" pitchFamily="49" charset="0"/>
              </a:rPr>
              <a:t>Faire</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Pour</a:t>
            </a:r>
            <a:r>
              <a:rPr lang="fr-FR" sz="1600" spc="-1">
                <a:latin typeface="Courier New" panose="02070309020205020404" pitchFamily="49" charset="0"/>
                <a:cs typeface="Courier New" panose="02070309020205020404" pitchFamily="49" charset="0"/>
              </a:rPr>
              <a:t> l de 1 à largeur </a:t>
            </a:r>
            <a:r>
              <a:rPr lang="fr-FR" sz="1600" b="1" spc="-1">
                <a:latin typeface="Courier New" panose="02070309020205020404" pitchFamily="49" charset="0"/>
                <a:cs typeface="Courier New" panose="02070309020205020404" pitchFamily="49" charset="0"/>
              </a:rPr>
              <a:t>Faire</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Ecrire</a:t>
            </a:r>
            <a:r>
              <a:rPr lang="fr-FR" sz="1600" spc="-1">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err="1">
                <a:latin typeface="Courier New" panose="02070309020205020404" pitchFamily="49" charset="0"/>
                <a:cs typeface="Courier New" panose="02070309020205020404" pitchFamily="49" charset="0"/>
              </a:rPr>
              <a:t>Fpour</a:t>
            </a:r>
            <a:endParaRPr lang="fr-FR" sz="1600" b="1"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Ecrire </a:t>
            </a:r>
            <a:r>
              <a:rPr lang="fr-FR" sz="1600" spc="-1">
                <a:latin typeface="Courier New" panose="02070309020205020404" pitchFamily="49" charset="0"/>
                <a:cs typeface="Courier New" panose="02070309020205020404" pitchFamily="49" charset="0"/>
              </a:rPr>
              <a:t>‘&lt;retour à la ligne&gt;’</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a:t>
            </a:r>
            <a:r>
              <a:rPr lang="fr-FR" sz="1600" b="1" strike="noStrike" spc="-1" err="1">
                <a:latin typeface="Courier New" panose="02070309020205020404" pitchFamily="49" charset="0"/>
                <a:cs typeface="Courier New" panose="02070309020205020404" pitchFamily="49" charset="0"/>
              </a:rPr>
              <a:t>Fpour</a:t>
            </a:r>
            <a:r>
              <a:rPr lang="fr-FR" sz="1600" b="1" strike="noStrike" spc="-1">
                <a:latin typeface="Courier New" panose="02070309020205020404" pitchFamily="49" charset="0"/>
                <a:cs typeface="Courier New" panose="02070309020205020404" pitchFamily="49" charset="0"/>
              </a:rPr>
              <a:t> </a:t>
            </a:r>
            <a:endParaRPr lang="fr-FR" sz="1600" b="1"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1" strike="noStrike" spc="-1">
                <a:latin typeface="Courier New" panose="02070309020205020404" pitchFamily="49" charset="0"/>
                <a:cs typeface="Courier New" panose="02070309020205020404" pitchFamily="49" charset="0"/>
              </a:rPr>
              <a:t>Fin</a:t>
            </a: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41521045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De l’algorithme au programme</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Implémenter l’algorithme du programme de musculation : 003Musculation.html</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Implémenter l’algorithme du jeu du nombre myst</a:t>
            </a:r>
            <a:r>
              <a:rPr lang="fr-FR" sz="2400" spc="-1">
                <a:solidFill>
                  <a:srgbClr val="376092"/>
                </a:solidFill>
                <a:latin typeface="Arial"/>
              </a:rPr>
              <a:t>ère</a:t>
            </a:r>
            <a:r>
              <a:rPr lang="fr-FR" sz="2400" b="0" strike="noStrike" spc="-1">
                <a:solidFill>
                  <a:srgbClr val="376092"/>
                </a:solidFill>
                <a:latin typeface="Arial"/>
              </a:rPr>
              <a:t>: 004BonNombre.html</a:t>
            </a:r>
          </a:p>
          <a:p>
            <a:pPr marL="432000" indent="-324000">
              <a:spcAft>
                <a:spcPts val="1060"/>
              </a:spcAft>
              <a:buClr>
                <a:srgbClr val="000000"/>
              </a:buClr>
              <a:buSzPct val="45000"/>
              <a:buFont typeface="Wingdings" charset="2"/>
              <a:buChar char=""/>
            </a:pPr>
            <a:r>
              <a:rPr lang="fr-FR" sz="2400" spc="-1">
                <a:solidFill>
                  <a:srgbClr val="376092"/>
                </a:solidFill>
                <a:latin typeface="Arial"/>
              </a:rPr>
              <a:t>Implémenter l’algorithme du graphisme : 005Graphisme.html</a:t>
            </a:r>
          </a:p>
          <a:p>
            <a:pPr marL="432000" indent="-324000">
              <a:spcAft>
                <a:spcPts val="1060"/>
              </a:spcAft>
              <a:buClr>
                <a:srgbClr val="000000"/>
              </a:buClr>
              <a:buSzPct val="45000"/>
              <a:buFont typeface="Wingdings" charset="2"/>
              <a:buChar char=""/>
            </a:pPr>
            <a:r>
              <a:rPr lang="fr-FR" sz="2400" spc="-1">
                <a:solidFill>
                  <a:srgbClr val="376092"/>
                </a:solidFill>
                <a:latin typeface="Arial"/>
              </a:rPr>
              <a:t>Implémenter l’algorithme du graphisme avec la version « Pour » : 005Graphisme.html</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758042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Pourquoi écrire des fonctions</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Les fonctions permettent de séparer un gros problème.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Les fonctions permettent d’écrire une seule fois un code utilisé à plusieurs endroits.</a:t>
            </a:r>
          </a:p>
          <a:p>
            <a:pPr marL="432000" indent="-324000">
              <a:spcAft>
                <a:spcPts val="1060"/>
              </a:spcAft>
              <a:buClr>
                <a:srgbClr val="000000"/>
              </a:buClr>
              <a:buSzPct val="45000"/>
              <a:buFont typeface="Wingdings" charset="2"/>
              <a:buChar char=""/>
            </a:pPr>
            <a:r>
              <a:rPr lang="fr-FR" sz="2400" spc="-1">
                <a:solidFill>
                  <a:srgbClr val="376092"/>
                </a:solidFill>
                <a:latin typeface="Arial"/>
              </a:rPr>
              <a:t>Les fonctions peuvent être réutilisés dans plusieurs programmes.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Les fonctions permettent de </a:t>
            </a:r>
            <a:r>
              <a:rPr lang="fr-FR" sz="2400" spc="-1">
                <a:solidFill>
                  <a:srgbClr val="376092"/>
                </a:solidFill>
                <a:latin typeface="Arial"/>
              </a:rPr>
              <a:t>travailler plus facilement à plusieurs.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Les fonctions permett</a:t>
            </a:r>
            <a:r>
              <a:rPr lang="fr-FR" sz="2400" spc="-1">
                <a:solidFill>
                  <a:srgbClr val="376092"/>
                </a:solidFill>
                <a:latin typeface="Arial"/>
              </a:rPr>
              <a:t>ent de limiter la portée des variables.</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7857538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Simplifier un problème : Tri par recherche du minimum</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Découpons le problème :</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Je cherche le minimum dans l’ensemble.</a:t>
            </a: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J</a:t>
            </a:r>
            <a:r>
              <a:rPr lang="fr-FR" sz="2400" b="0" strike="noStrike" spc="-1">
                <a:solidFill>
                  <a:srgbClr val="376092"/>
                </a:solidFill>
                <a:latin typeface="Calibri"/>
              </a:rPr>
              <a:t>’extrais le minimum de mon ensemble.</a:t>
            </a: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J’insère l’élément extrait à gauche des éléments déjà triés.</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Je reprends au début tant qu’il y a des éléments à trier.</a:t>
            </a:r>
            <a:endParaRPr lang="en-US" sz="2400" b="0" strike="noStrike"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40285234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Factoriser les traitements – Vérifier la saisie</a:t>
            </a:r>
            <a:endParaRPr lang="en-US" sz="3200" b="0" strike="noStrike" spc="-1">
              <a:solidFill>
                <a:srgbClr val="376092"/>
              </a:solidFill>
              <a:latin typeface="Arial"/>
            </a:endParaRPr>
          </a:p>
        </p:txBody>
      </p:sp>
      <p:sp>
        <p:nvSpPr>
          <p:cNvPr id="136" name="TextShape 2"/>
          <p:cNvSpPr txBox="1"/>
          <p:nvPr/>
        </p:nvSpPr>
        <p:spPr>
          <a:xfrm>
            <a:off x="457200" y="923278"/>
            <a:ext cx="8229240" cy="5202482"/>
          </a:xfrm>
          <a:prstGeom prst="rect">
            <a:avLst/>
          </a:prstGeom>
          <a:noFill/>
          <a:ln w="0">
            <a:noFill/>
          </a:ln>
        </p:spPr>
        <p:txBody>
          <a:bodyPr lIns="0" tIns="0" rIns="0" bIns="0">
            <a:noAutofit/>
          </a:bodyPr>
          <a:lstStyle/>
          <a:p>
            <a:pPr marL="108000">
              <a:spcAft>
                <a:spcPts val="1060"/>
              </a:spcAft>
              <a:buClr>
                <a:srgbClr val="000000"/>
              </a:buClr>
              <a:buSzPct val="45000"/>
            </a:pPr>
            <a:r>
              <a:rPr lang="fr-FR" sz="1600" b="1" strike="noStrike" spc="-1">
                <a:latin typeface="Courier New" panose="02070309020205020404" pitchFamily="49" charset="0"/>
                <a:cs typeface="Courier New" panose="02070309020205020404" pitchFamily="49" charset="0"/>
              </a:rPr>
              <a:t>Déclaration</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Entier </a:t>
            </a: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n_mystere</a:t>
            </a: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n</a:t>
            </a:r>
            <a:r>
              <a:rPr lang="fr-FR" sz="1600" b="0" strike="noStrike" spc="-1" err="1">
                <a:latin typeface="Courier New" panose="02070309020205020404" pitchFamily="49" charset="0"/>
                <a:cs typeface="Courier New" panose="02070309020205020404" pitchFamily="49" charset="0"/>
              </a:rPr>
              <a:t>_</a:t>
            </a:r>
            <a:r>
              <a:rPr lang="fr-FR" sz="1600" spc="-1" err="1">
                <a:latin typeface="Courier New" panose="02070309020205020404" pitchFamily="49" charset="0"/>
                <a:cs typeface="Courier New" panose="02070309020205020404" pitchFamily="49" charset="0"/>
              </a:rPr>
              <a:t>joueur</a:t>
            </a:r>
            <a:endParaRPr lang="fr-FR" sz="1600"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1" strike="noStrike" spc="-1">
                <a:latin typeface="Courier New" panose="02070309020205020404" pitchFamily="49" charset="0"/>
                <a:cs typeface="Courier New" panose="02070309020205020404" pitchFamily="49" charset="0"/>
              </a:rPr>
              <a:t>Début</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n_mystere</a:t>
            </a:r>
            <a:r>
              <a:rPr lang="fr-FR" sz="1600" spc="-1">
                <a:latin typeface="Courier New" panose="02070309020205020404" pitchFamily="49" charset="0"/>
                <a:cs typeface="Courier New" panose="02070309020205020404" pitchFamily="49" charset="0"/>
              </a:rPr>
              <a:t> &lt;- 10</a:t>
            </a:r>
          </a:p>
          <a:p>
            <a:pPr marL="108000">
              <a:spcAft>
                <a:spcPts val="1060"/>
              </a:spcAft>
              <a:buClr>
                <a:srgbClr val="000000"/>
              </a:buClr>
              <a:buSzPct val="45000"/>
            </a:pPr>
            <a:r>
              <a:rPr lang="fr-FR" sz="1600" b="0" strike="noStrike" spc="-1">
                <a:latin typeface="Courier New" panose="02070309020205020404" pitchFamily="49" charset="0"/>
                <a:cs typeface="Courier New" panose="02070309020205020404" pitchFamily="49" charset="0"/>
              </a:rPr>
              <a:t>	</a:t>
            </a:r>
            <a:r>
              <a:rPr lang="fr-FR" sz="1600" spc="-1" err="1">
                <a:solidFill>
                  <a:srgbClr val="0070C0"/>
                </a:solidFill>
                <a:latin typeface="Courier New" panose="02070309020205020404" pitchFamily="49" charset="0"/>
                <a:cs typeface="Courier New" panose="02070309020205020404" pitchFamily="49" charset="0"/>
              </a:rPr>
              <a:t>n</a:t>
            </a:r>
            <a:r>
              <a:rPr lang="fr-FR" sz="1600" b="0" strike="noStrike" spc="-1" err="1">
                <a:solidFill>
                  <a:srgbClr val="0070C0"/>
                </a:solidFill>
                <a:latin typeface="Courier New" panose="02070309020205020404" pitchFamily="49" charset="0"/>
                <a:cs typeface="Courier New" panose="02070309020205020404" pitchFamily="49" charset="0"/>
              </a:rPr>
              <a:t>_</a:t>
            </a:r>
            <a:r>
              <a:rPr lang="fr-FR" sz="1600" spc="-1" err="1">
                <a:solidFill>
                  <a:srgbClr val="0070C0"/>
                </a:solidFill>
                <a:latin typeface="Courier New" panose="02070309020205020404" pitchFamily="49" charset="0"/>
                <a:cs typeface="Courier New" panose="02070309020205020404" pitchFamily="49" charset="0"/>
              </a:rPr>
              <a:t>joueur</a:t>
            </a:r>
            <a:r>
              <a:rPr lang="fr-FR" sz="1600" b="0" strike="noStrike" spc="-1">
                <a:solidFill>
                  <a:srgbClr val="0070C0"/>
                </a:solidFill>
                <a:latin typeface="Courier New" panose="02070309020205020404" pitchFamily="49" charset="0"/>
                <a:cs typeface="Courier New" panose="02070309020205020404" pitchFamily="49" charset="0"/>
              </a:rPr>
              <a:t> &lt;- </a:t>
            </a:r>
            <a:r>
              <a:rPr lang="fr-FR" sz="1600" b="1" strike="noStrike" spc="-1">
                <a:solidFill>
                  <a:srgbClr val="0070C0"/>
                </a:solidFill>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Tant que </a:t>
            </a:r>
            <a:r>
              <a:rPr lang="fr-FR" sz="1600" spc="-1" err="1">
                <a:latin typeface="Courier New" panose="02070309020205020404" pitchFamily="49" charset="0"/>
                <a:cs typeface="Courier New" panose="02070309020205020404" pitchFamily="49" charset="0"/>
              </a:rPr>
              <a:t>n_mystere</a:t>
            </a:r>
            <a:r>
              <a:rPr lang="fr-FR" sz="1600" spc="-1">
                <a:latin typeface="Courier New" panose="02070309020205020404" pitchFamily="49" charset="0"/>
                <a:cs typeface="Courier New" panose="02070309020205020404" pitchFamily="49" charset="0"/>
              </a:rPr>
              <a:t> &lt;&gt; </a:t>
            </a:r>
            <a:r>
              <a:rPr lang="fr-FR" sz="1600" spc="-1" err="1">
                <a:latin typeface="Courier New" panose="02070309020205020404" pitchFamily="49" charset="0"/>
                <a:cs typeface="Courier New" panose="02070309020205020404" pitchFamily="49" charset="0"/>
              </a:rPr>
              <a:t>n</a:t>
            </a:r>
            <a:r>
              <a:rPr lang="fr-FR" sz="1600" b="0" strike="noStrike" spc="-1" err="1">
                <a:latin typeface="Courier New" panose="02070309020205020404" pitchFamily="49" charset="0"/>
                <a:cs typeface="Courier New" panose="02070309020205020404" pitchFamily="49" charset="0"/>
              </a:rPr>
              <a:t>_</a:t>
            </a:r>
            <a:r>
              <a:rPr lang="fr-FR" sz="1600" spc="-1" err="1">
                <a:latin typeface="Courier New" panose="02070309020205020404" pitchFamily="49" charset="0"/>
                <a:cs typeface="Courier New" panose="02070309020205020404" pitchFamily="49" charset="0"/>
              </a:rPr>
              <a:t>joueur</a:t>
            </a: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Faire</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Si </a:t>
            </a:r>
            <a:r>
              <a:rPr lang="fr-FR" sz="1600" spc="-1" err="1">
                <a:latin typeface="Courier New" panose="02070309020205020404" pitchFamily="49" charset="0"/>
                <a:cs typeface="Courier New" panose="02070309020205020404" pitchFamily="49" charset="0"/>
              </a:rPr>
              <a:t>n_mystere</a:t>
            </a:r>
            <a:r>
              <a:rPr lang="fr-FR" sz="1600" spc="-1">
                <a:latin typeface="Courier New" panose="02070309020205020404" pitchFamily="49" charset="0"/>
                <a:cs typeface="Courier New" panose="02070309020205020404" pitchFamily="49" charset="0"/>
              </a:rPr>
              <a:t> &lt; </a:t>
            </a:r>
            <a:r>
              <a:rPr lang="fr-FR" sz="1600" spc="-1" err="1">
                <a:latin typeface="Courier New" panose="02070309020205020404" pitchFamily="49" charset="0"/>
                <a:cs typeface="Courier New" panose="02070309020205020404" pitchFamily="49" charset="0"/>
              </a:rPr>
              <a:t>n</a:t>
            </a:r>
            <a:r>
              <a:rPr lang="fr-FR" sz="1600" b="0" strike="noStrike" spc="-1" err="1">
                <a:latin typeface="Courier New" panose="02070309020205020404" pitchFamily="49" charset="0"/>
                <a:cs typeface="Courier New" panose="02070309020205020404" pitchFamily="49" charset="0"/>
              </a:rPr>
              <a:t>_</a:t>
            </a:r>
            <a:r>
              <a:rPr lang="fr-FR" sz="1600" spc="-1" err="1">
                <a:latin typeface="Courier New" panose="02070309020205020404" pitchFamily="49" charset="0"/>
                <a:cs typeface="Courier New" panose="02070309020205020404" pitchFamily="49" charset="0"/>
              </a:rPr>
              <a:t>joueur</a:t>
            </a: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alors</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Ecrire</a:t>
            </a:r>
            <a:r>
              <a:rPr lang="fr-FR" sz="1600" spc="-1">
                <a:latin typeface="Courier New" panose="02070309020205020404" pitchFamily="49" charset="0"/>
                <a:cs typeface="Courier New" panose="02070309020205020404" pitchFamily="49" charset="0"/>
              </a:rPr>
              <a:t> “C’est moins”</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Sinon</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Ecrire</a:t>
            </a:r>
            <a:r>
              <a:rPr lang="fr-FR" sz="1600" spc="-1">
                <a:latin typeface="Courier New" panose="02070309020205020404" pitchFamily="49" charset="0"/>
                <a:cs typeface="Courier New" panose="02070309020205020404" pitchFamily="49" charset="0"/>
              </a:rPr>
              <a:t>  “C’est plus”</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a:t>
            </a:r>
            <a:r>
              <a:rPr lang="fr-FR" sz="1600" b="1" spc="-1" err="1">
                <a:latin typeface="Courier New" panose="02070309020205020404" pitchFamily="49" charset="0"/>
                <a:cs typeface="Courier New" panose="02070309020205020404" pitchFamily="49" charset="0"/>
              </a:rPr>
              <a:t>Fsi</a:t>
            </a:r>
            <a:endParaRPr lang="fr-FR" sz="1600" b="1"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spc="-1" err="1">
                <a:solidFill>
                  <a:srgbClr val="0070C0"/>
                </a:solidFill>
                <a:latin typeface="Courier New" panose="02070309020205020404" pitchFamily="49" charset="0"/>
                <a:cs typeface="Courier New" panose="02070309020205020404" pitchFamily="49" charset="0"/>
              </a:rPr>
              <a:t>n</a:t>
            </a:r>
            <a:r>
              <a:rPr lang="fr-FR" sz="1600" b="0" strike="noStrike" spc="-1" err="1">
                <a:solidFill>
                  <a:srgbClr val="0070C0"/>
                </a:solidFill>
                <a:latin typeface="Courier New" panose="02070309020205020404" pitchFamily="49" charset="0"/>
                <a:cs typeface="Courier New" panose="02070309020205020404" pitchFamily="49" charset="0"/>
              </a:rPr>
              <a:t>_</a:t>
            </a:r>
            <a:r>
              <a:rPr lang="fr-FR" sz="1600" spc="-1" err="1">
                <a:solidFill>
                  <a:srgbClr val="0070C0"/>
                </a:solidFill>
                <a:latin typeface="Courier New" panose="02070309020205020404" pitchFamily="49" charset="0"/>
                <a:cs typeface="Courier New" panose="02070309020205020404" pitchFamily="49" charset="0"/>
              </a:rPr>
              <a:t>joueur</a:t>
            </a:r>
            <a:r>
              <a:rPr lang="fr-FR" sz="1600" b="0" strike="noStrike" spc="-1">
                <a:solidFill>
                  <a:srgbClr val="0070C0"/>
                </a:solidFill>
                <a:latin typeface="Courier New" panose="02070309020205020404" pitchFamily="49" charset="0"/>
                <a:cs typeface="Courier New" panose="02070309020205020404" pitchFamily="49" charset="0"/>
              </a:rPr>
              <a:t> &lt;- </a:t>
            </a:r>
            <a:r>
              <a:rPr lang="fr-FR" sz="1600" b="1" strike="noStrike" spc="-1">
                <a:solidFill>
                  <a:srgbClr val="0070C0"/>
                </a:solidFill>
                <a:latin typeface="Courier New" panose="02070309020205020404" pitchFamily="49" charset="0"/>
                <a:cs typeface="Courier New" panose="02070309020205020404" pitchFamily="49" charset="0"/>
              </a:rPr>
              <a:t>Lire</a:t>
            </a:r>
            <a:endParaRPr lang="fr-FR" sz="1600" spc="-1">
              <a:solidFill>
                <a:srgbClr val="0070C0"/>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0" strike="noStrike" spc="-1">
                <a:latin typeface="Courier New" panose="02070309020205020404" pitchFamily="49" charset="0"/>
                <a:cs typeface="Courier New" panose="02070309020205020404" pitchFamily="49" charset="0"/>
              </a:rPr>
              <a:t>	</a:t>
            </a:r>
            <a:r>
              <a:rPr lang="fr-FR" sz="1600" b="1" strike="noStrike" spc="-1" err="1">
                <a:latin typeface="Courier New" panose="02070309020205020404" pitchFamily="49" charset="0"/>
                <a:cs typeface="Courier New" panose="02070309020205020404" pitchFamily="49" charset="0"/>
              </a:rPr>
              <a:t>Ftant</a:t>
            </a:r>
            <a:r>
              <a:rPr lang="fr-FR" sz="1600" b="1" strike="noStrike" spc="-1">
                <a:latin typeface="Courier New" panose="02070309020205020404" pitchFamily="49" charset="0"/>
                <a:cs typeface="Courier New" panose="02070309020205020404" pitchFamily="49" charset="0"/>
              </a:rPr>
              <a:t> </a:t>
            </a:r>
            <a:endParaRPr lang="fr-FR" sz="1600" b="1"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Ecrire</a:t>
            </a:r>
            <a:r>
              <a:rPr lang="fr-FR" sz="1600" spc="-1">
                <a:latin typeface="Courier New" panose="02070309020205020404" pitchFamily="49" charset="0"/>
                <a:cs typeface="Courier New" panose="02070309020205020404" pitchFamily="49" charset="0"/>
              </a:rPr>
              <a:t> “C’est gagné”</a:t>
            </a:r>
          </a:p>
          <a:p>
            <a:pPr marL="108000">
              <a:spcAft>
                <a:spcPts val="1060"/>
              </a:spcAft>
              <a:buClr>
                <a:srgbClr val="000000"/>
              </a:buClr>
              <a:buSzPct val="45000"/>
            </a:pPr>
            <a:r>
              <a:rPr lang="fr-FR" sz="1600" b="1" strike="noStrike" spc="-1">
                <a:latin typeface="Courier New" panose="02070309020205020404" pitchFamily="49" charset="0"/>
                <a:cs typeface="Courier New" panose="02070309020205020404" pitchFamily="49" charset="0"/>
              </a:rPr>
              <a:t>Fin</a:t>
            </a: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7947681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Factoriser les traitements – Vérifier la saisie</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Une instruction répétée va systématiquement augmenter le temps de maintenance et augmenter la probabilité d’oublier une occurrence.</a:t>
            </a:r>
          </a:p>
          <a:p>
            <a:pPr marL="432000" indent="-324000">
              <a:spcAft>
                <a:spcPts val="1060"/>
              </a:spcAft>
              <a:buClr>
                <a:srgbClr val="000000"/>
              </a:buClr>
              <a:buSzPct val="45000"/>
              <a:buFont typeface="Wingdings" charset="2"/>
              <a:buChar char=""/>
            </a:pPr>
            <a:r>
              <a:rPr lang="fr-FR" sz="2400" spc="-1">
                <a:solidFill>
                  <a:srgbClr val="376092"/>
                </a:solidFill>
                <a:latin typeface="Arial"/>
              </a:rPr>
              <a:t>Vérification des traitements sans fonction : 001Nombre_mystere_avec_verif.txt</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Vé</a:t>
            </a:r>
            <a:r>
              <a:rPr lang="fr-FR" sz="2400" spc="-1">
                <a:solidFill>
                  <a:srgbClr val="376092"/>
                </a:solidFill>
                <a:latin typeface="Arial"/>
              </a:rPr>
              <a:t>rification des traitements avec fonction : 002Nombre_mystere_avec_verif_et_fonction.txt</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3404657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Réutiliser les fonctions</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Pour le problème précédent nous avons écrit une fonction qui vérifie qu’une saisie correspond bien à un nombre.</a:t>
            </a:r>
          </a:p>
          <a:p>
            <a:pPr marL="432000" indent="-324000">
              <a:spcAft>
                <a:spcPts val="1060"/>
              </a:spcAft>
              <a:buClr>
                <a:srgbClr val="000000"/>
              </a:buClr>
              <a:buSzPct val="45000"/>
              <a:buFont typeface="Wingdings" charset="2"/>
              <a:buChar char=""/>
            </a:pPr>
            <a:r>
              <a:rPr lang="fr-FR" sz="2400" spc="-1">
                <a:solidFill>
                  <a:srgbClr val="376092"/>
                </a:solidFill>
                <a:latin typeface="Arial"/>
              </a:rPr>
              <a:t>Cette fonction n’est pas propre au problème et peut être réutilisée.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On peut bien entendu copier/coller cette fonction mais on se retrouve avec le problème de duplication de code</a:t>
            </a:r>
          </a:p>
          <a:p>
            <a:pPr marL="432000" indent="-324000">
              <a:spcAft>
                <a:spcPts val="1060"/>
              </a:spcAft>
              <a:buClr>
                <a:srgbClr val="000000"/>
              </a:buClr>
              <a:buSzPct val="45000"/>
              <a:buFont typeface="Wingdings" charset="2"/>
              <a:buChar char=""/>
            </a:pPr>
            <a:r>
              <a:rPr lang="fr-FR" sz="2400" spc="-1">
                <a:solidFill>
                  <a:srgbClr val="376092"/>
                </a:solidFill>
                <a:latin typeface="Arial"/>
              </a:rPr>
              <a:t>La meilleure solution est d’utiliser une bibliothèque à intégrer dans les différents programmes.</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87267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Donc un algorithme c’est :</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Une liste d’instructions dont l’ordre à une grande importance et qui permet de solutionner un problème.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 moyen de transmettre de l’information.</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Une façon de réfléchir à une situation avant de se lancer tête baissée dans sa résolution.</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fonctions facilitent le travail de groupe</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gros problème est découpé et les tâches peuvent être réparties.</a:t>
            </a:r>
          </a:p>
          <a:p>
            <a:pPr marL="432000" indent="-324000">
              <a:spcAft>
                <a:spcPts val="1060"/>
              </a:spcAft>
              <a:buClr>
                <a:srgbClr val="000000"/>
              </a:buClr>
              <a:buSzPct val="45000"/>
              <a:buFont typeface="Wingdings" charset="2"/>
              <a:buChar char=""/>
            </a:pPr>
            <a:r>
              <a:rPr lang="fr-FR" sz="2400" spc="-1">
                <a:solidFill>
                  <a:srgbClr val="376092"/>
                </a:solidFill>
                <a:latin typeface="Arial"/>
              </a:rPr>
              <a:t>Il suffit de se mettre d’accord sur le prototype de la fonction.</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Vous pouvez utiliser une fonction sans savoir exactement ce qu’elle fait. Vous le faites déjà depuis le début.</a:t>
            </a:r>
          </a:p>
          <a:p>
            <a:pPr marL="432000" indent="-324000">
              <a:spcAft>
                <a:spcPts val="1060"/>
              </a:spcAft>
              <a:buClr>
                <a:srgbClr val="000000"/>
              </a:buClr>
              <a:buSzPct val="45000"/>
              <a:buFont typeface="Wingdings" charset="2"/>
              <a:buChar char=""/>
            </a:pPr>
            <a:r>
              <a:rPr lang="fr-FR" sz="2400" spc="-1">
                <a:solidFill>
                  <a:srgbClr val="376092"/>
                </a:solidFill>
                <a:latin typeface="Arial"/>
              </a:rPr>
              <a:t>Vous pouvez écrire une fonction sans savoir à quoi elle va être utilisée. Dans ce cas, il vaut mieux vérifier si votre fonction est appelée dans les conditions gérées.</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2070764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fonctions évitent les variables globales</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Les variables internes à la fonction ne sont pas visibles dans le programme appelant.</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Cela permet de regrouper les variables là où elles sont utilisées.</a:t>
            </a:r>
          </a:p>
          <a:p>
            <a:pPr marL="432000" indent="-324000">
              <a:spcAft>
                <a:spcPts val="1060"/>
              </a:spcAft>
              <a:buClr>
                <a:srgbClr val="000000"/>
              </a:buClr>
              <a:buSzPct val="45000"/>
              <a:buFont typeface="Wingdings" charset="2"/>
              <a:buChar char=""/>
            </a:pPr>
            <a:r>
              <a:rPr lang="fr-FR" sz="2400" spc="-1">
                <a:solidFill>
                  <a:srgbClr val="376092"/>
                </a:solidFill>
                <a:latin typeface="Arial"/>
              </a:rPr>
              <a:t>Le code résultant est plus clair et plus lisible.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Limiter le nombre de variables permet de mieux suivre leur utilisation.</a:t>
            </a: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corps d’une fonction peut changer sans affecter le programme appelant tant que le prototype reste identique.</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0836730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fonctions évitent les variables globales – exemple avec un algorithme simple</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Utilisons un algorithme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Qui lit &lt;nom </a:t>
            </a:r>
            <a:r>
              <a:rPr lang="fr-FR" sz="2400" spc="-1" err="1">
                <a:solidFill>
                  <a:srgbClr val="376092"/>
                </a:solidFill>
                <a:latin typeface="Arial"/>
              </a:rPr>
              <a:t>prenom</a:t>
            </a:r>
            <a:r>
              <a:rPr lang="fr-FR" sz="2400" spc="-1">
                <a:solidFill>
                  <a:srgbClr val="376092"/>
                </a:solidFill>
                <a:latin typeface="Arial"/>
              </a:rPr>
              <a:t>&gt; et affiche &lt;</a:t>
            </a:r>
            <a:r>
              <a:rPr lang="fr-FR" sz="2400" spc="-1" err="1">
                <a:solidFill>
                  <a:srgbClr val="376092"/>
                </a:solidFill>
                <a:latin typeface="Arial"/>
              </a:rPr>
              <a:t>prenom</a:t>
            </a:r>
            <a:r>
              <a:rPr lang="fr-FR" sz="2400" spc="-1">
                <a:solidFill>
                  <a:srgbClr val="376092"/>
                </a:solidFill>
                <a:latin typeface="Arial"/>
              </a:rPr>
              <a:t> nom&gt;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Qui lit l’âge et donne l’année de naissance</a:t>
            </a:r>
          </a:p>
          <a:p>
            <a:pPr marL="432000" indent="-324000">
              <a:spcAft>
                <a:spcPts val="1060"/>
              </a:spcAft>
              <a:buClr>
                <a:srgbClr val="000000"/>
              </a:buClr>
              <a:buSzPct val="45000"/>
              <a:buFont typeface="Wingdings" charset="2"/>
              <a:buChar char=""/>
            </a:pPr>
            <a:r>
              <a:rPr lang="fr-FR" sz="2400" spc="-1">
                <a:solidFill>
                  <a:srgbClr val="376092"/>
                </a:solidFill>
                <a:latin typeface="Arial"/>
              </a:rPr>
              <a:t>Si tout est fait dans la fonction principale tout sera mélangé et toutes les variables seront déclarées au même endroit : 003Identité.txt</a:t>
            </a:r>
          </a:p>
          <a:p>
            <a:pPr marL="432000" indent="-324000">
              <a:spcAft>
                <a:spcPts val="1060"/>
              </a:spcAft>
              <a:buClr>
                <a:srgbClr val="000000"/>
              </a:buClr>
              <a:buSzPct val="45000"/>
              <a:buFont typeface="Wingdings" charset="2"/>
              <a:buChar char=""/>
            </a:pPr>
            <a:r>
              <a:rPr lang="fr-FR" sz="2400" spc="-1">
                <a:solidFill>
                  <a:srgbClr val="376092"/>
                </a:solidFill>
                <a:latin typeface="Arial"/>
              </a:rPr>
              <a:t>En utilisant des fonctions, chaque fonction utilise ses propres variables temporaires localement. La fonction principale est plus facile à lire : 004Identité_avec_fonction.txt</a:t>
            </a: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1203220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Différents types de fonctions</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chor="t">
            <a:noAutofit/>
          </a:bodyPr>
          <a:lstStyle/>
          <a:p>
            <a:pPr marL="431800" indent="-323850">
              <a:spcAft>
                <a:spcPts val="1060"/>
              </a:spcAft>
              <a:buClr>
                <a:srgbClr val="000000"/>
              </a:buClr>
              <a:buSzPct val="45000"/>
              <a:buFont typeface="Wingdings" charset="2"/>
              <a:buChar char=""/>
            </a:pPr>
            <a:r>
              <a:rPr lang="fr-FR" sz="2400" spc="-1">
                <a:solidFill>
                  <a:srgbClr val="376092"/>
                </a:solidFill>
                <a:latin typeface="Arial"/>
              </a:rPr>
              <a:t>Une fonction peut avoir ou non des paramètres:</a:t>
            </a:r>
            <a:endParaRPr lang="fr-FR"/>
          </a:p>
          <a:p>
            <a:pPr marL="565150" lvl="1">
              <a:spcAft>
                <a:spcPts val="1060"/>
              </a:spcAft>
              <a:buClr>
                <a:srgbClr val="000000"/>
              </a:buClr>
              <a:buSzPct val="45000"/>
            </a:pPr>
            <a:r>
              <a:rPr lang="fr-FR" sz="1600" spc="-1">
                <a:latin typeface="Courier New"/>
                <a:cs typeface="Courier New"/>
              </a:rPr>
              <a:t>Fonction (param : type, ….)</a:t>
            </a:r>
          </a:p>
          <a:p>
            <a:pPr marL="431800" indent="-323850">
              <a:spcAft>
                <a:spcPts val="1060"/>
              </a:spcAft>
              <a:buClr>
                <a:srgbClr val="000000"/>
              </a:buClr>
              <a:buSzPct val="45000"/>
              <a:buFont typeface="Wingdings" charset="2"/>
              <a:buChar char=""/>
            </a:pPr>
            <a:r>
              <a:rPr lang="fr-FR" sz="2400" spc="-1">
                <a:solidFill>
                  <a:srgbClr val="376092"/>
                </a:solidFill>
                <a:latin typeface="Arial"/>
              </a:rPr>
              <a:t>Les paramètres peuvent être ou non modifiables dans la fonction:</a:t>
            </a:r>
          </a:p>
          <a:p>
            <a:pPr marL="565150" lvl="1">
              <a:spcAft>
                <a:spcPts val="1060"/>
              </a:spcAft>
              <a:buClr>
                <a:srgbClr val="000000"/>
              </a:buClr>
              <a:buSzPct val="45000"/>
            </a:pPr>
            <a:r>
              <a:rPr lang="fr-FR" sz="1600" spc="-1">
                <a:latin typeface="Courier New"/>
                <a:cs typeface="Courier New"/>
              </a:rPr>
              <a:t>Fonction (in-out param1 : type1, in param2 : type2, …)</a:t>
            </a:r>
          </a:p>
          <a:p>
            <a:pPr marL="431800" indent="-323850">
              <a:spcAft>
                <a:spcPts val="1060"/>
              </a:spcAft>
              <a:buClr>
                <a:srgbClr val="000000"/>
              </a:buClr>
              <a:buSzPct val="45000"/>
              <a:buFont typeface="Wingdings" charset="2"/>
              <a:buChar char=""/>
            </a:pPr>
            <a:r>
              <a:rPr lang="fr-FR" sz="2400" spc="-1">
                <a:solidFill>
                  <a:srgbClr val="376092"/>
                </a:solidFill>
                <a:latin typeface="Arial"/>
              </a:rPr>
              <a:t>Une fonction peut avoir ou non une valeur de retour. Une procédure est une fonction sans valeur de retour:</a:t>
            </a:r>
          </a:p>
          <a:p>
            <a:pPr marL="565150" lvl="1">
              <a:spcAft>
                <a:spcPts val="1060"/>
              </a:spcAft>
              <a:buClr>
                <a:srgbClr val="000000"/>
              </a:buClr>
              <a:buSzPct val="45000"/>
            </a:pPr>
            <a:r>
              <a:rPr lang="fr-FR" sz="1600" spc="-1">
                <a:latin typeface="Courier New"/>
                <a:cs typeface="Courier New"/>
              </a:rPr>
              <a:t>Fonction (param : type, ….) : type retour</a:t>
            </a:r>
          </a:p>
          <a:p>
            <a:pPr marL="565150" lvl="1">
              <a:spcAft>
                <a:spcPts val="1060"/>
              </a:spcAft>
              <a:buClr>
                <a:srgbClr val="000000"/>
              </a:buClr>
              <a:buSzPct val="45000"/>
            </a:pPr>
            <a:endParaRPr lang="fr-FR" sz="2400"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0827184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en-US" sz="3200" b="0" strike="noStrike" spc="-1" err="1">
                <a:solidFill>
                  <a:srgbClr val="376092"/>
                </a:solidFill>
                <a:latin typeface="Arial"/>
              </a:rPr>
              <a:t>Exemple</a:t>
            </a:r>
            <a:r>
              <a:rPr lang="en-US" sz="3200" b="0" strike="noStrike" spc="-1">
                <a:solidFill>
                  <a:srgbClr val="376092"/>
                </a:solidFill>
                <a:latin typeface="Arial"/>
              </a:rPr>
              <a:t> de </a:t>
            </a:r>
            <a:r>
              <a:rPr lang="en-US" sz="3200" b="0" strike="noStrike" spc="-1" err="1">
                <a:solidFill>
                  <a:srgbClr val="376092"/>
                </a:solidFill>
                <a:latin typeface="Arial"/>
              </a:rPr>
              <a:t>fonction</a:t>
            </a:r>
            <a:r>
              <a:rPr lang="en-US" sz="3200" b="0" strike="noStrike" spc="-1">
                <a:solidFill>
                  <a:srgbClr val="376092"/>
                </a:solidFill>
                <a:latin typeface="Arial"/>
              </a:rPr>
              <a:t> sans </a:t>
            </a:r>
            <a:r>
              <a:rPr lang="en-US" sz="3200" b="0" strike="noStrike" spc="-1" err="1">
                <a:solidFill>
                  <a:srgbClr val="376092"/>
                </a:solidFill>
                <a:latin typeface="Arial"/>
              </a:rPr>
              <a:t>valeur</a:t>
            </a:r>
            <a:r>
              <a:rPr lang="en-US" sz="3200" b="0" strike="noStrike" spc="-1">
                <a:solidFill>
                  <a:srgbClr val="376092"/>
                </a:solidFill>
                <a:latin typeface="Arial"/>
              </a:rPr>
              <a:t> de retour</a:t>
            </a: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Fonction de formatage de texte :</a:t>
            </a:r>
          </a:p>
          <a:p>
            <a:pPr marL="108000">
              <a:spcAft>
                <a:spcPts val="1060"/>
              </a:spcAft>
              <a:buClr>
                <a:srgbClr val="000000"/>
              </a:buClr>
              <a:buSzPct val="45000"/>
            </a:pPr>
            <a:endParaRPr lang="fr-FR" sz="1600" b="1"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Fonction</a:t>
            </a: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Formater_texte</a:t>
            </a:r>
            <a:r>
              <a:rPr lang="fr-FR" sz="1600" spc="-1">
                <a:latin typeface="Courier New" panose="02070309020205020404" pitchFamily="49" charset="0"/>
                <a:cs typeface="Courier New" panose="02070309020205020404" pitchFamily="49" charset="0"/>
              </a:rPr>
              <a:t>(nom : Chaine de caractères, </a:t>
            </a:r>
            <a:r>
              <a:rPr lang="fr-FR" sz="1600" spc="-1" err="1">
                <a:latin typeface="Courier New" panose="02070309020205020404" pitchFamily="49" charset="0"/>
                <a:cs typeface="Courier New" panose="02070309020205020404" pitchFamily="49" charset="0"/>
              </a:rPr>
              <a:t>prenom</a:t>
            </a:r>
            <a:r>
              <a:rPr lang="fr-FR" sz="1600" spc="-1">
                <a:latin typeface="Courier New" panose="02070309020205020404" pitchFamily="49" charset="0"/>
                <a:cs typeface="Courier New" panose="02070309020205020404" pitchFamily="49" charset="0"/>
              </a:rPr>
              <a:t> : Chaine de caractères, </a:t>
            </a:r>
            <a:r>
              <a:rPr lang="fr-FR" sz="1600" spc="-1" err="1">
                <a:latin typeface="Courier New" panose="02070309020205020404" pitchFamily="49" charset="0"/>
                <a:cs typeface="Courier New" panose="02070309020205020404" pitchFamily="49" charset="0"/>
              </a:rPr>
              <a:t>age</a:t>
            </a:r>
            <a:r>
              <a:rPr lang="fr-FR" sz="1600" spc="-1">
                <a:latin typeface="Courier New" panose="02070309020205020404" pitchFamily="49" charset="0"/>
                <a:cs typeface="Courier New" panose="02070309020205020404" pitchFamily="49" charset="0"/>
              </a:rPr>
              <a:t> : Entier ) Rien</a:t>
            </a:r>
          </a:p>
          <a:p>
            <a:pPr marL="108000">
              <a:spcAft>
                <a:spcPts val="1060"/>
              </a:spcAft>
              <a:buClr>
                <a:srgbClr val="000000"/>
              </a:buClr>
              <a:buSzPct val="45000"/>
            </a:pPr>
            <a:endParaRPr lang="fr-FR" sz="1600" b="1"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Début</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Ecrire « Bonjour » + nom + «  » + </a:t>
            </a:r>
            <a:r>
              <a:rPr lang="fr-FR" sz="1600" spc="-1" err="1">
                <a:latin typeface="Courier New" panose="02070309020205020404" pitchFamily="49" charset="0"/>
                <a:cs typeface="Courier New" panose="02070309020205020404" pitchFamily="49" charset="0"/>
              </a:rPr>
              <a:t>prenom</a:t>
            </a:r>
            <a:r>
              <a:rPr lang="fr-FR" sz="1600" spc="-1">
                <a:latin typeface="Courier New" panose="02070309020205020404" pitchFamily="49" charset="0"/>
                <a:cs typeface="Courier New" panose="02070309020205020404" pitchFamily="49" charset="0"/>
              </a:rPr>
              <a:t> + « tu as » + </a:t>
            </a:r>
            <a:r>
              <a:rPr lang="fr-FR" sz="1600" spc="-1" err="1">
                <a:latin typeface="Courier New" panose="02070309020205020404" pitchFamily="49" charset="0"/>
                <a:cs typeface="Courier New" panose="02070309020205020404" pitchFamily="49" charset="0"/>
              </a:rPr>
              <a:t>age</a:t>
            </a:r>
            <a:r>
              <a:rPr lang="fr-FR" sz="1600" spc="-1">
                <a:latin typeface="Courier New" panose="02070309020205020404" pitchFamily="49" charset="0"/>
                <a:cs typeface="Courier New" panose="02070309020205020404" pitchFamily="49" charset="0"/>
              </a:rPr>
              <a:t> 		+  « ans »</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Fin</a:t>
            </a:r>
          </a:p>
        </p:txBody>
      </p:sp>
    </p:spTree>
    <p:extLst>
      <p:ext uri="{BB962C8B-B14F-4D97-AF65-F5344CB8AC3E}">
        <p14:creationId xmlns:p14="http://schemas.microsoft.com/office/powerpoint/2010/main" val="22394116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en-US" sz="3200" b="0" strike="noStrike" spc="-1" err="1">
                <a:solidFill>
                  <a:srgbClr val="376092"/>
                </a:solidFill>
                <a:latin typeface="Arial"/>
              </a:rPr>
              <a:t>Exemple</a:t>
            </a:r>
            <a:r>
              <a:rPr lang="en-US" sz="3200" b="0" strike="noStrike" spc="-1">
                <a:solidFill>
                  <a:srgbClr val="376092"/>
                </a:solidFill>
                <a:latin typeface="Arial"/>
              </a:rPr>
              <a:t> de </a:t>
            </a:r>
            <a:r>
              <a:rPr lang="en-US" sz="3200" b="0" strike="noStrike" spc="-1" err="1">
                <a:solidFill>
                  <a:srgbClr val="376092"/>
                </a:solidFill>
                <a:latin typeface="Arial"/>
              </a:rPr>
              <a:t>fonction</a:t>
            </a:r>
            <a:r>
              <a:rPr lang="en-US" sz="3200" b="0" strike="noStrike" spc="-1">
                <a:solidFill>
                  <a:srgbClr val="376092"/>
                </a:solidFill>
                <a:latin typeface="Arial"/>
              </a:rPr>
              <a:t> avec </a:t>
            </a:r>
            <a:r>
              <a:rPr lang="en-US" sz="3200" b="0" strike="noStrike" spc="-1" err="1">
                <a:solidFill>
                  <a:srgbClr val="376092"/>
                </a:solidFill>
                <a:latin typeface="Arial"/>
              </a:rPr>
              <a:t>valeur</a:t>
            </a:r>
            <a:r>
              <a:rPr lang="en-US" sz="3200" b="0" strike="noStrike" spc="-1">
                <a:solidFill>
                  <a:srgbClr val="376092"/>
                </a:solidFill>
                <a:latin typeface="Arial"/>
              </a:rPr>
              <a:t> de retour</a:t>
            </a: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Fonction de lecture et vérification de la saisie :</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Fonction</a:t>
            </a: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Lire_vérifier_age</a:t>
            </a:r>
            <a:r>
              <a:rPr lang="fr-FR" sz="1600" spc="-1">
                <a:latin typeface="Courier New" panose="02070309020205020404" pitchFamily="49" charset="0"/>
                <a:cs typeface="Courier New" panose="02070309020205020404" pitchFamily="49" charset="0"/>
              </a:rPr>
              <a:t>() Entier</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Déclaration</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a:t>
            </a:r>
            <a:r>
              <a:rPr lang="fr-FR" sz="1600" spc="-1">
                <a:latin typeface="Courier New" panose="02070309020205020404" pitchFamily="49" charset="0"/>
                <a:cs typeface="Courier New" panose="02070309020205020404" pitchFamily="49" charset="0"/>
              </a:rPr>
              <a:t>Chaine de caractères :</a:t>
            </a:r>
            <a:r>
              <a:rPr lang="fr-FR" sz="1600" spc="-1" err="1">
                <a:latin typeface="Courier New" panose="02070309020205020404" pitchFamily="49" charset="0"/>
                <a:cs typeface="Courier New" panose="02070309020205020404" pitchFamily="49" charset="0"/>
              </a:rPr>
              <a:t>age</a:t>
            </a:r>
            <a:endParaRPr lang="fr-FR" sz="1600"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Début</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Faire</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age</a:t>
            </a:r>
            <a:r>
              <a:rPr lang="fr-FR" sz="1600" spc="-1">
                <a:latin typeface="Courier New" panose="02070309020205020404" pitchFamily="49" charset="0"/>
                <a:cs typeface="Courier New" panose="02070309020205020404" pitchFamily="49" charset="0"/>
              </a:rPr>
              <a:t> </a:t>
            </a:r>
            <a:r>
              <a:rPr lang="fr-FR" sz="1600" spc="-1">
                <a:latin typeface="Courier New" panose="02070309020205020404" pitchFamily="49" charset="0"/>
                <a:cs typeface="Courier New" panose="02070309020205020404" pitchFamily="49" charset="0"/>
                <a:sym typeface="Wingdings" panose="05000000000000000000" pitchFamily="2" charset="2"/>
              </a:rPr>
              <a:t> Lire</a:t>
            </a:r>
            <a:endParaRPr lang="fr-FR" sz="1600"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Tant que </a:t>
            </a:r>
            <a:r>
              <a:rPr lang="fr-FR" sz="1600" spc="-1" err="1">
                <a:latin typeface="Courier New" panose="02070309020205020404" pitchFamily="49" charset="0"/>
                <a:cs typeface="Courier New" panose="02070309020205020404" pitchFamily="49" charset="0"/>
                <a:sym typeface="Wingdings" panose="05000000000000000000" pitchFamily="2" charset="2"/>
              </a:rPr>
              <a:t>age</a:t>
            </a:r>
            <a:r>
              <a:rPr lang="fr-FR" sz="1600" spc="-1">
                <a:latin typeface="Courier New" panose="02070309020205020404" pitchFamily="49" charset="0"/>
                <a:cs typeface="Courier New" panose="02070309020205020404" pitchFamily="49" charset="0"/>
                <a:sym typeface="Wingdings" panose="05000000000000000000" pitchFamily="2" charset="2"/>
              </a:rPr>
              <a:t> n’est pas numérique </a:t>
            </a:r>
            <a:r>
              <a:rPr lang="fr-FR" sz="1600" b="1" spc="-1">
                <a:latin typeface="Courier New" panose="02070309020205020404" pitchFamily="49" charset="0"/>
                <a:cs typeface="Courier New" panose="02070309020205020404" pitchFamily="49" charset="0"/>
                <a:sym typeface="Wingdings" panose="05000000000000000000" pitchFamily="2" charset="2"/>
              </a:rPr>
              <a:t>ou</a:t>
            </a:r>
            <a:r>
              <a:rPr lang="fr-FR" sz="1600" spc="-1">
                <a:latin typeface="Courier New" panose="02070309020205020404" pitchFamily="49" charset="0"/>
                <a:cs typeface="Courier New" panose="02070309020205020404" pitchFamily="49" charset="0"/>
                <a:sym typeface="Wingdings" panose="05000000000000000000" pitchFamily="2" charset="2"/>
              </a:rPr>
              <a:t> Entier(</a:t>
            </a:r>
            <a:r>
              <a:rPr lang="fr-FR" sz="1600" spc="-1" err="1">
                <a:latin typeface="Courier New" panose="02070309020205020404" pitchFamily="49" charset="0"/>
                <a:cs typeface="Courier New" panose="02070309020205020404" pitchFamily="49" charset="0"/>
                <a:sym typeface="Wingdings" panose="05000000000000000000" pitchFamily="2" charset="2"/>
              </a:rPr>
              <a:t>age</a:t>
            </a:r>
            <a:r>
              <a:rPr lang="fr-FR" sz="1600" spc="-1">
                <a:latin typeface="Courier New" panose="02070309020205020404" pitchFamily="49" charset="0"/>
                <a:cs typeface="Courier New" panose="02070309020205020404" pitchFamily="49" charset="0"/>
                <a:sym typeface="Wingdings" panose="05000000000000000000" pitchFamily="2" charset="2"/>
              </a:rPr>
              <a:t>) &lt; 0</a:t>
            </a:r>
            <a:endParaRPr lang="fr-FR" sz="1600"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retour </a:t>
            </a:r>
            <a:r>
              <a:rPr lang="fr-FR" sz="1600" spc="-1">
                <a:latin typeface="Courier New" panose="02070309020205020404" pitchFamily="49" charset="0"/>
                <a:cs typeface="Courier New" panose="02070309020205020404" pitchFamily="49" charset="0"/>
                <a:sym typeface="Wingdings" panose="05000000000000000000" pitchFamily="2" charset="2"/>
              </a:rPr>
              <a:t> Entier(</a:t>
            </a:r>
            <a:r>
              <a:rPr lang="fr-FR" sz="1600" spc="-1" err="1">
                <a:latin typeface="Courier New" panose="02070309020205020404" pitchFamily="49" charset="0"/>
                <a:cs typeface="Courier New" panose="02070309020205020404" pitchFamily="49" charset="0"/>
                <a:sym typeface="Wingdings" panose="05000000000000000000" pitchFamily="2" charset="2"/>
              </a:rPr>
              <a:t>age</a:t>
            </a:r>
            <a:r>
              <a:rPr lang="fr-FR" sz="1600" spc="-1">
                <a:latin typeface="Courier New" panose="02070309020205020404" pitchFamily="49" charset="0"/>
                <a:cs typeface="Courier New" panose="02070309020205020404" pitchFamily="49" charset="0"/>
                <a:sym typeface="Wingdings" panose="05000000000000000000" pitchFamily="2" charset="2"/>
              </a:rPr>
              <a:t>)</a:t>
            </a:r>
            <a:endParaRPr lang="fr-FR" sz="1600"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Fin</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28219713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en-US" sz="3200" b="0" strike="noStrike" spc="-1" err="1">
                <a:solidFill>
                  <a:srgbClr val="376092"/>
                </a:solidFill>
                <a:latin typeface="Arial"/>
              </a:rPr>
              <a:t>Exemple</a:t>
            </a:r>
            <a:r>
              <a:rPr lang="en-US" sz="3200" b="0" strike="noStrike" spc="-1">
                <a:solidFill>
                  <a:srgbClr val="376092"/>
                </a:solidFill>
                <a:latin typeface="Arial"/>
              </a:rPr>
              <a:t> de </a:t>
            </a:r>
            <a:r>
              <a:rPr lang="en-US" sz="3200" b="0" strike="noStrike" spc="-1" err="1">
                <a:solidFill>
                  <a:srgbClr val="376092"/>
                </a:solidFill>
                <a:latin typeface="Arial"/>
              </a:rPr>
              <a:t>fonction</a:t>
            </a:r>
            <a:r>
              <a:rPr lang="en-US" sz="3200" b="0" strike="noStrike" spc="-1">
                <a:solidFill>
                  <a:srgbClr val="376092"/>
                </a:solidFill>
                <a:latin typeface="Arial"/>
              </a:rPr>
              <a:t> avec des </a:t>
            </a:r>
            <a:r>
              <a:rPr lang="en-US" sz="3200" b="0" strike="noStrike" spc="-1" err="1">
                <a:solidFill>
                  <a:srgbClr val="376092"/>
                </a:solidFill>
                <a:latin typeface="Arial"/>
              </a:rPr>
              <a:t>paramètres</a:t>
            </a:r>
            <a:r>
              <a:rPr lang="en-US" sz="3200" b="0" strike="noStrike" spc="-1">
                <a:solidFill>
                  <a:srgbClr val="376092"/>
                </a:solidFill>
                <a:latin typeface="Arial"/>
              </a:rPr>
              <a:t> in-out</a:t>
            </a: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Fonction swap sur condition:</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Fonction</a:t>
            </a: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swap_condition</a:t>
            </a:r>
            <a:r>
              <a:rPr lang="fr-FR" sz="1600" spc="-1">
                <a:latin typeface="Courier New" panose="02070309020205020404" pitchFamily="49" charset="0"/>
                <a:cs typeface="Courier New" panose="02070309020205020404" pitchFamily="49" charset="0"/>
              </a:rPr>
              <a:t>(in-out c1 : Chaine de caractères, in-out c2 : Chaine de caractères)</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Déclaration</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a:t>
            </a:r>
            <a:r>
              <a:rPr lang="fr-FR" sz="1600" spc="-1">
                <a:latin typeface="Courier New" panose="02070309020205020404" pitchFamily="49" charset="0"/>
                <a:cs typeface="Courier New" panose="02070309020205020404" pitchFamily="49" charset="0"/>
              </a:rPr>
              <a:t>Chaine de caractères : temp </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Début</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if </a:t>
            </a:r>
            <a:r>
              <a:rPr lang="fr-FR" sz="1600" spc="-1">
                <a:latin typeface="Courier New" panose="02070309020205020404" pitchFamily="49" charset="0"/>
                <a:cs typeface="Courier New" panose="02070309020205020404" pitchFamily="49" charset="0"/>
              </a:rPr>
              <a:t>c1 &gt; c2 </a:t>
            </a:r>
            <a:r>
              <a:rPr lang="fr-FR" sz="1600" b="1" spc="-1">
                <a:latin typeface="Courier New" panose="02070309020205020404" pitchFamily="49" charset="0"/>
                <a:cs typeface="Courier New" panose="02070309020205020404" pitchFamily="49" charset="0"/>
              </a:rPr>
              <a:t>alors</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a:t>
            </a:r>
            <a:r>
              <a:rPr lang="fr-FR" sz="1600" spc="-1">
                <a:latin typeface="Courier New" panose="02070309020205020404" pitchFamily="49" charset="0"/>
                <a:cs typeface="Courier New" panose="02070309020205020404" pitchFamily="49" charset="0"/>
              </a:rPr>
              <a:t>temp </a:t>
            </a:r>
            <a:r>
              <a:rPr lang="fr-FR" sz="1600" spc="-1">
                <a:latin typeface="Courier New" panose="02070309020205020404" pitchFamily="49" charset="0"/>
                <a:cs typeface="Courier New" panose="02070309020205020404" pitchFamily="49" charset="0"/>
                <a:sym typeface="Wingdings" panose="05000000000000000000" pitchFamily="2" charset="2"/>
              </a:rPr>
              <a:t> c1</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sym typeface="Wingdings" panose="05000000000000000000" pitchFamily="2" charset="2"/>
              </a:rPr>
              <a:t>		c1  c2</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sym typeface="Wingdings" panose="05000000000000000000" pitchFamily="2" charset="2"/>
              </a:rPr>
              <a:t>		c2  temp</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sym typeface="Wingdings" panose="05000000000000000000" pitchFamily="2" charset="2"/>
              </a:rPr>
              <a:t>	</a:t>
            </a:r>
            <a:r>
              <a:rPr lang="fr-FR" sz="1600" b="1" spc="-1" err="1">
                <a:latin typeface="Courier New" panose="02070309020205020404" pitchFamily="49" charset="0"/>
                <a:cs typeface="Courier New" panose="02070309020205020404" pitchFamily="49" charset="0"/>
                <a:sym typeface="Wingdings" panose="05000000000000000000" pitchFamily="2" charset="2"/>
              </a:rPr>
              <a:t>Fsi</a:t>
            </a:r>
            <a:r>
              <a:rPr lang="fr-FR" sz="1600" spc="-1">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Fin</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27681432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en-US" sz="3200" b="0" strike="noStrike" spc="-1">
                <a:solidFill>
                  <a:srgbClr val="376092"/>
                </a:solidFill>
                <a:latin typeface="Arial"/>
              </a:rPr>
              <a:t>Minimum de 3 </a:t>
            </a:r>
            <a:r>
              <a:rPr lang="en-US" sz="3200" b="0" strike="noStrike" spc="-1" err="1">
                <a:solidFill>
                  <a:srgbClr val="376092"/>
                </a:solidFill>
                <a:latin typeface="Arial"/>
              </a:rPr>
              <a:t>valeurs</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Nous allons écrire l’algorithme d’une fonction qui retourne le minimum de 3 valeurs entières.</a:t>
            </a:r>
          </a:p>
          <a:p>
            <a:pPr marL="432000" indent="-324000">
              <a:spcAft>
                <a:spcPts val="1060"/>
              </a:spcAft>
              <a:buClr>
                <a:srgbClr val="000000"/>
              </a:buClr>
              <a:buSzPct val="45000"/>
              <a:buFont typeface="Wingdings" charset="2"/>
              <a:buChar char=""/>
            </a:pPr>
            <a:r>
              <a:rPr lang="fr-FR" sz="2400" spc="-1">
                <a:solidFill>
                  <a:srgbClr val="376092"/>
                </a:solidFill>
                <a:latin typeface="Arial"/>
              </a:rPr>
              <a:t>La fonction prend donc en paramètre 3 valeurs entières et retourne une valeur entière, la plus petite des 3.</a:t>
            </a:r>
          </a:p>
          <a:p>
            <a:pPr marL="432000" indent="-324000">
              <a:spcAft>
                <a:spcPts val="1060"/>
              </a:spcAft>
              <a:buClr>
                <a:srgbClr val="000000"/>
              </a:buClr>
              <a:buSzPct val="45000"/>
              <a:buFont typeface="Wingdings" charset="2"/>
              <a:buChar char=""/>
            </a:pPr>
            <a:r>
              <a:rPr lang="fr-FR" sz="2400" spc="-1">
                <a:solidFill>
                  <a:srgbClr val="376092"/>
                </a:solidFill>
                <a:latin typeface="Arial"/>
              </a:rPr>
              <a:t>Les 3 valeurs en paramètre ne doivent pas être modifiées.</a:t>
            </a:r>
          </a:p>
          <a:p>
            <a:pPr marL="432000" indent="-324000">
              <a:spcAft>
                <a:spcPts val="1060"/>
              </a:spcAft>
              <a:buClr>
                <a:srgbClr val="000000"/>
              </a:buClr>
              <a:buSzPct val="45000"/>
              <a:buFont typeface="Wingdings" charset="2"/>
              <a:buChar char=""/>
            </a:pPr>
            <a:r>
              <a:rPr lang="fr-FR" sz="2400" spc="-1">
                <a:solidFill>
                  <a:srgbClr val="376092"/>
                </a:solidFill>
                <a:latin typeface="Arial"/>
              </a:rPr>
              <a:t>Une fois l’algorithme en place, nous pouvons passer notre solution en javascript.</a:t>
            </a:r>
          </a:p>
        </p:txBody>
      </p:sp>
    </p:spTree>
    <p:extLst>
      <p:ext uri="{BB962C8B-B14F-4D97-AF65-F5344CB8AC3E}">
        <p14:creationId xmlns:p14="http://schemas.microsoft.com/office/powerpoint/2010/main" val="11074229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en-US" sz="3200" b="0" strike="noStrike" spc="-1" err="1">
                <a:solidFill>
                  <a:srgbClr val="376092"/>
                </a:solidFill>
                <a:latin typeface="Arial"/>
              </a:rPr>
              <a:t>Fonction</a:t>
            </a:r>
            <a:r>
              <a:rPr lang="en-US" sz="3200" b="0" strike="noStrike" spc="-1">
                <a:solidFill>
                  <a:srgbClr val="376092"/>
                </a:solidFill>
                <a:latin typeface="Arial"/>
              </a:rPr>
              <a:t> </a:t>
            </a:r>
            <a:r>
              <a:rPr lang="en-US" sz="3200" b="0" strike="noStrike" spc="-1" err="1">
                <a:solidFill>
                  <a:srgbClr val="376092"/>
                </a:solidFill>
                <a:latin typeface="Arial"/>
              </a:rPr>
              <a:t>récursive</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Une fonction récursive est une fonction qui s’appelle elle-même.</a:t>
            </a:r>
          </a:p>
          <a:p>
            <a:pPr marL="432000" indent="-324000">
              <a:spcAft>
                <a:spcPts val="1060"/>
              </a:spcAft>
              <a:buClr>
                <a:srgbClr val="000000"/>
              </a:buClr>
              <a:buSzPct val="45000"/>
              <a:buFont typeface="Wingdings" charset="2"/>
              <a:buChar char=""/>
            </a:pPr>
            <a:r>
              <a:rPr lang="fr-FR" sz="2400" spc="-1">
                <a:solidFill>
                  <a:srgbClr val="376092"/>
                </a:solidFill>
                <a:latin typeface="Arial"/>
              </a:rPr>
              <a:t>C’est aussi une façon de boucler sur un traitement.</a:t>
            </a:r>
          </a:p>
          <a:p>
            <a:pPr marL="432000" indent="-324000">
              <a:spcAft>
                <a:spcPts val="1060"/>
              </a:spcAft>
              <a:buClr>
                <a:srgbClr val="000000"/>
              </a:buClr>
              <a:buSzPct val="45000"/>
              <a:buFont typeface="Wingdings" charset="2"/>
              <a:buChar char=""/>
            </a:pPr>
            <a:r>
              <a:rPr lang="fr-FR" sz="2400" spc="-1">
                <a:solidFill>
                  <a:srgbClr val="376092"/>
                </a:solidFill>
                <a:latin typeface="Arial"/>
              </a:rPr>
              <a:t>Elle doit nécessairement changer la valeur d’au moins un paramètre dans l’appel pour ne pas arriver sur une boucle infinie.</a:t>
            </a:r>
          </a:p>
          <a:p>
            <a:pPr marL="432000" indent="-324000">
              <a:spcAft>
                <a:spcPts val="1060"/>
              </a:spcAft>
              <a:buClr>
                <a:srgbClr val="000000"/>
              </a:buClr>
              <a:buSzPct val="45000"/>
              <a:buFont typeface="Wingdings" charset="2"/>
              <a:buChar char=""/>
            </a:pPr>
            <a:r>
              <a:rPr lang="fr-FR" sz="2400" spc="-1">
                <a:solidFill>
                  <a:srgbClr val="376092"/>
                </a:solidFill>
                <a:latin typeface="Arial"/>
              </a:rPr>
              <a:t>Une fonction récursive permet parfois de solutionner un problème en très peu de lignes mais elle peut rester très gourmande en mémoire.</a:t>
            </a:r>
          </a:p>
        </p:txBody>
      </p:sp>
    </p:spTree>
    <p:extLst>
      <p:ext uri="{BB962C8B-B14F-4D97-AF65-F5344CB8AC3E}">
        <p14:creationId xmlns:p14="http://schemas.microsoft.com/office/powerpoint/2010/main" val="7645114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en-US" sz="3200" b="0" strike="noStrike" spc="-1" err="1">
                <a:solidFill>
                  <a:srgbClr val="376092"/>
                </a:solidFill>
                <a:latin typeface="Arial"/>
              </a:rPr>
              <a:t>Fonction</a:t>
            </a:r>
            <a:r>
              <a:rPr lang="en-US" sz="3200" b="0" strike="noStrike" spc="-1">
                <a:solidFill>
                  <a:srgbClr val="376092"/>
                </a:solidFill>
                <a:latin typeface="Arial"/>
              </a:rPr>
              <a:t> recursive : Manger des hotdogs</a:t>
            </a:r>
          </a:p>
        </p:txBody>
      </p:sp>
      <p:sp>
        <p:nvSpPr>
          <p:cNvPr id="136" name="TextShape 2"/>
          <p:cNvSpPr txBox="1"/>
          <p:nvPr/>
        </p:nvSpPr>
        <p:spPr>
          <a:xfrm>
            <a:off x="457200" y="1296140"/>
            <a:ext cx="8229240" cy="482962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La fonction prend en paramètre le nombre de hotdogs à manger et écrit « Je mange un hotdog » pour chaque hotdog.</a:t>
            </a:r>
          </a:p>
          <a:p>
            <a:pPr marL="108000">
              <a:spcAft>
                <a:spcPts val="1060"/>
              </a:spcAft>
              <a:buClr>
                <a:srgbClr val="000000"/>
              </a:buClr>
              <a:buSzPct val="45000"/>
            </a:pPr>
            <a:endParaRPr lang="fr-FR" sz="1600" b="1"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Fonction</a:t>
            </a: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manger_hotdogs</a:t>
            </a:r>
            <a:r>
              <a:rPr lang="fr-FR" sz="1600" spc="-1">
                <a:latin typeface="Courier New" panose="02070309020205020404" pitchFamily="49" charset="0"/>
                <a:cs typeface="Courier New" panose="02070309020205020404" pitchFamily="49" charset="0"/>
              </a:rPr>
              <a:t>(</a:t>
            </a:r>
            <a:r>
              <a:rPr lang="fr-FR" sz="1600" spc="-1" err="1">
                <a:latin typeface="Courier New" panose="02070309020205020404" pitchFamily="49" charset="0"/>
                <a:cs typeface="Courier New" panose="02070309020205020404" pitchFamily="49" charset="0"/>
              </a:rPr>
              <a:t>nombre_hotdog</a:t>
            </a:r>
            <a:r>
              <a:rPr lang="fr-FR" sz="1600" spc="-1">
                <a:latin typeface="Courier New" panose="02070309020205020404" pitchFamily="49" charset="0"/>
                <a:cs typeface="Courier New" panose="02070309020205020404" pitchFamily="49" charset="0"/>
              </a:rPr>
              <a:t> : Entier)</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Début</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if </a:t>
            </a:r>
            <a:r>
              <a:rPr lang="fr-FR" sz="1600" spc="-1" err="1">
                <a:latin typeface="Courier New" panose="02070309020205020404" pitchFamily="49" charset="0"/>
                <a:cs typeface="Courier New" panose="02070309020205020404" pitchFamily="49" charset="0"/>
              </a:rPr>
              <a:t>nombre_hotdog</a:t>
            </a:r>
            <a:r>
              <a:rPr lang="fr-FR" sz="1600" spc="-1">
                <a:latin typeface="Courier New" panose="02070309020205020404" pitchFamily="49" charset="0"/>
                <a:cs typeface="Courier New" panose="02070309020205020404" pitchFamily="49" charset="0"/>
              </a:rPr>
              <a:t> &gt; 0 </a:t>
            </a:r>
            <a:r>
              <a:rPr lang="fr-FR" sz="1600" b="1" spc="-1">
                <a:latin typeface="Courier New" panose="02070309020205020404" pitchFamily="49" charset="0"/>
                <a:cs typeface="Courier New" panose="02070309020205020404" pitchFamily="49" charset="0"/>
              </a:rPr>
              <a:t>alors</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a:t>
            </a:r>
            <a:r>
              <a:rPr lang="fr-FR" sz="1600" spc="-1">
                <a:latin typeface="Courier New" panose="02070309020205020404" pitchFamily="49" charset="0"/>
                <a:cs typeface="Courier New" panose="02070309020205020404" pitchFamily="49" charset="0"/>
              </a:rPr>
              <a:t>Ecrire «  Je mange un Hotdog »</a:t>
            </a:r>
            <a:endParaRPr lang="fr-FR" sz="1600" spc="-1">
              <a:latin typeface="Courier New" panose="02070309020205020404" pitchFamily="49" charset="0"/>
              <a:cs typeface="Courier New" panose="02070309020205020404" pitchFamily="49" charset="0"/>
              <a:sym typeface="Wingdings" panose="05000000000000000000" pitchFamily="2" charset="2"/>
            </a:endParaRP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sym typeface="Wingdings" panose="05000000000000000000" pitchFamily="2" charset="2"/>
              </a:rPr>
              <a:t>		</a:t>
            </a:r>
            <a:r>
              <a:rPr lang="fr-FR" sz="1600" spc="-1" err="1">
                <a:latin typeface="Courier New" panose="02070309020205020404" pitchFamily="49" charset="0"/>
                <a:cs typeface="Courier New" panose="02070309020205020404" pitchFamily="49" charset="0"/>
                <a:sym typeface="Wingdings" panose="05000000000000000000" pitchFamily="2" charset="2"/>
              </a:rPr>
              <a:t>manger_hotdogs</a:t>
            </a:r>
            <a:r>
              <a:rPr lang="fr-FR" sz="1600" spc="-1">
                <a:latin typeface="Courier New" panose="02070309020205020404" pitchFamily="49" charset="0"/>
                <a:cs typeface="Courier New" panose="02070309020205020404" pitchFamily="49" charset="0"/>
                <a:sym typeface="Wingdings" panose="05000000000000000000" pitchFamily="2" charset="2"/>
              </a:rPr>
              <a:t>(</a:t>
            </a:r>
            <a:r>
              <a:rPr lang="fr-FR" sz="1600" spc="-1" err="1">
                <a:latin typeface="Courier New" panose="02070309020205020404" pitchFamily="49" charset="0"/>
                <a:cs typeface="Courier New" panose="02070309020205020404" pitchFamily="49" charset="0"/>
                <a:sym typeface="Wingdings" panose="05000000000000000000" pitchFamily="2" charset="2"/>
              </a:rPr>
              <a:t>nombre_hotdog</a:t>
            </a:r>
            <a:r>
              <a:rPr lang="fr-FR" sz="1600" spc="-1">
                <a:latin typeface="Courier New" panose="02070309020205020404" pitchFamily="49" charset="0"/>
                <a:cs typeface="Courier New" panose="02070309020205020404" pitchFamily="49" charset="0"/>
                <a:sym typeface="Wingdings" panose="05000000000000000000" pitchFamily="2" charset="2"/>
              </a:rPr>
              <a:t> – 1)</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sym typeface="Wingdings" panose="05000000000000000000" pitchFamily="2" charset="2"/>
              </a:rPr>
              <a:t>	</a:t>
            </a:r>
            <a:r>
              <a:rPr lang="fr-FR" sz="1600" b="1" spc="-1" err="1">
                <a:latin typeface="Courier New" panose="02070309020205020404" pitchFamily="49" charset="0"/>
                <a:cs typeface="Courier New" panose="02070309020205020404" pitchFamily="49" charset="0"/>
                <a:sym typeface="Wingdings" panose="05000000000000000000" pitchFamily="2" charset="2"/>
              </a:rPr>
              <a:t>Fsi</a:t>
            </a:r>
            <a:r>
              <a:rPr lang="fr-FR" sz="1600" spc="-1">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Fin</a:t>
            </a:r>
          </a:p>
        </p:txBody>
      </p:sp>
    </p:spTree>
    <p:extLst>
      <p:ext uri="{BB962C8B-B14F-4D97-AF65-F5344CB8AC3E}">
        <p14:creationId xmlns:p14="http://schemas.microsoft.com/office/powerpoint/2010/main" val="390530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Pourquoi avoir fabriqué un ordinateur ?</a:t>
            </a:r>
            <a:endParaRPr lang="en-US" sz="3200" b="0" strike="noStrike" spc="-1">
              <a:solidFill>
                <a:srgbClr val="376092"/>
              </a:solidFill>
              <a:latin typeface="Arial"/>
            </a:endParaRPr>
          </a:p>
        </p:txBody>
      </p:sp>
      <p:sp>
        <p:nvSpPr>
          <p:cNvPr id="148"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Pour sa grande puissance de calcul.</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Pour le stockage des données.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Pour la possibilité de lui faire faire des tâches diversifiées.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Pour traiter des problèmes rébarbatifs.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en-US" sz="3200" b="0" strike="noStrike" spc="-1" err="1">
                <a:solidFill>
                  <a:srgbClr val="376092"/>
                </a:solidFill>
                <a:latin typeface="Arial"/>
              </a:rPr>
              <a:t>Fonction</a:t>
            </a:r>
            <a:r>
              <a:rPr lang="en-US" sz="3200" b="0" strike="noStrike" spc="-1">
                <a:solidFill>
                  <a:srgbClr val="376092"/>
                </a:solidFill>
                <a:latin typeface="Arial"/>
              </a:rPr>
              <a:t> recursive : Somme de </a:t>
            </a:r>
            <a:r>
              <a:rPr lang="en-US" sz="3200" b="0" strike="noStrike" spc="-1" err="1">
                <a:solidFill>
                  <a:srgbClr val="376092"/>
                </a:solidFill>
                <a:latin typeface="Arial"/>
              </a:rPr>
              <a:t>nombres</a:t>
            </a:r>
            <a:endParaRPr lang="en-US" sz="3200" b="0" strike="noStrike" spc="-1">
              <a:solidFill>
                <a:srgbClr val="376092"/>
              </a:solidFill>
              <a:latin typeface="Arial"/>
            </a:endParaRPr>
          </a:p>
        </p:txBody>
      </p:sp>
      <p:sp>
        <p:nvSpPr>
          <p:cNvPr id="136"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Nous allons écrire une fonction récursive qui va prendre en paramètre un nombre entier et, en retour, va fournir la somme des nombres de 1 au paramètre.</a:t>
            </a:r>
          </a:p>
          <a:p>
            <a:pPr marL="432000" indent="-324000">
              <a:spcAft>
                <a:spcPts val="1060"/>
              </a:spcAft>
              <a:buClr>
                <a:srgbClr val="000000"/>
              </a:buClr>
              <a:buSzPct val="45000"/>
              <a:buFont typeface="Wingdings" charset="2"/>
              <a:buChar char=""/>
            </a:pPr>
            <a:r>
              <a:rPr lang="fr-FR" sz="2400" spc="-1">
                <a:solidFill>
                  <a:srgbClr val="376092"/>
                </a:solidFill>
                <a:latin typeface="Arial"/>
              </a:rPr>
              <a:t>Nous pouvons remarquer par exemple que somme(9) = 9 + somme(9-1). Ce qui nous permet de mettre en place la récursivité.</a:t>
            </a:r>
          </a:p>
          <a:p>
            <a:pPr marL="432000" indent="-324000">
              <a:spcAft>
                <a:spcPts val="1060"/>
              </a:spcAft>
              <a:buClr>
                <a:srgbClr val="000000"/>
              </a:buClr>
              <a:buSzPct val="45000"/>
              <a:buFont typeface="Wingdings" charset="2"/>
              <a:buChar char=""/>
            </a:pPr>
            <a:r>
              <a:rPr lang="fr-FR" sz="2400" spc="-1">
                <a:solidFill>
                  <a:srgbClr val="376092"/>
                </a:solidFill>
                <a:latin typeface="Arial"/>
              </a:rPr>
              <a:t>Il nous reste à mettre en place la condition d’arrêt. Il ne faut en effet pas aller au delà de 0 et additionner des nombres négatifs.</a:t>
            </a:r>
          </a:p>
        </p:txBody>
      </p:sp>
    </p:spTree>
    <p:extLst>
      <p:ext uri="{BB962C8B-B14F-4D97-AF65-F5344CB8AC3E}">
        <p14:creationId xmlns:p14="http://schemas.microsoft.com/office/powerpoint/2010/main" val="28987270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en-US" sz="3200" b="0" strike="noStrike" spc="-1" err="1">
                <a:solidFill>
                  <a:srgbClr val="376092"/>
                </a:solidFill>
                <a:latin typeface="Arial"/>
              </a:rPr>
              <a:t>Fonction</a:t>
            </a:r>
            <a:r>
              <a:rPr lang="en-US" sz="3200" b="0" strike="noStrike" spc="-1">
                <a:solidFill>
                  <a:srgbClr val="376092"/>
                </a:solidFill>
                <a:latin typeface="Arial"/>
              </a:rPr>
              <a:t> recursive : Somme de </a:t>
            </a:r>
            <a:r>
              <a:rPr lang="en-US" sz="3200" b="0" strike="noStrike" spc="-1" err="1">
                <a:solidFill>
                  <a:srgbClr val="376092"/>
                </a:solidFill>
                <a:latin typeface="Arial"/>
              </a:rPr>
              <a:t>nombres</a:t>
            </a:r>
            <a:endParaRPr lang="en-US" sz="3200" b="0" strike="noStrike" spc="-1">
              <a:solidFill>
                <a:srgbClr val="376092"/>
              </a:solidFill>
              <a:latin typeface="Arial"/>
            </a:endParaRPr>
          </a:p>
        </p:txBody>
      </p:sp>
      <p:sp>
        <p:nvSpPr>
          <p:cNvPr id="136" name="TextShape 2"/>
          <p:cNvSpPr txBox="1"/>
          <p:nvPr/>
        </p:nvSpPr>
        <p:spPr>
          <a:xfrm>
            <a:off x="457200" y="1417320"/>
            <a:ext cx="8229240" cy="4708440"/>
          </a:xfrm>
          <a:prstGeom prst="rect">
            <a:avLst/>
          </a:prstGeom>
          <a:noFill/>
          <a:ln w="0">
            <a:noFill/>
          </a:ln>
        </p:spPr>
        <p:txBody>
          <a:bodyPr lIns="0" tIns="0" rIns="0" bIns="0">
            <a:noAutofit/>
          </a:bodyPr>
          <a:lstStyle/>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Fonction</a:t>
            </a: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somme_nombre</a:t>
            </a:r>
            <a:r>
              <a:rPr lang="fr-FR" sz="1600" spc="-1">
                <a:latin typeface="Courier New" panose="02070309020205020404" pitchFamily="49" charset="0"/>
                <a:cs typeface="Courier New" panose="02070309020205020404" pitchFamily="49" charset="0"/>
              </a:rPr>
              <a:t>(limite : Entier) Entier</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Début</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si </a:t>
            </a:r>
            <a:r>
              <a:rPr lang="fr-FR" sz="1600" spc="-1">
                <a:latin typeface="Courier New" panose="02070309020205020404" pitchFamily="49" charset="0"/>
                <a:cs typeface="Courier New" panose="02070309020205020404" pitchFamily="49" charset="0"/>
              </a:rPr>
              <a:t>limite &gt; 0 </a:t>
            </a:r>
            <a:r>
              <a:rPr lang="fr-FR" sz="1600" b="1" spc="-1">
                <a:latin typeface="Courier New" panose="02070309020205020404" pitchFamily="49" charset="0"/>
                <a:cs typeface="Courier New" panose="02070309020205020404" pitchFamily="49" charset="0"/>
              </a:rPr>
              <a:t>alors</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a:t>
            </a:r>
            <a:r>
              <a:rPr lang="fr-FR" sz="1600" spc="-1">
                <a:latin typeface="Courier New" panose="02070309020205020404" pitchFamily="49" charset="0"/>
                <a:cs typeface="Courier New" panose="02070309020205020404" pitchFamily="49" charset="0"/>
              </a:rPr>
              <a:t> retour </a:t>
            </a:r>
            <a:r>
              <a:rPr lang="fr-FR" sz="1600" spc="-1">
                <a:latin typeface="Courier New" panose="02070309020205020404" pitchFamily="49" charset="0"/>
                <a:cs typeface="Courier New" panose="02070309020205020404" pitchFamily="49" charset="0"/>
                <a:sym typeface="Wingdings" panose="05000000000000000000" pitchFamily="2" charset="2"/>
              </a:rPr>
              <a:t> limite + </a:t>
            </a:r>
            <a:r>
              <a:rPr lang="fr-FR" sz="1600" spc="-1" err="1">
                <a:latin typeface="Courier New" panose="02070309020205020404" pitchFamily="49" charset="0"/>
                <a:cs typeface="Courier New" panose="02070309020205020404" pitchFamily="49" charset="0"/>
              </a:rPr>
              <a:t>somme_nombre</a:t>
            </a:r>
            <a:r>
              <a:rPr lang="fr-FR" sz="1600" spc="-1">
                <a:latin typeface="Courier New" panose="02070309020205020404" pitchFamily="49" charset="0"/>
                <a:cs typeface="Courier New" panose="02070309020205020404" pitchFamily="49" charset="0"/>
                <a:sym typeface="Wingdings" panose="05000000000000000000" pitchFamily="2" charset="2"/>
              </a:rPr>
              <a:t>(limite – 1)</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sym typeface="Wingdings" panose="05000000000000000000" pitchFamily="2" charset="2"/>
              </a:rPr>
              <a:t>	</a:t>
            </a:r>
            <a:r>
              <a:rPr lang="fr-FR" sz="1600" b="1" spc="-1" err="1">
                <a:latin typeface="Courier New" panose="02070309020205020404" pitchFamily="49" charset="0"/>
                <a:cs typeface="Courier New" panose="02070309020205020404" pitchFamily="49" charset="0"/>
                <a:sym typeface="Wingdings" panose="05000000000000000000" pitchFamily="2" charset="2"/>
              </a:rPr>
              <a:t>Fsi</a:t>
            </a:r>
            <a:endParaRPr lang="fr-FR" sz="1600" b="1" spc="-1">
              <a:latin typeface="Courier New" panose="02070309020205020404" pitchFamily="49" charset="0"/>
              <a:cs typeface="Courier New" panose="02070309020205020404" pitchFamily="49" charset="0"/>
              <a:sym typeface="Wingdings" panose="05000000000000000000" pitchFamily="2" charset="2"/>
            </a:endParaRP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sym typeface="Wingdings" panose="05000000000000000000" pitchFamily="2" charset="2"/>
              </a:rPr>
              <a:t>	</a:t>
            </a:r>
            <a:r>
              <a:rPr lang="fr-FR" sz="1600" spc="-1">
                <a:latin typeface="Courier New" panose="02070309020205020404" pitchFamily="49" charset="0"/>
                <a:cs typeface="Courier New" panose="02070309020205020404" pitchFamily="49" charset="0"/>
                <a:sym typeface="Wingdings" panose="05000000000000000000" pitchFamily="2" charset="2"/>
              </a:rPr>
              <a:t>retour  0</a:t>
            </a:r>
            <a:r>
              <a:rPr lang="fr-FR" sz="1600" spc="-1">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Fin</a:t>
            </a:r>
          </a:p>
          <a:p>
            <a:pPr marL="108000">
              <a:spcAft>
                <a:spcPts val="1060"/>
              </a:spcAft>
              <a:buClr>
                <a:srgbClr val="000000"/>
              </a:buClr>
              <a:buSzPct val="45000"/>
            </a:pPr>
            <a:endParaRPr lang="fr-FR" sz="1600" b="1" spc="-1">
              <a:latin typeface="Courier New" panose="02070309020205020404" pitchFamily="49" charset="0"/>
              <a:cs typeface="Courier New" panose="02070309020205020404" pitchFamily="49" charset="0"/>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Voyons comment écrire cette fonction récursive en javascript.</a:t>
            </a:r>
          </a:p>
          <a:p>
            <a:pPr marL="108000">
              <a:spcAft>
                <a:spcPts val="1060"/>
              </a:spcAft>
              <a:buClr>
                <a:srgbClr val="000000"/>
              </a:buClr>
              <a:buSzPct val="45000"/>
            </a:pPr>
            <a:endParaRPr lang="fr-FR" sz="1600" b="1" spc="-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556536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Pourquoi utiliser un</a:t>
            </a:r>
            <a:r>
              <a:rPr lang="fr-FR" sz="3200" b="0" strike="noStrike" spc="-1">
                <a:solidFill>
                  <a:srgbClr val="376092"/>
                </a:solidFill>
                <a:latin typeface="Arial"/>
              </a:rPr>
              <a:t> tableau ?</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Imaginons que nous voulons représenter les valeurs de températures sur un mois.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Sans tableau, il faudrait déclarer 31 variables.</a:t>
            </a:r>
          </a:p>
          <a:p>
            <a:pPr marL="432000" indent="-324000">
              <a:spcAft>
                <a:spcPts val="1060"/>
              </a:spcAft>
              <a:buClr>
                <a:srgbClr val="000000"/>
              </a:buClr>
              <a:buSzPct val="45000"/>
              <a:buFont typeface="Wingdings" charset="2"/>
              <a:buChar char=""/>
            </a:pPr>
            <a:r>
              <a:rPr lang="fr-FR" sz="2400" spc="-1">
                <a:solidFill>
                  <a:srgbClr val="376092"/>
                </a:solidFill>
                <a:latin typeface="Arial"/>
              </a:rPr>
              <a:t>Si on veut calculer la moyenne sur le mois, il faut intégrer les 31 variables dans le calcul.</a:t>
            </a:r>
          </a:p>
          <a:p>
            <a:pPr marL="432000" indent="-324000">
              <a:spcAft>
                <a:spcPts val="1060"/>
              </a:spcAft>
              <a:buClr>
                <a:srgbClr val="000000"/>
              </a:buClr>
              <a:buSzPct val="45000"/>
              <a:buFont typeface="Wingdings" charset="2"/>
              <a:buChar char=""/>
            </a:pPr>
            <a:r>
              <a:rPr lang="fr-FR" sz="2400" spc="-1">
                <a:solidFill>
                  <a:srgbClr val="376092"/>
                </a:solidFill>
                <a:latin typeface="Arial"/>
              </a:rPr>
              <a:t>Cependant, on sent qu’il y a un lien entre ces valeurs.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On veut pouvoir symboliser ce lien dans notre algorithme.</a:t>
            </a:r>
          </a:p>
          <a:p>
            <a:pPr marL="432000" indent="-324000">
              <a:spcAft>
                <a:spcPts val="1060"/>
              </a:spcAft>
              <a:buClr>
                <a:srgbClr val="000000"/>
              </a:buClr>
              <a:buSzPct val="45000"/>
              <a:buFont typeface="Wingdings" charset="2"/>
              <a:buChar char=""/>
            </a:pPr>
            <a:r>
              <a:rPr lang="fr-FR" sz="2400" spc="-1">
                <a:solidFill>
                  <a:srgbClr val="376092"/>
                </a:solidFill>
                <a:latin typeface="Arial"/>
              </a:rPr>
              <a:t>On veut pouvoir parcourir facilement les valeurs.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On veut pouvoir accéder à un élément précis.</a:t>
            </a: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6586531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La structure tableau</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Un tableau permet de regrouper des valeurs d’un même type.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En terme de représentation mémoire, un tableau alloue plusieurs adresses mémoire consécutives.</a:t>
            </a: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Toutes les valeurs peuvent donc être traitées en une seule variable.</a:t>
            </a:r>
          </a:p>
          <a:p>
            <a:pPr marL="432000" indent="-324000">
              <a:spcAft>
                <a:spcPts val="1060"/>
              </a:spcAft>
              <a:buClr>
                <a:srgbClr val="000000"/>
              </a:buClr>
              <a:buSzPct val="45000"/>
              <a:buFont typeface="Wingdings" charset="2"/>
              <a:buChar char=""/>
            </a:pPr>
            <a:r>
              <a:rPr lang="fr-FR" sz="2400" spc="-1">
                <a:solidFill>
                  <a:srgbClr val="376092"/>
                </a:solidFill>
                <a:latin typeface="Arial"/>
              </a:rPr>
              <a:t>Les chaînes de caractères peuvent être assimilées à des tableaux.</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graphicFrame>
        <p:nvGraphicFramePr>
          <p:cNvPr id="4" name="Tableau 3">
            <a:extLst>
              <a:ext uri="{FF2B5EF4-FFF2-40B4-BE49-F238E27FC236}">
                <a16:creationId xmlns:a16="http://schemas.microsoft.com/office/drawing/2014/main" id="{4E8FAF6B-ADBC-4911-BEB2-5F3EC3BEAA7F}"/>
              </a:ext>
            </a:extLst>
          </p:cNvPr>
          <p:cNvGraphicFramePr>
            <a:graphicFrameLocks noGrp="1"/>
          </p:cNvGraphicFramePr>
          <p:nvPr/>
        </p:nvGraphicFramePr>
        <p:xfrm>
          <a:off x="457202" y="3582627"/>
          <a:ext cx="8229595" cy="561108"/>
        </p:xfrm>
        <a:graphic>
          <a:graphicData uri="http://schemas.openxmlformats.org/drawingml/2006/table">
            <a:tbl>
              <a:tblPr/>
              <a:tblGrid>
                <a:gridCol w="748145">
                  <a:extLst>
                    <a:ext uri="{9D8B030D-6E8A-4147-A177-3AD203B41FA5}">
                      <a16:colId xmlns:a16="http://schemas.microsoft.com/office/drawing/2014/main" val="2720565259"/>
                    </a:ext>
                  </a:extLst>
                </a:gridCol>
                <a:gridCol w="748145">
                  <a:extLst>
                    <a:ext uri="{9D8B030D-6E8A-4147-A177-3AD203B41FA5}">
                      <a16:colId xmlns:a16="http://schemas.microsoft.com/office/drawing/2014/main" val="70554645"/>
                    </a:ext>
                  </a:extLst>
                </a:gridCol>
                <a:gridCol w="748145">
                  <a:extLst>
                    <a:ext uri="{9D8B030D-6E8A-4147-A177-3AD203B41FA5}">
                      <a16:colId xmlns:a16="http://schemas.microsoft.com/office/drawing/2014/main" val="3842126821"/>
                    </a:ext>
                  </a:extLst>
                </a:gridCol>
                <a:gridCol w="748145">
                  <a:extLst>
                    <a:ext uri="{9D8B030D-6E8A-4147-A177-3AD203B41FA5}">
                      <a16:colId xmlns:a16="http://schemas.microsoft.com/office/drawing/2014/main" val="89949008"/>
                    </a:ext>
                  </a:extLst>
                </a:gridCol>
                <a:gridCol w="748145">
                  <a:extLst>
                    <a:ext uri="{9D8B030D-6E8A-4147-A177-3AD203B41FA5}">
                      <a16:colId xmlns:a16="http://schemas.microsoft.com/office/drawing/2014/main" val="2315233181"/>
                    </a:ext>
                  </a:extLst>
                </a:gridCol>
                <a:gridCol w="748145">
                  <a:extLst>
                    <a:ext uri="{9D8B030D-6E8A-4147-A177-3AD203B41FA5}">
                      <a16:colId xmlns:a16="http://schemas.microsoft.com/office/drawing/2014/main" val="4162151151"/>
                    </a:ext>
                  </a:extLst>
                </a:gridCol>
                <a:gridCol w="748145">
                  <a:extLst>
                    <a:ext uri="{9D8B030D-6E8A-4147-A177-3AD203B41FA5}">
                      <a16:colId xmlns:a16="http://schemas.microsoft.com/office/drawing/2014/main" val="814714007"/>
                    </a:ext>
                  </a:extLst>
                </a:gridCol>
                <a:gridCol w="748145">
                  <a:extLst>
                    <a:ext uri="{9D8B030D-6E8A-4147-A177-3AD203B41FA5}">
                      <a16:colId xmlns:a16="http://schemas.microsoft.com/office/drawing/2014/main" val="3509810244"/>
                    </a:ext>
                  </a:extLst>
                </a:gridCol>
                <a:gridCol w="748145">
                  <a:extLst>
                    <a:ext uri="{9D8B030D-6E8A-4147-A177-3AD203B41FA5}">
                      <a16:colId xmlns:a16="http://schemas.microsoft.com/office/drawing/2014/main" val="26811372"/>
                    </a:ext>
                  </a:extLst>
                </a:gridCol>
                <a:gridCol w="748145">
                  <a:extLst>
                    <a:ext uri="{9D8B030D-6E8A-4147-A177-3AD203B41FA5}">
                      <a16:colId xmlns:a16="http://schemas.microsoft.com/office/drawing/2014/main" val="3524943008"/>
                    </a:ext>
                  </a:extLst>
                </a:gridCol>
                <a:gridCol w="748145">
                  <a:extLst>
                    <a:ext uri="{9D8B030D-6E8A-4147-A177-3AD203B41FA5}">
                      <a16:colId xmlns:a16="http://schemas.microsoft.com/office/drawing/2014/main" val="2357142220"/>
                    </a:ext>
                  </a:extLst>
                </a:gridCol>
              </a:tblGrid>
              <a:tr h="187036">
                <a:tc>
                  <a:txBody>
                    <a:bodyPr/>
                    <a:lstStyle/>
                    <a:p>
                      <a:pPr algn="l" fontAlgn="b"/>
                      <a:r>
                        <a:rPr lang="fr-FR" sz="1100" b="0" i="0" u="none" strike="noStrike">
                          <a:solidFill>
                            <a:srgbClr val="FFFFFF"/>
                          </a:solidFill>
                          <a:effectLst/>
                          <a:latin typeface="Calibri" panose="020F0502020204030204" pitchFamily="34" charset="0"/>
                        </a:rPr>
                        <a:t>Indice</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fr-FR" sz="1100" b="0" i="0" u="none" strike="noStrike">
                          <a:solidFill>
                            <a:srgbClr val="000000"/>
                          </a:solidFill>
                          <a:effectLst/>
                          <a:latin typeface="Calibri" panose="020F0502020204030204" pitchFamily="34" charset="0"/>
                        </a:rPr>
                        <a:t>0</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2</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3</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4</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5</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6</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7</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n</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2026310"/>
                  </a:ext>
                </a:extLst>
              </a:tr>
              <a:tr h="187036">
                <a:tc>
                  <a:txBody>
                    <a:bodyPr/>
                    <a:lstStyle/>
                    <a:p>
                      <a:pPr algn="l" fontAlgn="b"/>
                      <a:r>
                        <a:rPr lang="fr-FR" sz="1100" b="0" i="0" u="none" strike="noStrike">
                          <a:solidFill>
                            <a:srgbClr val="FFFFFF"/>
                          </a:solidFill>
                          <a:effectLst/>
                          <a:latin typeface="Calibri" panose="020F0502020204030204" pitchFamily="34" charset="0"/>
                        </a:rPr>
                        <a:t>Valeur</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fr-FR" sz="1100" b="0" i="0" u="none" strike="noStrike">
                          <a:solidFill>
                            <a:srgbClr val="000000"/>
                          </a:solidFill>
                          <a:effectLst/>
                          <a:latin typeface="Calibri" panose="020F0502020204030204" pitchFamily="34" charset="0"/>
                        </a:rPr>
                        <a:t>15</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fr-FR" sz="1100" b="0" i="0" u="none" strike="noStrike">
                          <a:solidFill>
                            <a:srgbClr val="000000"/>
                          </a:solidFill>
                          <a:effectLst/>
                          <a:latin typeface="Calibri" panose="020F0502020204030204" pitchFamily="34" charset="0"/>
                        </a:rPr>
                        <a:t>17</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fr-FR" sz="1100" b="0" i="0" u="none" strike="noStrike">
                          <a:solidFill>
                            <a:srgbClr val="000000"/>
                          </a:solidFill>
                          <a:effectLst/>
                          <a:latin typeface="Calibri" panose="020F0502020204030204" pitchFamily="34" charset="0"/>
                        </a:rPr>
                        <a:t>16</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fr-FR" sz="1100" b="0" i="0" u="none" strike="noStrike">
                          <a:solidFill>
                            <a:srgbClr val="000000"/>
                          </a:solidFill>
                          <a:effectLst/>
                          <a:latin typeface="Calibri" panose="020F0502020204030204" pitchFamily="34" charset="0"/>
                        </a:rPr>
                        <a:t>18</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fr-FR" sz="1100" b="0" i="0" u="none" strike="noStrike">
                          <a:solidFill>
                            <a:srgbClr val="000000"/>
                          </a:solidFill>
                          <a:effectLst/>
                          <a:latin typeface="Calibri" panose="020F0502020204030204" pitchFamily="34" charset="0"/>
                        </a:rPr>
                        <a:t>15</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fr-FR" sz="1100" b="0" i="0" u="none" strike="noStrike">
                          <a:solidFill>
                            <a:srgbClr val="000000"/>
                          </a:solidFill>
                          <a:effectLst/>
                          <a:latin typeface="Calibri" panose="020F0502020204030204" pitchFamily="34" charset="0"/>
                        </a:rPr>
                        <a:t>15</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fr-FR" sz="1100" b="0" i="0" u="none" strike="noStrike">
                          <a:solidFill>
                            <a:srgbClr val="000000"/>
                          </a:solidFill>
                          <a:effectLst/>
                          <a:latin typeface="Calibri" panose="020F0502020204030204" pitchFamily="34" charset="0"/>
                        </a:rPr>
                        <a:t>16</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fr-FR" sz="1100" b="0" i="0" u="none" strike="noStrike">
                          <a:solidFill>
                            <a:srgbClr val="000000"/>
                          </a:solidFill>
                          <a:effectLst/>
                          <a:latin typeface="Calibri" panose="020F0502020204030204" pitchFamily="34" charset="0"/>
                        </a:rPr>
                        <a:t>17</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fr-FR" sz="1100" b="0" i="0" u="none" strike="noStrike">
                          <a:solidFill>
                            <a:srgbClr val="000000"/>
                          </a:solidFill>
                          <a:effectLst/>
                          <a:latin typeface="Calibri" panose="020F0502020204030204" pitchFamily="34" charset="0"/>
                        </a:rPr>
                        <a:t>….</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fr-FR" sz="1100" b="0" i="0" u="none" strike="noStrike">
                          <a:solidFill>
                            <a:srgbClr val="000000"/>
                          </a:solidFill>
                          <a:effectLst/>
                          <a:latin typeface="Calibri" panose="020F0502020204030204" pitchFamily="34" charset="0"/>
                        </a:rPr>
                        <a:t>20</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492071473"/>
                  </a:ext>
                </a:extLst>
              </a:tr>
              <a:tr h="187036">
                <a:tc>
                  <a:txBody>
                    <a:bodyPr/>
                    <a:lstStyle/>
                    <a:p>
                      <a:pPr algn="l" fontAlgn="b"/>
                      <a:r>
                        <a:rPr lang="fr-FR" sz="1100" b="0" i="0" u="none" strike="noStrike">
                          <a:solidFill>
                            <a:srgbClr val="FFFFFF"/>
                          </a:solidFill>
                          <a:effectLst/>
                          <a:latin typeface="Calibri" panose="020F0502020204030204" pitchFamily="34" charset="0"/>
                        </a:rPr>
                        <a:t>Mémoire</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fr-FR" sz="1100" b="0" i="0" u="none" strike="noStrike">
                          <a:solidFill>
                            <a:srgbClr val="000000"/>
                          </a:solidFill>
                          <a:effectLst/>
                          <a:latin typeface="Calibri" panose="020F0502020204030204" pitchFamily="34" charset="0"/>
                        </a:rPr>
                        <a:t>201</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202</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203</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204</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205</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206</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207</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208</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4130115"/>
                  </a:ext>
                </a:extLst>
              </a:tr>
            </a:tbl>
          </a:graphicData>
        </a:graphic>
      </p:graphicFrame>
    </p:spTree>
    <p:extLst>
      <p:ext uri="{BB962C8B-B14F-4D97-AF65-F5344CB8AC3E}">
        <p14:creationId xmlns:p14="http://schemas.microsoft.com/office/powerpoint/2010/main" val="32751031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Déclaration d’un tableau</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Un tableau doit spécifier le type des éléments qu’il contient afin de savoir la quantité de mémoire allouer.</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 tableau doit spécifier le nombre d’éléments toujours </a:t>
            </a:r>
            <a:r>
              <a:rPr lang="fr-FR" sz="2400" spc="-1">
                <a:solidFill>
                  <a:srgbClr val="376092"/>
                </a:solidFill>
                <a:latin typeface="Arial"/>
              </a:rPr>
              <a:t>pour l’allocation mémoire.</a:t>
            </a:r>
          </a:p>
          <a:p>
            <a:pPr marL="432000" indent="-324000">
              <a:spcAft>
                <a:spcPts val="1060"/>
              </a:spcAft>
              <a:buClr>
                <a:srgbClr val="000000"/>
              </a:buClr>
              <a:buSzPct val="45000"/>
              <a:buFont typeface="Wingdings" charset="2"/>
              <a:buChar char=""/>
            </a:pPr>
            <a:r>
              <a:rPr lang="fr-FR" sz="2400" spc="-1">
                <a:solidFill>
                  <a:srgbClr val="376092"/>
                </a:solidFill>
                <a:latin typeface="Arial"/>
              </a:rPr>
              <a:t>On peut également initialiser un tableau avec les éléments qui le composent. </a:t>
            </a:r>
            <a:endParaRPr lang="fr-FR" sz="2400" b="0" strike="noStrike" spc="-1">
              <a:solidFill>
                <a:srgbClr val="376092"/>
              </a:solidFill>
              <a:latin typeface="Arial"/>
            </a:endParaRPr>
          </a:p>
          <a:p>
            <a:pPr marL="108000">
              <a:spcAft>
                <a:spcPts val="1060"/>
              </a:spcAft>
              <a:buClr>
                <a:srgbClr val="000000"/>
              </a:buClr>
              <a:buSzPct val="45000"/>
            </a:pPr>
            <a:r>
              <a:rPr lang="fr-FR" sz="2400" spc="-1">
                <a:latin typeface="Arial"/>
              </a:rPr>
              <a:t>Déclaration</a:t>
            </a:r>
          </a:p>
          <a:p>
            <a:pPr marL="108000">
              <a:spcAft>
                <a:spcPts val="1060"/>
              </a:spcAft>
              <a:buClr>
                <a:srgbClr val="000000"/>
              </a:buClr>
              <a:buSzPct val="45000"/>
            </a:pPr>
            <a:r>
              <a:rPr lang="fr-FR" sz="2400" b="0" strike="noStrike" spc="-1">
                <a:latin typeface="Arial"/>
              </a:rPr>
              <a:t>	Entier : </a:t>
            </a:r>
            <a:r>
              <a:rPr lang="fr-FR" sz="2400" b="0" strike="noStrike" spc="-1" err="1">
                <a:latin typeface="Arial"/>
              </a:rPr>
              <a:t>tabTempérature</a:t>
            </a:r>
            <a:r>
              <a:rPr lang="fr-FR" sz="2400" spc="-1">
                <a:latin typeface="Arial"/>
              </a:rPr>
              <a:t>[</a:t>
            </a:r>
            <a:r>
              <a:rPr lang="fr-FR" sz="2400" b="0" strike="noStrike" spc="-1">
                <a:latin typeface="Arial"/>
              </a:rPr>
              <a:t>31</a:t>
            </a:r>
            <a:r>
              <a:rPr lang="fr-FR" sz="2400" spc="-1">
                <a:latin typeface="Arial"/>
              </a:rPr>
              <a:t>]</a:t>
            </a:r>
            <a:endParaRPr lang="fr-FR" sz="2400" b="0" strike="noStrike" spc="-1">
              <a:latin typeface="Arial"/>
            </a:endParaRPr>
          </a:p>
          <a:p>
            <a:pPr marL="108000">
              <a:spcAft>
                <a:spcPts val="1060"/>
              </a:spcAft>
              <a:buClr>
                <a:srgbClr val="000000"/>
              </a:buClr>
              <a:buSzPct val="45000"/>
            </a:pPr>
            <a:r>
              <a:rPr lang="fr-FR" sz="2400" spc="-1">
                <a:latin typeface="Arial"/>
              </a:rPr>
              <a:t>	Entier : tabTempérature6[] = [15, 14, 16, 14, 15, 17]</a:t>
            </a:r>
            <a:endParaRPr lang="en-US" sz="2400" b="0" strike="noStrike" spc="-1">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9294055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Accéder à un élément d’un tableau</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Un tableau représente sous un seul nom une liste de valeurs.</a:t>
            </a:r>
          </a:p>
          <a:p>
            <a:pPr marL="432000" indent="-324000">
              <a:spcAft>
                <a:spcPts val="1060"/>
              </a:spcAft>
              <a:buClr>
                <a:srgbClr val="000000"/>
              </a:buClr>
              <a:buSzPct val="45000"/>
              <a:buFont typeface="Wingdings" charset="2"/>
              <a:buChar char=""/>
            </a:pPr>
            <a:r>
              <a:rPr lang="fr-FR" sz="2400" spc="-1">
                <a:solidFill>
                  <a:srgbClr val="376092"/>
                </a:solidFill>
                <a:latin typeface="Arial"/>
              </a:rPr>
              <a:t>On accède à un élément du tableau par son indice.</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Tab[0] pointe vers le premier élément du tableau.</a:t>
            </a:r>
          </a:p>
          <a:p>
            <a:pPr marL="432000" indent="-324000">
              <a:spcAft>
                <a:spcPts val="1060"/>
              </a:spcAft>
              <a:buClr>
                <a:srgbClr val="000000"/>
              </a:buClr>
              <a:buSzPct val="45000"/>
              <a:buFont typeface="Wingdings" charset="2"/>
              <a:buChar char=""/>
            </a:pPr>
            <a:r>
              <a:rPr lang="fr-FR" sz="2400" spc="-1">
                <a:solidFill>
                  <a:srgbClr val="376092"/>
                </a:solidFill>
                <a:latin typeface="Arial"/>
              </a:rPr>
              <a:t>Tab[3] pointe vers le 4</a:t>
            </a:r>
            <a:r>
              <a:rPr lang="fr-FR" sz="2400" spc="-1" baseline="30000">
                <a:solidFill>
                  <a:srgbClr val="376092"/>
                </a:solidFill>
                <a:latin typeface="Arial"/>
              </a:rPr>
              <a:t>ième</a:t>
            </a:r>
            <a:r>
              <a:rPr lang="fr-FR" sz="2400" spc="-1">
                <a:solidFill>
                  <a:srgbClr val="376092"/>
                </a:solidFill>
                <a:latin typeface="Arial"/>
              </a:rPr>
              <a:t> élément du tableau. Il faut lire « élément qui se trouve 3 positions derrière le début du tableau ».</a:t>
            </a:r>
          </a:p>
          <a:p>
            <a:pPr marL="432000" indent="-324000">
              <a:spcAft>
                <a:spcPts val="1060"/>
              </a:spcAft>
              <a:buClr>
                <a:srgbClr val="000000"/>
              </a:buClr>
              <a:buSzPct val="45000"/>
              <a:buFont typeface="Wingdings" charset="2"/>
              <a:buChar char=""/>
            </a:pPr>
            <a:r>
              <a:rPr lang="fr-FR" sz="2400" spc="-1">
                <a:solidFill>
                  <a:srgbClr val="376092"/>
                </a:solidFill>
                <a:latin typeface="Arial"/>
              </a:rPr>
              <a:t>L’indice est un entier supérieur à 0 et ne doit pas dépasser la longueur du tableau.</a:t>
            </a: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graphicFrame>
        <p:nvGraphicFramePr>
          <p:cNvPr id="3" name="Tableau 2">
            <a:extLst>
              <a:ext uri="{FF2B5EF4-FFF2-40B4-BE49-F238E27FC236}">
                <a16:creationId xmlns:a16="http://schemas.microsoft.com/office/drawing/2014/main" id="{7374416F-F60B-44FD-8EFA-18A57F714535}"/>
              </a:ext>
            </a:extLst>
          </p:cNvPr>
          <p:cNvGraphicFramePr>
            <a:graphicFrameLocks noGrp="1"/>
          </p:cNvGraphicFramePr>
          <p:nvPr/>
        </p:nvGraphicFramePr>
        <p:xfrm>
          <a:off x="456839" y="3157096"/>
          <a:ext cx="8229601" cy="543807"/>
        </p:xfrm>
        <a:graphic>
          <a:graphicData uri="http://schemas.openxmlformats.org/drawingml/2006/table">
            <a:tbl>
              <a:tblPr/>
              <a:tblGrid>
                <a:gridCol w="978851">
                  <a:extLst>
                    <a:ext uri="{9D8B030D-6E8A-4147-A177-3AD203B41FA5}">
                      <a16:colId xmlns:a16="http://schemas.microsoft.com/office/drawing/2014/main" val="493004127"/>
                    </a:ext>
                  </a:extLst>
                </a:gridCol>
                <a:gridCol w="725075">
                  <a:extLst>
                    <a:ext uri="{9D8B030D-6E8A-4147-A177-3AD203B41FA5}">
                      <a16:colId xmlns:a16="http://schemas.microsoft.com/office/drawing/2014/main" val="2106790529"/>
                    </a:ext>
                  </a:extLst>
                </a:gridCol>
                <a:gridCol w="725075">
                  <a:extLst>
                    <a:ext uri="{9D8B030D-6E8A-4147-A177-3AD203B41FA5}">
                      <a16:colId xmlns:a16="http://schemas.microsoft.com/office/drawing/2014/main" val="2073396011"/>
                    </a:ext>
                  </a:extLst>
                </a:gridCol>
                <a:gridCol w="725075">
                  <a:extLst>
                    <a:ext uri="{9D8B030D-6E8A-4147-A177-3AD203B41FA5}">
                      <a16:colId xmlns:a16="http://schemas.microsoft.com/office/drawing/2014/main" val="1635651971"/>
                    </a:ext>
                  </a:extLst>
                </a:gridCol>
                <a:gridCol w="725075">
                  <a:extLst>
                    <a:ext uri="{9D8B030D-6E8A-4147-A177-3AD203B41FA5}">
                      <a16:colId xmlns:a16="http://schemas.microsoft.com/office/drawing/2014/main" val="3945366815"/>
                    </a:ext>
                  </a:extLst>
                </a:gridCol>
                <a:gridCol w="725075">
                  <a:extLst>
                    <a:ext uri="{9D8B030D-6E8A-4147-A177-3AD203B41FA5}">
                      <a16:colId xmlns:a16="http://schemas.microsoft.com/office/drawing/2014/main" val="2147860883"/>
                    </a:ext>
                  </a:extLst>
                </a:gridCol>
                <a:gridCol w="725075">
                  <a:extLst>
                    <a:ext uri="{9D8B030D-6E8A-4147-A177-3AD203B41FA5}">
                      <a16:colId xmlns:a16="http://schemas.microsoft.com/office/drawing/2014/main" val="273536865"/>
                    </a:ext>
                  </a:extLst>
                </a:gridCol>
                <a:gridCol w="725075">
                  <a:extLst>
                    <a:ext uri="{9D8B030D-6E8A-4147-A177-3AD203B41FA5}">
                      <a16:colId xmlns:a16="http://schemas.microsoft.com/office/drawing/2014/main" val="3717873974"/>
                    </a:ext>
                  </a:extLst>
                </a:gridCol>
                <a:gridCol w="725075">
                  <a:extLst>
                    <a:ext uri="{9D8B030D-6E8A-4147-A177-3AD203B41FA5}">
                      <a16:colId xmlns:a16="http://schemas.microsoft.com/office/drawing/2014/main" val="2172736028"/>
                    </a:ext>
                  </a:extLst>
                </a:gridCol>
                <a:gridCol w="725075">
                  <a:extLst>
                    <a:ext uri="{9D8B030D-6E8A-4147-A177-3AD203B41FA5}">
                      <a16:colId xmlns:a16="http://schemas.microsoft.com/office/drawing/2014/main" val="2571961721"/>
                    </a:ext>
                  </a:extLst>
                </a:gridCol>
                <a:gridCol w="725075">
                  <a:extLst>
                    <a:ext uri="{9D8B030D-6E8A-4147-A177-3AD203B41FA5}">
                      <a16:colId xmlns:a16="http://schemas.microsoft.com/office/drawing/2014/main" val="98694579"/>
                    </a:ext>
                  </a:extLst>
                </a:gridCol>
              </a:tblGrid>
              <a:tr h="181269">
                <a:tc>
                  <a:txBody>
                    <a:bodyPr/>
                    <a:lstStyle/>
                    <a:p>
                      <a:pPr algn="l" fontAlgn="b"/>
                      <a:r>
                        <a:rPr lang="fr-FR" sz="1000" b="0" i="0" u="none" strike="noStrike">
                          <a:solidFill>
                            <a:srgbClr val="FFFFFF"/>
                          </a:solidFill>
                          <a:effectLst/>
                          <a:latin typeface="Calibri" panose="020F0502020204030204" pitchFamily="34" charset="0"/>
                        </a:rPr>
                        <a:t>Indice</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000" b="0" i="0" u="none" strike="noStrike">
                          <a:solidFill>
                            <a:srgbClr val="000000"/>
                          </a:solidFill>
                          <a:effectLst/>
                          <a:latin typeface="Calibri" panose="020F0502020204030204" pitchFamily="34" charset="0"/>
                        </a:rPr>
                        <a:t>0</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1</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2</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3</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4</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5</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6</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7</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n</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003549"/>
                  </a:ext>
                </a:extLst>
              </a:tr>
              <a:tr h="181269">
                <a:tc>
                  <a:txBody>
                    <a:bodyPr/>
                    <a:lstStyle/>
                    <a:p>
                      <a:pPr algn="l" fontAlgn="b"/>
                      <a:r>
                        <a:rPr lang="fr-FR" sz="1000" b="0" i="0" u="none" strike="noStrike">
                          <a:solidFill>
                            <a:srgbClr val="FFFFFF"/>
                          </a:solidFill>
                          <a:effectLst/>
                          <a:latin typeface="Calibri" panose="020F0502020204030204" pitchFamily="34" charset="0"/>
                        </a:rPr>
                        <a:t>Valeur</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000" b="0" i="0" u="none" strike="noStrike">
                          <a:solidFill>
                            <a:srgbClr val="000000"/>
                          </a:solidFill>
                          <a:effectLst/>
                          <a:latin typeface="Calibri" panose="020F0502020204030204" pitchFamily="34" charset="0"/>
                        </a:rPr>
                        <a:t>15</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fr-FR" sz="1000" b="0" i="0" u="none" strike="noStrike">
                          <a:solidFill>
                            <a:srgbClr val="000000"/>
                          </a:solidFill>
                          <a:effectLst/>
                          <a:latin typeface="Calibri" panose="020F0502020204030204" pitchFamily="34" charset="0"/>
                        </a:rPr>
                        <a:t>17</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fr-FR" sz="1000" b="0" i="0" u="none" strike="noStrike">
                          <a:solidFill>
                            <a:srgbClr val="000000"/>
                          </a:solidFill>
                          <a:effectLst/>
                          <a:latin typeface="Calibri" panose="020F0502020204030204" pitchFamily="34" charset="0"/>
                        </a:rPr>
                        <a:t>16</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fr-FR" sz="1000" b="0" i="0" u="none" strike="noStrike">
                          <a:solidFill>
                            <a:srgbClr val="000000"/>
                          </a:solidFill>
                          <a:effectLst/>
                          <a:latin typeface="Calibri" panose="020F0502020204030204" pitchFamily="34" charset="0"/>
                        </a:rPr>
                        <a:t>18</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fr-FR" sz="1000" b="0" i="0" u="none" strike="noStrike">
                          <a:solidFill>
                            <a:srgbClr val="000000"/>
                          </a:solidFill>
                          <a:effectLst/>
                          <a:latin typeface="Calibri" panose="020F0502020204030204" pitchFamily="34" charset="0"/>
                        </a:rPr>
                        <a:t>15</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fr-FR" sz="1000" b="0" i="0" u="none" strike="noStrike">
                          <a:solidFill>
                            <a:srgbClr val="000000"/>
                          </a:solidFill>
                          <a:effectLst/>
                          <a:latin typeface="Calibri" panose="020F0502020204030204" pitchFamily="34" charset="0"/>
                        </a:rPr>
                        <a:t>15</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fr-FR" sz="1000" b="0" i="0" u="none" strike="noStrike">
                          <a:solidFill>
                            <a:srgbClr val="000000"/>
                          </a:solidFill>
                          <a:effectLst/>
                          <a:latin typeface="Calibri" panose="020F0502020204030204" pitchFamily="34" charset="0"/>
                        </a:rPr>
                        <a:t>16</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fr-FR" sz="1000" b="0" i="0" u="none" strike="noStrike">
                          <a:solidFill>
                            <a:srgbClr val="000000"/>
                          </a:solidFill>
                          <a:effectLst/>
                          <a:latin typeface="Calibri" panose="020F0502020204030204" pitchFamily="34" charset="0"/>
                        </a:rPr>
                        <a:t>17</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fr-FR" sz="1000" b="0" i="0" u="none" strike="noStrike">
                          <a:solidFill>
                            <a:srgbClr val="000000"/>
                          </a:solidFill>
                          <a:effectLst/>
                          <a:latin typeface="Calibri" panose="020F0502020204030204" pitchFamily="34" charset="0"/>
                        </a:rPr>
                        <a:t>….</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fr-FR" sz="1000" b="0" i="0" u="none" strike="noStrike">
                          <a:solidFill>
                            <a:srgbClr val="000000"/>
                          </a:solidFill>
                          <a:effectLst/>
                          <a:latin typeface="Calibri" panose="020F0502020204030204" pitchFamily="34" charset="0"/>
                        </a:rPr>
                        <a:t>20</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007741082"/>
                  </a:ext>
                </a:extLst>
              </a:tr>
              <a:tr h="181269">
                <a:tc>
                  <a:txBody>
                    <a:bodyPr/>
                    <a:lstStyle/>
                    <a:p>
                      <a:pPr algn="l" fontAlgn="b"/>
                      <a:r>
                        <a:rPr lang="fr-FR" sz="1000" b="0" i="0" u="none" strike="noStrike">
                          <a:solidFill>
                            <a:srgbClr val="FFFFFF"/>
                          </a:solidFill>
                          <a:effectLst/>
                          <a:latin typeface="Calibri" panose="020F0502020204030204" pitchFamily="34" charset="0"/>
                        </a:rPr>
                        <a:t>Accès à la valeur</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000" b="0" i="0" u="none" strike="noStrike">
                          <a:solidFill>
                            <a:srgbClr val="000000"/>
                          </a:solidFill>
                          <a:effectLst/>
                          <a:latin typeface="Calibri" panose="020F0502020204030204" pitchFamily="34" charset="0"/>
                        </a:rPr>
                        <a:t>tab[0]</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tab[1]</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tab[2]</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tab[3]</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tab[4]</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tab[5]</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tab[6]</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tab[7]</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tab[n]</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5062340"/>
                  </a:ext>
                </a:extLst>
              </a:tr>
            </a:tbl>
          </a:graphicData>
        </a:graphic>
      </p:graphicFrame>
    </p:spTree>
    <p:extLst>
      <p:ext uri="{BB962C8B-B14F-4D97-AF65-F5344CB8AC3E}">
        <p14:creationId xmlns:p14="http://schemas.microsoft.com/office/powerpoint/2010/main" val="25665973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Parcourir un tableau avec une boucle</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L’accès aux tableaux par des indices nous incite à utiliser la boucle « pour » afin de les parcourir.</a:t>
            </a: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Déclaration</a:t>
            </a:r>
          </a:p>
          <a:p>
            <a:pPr marL="108000">
              <a:spcAft>
                <a:spcPts val="1060"/>
              </a:spcAft>
              <a:buClr>
                <a:srgbClr val="000000"/>
              </a:buClr>
              <a:buSzPct val="45000"/>
            </a:pPr>
            <a:r>
              <a:rPr lang="fr-FR" spc="-1">
                <a:latin typeface="Arial"/>
              </a:rPr>
              <a:t>	</a:t>
            </a:r>
            <a:r>
              <a:rPr lang="fr-FR" sz="1800" spc="-1">
                <a:latin typeface="Arial"/>
              </a:rPr>
              <a:t>Entier : </a:t>
            </a:r>
            <a:r>
              <a:rPr lang="fr-FR" sz="1800" spc="-1" err="1">
                <a:latin typeface="Arial"/>
              </a:rPr>
              <a:t>tabTempérature</a:t>
            </a:r>
            <a:r>
              <a:rPr lang="fr-FR" sz="1800" spc="-1">
                <a:latin typeface="Arial"/>
              </a:rPr>
              <a:t>[] = [15, 14, 16, 14, 15, 17]</a:t>
            </a:r>
          </a:p>
          <a:p>
            <a:pPr marL="108000">
              <a:spcAft>
                <a:spcPts val="1060"/>
              </a:spcAft>
              <a:buClr>
                <a:srgbClr val="000000"/>
              </a:buClr>
              <a:buSzPct val="45000"/>
            </a:pPr>
            <a:r>
              <a:rPr lang="fr-FR" b="0" strike="noStrike" spc="-1">
                <a:latin typeface="Arial"/>
              </a:rPr>
              <a:t>Début</a:t>
            </a:r>
          </a:p>
          <a:p>
            <a:pPr marL="108000">
              <a:spcAft>
                <a:spcPts val="1060"/>
              </a:spcAft>
              <a:buClr>
                <a:srgbClr val="000000"/>
              </a:buClr>
              <a:buSzPct val="45000"/>
            </a:pPr>
            <a:r>
              <a:rPr lang="fr-FR" sz="1800" spc="-1">
                <a:latin typeface="Arial"/>
              </a:rPr>
              <a:t>	</a:t>
            </a:r>
            <a:r>
              <a:rPr lang="fr-FR" sz="1800" b="1" spc="-1">
                <a:latin typeface="Arial"/>
              </a:rPr>
              <a:t>Pour</a:t>
            </a:r>
            <a:r>
              <a:rPr lang="fr-FR" sz="1800" spc="-1">
                <a:latin typeface="Arial"/>
              </a:rPr>
              <a:t> indice de 0 à taille(</a:t>
            </a:r>
            <a:r>
              <a:rPr lang="fr-FR" sz="1800" spc="-1" err="1">
                <a:latin typeface="Arial"/>
              </a:rPr>
              <a:t>tabTempérature</a:t>
            </a:r>
            <a:r>
              <a:rPr lang="fr-FR" sz="1800" spc="-1">
                <a:latin typeface="Arial"/>
              </a:rPr>
              <a:t>) – 1</a:t>
            </a:r>
          </a:p>
          <a:p>
            <a:pPr marL="108000">
              <a:spcAft>
                <a:spcPts val="1060"/>
              </a:spcAft>
              <a:buClr>
                <a:srgbClr val="000000"/>
              </a:buClr>
              <a:buSzPct val="45000"/>
            </a:pPr>
            <a:r>
              <a:rPr lang="fr-FR" spc="-1">
                <a:latin typeface="Arial"/>
              </a:rPr>
              <a:t>		Ecrire indice + « - » + </a:t>
            </a:r>
            <a:r>
              <a:rPr lang="fr-FR" spc="-1" err="1">
                <a:latin typeface="Arial"/>
              </a:rPr>
              <a:t>tabTemperature</a:t>
            </a:r>
            <a:r>
              <a:rPr lang="fr-FR" spc="-1">
                <a:latin typeface="Arial"/>
              </a:rPr>
              <a:t>[indice]</a:t>
            </a:r>
          </a:p>
          <a:p>
            <a:pPr marL="108000">
              <a:spcAft>
                <a:spcPts val="1060"/>
              </a:spcAft>
              <a:buClr>
                <a:srgbClr val="000000"/>
              </a:buClr>
              <a:buSzPct val="45000"/>
            </a:pPr>
            <a:r>
              <a:rPr lang="fr-FR" sz="1800" spc="-1">
                <a:latin typeface="Arial"/>
              </a:rPr>
              <a:t>	</a:t>
            </a:r>
            <a:r>
              <a:rPr lang="fr-FR" sz="1800" b="1" spc="-1" err="1">
                <a:latin typeface="Arial"/>
              </a:rPr>
              <a:t>Fpour</a:t>
            </a:r>
            <a:endParaRPr lang="fr-FR" sz="1800" b="1" spc="-1">
              <a:latin typeface="Arial"/>
            </a:endParaRPr>
          </a:p>
          <a:p>
            <a:pPr marL="108000">
              <a:spcAft>
                <a:spcPts val="1060"/>
              </a:spcAft>
              <a:buClr>
                <a:srgbClr val="000000"/>
              </a:buClr>
              <a:buSzPct val="45000"/>
            </a:pPr>
            <a:r>
              <a:rPr lang="fr-FR" b="0" strike="noStrike" spc="-1">
                <a:latin typeface="Arial"/>
              </a:rPr>
              <a:t>Fin</a:t>
            </a:r>
            <a:endParaRPr lang="en-US" sz="1800" b="0" strike="noStrike"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18997338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Exemple de parcours de tablea</a:t>
            </a:r>
            <a:r>
              <a:rPr lang="fr-FR" sz="3200" spc="-1">
                <a:solidFill>
                  <a:srgbClr val="376092"/>
                </a:solidFill>
                <a:latin typeface="Arial"/>
              </a:rPr>
              <a:t>u – calcul de la valeur moyenne</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Imaginons un tableau qui contient une liste de températures.</a:t>
            </a:r>
          </a:p>
          <a:p>
            <a:pPr marL="432000" indent="-324000">
              <a:spcAft>
                <a:spcPts val="1060"/>
              </a:spcAft>
              <a:buClr>
                <a:srgbClr val="000000"/>
              </a:buClr>
              <a:buSzPct val="45000"/>
              <a:buFont typeface="Wingdings" charset="2"/>
              <a:buChar char=""/>
            </a:pPr>
            <a:r>
              <a:rPr lang="fr-FR" sz="2400" spc="-1">
                <a:solidFill>
                  <a:srgbClr val="376092"/>
                </a:solidFill>
                <a:latin typeface="Arial"/>
              </a:rPr>
              <a:t>La moyenne se calcule en additionnant toutes les températures du tableau puis en divisant par le nombre d’éléments dans le tableau.</a:t>
            </a:r>
          </a:p>
          <a:p>
            <a:pPr marL="432000" indent="-324000">
              <a:spcAft>
                <a:spcPts val="1060"/>
              </a:spcAft>
              <a:buClr>
                <a:srgbClr val="000000"/>
              </a:buClr>
              <a:buSzPct val="45000"/>
              <a:buFont typeface="Wingdings" charset="2"/>
              <a:buChar char=""/>
            </a:pPr>
            <a:r>
              <a:rPr lang="fr-FR" sz="2400" spc="-1">
                <a:solidFill>
                  <a:srgbClr val="376092"/>
                </a:solidFill>
                <a:latin typeface="Arial"/>
              </a:rPr>
              <a:t>Il faudra donc parcourir le tableau et accéder à chacun de ses éléments.</a:t>
            </a: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12599934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Exemple de parcours de tablea</a:t>
            </a:r>
            <a:r>
              <a:rPr lang="fr-FR" sz="3200" spc="-1">
                <a:solidFill>
                  <a:srgbClr val="376092"/>
                </a:solidFill>
                <a:latin typeface="Arial"/>
              </a:rPr>
              <a:t>u – calcul de la valeur moyenne</a:t>
            </a:r>
            <a:endParaRPr lang="en-US" sz="3200" b="0" strike="noStrike" spc="-1">
              <a:solidFill>
                <a:srgbClr val="376092"/>
              </a:solidFill>
              <a:latin typeface="Arial"/>
            </a:endParaRPr>
          </a:p>
        </p:txBody>
      </p:sp>
      <p:sp>
        <p:nvSpPr>
          <p:cNvPr id="136" name="TextShape 2"/>
          <p:cNvSpPr txBox="1"/>
          <p:nvPr/>
        </p:nvSpPr>
        <p:spPr>
          <a:xfrm>
            <a:off x="457200" y="1600401"/>
            <a:ext cx="8686800" cy="4525560"/>
          </a:xfrm>
          <a:prstGeom prst="rect">
            <a:avLst/>
          </a:prstGeom>
          <a:noFill/>
          <a:ln w="0">
            <a:noFill/>
          </a:ln>
        </p:spPr>
        <p:txBody>
          <a:bodyPr lIns="0" tIns="0" rIns="0" bIns="0">
            <a:noAutofit/>
          </a:bodyPr>
          <a:lstStyle/>
          <a:p>
            <a:pPr marL="108000">
              <a:spcAft>
                <a:spcPts val="1060"/>
              </a:spcAft>
              <a:buClr>
                <a:srgbClr val="000000"/>
              </a:buClr>
              <a:buSzPct val="45000"/>
            </a:pPr>
            <a:r>
              <a:rPr lang="fr-FR" spc="-1">
                <a:latin typeface="Arial"/>
              </a:rPr>
              <a:t>Déclaration</a:t>
            </a:r>
          </a:p>
          <a:p>
            <a:pPr marL="108000">
              <a:spcAft>
                <a:spcPts val="1060"/>
              </a:spcAft>
              <a:buClr>
                <a:srgbClr val="000000"/>
              </a:buClr>
              <a:buSzPct val="45000"/>
            </a:pPr>
            <a:r>
              <a:rPr lang="fr-FR" spc="-1">
                <a:latin typeface="Arial"/>
              </a:rPr>
              <a:t>	</a:t>
            </a:r>
            <a:r>
              <a:rPr lang="fr-FR" sz="1800" spc="-1">
                <a:latin typeface="Arial"/>
              </a:rPr>
              <a:t>Entier : </a:t>
            </a:r>
            <a:r>
              <a:rPr lang="fr-FR" sz="1800" spc="-1" err="1">
                <a:latin typeface="Arial"/>
              </a:rPr>
              <a:t>tabTempérature</a:t>
            </a:r>
            <a:r>
              <a:rPr lang="fr-FR" sz="1800" spc="-1">
                <a:latin typeface="Arial"/>
              </a:rPr>
              <a:t>[] = [15, 14, 16, 14, 15, 17]</a:t>
            </a:r>
          </a:p>
          <a:p>
            <a:pPr marL="108000">
              <a:spcAft>
                <a:spcPts val="1060"/>
              </a:spcAft>
              <a:buClr>
                <a:srgbClr val="000000"/>
              </a:buClr>
              <a:buSzPct val="45000"/>
            </a:pPr>
            <a:r>
              <a:rPr lang="fr-FR" spc="-1">
                <a:latin typeface="Arial"/>
              </a:rPr>
              <a:t>	Entier : </a:t>
            </a:r>
            <a:r>
              <a:rPr lang="fr-FR" spc="-1" err="1">
                <a:latin typeface="Arial"/>
              </a:rPr>
              <a:t>sommeTempérature</a:t>
            </a:r>
            <a:endParaRPr lang="fr-FR" sz="1800" spc="-1">
              <a:latin typeface="Arial"/>
            </a:endParaRPr>
          </a:p>
          <a:p>
            <a:pPr marL="108000">
              <a:spcAft>
                <a:spcPts val="1060"/>
              </a:spcAft>
              <a:buClr>
                <a:srgbClr val="000000"/>
              </a:buClr>
              <a:buSzPct val="45000"/>
            </a:pPr>
            <a:r>
              <a:rPr lang="fr-FR" b="0" strike="noStrike" spc="-1">
                <a:latin typeface="Arial"/>
              </a:rPr>
              <a:t>Début</a:t>
            </a:r>
          </a:p>
          <a:p>
            <a:pPr marL="108000">
              <a:spcAft>
                <a:spcPts val="1060"/>
              </a:spcAft>
              <a:buClr>
                <a:srgbClr val="000000"/>
              </a:buClr>
              <a:buSzPct val="45000"/>
            </a:pPr>
            <a:r>
              <a:rPr lang="fr-FR" spc="-1">
                <a:latin typeface="Arial"/>
              </a:rPr>
              <a:t>	 </a:t>
            </a:r>
            <a:r>
              <a:rPr lang="fr-FR" spc="-1" err="1">
                <a:latin typeface="Arial"/>
              </a:rPr>
              <a:t>sommeTempérature</a:t>
            </a:r>
            <a:r>
              <a:rPr lang="fr-FR" spc="-1">
                <a:latin typeface="Arial"/>
              </a:rPr>
              <a:t> </a:t>
            </a:r>
            <a:r>
              <a:rPr lang="fr-FR" spc="-1">
                <a:latin typeface="Arial"/>
                <a:sym typeface="Wingdings" panose="05000000000000000000" pitchFamily="2" charset="2"/>
              </a:rPr>
              <a:t> 0</a:t>
            </a:r>
            <a:endParaRPr lang="fr-FR" b="0" strike="noStrike" spc="-1">
              <a:latin typeface="Arial"/>
            </a:endParaRPr>
          </a:p>
          <a:p>
            <a:pPr marL="108000">
              <a:spcAft>
                <a:spcPts val="1060"/>
              </a:spcAft>
              <a:buClr>
                <a:srgbClr val="000000"/>
              </a:buClr>
              <a:buSzPct val="45000"/>
            </a:pPr>
            <a:r>
              <a:rPr lang="fr-FR" sz="1800" spc="-1">
                <a:latin typeface="Arial"/>
              </a:rPr>
              <a:t>	</a:t>
            </a:r>
            <a:r>
              <a:rPr lang="fr-FR" sz="1800" b="1" spc="-1">
                <a:latin typeface="Arial"/>
              </a:rPr>
              <a:t>Pour</a:t>
            </a:r>
            <a:r>
              <a:rPr lang="fr-FR" sz="1800" spc="-1">
                <a:latin typeface="Arial"/>
              </a:rPr>
              <a:t> indice de 0 à taille(</a:t>
            </a:r>
            <a:r>
              <a:rPr lang="fr-FR" sz="1800" spc="-1" err="1">
                <a:latin typeface="Arial"/>
              </a:rPr>
              <a:t>tabTempérature</a:t>
            </a:r>
            <a:r>
              <a:rPr lang="fr-FR" sz="1800" spc="-1">
                <a:latin typeface="Arial"/>
              </a:rPr>
              <a:t>) – 1</a:t>
            </a:r>
          </a:p>
          <a:p>
            <a:pPr marL="108000">
              <a:spcAft>
                <a:spcPts val="1060"/>
              </a:spcAft>
              <a:buClr>
                <a:srgbClr val="000000"/>
              </a:buClr>
              <a:buSzPct val="45000"/>
            </a:pPr>
            <a:r>
              <a:rPr lang="fr-FR" spc="-1">
                <a:latin typeface="Arial"/>
              </a:rPr>
              <a:t>		 </a:t>
            </a:r>
            <a:r>
              <a:rPr lang="fr-FR" spc="-1" err="1">
                <a:latin typeface="Arial"/>
              </a:rPr>
              <a:t>sommeTempérature</a:t>
            </a:r>
            <a:r>
              <a:rPr lang="fr-FR" spc="-1">
                <a:latin typeface="Arial"/>
              </a:rPr>
              <a:t> </a:t>
            </a:r>
            <a:r>
              <a:rPr lang="fr-FR" spc="-1">
                <a:latin typeface="Arial"/>
                <a:sym typeface="Wingdings" panose="05000000000000000000" pitchFamily="2" charset="2"/>
              </a:rPr>
              <a:t> </a:t>
            </a:r>
            <a:r>
              <a:rPr lang="fr-FR" spc="-1">
                <a:latin typeface="Arial"/>
              </a:rPr>
              <a:t> </a:t>
            </a:r>
            <a:r>
              <a:rPr lang="fr-FR" spc="-1" err="1">
                <a:latin typeface="Arial"/>
              </a:rPr>
              <a:t>sommeTempérature</a:t>
            </a:r>
            <a:r>
              <a:rPr lang="fr-FR" spc="-1">
                <a:latin typeface="Arial"/>
              </a:rPr>
              <a:t> + 							</a:t>
            </a:r>
            <a:r>
              <a:rPr lang="fr-FR" sz="1800" spc="-1" err="1">
                <a:latin typeface="Arial"/>
              </a:rPr>
              <a:t>tabTempérature</a:t>
            </a:r>
            <a:r>
              <a:rPr lang="fr-FR" sz="1800" spc="-1">
                <a:latin typeface="Arial"/>
              </a:rPr>
              <a:t>[indice]</a:t>
            </a:r>
            <a:r>
              <a:rPr lang="fr-FR" spc="-1">
                <a:latin typeface="Arial"/>
              </a:rPr>
              <a:t> </a:t>
            </a:r>
          </a:p>
          <a:p>
            <a:pPr marL="108000">
              <a:spcAft>
                <a:spcPts val="1060"/>
              </a:spcAft>
              <a:buClr>
                <a:srgbClr val="000000"/>
              </a:buClr>
              <a:buSzPct val="45000"/>
            </a:pPr>
            <a:r>
              <a:rPr lang="fr-FR" sz="1800" spc="-1">
                <a:latin typeface="Arial"/>
              </a:rPr>
              <a:t>	</a:t>
            </a:r>
            <a:r>
              <a:rPr lang="fr-FR" sz="1800" b="1" spc="-1" err="1">
                <a:latin typeface="Arial"/>
              </a:rPr>
              <a:t>Fpour</a:t>
            </a:r>
            <a:endParaRPr lang="fr-FR" sz="1800" b="1" spc="-1">
              <a:latin typeface="Arial"/>
            </a:endParaRPr>
          </a:p>
          <a:p>
            <a:pPr marL="108000">
              <a:spcAft>
                <a:spcPts val="1060"/>
              </a:spcAft>
              <a:buClr>
                <a:srgbClr val="000000"/>
              </a:buClr>
              <a:buSzPct val="45000"/>
            </a:pPr>
            <a:r>
              <a:rPr lang="fr-FR" b="1" spc="-1">
                <a:latin typeface="Arial"/>
              </a:rPr>
              <a:t>	Ecrire </a:t>
            </a:r>
            <a:r>
              <a:rPr lang="fr-FR" spc="-1">
                <a:latin typeface="Arial"/>
              </a:rPr>
              <a:t>« Moyenne : » + </a:t>
            </a:r>
            <a:r>
              <a:rPr lang="fr-FR" spc="-1" err="1">
                <a:latin typeface="Arial"/>
              </a:rPr>
              <a:t>sommeTempérature</a:t>
            </a:r>
            <a:r>
              <a:rPr lang="fr-FR" spc="-1">
                <a:latin typeface="Arial"/>
              </a:rPr>
              <a:t> / </a:t>
            </a:r>
            <a:r>
              <a:rPr lang="fr-FR" sz="1800" spc="-1">
                <a:latin typeface="Arial"/>
              </a:rPr>
              <a:t>taille(</a:t>
            </a:r>
            <a:r>
              <a:rPr lang="fr-FR" sz="1800" spc="-1" err="1">
                <a:latin typeface="Arial"/>
              </a:rPr>
              <a:t>tabTempérature</a:t>
            </a:r>
            <a:r>
              <a:rPr lang="fr-FR" sz="1800" spc="-1">
                <a:latin typeface="Arial"/>
              </a:rPr>
              <a:t>) </a:t>
            </a:r>
            <a:endParaRPr lang="fr-FR" sz="1800" b="1" spc="-1">
              <a:latin typeface="Arial"/>
            </a:endParaRPr>
          </a:p>
          <a:p>
            <a:pPr marL="108000">
              <a:spcAft>
                <a:spcPts val="1060"/>
              </a:spcAft>
              <a:buClr>
                <a:srgbClr val="000000"/>
              </a:buClr>
              <a:buSzPct val="45000"/>
            </a:pPr>
            <a:r>
              <a:rPr lang="fr-FR" b="0" strike="noStrike" spc="-1">
                <a:latin typeface="Arial"/>
              </a:rPr>
              <a:t>Fin</a:t>
            </a:r>
            <a:endParaRPr lang="en-US" sz="1800" b="0" strike="noStrike" spc="-1">
              <a:latin typeface="Arial"/>
            </a:endParaRP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38895640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Exemple de parcours de tablea</a:t>
            </a:r>
            <a:r>
              <a:rPr lang="fr-FR" sz="3200" spc="-1">
                <a:solidFill>
                  <a:srgbClr val="376092"/>
                </a:solidFill>
                <a:latin typeface="Arial"/>
              </a:rPr>
              <a:t>u – lecture d’un tableau</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Jusqu’ici nous avons initialisé notre tableau avec des valeurs.</a:t>
            </a:r>
          </a:p>
          <a:p>
            <a:pPr marL="432000" indent="-324000">
              <a:spcAft>
                <a:spcPts val="1060"/>
              </a:spcAft>
              <a:buClr>
                <a:srgbClr val="000000"/>
              </a:buClr>
              <a:buSzPct val="45000"/>
              <a:buFont typeface="Wingdings" charset="2"/>
              <a:buChar char=""/>
            </a:pPr>
            <a:r>
              <a:rPr lang="fr-FR" sz="2400" spc="-1">
                <a:solidFill>
                  <a:srgbClr val="376092"/>
                </a:solidFill>
                <a:latin typeface="Arial"/>
              </a:rPr>
              <a:t>Essayons de lire les éléments d’un tableau.</a:t>
            </a:r>
          </a:p>
          <a:p>
            <a:pPr marL="432000" indent="-324000">
              <a:spcAft>
                <a:spcPts val="1060"/>
              </a:spcAft>
              <a:buClr>
                <a:srgbClr val="000000"/>
              </a:buClr>
              <a:buSzPct val="45000"/>
              <a:buFont typeface="Wingdings" charset="2"/>
              <a:buChar char=""/>
            </a:pPr>
            <a:r>
              <a:rPr lang="fr-FR" sz="2400" spc="-1">
                <a:solidFill>
                  <a:srgbClr val="376092"/>
                </a:solidFill>
                <a:latin typeface="Arial"/>
              </a:rPr>
              <a:t>Nous avons vu comment accéder à un élément du tableau.</a:t>
            </a:r>
          </a:p>
          <a:p>
            <a:pPr marL="432000" indent="-324000">
              <a:spcAft>
                <a:spcPts val="1060"/>
              </a:spcAft>
              <a:buClr>
                <a:srgbClr val="000000"/>
              </a:buClr>
              <a:buSzPct val="45000"/>
              <a:buFont typeface="Wingdings" charset="2"/>
              <a:buChar char=""/>
            </a:pPr>
            <a:r>
              <a:rPr lang="fr-FR" sz="2400" spc="-1">
                <a:solidFill>
                  <a:srgbClr val="376092"/>
                </a:solidFill>
                <a:latin typeface="Arial"/>
              </a:rPr>
              <a:t>Il suffit donc d’affecter une valeur à une case du tableau comme on le fait pour une variable classique.</a:t>
            </a: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31459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Fonctionnement d’un ordinateur</a:t>
            </a:r>
            <a:endParaRPr lang="en-US" sz="3200" b="0" strike="noStrike" spc="-1">
              <a:solidFill>
                <a:srgbClr val="376092"/>
              </a:solidFill>
              <a:latin typeface="Arial"/>
            </a:endParaRPr>
          </a:p>
        </p:txBody>
      </p:sp>
      <p:sp>
        <p:nvSpPr>
          <p:cNvPr id="15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000" b="0" strike="noStrike" spc="-1">
              <a:solidFill>
                <a:srgbClr val="376092"/>
              </a:solidFill>
              <a:latin typeface="Calibri"/>
            </a:endParaRPr>
          </a:p>
        </p:txBody>
      </p:sp>
      <p:pic>
        <p:nvPicPr>
          <p:cNvPr id="151" name="Image 150"/>
          <p:cNvPicPr/>
          <p:nvPr/>
        </p:nvPicPr>
        <p:blipFill>
          <a:blip r:embed="rId2"/>
          <a:stretch/>
        </p:blipFill>
        <p:spPr>
          <a:xfrm>
            <a:off x="360" y="1200240"/>
            <a:ext cx="9143640" cy="5099760"/>
          </a:xfrm>
          <a:prstGeom prst="rect">
            <a:avLst/>
          </a:prstGeom>
          <a:ln w="0">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Exemple de parcours de tablea</a:t>
            </a:r>
            <a:r>
              <a:rPr lang="fr-FR" sz="3200" spc="-1">
                <a:solidFill>
                  <a:srgbClr val="376092"/>
                </a:solidFill>
                <a:latin typeface="Arial"/>
              </a:rPr>
              <a:t>u – lecture d’un tableau</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Déclaration</a:t>
            </a:r>
          </a:p>
          <a:p>
            <a:pPr marL="108000">
              <a:spcAft>
                <a:spcPts val="1060"/>
              </a:spcAft>
              <a:buClr>
                <a:srgbClr val="000000"/>
              </a:buClr>
              <a:buSzPct val="45000"/>
            </a:pPr>
            <a:r>
              <a:rPr lang="fr-FR" spc="-1">
                <a:latin typeface="Arial"/>
              </a:rPr>
              <a:t>	Constante Entier TAILLE_TABLEAU = 31</a:t>
            </a:r>
          </a:p>
          <a:p>
            <a:pPr marL="108000">
              <a:spcAft>
                <a:spcPts val="1060"/>
              </a:spcAft>
              <a:buClr>
                <a:srgbClr val="000000"/>
              </a:buClr>
              <a:buSzPct val="45000"/>
            </a:pPr>
            <a:r>
              <a:rPr lang="fr-FR" spc="-1">
                <a:latin typeface="Arial"/>
              </a:rPr>
              <a:t>	</a:t>
            </a:r>
            <a:r>
              <a:rPr lang="fr-FR" sz="1800" spc="-1">
                <a:latin typeface="Arial"/>
              </a:rPr>
              <a:t>Entier : </a:t>
            </a:r>
            <a:r>
              <a:rPr lang="fr-FR" sz="1800" spc="-1" err="1">
                <a:latin typeface="Arial"/>
              </a:rPr>
              <a:t>tabTempérature</a:t>
            </a:r>
            <a:r>
              <a:rPr lang="fr-FR" sz="1800" spc="-1">
                <a:latin typeface="Arial"/>
              </a:rPr>
              <a:t>[</a:t>
            </a:r>
            <a:r>
              <a:rPr lang="fr-FR" spc="-1">
                <a:latin typeface="Arial"/>
              </a:rPr>
              <a:t>TAILLE_TABLEAU </a:t>
            </a:r>
            <a:r>
              <a:rPr lang="fr-FR" sz="1800" spc="-1">
                <a:latin typeface="Arial"/>
              </a:rPr>
              <a:t>] </a:t>
            </a:r>
          </a:p>
          <a:p>
            <a:pPr marL="108000">
              <a:spcAft>
                <a:spcPts val="1060"/>
              </a:spcAft>
              <a:buClr>
                <a:srgbClr val="000000"/>
              </a:buClr>
              <a:buSzPct val="45000"/>
            </a:pPr>
            <a:r>
              <a:rPr lang="fr-FR" b="0" strike="noStrike" spc="-1">
                <a:latin typeface="Arial"/>
              </a:rPr>
              <a:t>Début</a:t>
            </a:r>
          </a:p>
          <a:p>
            <a:pPr marL="108000">
              <a:spcAft>
                <a:spcPts val="1060"/>
              </a:spcAft>
              <a:buClr>
                <a:srgbClr val="000000"/>
              </a:buClr>
              <a:buSzPct val="45000"/>
            </a:pPr>
            <a:r>
              <a:rPr lang="fr-FR" spc="-1">
                <a:latin typeface="Arial"/>
              </a:rPr>
              <a:t>	 </a:t>
            </a:r>
            <a:r>
              <a:rPr lang="fr-FR" sz="1800" b="1" spc="-1">
                <a:latin typeface="Arial"/>
              </a:rPr>
              <a:t>Pour</a:t>
            </a:r>
            <a:r>
              <a:rPr lang="fr-FR" sz="1800" spc="-1">
                <a:latin typeface="Arial"/>
              </a:rPr>
              <a:t> indice de 0 à</a:t>
            </a:r>
            <a:r>
              <a:rPr lang="fr-FR" spc="-1">
                <a:latin typeface="Arial"/>
              </a:rPr>
              <a:t> TAILLE_TABLEAU </a:t>
            </a:r>
            <a:r>
              <a:rPr lang="fr-FR" sz="1800" spc="-1">
                <a:latin typeface="Arial"/>
              </a:rPr>
              <a:t>– 1</a:t>
            </a:r>
          </a:p>
          <a:p>
            <a:pPr marL="108000">
              <a:spcAft>
                <a:spcPts val="1060"/>
              </a:spcAft>
              <a:buClr>
                <a:srgbClr val="000000"/>
              </a:buClr>
              <a:buSzPct val="45000"/>
            </a:pPr>
            <a:r>
              <a:rPr lang="fr-FR" spc="-1">
                <a:latin typeface="Arial"/>
              </a:rPr>
              <a:t>		</a:t>
            </a:r>
            <a:r>
              <a:rPr lang="fr-FR" spc="-1" err="1">
                <a:latin typeface="Arial"/>
              </a:rPr>
              <a:t>tabTempérature</a:t>
            </a:r>
            <a:r>
              <a:rPr lang="fr-FR" spc="-1">
                <a:latin typeface="Arial"/>
              </a:rPr>
              <a:t>[indice] </a:t>
            </a:r>
            <a:r>
              <a:rPr lang="fr-FR" spc="-1">
                <a:latin typeface="Arial"/>
                <a:sym typeface="Wingdings" panose="05000000000000000000" pitchFamily="2" charset="2"/>
              </a:rPr>
              <a:t> Lire</a:t>
            </a:r>
            <a:endParaRPr lang="fr-FR" spc="-1">
              <a:latin typeface="Arial"/>
            </a:endParaRPr>
          </a:p>
          <a:p>
            <a:pPr marL="108000">
              <a:spcAft>
                <a:spcPts val="1060"/>
              </a:spcAft>
              <a:buClr>
                <a:srgbClr val="000000"/>
              </a:buClr>
              <a:buSzPct val="45000"/>
            </a:pPr>
            <a:r>
              <a:rPr lang="fr-FR" sz="1800" spc="-1">
                <a:latin typeface="Arial"/>
              </a:rPr>
              <a:t>	</a:t>
            </a:r>
            <a:r>
              <a:rPr lang="fr-FR" sz="1800" b="1" spc="-1" err="1">
                <a:latin typeface="Arial"/>
              </a:rPr>
              <a:t>Fpour</a:t>
            </a:r>
            <a:endParaRPr lang="fr-FR" sz="1800" b="1" spc="-1">
              <a:latin typeface="Arial"/>
            </a:endParaRPr>
          </a:p>
          <a:p>
            <a:pPr marL="108000">
              <a:spcAft>
                <a:spcPts val="1060"/>
              </a:spcAft>
              <a:buClr>
                <a:srgbClr val="000000"/>
              </a:buClr>
              <a:buSzPct val="45000"/>
            </a:pPr>
            <a:r>
              <a:rPr lang="fr-FR" b="0" strike="noStrike" spc="-1">
                <a:latin typeface="Arial"/>
              </a:rPr>
              <a:t>Fin</a:t>
            </a:r>
            <a:endParaRPr lang="en-US" sz="1800" b="0" strike="noStrike" spc="-1">
              <a:latin typeface="Arial"/>
            </a:endParaRP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11847920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Exemple de parcours de tablea</a:t>
            </a:r>
            <a:r>
              <a:rPr lang="fr-FR" sz="3200" spc="-1">
                <a:solidFill>
                  <a:srgbClr val="376092"/>
                </a:solidFill>
                <a:latin typeface="Arial"/>
              </a:rPr>
              <a:t>u – Utilisation des valeurs d’un tableau pour un test</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Nous voulons maintenant compter combien il y a de températures négatives dans la liste.</a:t>
            </a:r>
          </a:p>
          <a:p>
            <a:pPr marL="432000" indent="-324000">
              <a:spcAft>
                <a:spcPts val="1060"/>
              </a:spcAft>
              <a:buClr>
                <a:srgbClr val="000000"/>
              </a:buClr>
              <a:buSzPct val="45000"/>
              <a:buFont typeface="Wingdings" charset="2"/>
              <a:buChar char=""/>
            </a:pPr>
            <a:r>
              <a:rPr lang="fr-FR" sz="2400" spc="-1">
                <a:solidFill>
                  <a:srgbClr val="376092"/>
                </a:solidFill>
                <a:latin typeface="Arial"/>
              </a:rPr>
              <a:t>Nous voulons aussi savoir combien de jours ont connu une température supérieure à 25 degrés.</a:t>
            </a:r>
          </a:p>
          <a:p>
            <a:pPr marL="432000" indent="-324000">
              <a:spcAft>
                <a:spcPts val="1060"/>
              </a:spcAft>
              <a:buClr>
                <a:srgbClr val="000000"/>
              </a:buClr>
              <a:buSzPct val="45000"/>
              <a:buFont typeface="Wingdings" charset="2"/>
              <a:buChar char=""/>
            </a:pPr>
            <a:r>
              <a:rPr lang="fr-FR" sz="2400" spc="-1">
                <a:solidFill>
                  <a:srgbClr val="376092"/>
                </a:solidFill>
                <a:latin typeface="Arial"/>
              </a:rPr>
              <a:t>Nous devons donc parcourir une fois de plus le tableau mais cette fois-ci les différentes valeurs doivent être testées.</a:t>
            </a:r>
          </a:p>
          <a:p>
            <a:pPr marL="432000" indent="-324000">
              <a:spcAft>
                <a:spcPts val="1060"/>
              </a:spcAft>
              <a:buClr>
                <a:srgbClr val="000000"/>
              </a:buClr>
              <a:buSzPct val="45000"/>
              <a:buFont typeface="Wingdings" charset="2"/>
              <a:buChar char=""/>
            </a:pPr>
            <a:r>
              <a:rPr lang="fr-FR" sz="2400" spc="-1">
                <a:solidFill>
                  <a:srgbClr val="376092"/>
                </a:solidFill>
                <a:latin typeface="Arial"/>
              </a:rPr>
              <a:t>Il faudra aussi recourir à des compteurs pendant le parcours du tableau afin de conserver les informations que nous voulons afficher. </a:t>
            </a: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38247875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Exemple de parcours de tablea</a:t>
            </a:r>
            <a:r>
              <a:rPr lang="fr-FR" sz="3200" spc="-1">
                <a:solidFill>
                  <a:srgbClr val="376092"/>
                </a:solidFill>
                <a:latin typeface="Arial"/>
              </a:rPr>
              <a:t>u – Utilisation des valeurs d’un tableau pour un test</a:t>
            </a:r>
            <a:endParaRPr lang="en-US" sz="3200" b="0" strike="noStrike" spc="-1">
              <a:solidFill>
                <a:srgbClr val="376092"/>
              </a:solidFill>
              <a:latin typeface="Arial"/>
            </a:endParaRPr>
          </a:p>
        </p:txBody>
      </p:sp>
      <p:sp>
        <p:nvSpPr>
          <p:cNvPr id="136" name="TextShape 2"/>
          <p:cNvSpPr txBox="1"/>
          <p:nvPr/>
        </p:nvSpPr>
        <p:spPr>
          <a:xfrm>
            <a:off x="457200" y="1340528"/>
            <a:ext cx="8229240" cy="4785433"/>
          </a:xfrm>
          <a:prstGeom prst="rect">
            <a:avLst/>
          </a:prstGeom>
          <a:noFill/>
          <a:ln w="0">
            <a:noFill/>
          </a:ln>
        </p:spPr>
        <p:txBody>
          <a:bodyPr lIns="0" tIns="0" rIns="0" bIns="0">
            <a:noAutofit/>
          </a:bodyPr>
          <a:lstStyle/>
          <a:p>
            <a:pPr marL="108000">
              <a:spcAft>
                <a:spcPts val="1060"/>
              </a:spcAft>
              <a:buClr>
                <a:srgbClr val="000000"/>
              </a:buClr>
              <a:buSzPct val="45000"/>
            </a:pPr>
            <a:r>
              <a:rPr lang="fr-FR" spc="-1">
                <a:latin typeface="Arial"/>
              </a:rPr>
              <a:t>Déclaration</a:t>
            </a:r>
          </a:p>
          <a:p>
            <a:pPr marL="108000">
              <a:spcAft>
                <a:spcPts val="1060"/>
              </a:spcAft>
              <a:buClr>
                <a:srgbClr val="000000"/>
              </a:buClr>
              <a:buSzPct val="45000"/>
            </a:pPr>
            <a:r>
              <a:rPr lang="fr-FR" spc="-1">
                <a:latin typeface="Arial"/>
              </a:rPr>
              <a:t>	Entier : </a:t>
            </a:r>
            <a:r>
              <a:rPr lang="fr-FR" spc="-1" err="1">
                <a:latin typeface="Arial"/>
              </a:rPr>
              <a:t>tabTempérature</a:t>
            </a:r>
            <a:r>
              <a:rPr lang="fr-FR" spc="-1">
                <a:latin typeface="Arial"/>
              </a:rPr>
              <a:t>[] = [1, -2, 0, 4, -2, 10, 25, 26, 30, -2]</a:t>
            </a:r>
          </a:p>
          <a:p>
            <a:pPr marL="108000">
              <a:spcAft>
                <a:spcPts val="1060"/>
              </a:spcAft>
              <a:buClr>
                <a:srgbClr val="000000"/>
              </a:buClr>
              <a:buSzPct val="45000"/>
            </a:pPr>
            <a:r>
              <a:rPr lang="fr-FR" spc="-1">
                <a:latin typeface="Arial"/>
              </a:rPr>
              <a:t>	Entier : </a:t>
            </a:r>
            <a:r>
              <a:rPr lang="fr-FR" spc="-1" err="1">
                <a:latin typeface="Arial"/>
              </a:rPr>
              <a:t>cptNegatif</a:t>
            </a:r>
            <a:r>
              <a:rPr lang="fr-FR" spc="-1">
                <a:latin typeface="Arial"/>
              </a:rPr>
              <a:t> </a:t>
            </a:r>
            <a:r>
              <a:rPr lang="fr-FR" spc="-1">
                <a:latin typeface="Arial"/>
                <a:sym typeface="Wingdings" panose="05000000000000000000" pitchFamily="2" charset="2"/>
              </a:rPr>
              <a:t></a:t>
            </a:r>
            <a:r>
              <a:rPr lang="fr-FR" spc="-1">
                <a:latin typeface="Arial"/>
              </a:rPr>
              <a:t> 0, cptPlus25 </a:t>
            </a:r>
            <a:r>
              <a:rPr lang="fr-FR" spc="-1">
                <a:latin typeface="Arial"/>
                <a:sym typeface="Wingdings" panose="05000000000000000000" pitchFamily="2" charset="2"/>
              </a:rPr>
              <a:t></a:t>
            </a:r>
            <a:r>
              <a:rPr lang="fr-FR" spc="-1">
                <a:latin typeface="Arial"/>
              </a:rPr>
              <a:t> 0</a:t>
            </a:r>
          </a:p>
          <a:p>
            <a:pPr marL="108000">
              <a:spcAft>
                <a:spcPts val="1060"/>
              </a:spcAft>
              <a:buClr>
                <a:srgbClr val="000000"/>
              </a:buClr>
              <a:buSzPct val="45000"/>
            </a:pPr>
            <a:r>
              <a:rPr lang="fr-FR" b="0" strike="noStrike" spc="-1">
                <a:latin typeface="Arial"/>
              </a:rPr>
              <a:t>Début</a:t>
            </a:r>
          </a:p>
          <a:p>
            <a:pPr marL="108000">
              <a:spcAft>
                <a:spcPts val="1060"/>
              </a:spcAft>
              <a:buClr>
                <a:srgbClr val="000000"/>
              </a:buClr>
              <a:buSzPct val="45000"/>
            </a:pPr>
            <a:r>
              <a:rPr lang="fr-FR" spc="-1">
                <a:latin typeface="Arial"/>
              </a:rPr>
              <a:t>	</a:t>
            </a:r>
            <a:r>
              <a:rPr lang="fr-FR" b="1" spc="-1">
                <a:latin typeface="Arial"/>
              </a:rPr>
              <a:t>Pour</a:t>
            </a:r>
            <a:r>
              <a:rPr lang="fr-FR" spc="-1">
                <a:latin typeface="Arial"/>
              </a:rPr>
              <a:t> indice de 0 à taille(</a:t>
            </a:r>
            <a:r>
              <a:rPr lang="fr-FR" spc="-1" err="1">
                <a:latin typeface="Arial"/>
              </a:rPr>
              <a:t>tabTempérature</a:t>
            </a:r>
            <a:r>
              <a:rPr lang="fr-FR" spc="-1">
                <a:latin typeface="Arial"/>
              </a:rPr>
              <a:t>) – 1</a:t>
            </a:r>
          </a:p>
          <a:p>
            <a:pPr marL="108000">
              <a:spcAft>
                <a:spcPts val="1060"/>
              </a:spcAft>
              <a:buClr>
                <a:srgbClr val="000000"/>
              </a:buClr>
              <a:buSzPct val="45000"/>
            </a:pPr>
            <a:r>
              <a:rPr lang="fr-FR" spc="-1">
                <a:latin typeface="Arial"/>
              </a:rPr>
              <a:t>		</a:t>
            </a:r>
            <a:r>
              <a:rPr lang="fr-FR" b="1" spc="-1">
                <a:latin typeface="Arial"/>
              </a:rPr>
              <a:t>Si</a:t>
            </a:r>
            <a:r>
              <a:rPr lang="fr-FR" spc="-1">
                <a:latin typeface="Arial"/>
              </a:rPr>
              <a:t> </a:t>
            </a:r>
            <a:r>
              <a:rPr lang="fr-FR" spc="-1" err="1">
                <a:latin typeface="Arial"/>
              </a:rPr>
              <a:t>tabTempérature</a:t>
            </a:r>
            <a:r>
              <a:rPr lang="fr-FR" spc="-1">
                <a:latin typeface="Arial"/>
              </a:rPr>
              <a:t>[indice] &lt; 0 </a:t>
            </a:r>
            <a:r>
              <a:rPr lang="fr-FR" b="1" spc="-1">
                <a:latin typeface="Arial"/>
              </a:rPr>
              <a:t>alors</a:t>
            </a:r>
          </a:p>
          <a:p>
            <a:pPr marL="108000">
              <a:spcAft>
                <a:spcPts val="1060"/>
              </a:spcAft>
              <a:buClr>
                <a:srgbClr val="000000"/>
              </a:buClr>
              <a:buSzPct val="45000"/>
            </a:pPr>
            <a:r>
              <a:rPr lang="fr-FR" spc="-1">
                <a:latin typeface="Arial"/>
              </a:rPr>
              <a:t>			 </a:t>
            </a:r>
            <a:r>
              <a:rPr lang="fr-FR" spc="-1" err="1">
                <a:latin typeface="Arial"/>
              </a:rPr>
              <a:t>cptNegatif</a:t>
            </a:r>
            <a:r>
              <a:rPr lang="fr-FR" spc="-1">
                <a:latin typeface="Arial"/>
              </a:rPr>
              <a:t> </a:t>
            </a:r>
            <a:r>
              <a:rPr lang="fr-FR" spc="-1">
                <a:latin typeface="Arial"/>
                <a:sym typeface="Wingdings" panose="05000000000000000000" pitchFamily="2" charset="2"/>
              </a:rPr>
              <a:t> </a:t>
            </a:r>
            <a:r>
              <a:rPr lang="fr-FR" spc="-1" err="1">
                <a:latin typeface="Arial"/>
              </a:rPr>
              <a:t>cptNegatif</a:t>
            </a:r>
            <a:r>
              <a:rPr lang="fr-FR" spc="-1">
                <a:latin typeface="Arial"/>
              </a:rPr>
              <a:t> + 1</a:t>
            </a:r>
          </a:p>
          <a:p>
            <a:pPr marL="108000">
              <a:spcAft>
                <a:spcPts val="1060"/>
              </a:spcAft>
              <a:buClr>
                <a:srgbClr val="000000"/>
              </a:buClr>
              <a:buSzPct val="45000"/>
            </a:pPr>
            <a:r>
              <a:rPr lang="fr-FR" spc="-1">
                <a:latin typeface="Arial"/>
              </a:rPr>
              <a:t>		</a:t>
            </a:r>
            <a:r>
              <a:rPr lang="fr-FR" b="1" spc="-1">
                <a:latin typeface="Arial"/>
              </a:rPr>
              <a:t>Sinon Si </a:t>
            </a:r>
            <a:r>
              <a:rPr lang="fr-FR" spc="-1" err="1">
                <a:latin typeface="Arial"/>
              </a:rPr>
              <a:t>tabTempérature</a:t>
            </a:r>
            <a:r>
              <a:rPr lang="fr-FR" spc="-1">
                <a:latin typeface="Arial"/>
              </a:rPr>
              <a:t>[indice] &gt; 25 </a:t>
            </a:r>
            <a:r>
              <a:rPr lang="fr-FR" b="1" spc="-1">
                <a:latin typeface="Arial"/>
              </a:rPr>
              <a:t>alors</a:t>
            </a:r>
          </a:p>
          <a:p>
            <a:pPr marL="108000">
              <a:spcAft>
                <a:spcPts val="1060"/>
              </a:spcAft>
              <a:buClr>
                <a:srgbClr val="000000"/>
              </a:buClr>
              <a:buSzPct val="45000"/>
            </a:pPr>
            <a:r>
              <a:rPr lang="fr-FR" spc="-1">
                <a:latin typeface="Arial"/>
              </a:rPr>
              <a:t>			 cptPlus25 </a:t>
            </a:r>
            <a:r>
              <a:rPr lang="fr-FR" spc="-1">
                <a:latin typeface="Arial"/>
                <a:sym typeface="Wingdings" panose="05000000000000000000" pitchFamily="2" charset="2"/>
              </a:rPr>
              <a:t> </a:t>
            </a:r>
            <a:r>
              <a:rPr lang="fr-FR" spc="-1">
                <a:latin typeface="Arial"/>
              </a:rPr>
              <a:t>cptPlus25 + 1</a:t>
            </a:r>
          </a:p>
          <a:p>
            <a:pPr marL="108000">
              <a:spcAft>
                <a:spcPts val="1060"/>
              </a:spcAft>
              <a:buClr>
                <a:srgbClr val="000000"/>
              </a:buClr>
              <a:buSzPct val="45000"/>
            </a:pPr>
            <a:r>
              <a:rPr lang="fr-FR" spc="-1">
                <a:latin typeface="Arial"/>
              </a:rPr>
              <a:t>		</a:t>
            </a:r>
            <a:r>
              <a:rPr lang="fr-FR" b="1" spc="-1" err="1">
                <a:latin typeface="Arial"/>
              </a:rPr>
              <a:t>Fsi</a:t>
            </a:r>
            <a:endParaRPr lang="fr-FR" b="1" spc="-1">
              <a:latin typeface="Arial"/>
            </a:endParaRPr>
          </a:p>
          <a:p>
            <a:pPr marL="108000">
              <a:spcAft>
                <a:spcPts val="1060"/>
              </a:spcAft>
              <a:buClr>
                <a:srgbClr val="000000"/>
              </a:buClr>
              <a:buSzPct val="45000"/>
            </a:pPr>
            <a:r>
              <a:rPr lang="fr-FR" spc="-1">
                <a:latin typeface="Arial"/>
              </a:rPr>
              <a:t>	</a:t>
            </a:r>
            <a:r>
              <a:rPr lang="fr-FR" b="1" spc="-1" err="1">
                <a:latin typeface="Arial"/>
              </a:rPr>
              <a:t>Fpour</a:t>
            </a:r>
            <a:endParaRPr lang="fr-FR" b="1" spc="-1">
              <a:latin typeface="Arial"/>
            </a:endParaRPr>
          </a:p>
          <a:p>
            <a:pPr marL="108000">
              <a:spcAft>
                <a:spcPts val="1060"/>
              </a:spcAft>
              <a:buClr>
                <a:srgbClr val="000000"/>
              </a:buClr>
              <a:buSzPct val="45000"/>
            </a:pPr>
            <a:r>
              <a:rPr lang="fr-FR" b="1" spc="-1">
                <a:latin typeface="Arial"/>
              </a:rPr>
              <a:t>	Ecrire </a:t>
            </a:r>
            <a:r>
              <a:rPr lang="fr-FR" spc="-1">
                <a:latin typeface="Arial"/>
              </a:rPr>
              <a:t>« Négatif : » + </a:t>
            </a:r>
            <a:r>
              <a:rPr lang="fr-FR" spc="-1" err="1">
                <a:latin typeface="Arial"/>
              </a:rPr>
              <a:t>cptNegatif</a:t>
            </a:r>
            <a:r>
              <a:rPr lang="fr-FR" spc="-1">
                <a:latin typeface="Arial"/>
              </a:rPr>
              <a:t> + « - plus de 25 : » + cptPlus25 </a:t>
            </a:r>
            <a:endParaRPr lang="fr-FR" b="1" spc="-1">
              <a:latin typeface="Arial"/>
            </a:endParaRPr>
          </a:p>
          <a:p>
            <a:pPr marL="108000">
              <a:spcAft>
                <a:spcPts val="1060"/>
              </a:spcAft>
              <a:buClr>
                <a:srgbClr val="000000"/>
              </a:buClr>
              <a:buSzPct val="45000"/>
            </a:pPr>
            <a:r>
              <a:rPr lang="fr-FR" b="0" strike="noStrike" spc="-1">
                <a:latin typeface="Arial"/>
              </a:rPr>
              <a:t>Fin</a:t>
            </a:r>
            <a:endParaRPr lang="en-US" b="0" strike="noStrike" spc="-1">
              <a:latin typeface="Arial"/>
            </a:endParaRP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25153043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Tableau à plusieurs dimensions</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Un tableau ne se limite pas à une seule dimension, il peut en comporter 1, 2, 3… n.</a:t>
            </a:r>
          </a:p>
          <a:p>
            <a:pPr marL="432000" indent="-324000">
              <a:spcAft>
                <a:spcPts val="1060"/>
              </a:spcAft>
              <a:buClr>
                <a:srgbClr val="000000"/>
              </a:buClr>
              <a:buSzPct val="45000"/>
              <a:buFont typeface="Wingdings" charset="2"/>
              <a:buChar char=""/>
            </a:pPr>
            <a:r>
              <a:rPr lang="fr-FR" sz="2400" spc="-1">
                <a:solidFill>
                  <a:srgbClr val="376092"/>
                </a:solidFill>
                <a:latin typeface="Arial"/>
              </a:rPr>
              <a:t>Un tableau à 2 dimensions permet de représenter par exemple un tableau à double entrée, une carte ou un graphe.</a:t>
            </a:r>
          </a:p>
          <a:p>
            <a:pPr marL="432000" indent="-324000">
              <a:spcAft>
                <a:spcPts val="1060"/>
              </a:spcAft>
              <a:buClr>
                <a:srgbClr val="000000"/>
              </a:buClr>
              <a:buSzPct val="45000"/>
              <a:buFont typeface="Wingdings" charset="2"/>
              <a:buChar char=""/>
            </a:pPr>
            <a:r>
              <a:rPr lang="fr-FR" sz="2400" spc="-1">
                <a:solidFill>
                  <a:srgbClr val="376092"/>
                </a:solidFill>
                <a:latin typeface="Arial"/>
              </a:rPr>
              <a:t>Une valeur du tableau est cette fois accessible grâce à plusieurs indices. </a:t>
            </a:r>
          </a:p>
          <a:p>
            <a:pPr marL="432000" indent="-324000">
              <a:spcAft>
                <a:spcPts val="1060"/>
              </a:spcAft>
              <a:buClr>
                <a:srgbClr val="000000"/>
              </a:buClr>
              <a:buSzPct val="45000"/>
              <a:buFont typeface="Wingdings" charset="2"/>
              <a:buChar char=""/>
            </a:pPr>
            <a:r>
              <a:rPr lang="fr-FR" sz="2400" spc="-1">
                <a:solidFill>
                  <a:srgbClr val="376092"/>
                </a:solidFill>
                <a:latin typeface="Arial"/>
              </a:rPr>
              <a:t>La représentation mémoire ne diffère cependant pas des tableaux à 1 dimension.</a:t>
            </a: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25755442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Tableau à plusieurs dimensions – Exemple des distances entre des villes</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Voyons comment nous pouvons utiliser les tableaux dans ce cas.</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Le tableau a double entrée est un bon candidat pour une représentation avec un tableau à 2 dimensions.</a:t>
            </a:r>
          </a:p>
          <a:p>
            <a:pPr marL="432000" indent="-324000">
              <a:spcAft>
                <a:spcPts val="1060"/>
              </a:spcAft>
              <a:buClr>
                <a:srgbClr val="000000"/>
              </a:buClr>
              <a:buSzPct val="45000"/>
              <a:buFont typeface="Wingdings" charset="2"/>
              <a:buChar char=""/>
            </a:pPr>
            <a:r>
              <a:rPr lang="fr-FR" sz="2400" spc="-1">
                <a:solidFill>
                  <a:srgbClr val="376092"/>
                </a:solidFill>
                <a:latin typeface="Arial"/>
              </a:rPr>
              <a:t>Les valeurs du tableau sont identifiées à la fois par l’indice de la ville de départ et par l’indice de la ville d’arrivée.</a:t>
            </a: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graphicFrame>
        <p:nvGraphicFramePr>
          <p:cNvPr id="2" name="Tableau 1">
            <a:extLst>
              <a:ext uri="{FF2B5EF4-FFF2-40B4-BE49-F238E27FC236}">
                <a16:creationId xmlns:a16="http://schemas.microsoft.com/office/drawing/2014/main" id="{CA1A243A-E3A2-4664-B2A8-101FE75E87A3}"/>
              </a:ext>
            </a:extLst>
          </p:cNvPr>
          <p:cNvGraphicFramePr>
            <a:graphicFrameLocks noGrp="1"/>
          </p:cNvGraphicFramePr>
          <p:nvPr/>
        </p:nvGraphicFramePr>
        <p:xfrm>
          <a:off x="1410730" y="2543737"/>
          <a:ext cx="5754370" cy="681484"/>
        </p:xfrm>
        <a:graphic>
          <a:graphicData uri="http://schemas.openxmlformats.org/drawingml/2006/table">
            <a:tbl>
              <a:tblPr firstRow="1" firstCol="1" bandRow="1">
                <a:tableStyleId>{5C22544A-7EE6-4342-B048-85BDC9FD1C3A}</a:tableStyleId>
              </a:tblPr>
              <a:tblGrid>
                <a:gridCol w="1438275">
                  <a:extLst>
                    <a:ext uri="{9D8B030D-6E8A-4147-A177-3AD203B41FA5}">
                      <a16:colId xmlns:a16="http://schemas.microsoft.com/office/drawing/2014/main" val="919365112"/>
                    </a:ext>
                  </a:extLst>
                </a:gridCol>
                <a:gridCol w="1438275">
                  <a:extLst>
                    <a:ext uri="{9D8B030D-6E8A-4147-A177-3AD203B41FA5}">
                      <a16:colId xmlns:a16="http://schemas.microsoft.com/office/drawing/2014/main" val="699692875"/>
                    </a:ext>
                  </a:extLst>
                </a:gridCol>
                <a:gridCol w="1438910">
                  <a:extLst>
                    <a:ext uri="{9D8B030D-6E8A-4147-A177-3AD203B41FA5}">
                      <a16:colId xmlns:a16="http://schemas.microsoft.com/office/drawing/2014/main" val="2890090182"/>
                    </a:ext>
                  </a:extLst>
                </a:gridCol>
                <a:gridCol w="1438910">
                  <a:extLst>
                    <a:ext uri="{9D8B030D-6E8A-4147-A177-3AD203B41FA5}">
                      <a16:colId xmlns:a16="http://schemas.microsoft.com/office/drawing/2014/main" val="106389460"/>
                    </a:ext>
                  </a:extLst>
                </a:gridCol>
              </a:tblGrid>
              <a:tr h="0">
                <a:tc>
                  <a:txBody>
                    <a:bodyPr/>
                    <a:lstStyle/>
                    <a:p>
                      <a:pPr>
                        <a:lnSpc>
                          <a:spcPct val="107000"/>
                        </a:lnSpc>
                        <a:spcAft>
                          <a:spcPts val="800"/>
                        </a:spcAft>
                      </a:pPr>
                      <a:r>
                        <a:rPr lang="fr-FR" sz="1100">
                          <a:effectLst/>
                        </a:rPr>
                        <a:t>Distance en km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Strasbourg</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Colmar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Mulhouse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475069"/>
                  </a:ext>
                </a:extLst>
              </a:tr>
              <a:tr h="0">
                <a:tc>
                  <a:txBody>
                    <a:bodyPr/>
                    <a:lstStyle/>
                    <a:p>
                      <a:pPr>
                        <a:lnSpc>
                          <a:spcPct val="107000"/>
                        </a:lnSpc>
                        <a:spcAft>
                          <a:spcPts val="800"/>
                        </a:spcAft>
                      </a:pPr>
                      <a:r>
                        <a:rPr lang="fr-FR" sz="1100">
                          <a:effectLst/>
                        </a:rPr>
                        <a:t>Strasbourg</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75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117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5396872"/>
                  </a:ext>
                </a:extLst>
              </a:tr>
              <a:tr h="0">
                <a:tc>
                  <a:txBody>
                    <a:bodyPr/>
                    <a:lstStyle/>
                    <a:p>
                      <a:pPr>
                        <a:lnSpc>
                          <a:spcPct val="107000"/>
                        </a:lnSpc>
                        <a:spcAft>
                          <a:spcPts val="800"/>
                        </a:spcAft>
                      </a:pPr>
                      <a:r>
                        <a:rPr lang="fr-FR" sz="1100">
                          <a:effectLst/>
                        </a:rPr>
                        <a:t>Colmar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75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42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986118"/>
                  </a:ext>
                </a:extLst>
              </a:tr>
              <a:tr h="0">
                <a:tc>
                  <a:txBody>
                    <a:bodyPr/>
                    <a:lstStyle/>
                    <a:p>
                      <a:pPr>
                        <a:lnSpc>
                          <a:spcPct val="107000"/>
                        </a:lnSpc>
                        <a:spcAft>
                          <a:spcPts val="800"/>
                        </a:spcAft>
                      </a:pPr>
                      <a:r>
                        <a:rPr lang="fr-FR" sz="1100">
                          <a:effectLst/>
                        </a:rPr>
                        <a:t>Mulhouse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117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42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4478090"/>
                  </a:ext>
                </a:extLst>
              </a:tr>
            </a:tbl>
          </a:graphicData>
        </a:graphic>
      </p:graphicFrame>
    </p:spTree>
    <p:extLst>
      <p:ext uri="{BB962C8B-B14F-4D97-AF65-F5344CB8AC3E}">
        <p14:creationId xmlns:p14="http://schemas.microsoft.com/office/powerpoint/2010/main" val="40120308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Tableau à plusieurs dimensions – Exemple des distances entre des villes</a:t>
            </a:r>
            <a:endParaRPr lang="en-US" sz="3200" b="0" strike="noStrike" spc="-1">
              <a:solidFill>
                <a:srgbClr val="376092"/>
              </a:solidFill>
              <a:latin typeface="Arial"/>
            </a:endParaRPr>
          </a:p>
        </p:txBody>
      </p:sp>
      <p:sp>
        <p:nvSpPr>
          <p:cNvPr id="136" name="TextShape 2"/>
          <p:cNvSpPr txBox="1"/>
          <p:nvPr/>
        </p:nvSpPr>
        <p:spPr>
          <a:xfrm>
            <a:off x="529137" y="1420458"/>
            <a:ext cx="8229240" cy="4785433"/>
          </a:xfrm>
          <a:prstGeom prst="rect">
            <a:avLst/>
          </a:prstGeom>
          <a:noFill/>
          <a:ln w="0">
            <a:noFill/>
          </a:ln>
        </p:spPr>
        <p:txBody>
          <a:bodyPr lIns="0" tIns="0" rIns="0" bIns="0">
            <a:noAutofit/>
          </a:bodyPr>
          <a:lstStyle/>
          <a:p>
            <a:pPr marL="108000">
              <a:spcAft>
                <a:spcPts val="1060"/>
              </a:spcAft>
              <a:buClr>
                <a:srgbClr val="000000"/>
              </a:buClr>
              <a:buSzPct val="45000"/>
            </a:pPr>
            <a:r>
              <a:rPr lang="fr-FR" spc="-1">
                <a:latin typeface="Arial"/>
              </a:rPr>
              <a:t>Déclaration</a:t>
            </a:r>
          </a:p>
          <a:p>
            <a:pPr marL="108000">
              <a:spcAft>
                <a:spcPts val="1060"/>
              </a:spcAft>
              <a:buClr>
                <a:srgbClr val="000000"/>
              </a:buClr>
              <a:buSzPct val="45000"/>
            </a:pPr>
            <a:r>
              <a:rPr lang="fr-FR" spc="-1">
                <a:latin typeface="Arial"/>
              </a:rPr>
              <a:t>	Entier : </a:t>
            </a:r>
            <a:r>
              <a:rPr lang="fr-FR" spc="-1" err="1">
                <a:latin typeface="Arial"/>
              </a:rPr>
              <a:t>tabDistance</a:t>
            </a:r>
            <a:r>
              <a:rPr lang="fr-FR" spc="-1">
                <a:latin typeface="Arial"/>
              </a:rPr>
              <a:t>[][] = [[0, 75, 117], [75, 0, 42],[117, 42, 0]]</a:t>
            </a:r>
          </a:p>
          <a:p>
            <a:pPr marL="108000">
              <a:spcAft>
                <a:spcPts val="1060"/>
              </a:spcAft>
              <a:buClr>
                <a:srgbClr val="000000"/>
              </a:buClr>
              <a:buSzPct val="45000"/>
            </a:pPr>
            <a:r>
              <a:rPr lang="fr-FR" b="0" strike="noStrike" spc="-1">
                <a:latin typeface="Arial"/>
              </a:rPr>
              <a:t>	Chaîne de caractères : ville1, ville2</a:t>
            </a:r>
          </a:p>
          <a:p>
            <a:pPr marL="108000">
              <a:spcAft>
                <a:spcPts val="1060"/>
              </a:spcAft>
              <a:buClr>
                <a:srgbClr val="000000"/>
              </a:buClr>
              <a:buSzPct val="45000"/>
            </a:pPr>
            <a:r>
              <a:rPr lang="fr-FR" spc="-1">
                <a:latin typeface="Arial"/>
              </a:rPr>
              <a:t>	Entier: indVille1, indVille2</a:t>
            </a:r>
            <a:endParaRPr lang="fr-FR" b="0" strike="noStrike" spc="-1">
              <a:latin typeface="Arial"/>
            </a:endParaRPr>
          </a:p>
          <a:p>
            <a:pPr marL="108000">
              <a:spcAft>
                <a:spcPts val="1060"/>
              </a:spcAft>
              <a:buClr>
                <a:srgbClr val="000000"/>
              </a:buClr>
              <a:buSzPct val="45000"/>
            </a:pPr>
            <a:r>
              <a:rPr lang="fr-FR" b="0" strike="noStrike" spc="-1">
                <a:latin typeface="Arial"/>
              </a:rPr>
              <a:t>Début</a:t>
            </a:r>
          </a:p>
          <a:p>
            <a:pPr marL="108000">
              <a:spcAft>
                <a:spcPts val="1060"/>
              </a:spcAft>
              <a:buClr>
                <a:srgbClr val="000000"/>
              </a:buClr>
              <a:buSzPct val="45000"/>
            </a:pPr>
            <a:r>
              <a:rPr lang="fr-FR" spc="-1">
                <a:latin typeface="Arial"/>
              </a:rPr>
              <a:t>	ville1 </a:t>
            </a:r>
            <a:r>
              <a:rPr lang="fr-FR" spc="-1">
                <a:latin typeface="Arial"/>
                <a:sym typeface="Wingdings" panose="05000000000000000000" pitchFamily="2" charset="2"/>
              </a:rPr>
              <a:t> Lire</a:t>
            </a:r>
          </a:p>
          <a:p>
            <a:pPr marL="108000">
              <a:spcAft>
                <a:spcPts val="1060"/>
              </a:spcAft>
              <a:buClr>
                <a:srgbClr val="000000"/>
              </a:buClr>
              <a:buSzPct val="45000"/>
            </a:pPr>
            <a:r>
              <a:rPr lang="fr-FR" b="0" strike="noStrike" spc="-1">
                <a:latin typeface="Arial"/>
                <a:sym typeface="Wingdings" panose="05000000000000000000" pitchFamily="2" charset="2"/>
              </a:rPr>
              <a:t>	ville2  Lire</a:t>
            </a:r>
          </a:p>
          <a:p>
            <a:pPr marL="108000">
              <a:spcAft>
                <a:spcPts val="1060"/>
              </a:spcAft>
              <a:buClr>
                <a:srgbClr val="000000"/>
              </a:buClr>
              <a:buSzPct val="45000"/>
            </a:pPr>
            <a:r>
              <a:rPr lang="fr-FR" spc="-1">
                <a:latin typeface="Arial"/>
                <a:sym typeface="Wingdings" panose="05000000000000000000" pitchFamily="2" charset="2"/>
              </a:rPr>
              <a:t>	indVille1  </a:t>
            </a:r>
            <a:r>
              <a:rPr lang="fr-FR" spc="-1" err="1">
                <a:latin typeface="Arial"/>
                <a:sym typeface="Wingdings" panose="05000000000000000000" pitchFamily="2" charset="2"/>
              </a:rPr>
              <a:t>donneIndice</a:t>
            </a:r>
            <a:r>
              <a:rPr lang="fr-FR" spc="-1">
                <a:latin typeface="Arial"/>
                <a:sym typeface="Wingdings" panose="05000000000000000000" pitchFamily="2" charset="2"/>
              </a:rPr>
              <a:t>(ville1)</a:t>
            </a:r>
          </a:p>
          <a:p>
            <a:pPr marL="108000">
              <a:spcAft>
                <a:spcPts val="1060"/>
              </a:spcAft>
              <a:buClr>
                <a:srgbClr val="000000"/>
              </a:buClr>
              <a:buSzPct val="45000"/>
            </a:pPr>
            <a:r>
              <a:rPr lang="fr-FR" b="0" strike="noStrike" spc="-1">
                <a:latin typeface="Arial"/>
                <a:sym typeface="Wingdings" panose="05000000000000000000" pitchFamily="2" charset="2"/>
              </a:rPr>
              <a:t>	indVille2  </a:t>
            </a:r>
            <a:r>
              <a:rPr lang="fr-FR" b="0" strike="noStrike" spc="-1" err="1">
                <a:latin typeface="Arial"/>
                <a:sym typeface="Wingdings" panose="05000000000000000000" pitchFamily="2" charset="2"/>
              </a:rPr>
              <a:t>donneIndice</a:t>
            </a:r>
            <a:r>
              <a:rPr lang="fr-FR" b="0" strike="noStrike" spc="-1">
                <a:latin typeface="Arial"/>
                <a:sym typeface="Wingdings" panose="05000000000000000000" pitchFamily="2" charset="2"/>
              </a:rPr>
              <a:t>(ville2)</a:t>
            </a:r>
          </a:p>
          <a:p>
            <a:pPr marL="108000">
              <a:spcAft>
                <a:spcPts val="1060"/>
              </a:spcAft>
              <a:buClr>
                <a:srgbClr val="000000"/>
              </a:buClr>
              <a:buSzPct val="45000"/>
            </a:pPr>
            <a:r>
              <a:rPr lang="fr-FR" spc="-1">
                <a:latin typeface="Arial"/>
                <a:sym typeface="Wingdings" panose="05000000000000000000" pitchFamily="2" charset="2"/>
              </a:rPr>
              <a:t>	Ecrire </a:t>
            </a:r>
            <a:r>
              <a:rPr lang="fr-FR" spc="-1" err="1">
                <a:latin typeface="Arial"/>
                <a:sym typeface="Wingdings" panose="05000000000000000000" pitchFamily="2" charset="2"/>
              </a:rPr>
              <a:t>tabDistance</a:t>
            </a:r>
            <a:r>
              <a:rPr lang="fr-FR" spc="-1">
                <a:latin typeface="Arial"/>
                <a:sym typeface="Wingdings" panose="05000000000000000000" pitchFamily="2" charset="2"/>
              </a:rPr>
              <a:t>[indVille1][indVille2]</a:t>
            </a:r>
            <a:endParaRPr lang="fr-FR" b="0" strike="noStrike" spc="-1">
              <a:latin typeface="Arial"/>
            </a:endParaRPr>
          </a:p>
          <a:p>
            <a:pPr marL="108000">
              <a:spcAft>
                <a:spcPts val="1060"/>
              </a:spcAft>
              <a:buClr>
                <a:srgbClr val="000000"/>
              </a:buClr>
              <a:buSzPct val="45000"/>
            </a:pPr>
            <a:r>
              <a:rPr lang="fr-FR" b="0" strike="noStrike" spc="-1">
                <a:latin typeface="Arial"/>
              </a:rPr>
              <a:t>Fin</a:t>
            </a:r>
            <a:endParaRPr lang="en-US" b="0" strike="noStrike" spc="-1">
              <a:latin typeface="Arial"/>
            </a:endParaRP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38262324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Tableau à plusieurs dimensions – Exemple des distances entre des villes</a:t>
            </a:r>
            <a:endParaRPr lang="en-US" sz="3200" b="0" strike="noStrike" spc="-1">
              <a:solidFill>
                <a:srgbClr val="376092"/>
              </a:solidFill>
              <a:latin typeface="Arial"/>
            </a:endParaRPr>
          </a:p>
        </p:txBody>
      </p:sp>
      <p:sp>
        <p:nvSpPr>
          <p:cNvPr id="136" name="TextShape 2"/>
          <p:cNvSpPr txBox="1"/>
          <p:nvPr/>
        </p:nvSpPr>
        <p:spPr>
          <a:xfrm>
            <a:off x="457200" y="1340528"/>
            <a:ext cx="8229240" cy="4785433"/>
          </a:xfrm>
          <a:prstGeom prst="rect">
            <a:avLst/>
          </a:prstGeom>
          <a:noFill/>
          <a:ln w="0">
            <a:noFill/>
          </a:ln>
        </p:spPr>
        <p:txBody>
          <a:bodyPr lIns="0" tIns="0" rIns="0" bIns="0">
            <a:noAutofit/>
          </a:bodyPr>
          <a:lstStyle/>
          <a:p>
            <a:pPr marL="108000">
              <a:spcAft>
                <a:spcPts val="1060"/>
              </a:spcAft>
              <a:buClr>
                <a:srgbClr val="000000"/>
              </a:buClr>
              <a:buSzPct val="45000"/>
            </a:pPr>
            <a:r>
              <a:rPr lang="fr-FR" spc="-1">
                <a:latin typeface="Arial"/>
              </a:rPr>
              <a:t>Fonction </a:t>
            </a:r>
            <a:r>
              <a:rPr lang="fr-FR" spc="-1" err="1">
                <a:latin typeface="Arial"/>
              </a:rPr>
              <a:t>donneIndice</a:t>
            </a:r>
            <a:r>
              <a:rPr lang="fr-FR" spc="-1">
                <a:latin typeface="Arial"/>
              </a:rPr>
              <a:t>(ville : chaîne de caractères) : Entier</a:t>
            </a:r>
          </a:p>
          <a:p>
            <a:pPr marL="108000">
              <a:spcAft>
                <a:spcPts val="1060"/>
              </a:spcAft>
              <a:buClr>
                <a:srgbClr val="000000"/>
              </a:buClr>
              <a:buSzPct val="45000"/>
            </a:pPr>
            <a:r>
              <a:rPr lang="fr-FR" spc="-1">
                <a:latin typeface="Arial"/>
              </a:rPr>
              <a:t>Déclaration</a:t>
            </a:r>
          </a:p>
          <a:p>
            <a:pPr marL="108000">
              <a:spcAft>
                <a:spcPts val="1060"/>
              </a:spcAft>
              <a:buClr>
                <a:srgbClr val="000000"/>
              </a:buClr>
              <a:buSzPct val="45000"/>
            </a:pPr>
            <a:endParaRPr lang="fr-FR" b="0" strike="noStrike" spc="-1">
              <a:latin typeface="Arial"/>
            </a:endParaRPr>
          </a:p>
          <a:p>
            <a:pPr marL="108000">
              <a:spcAft>
                <a:spcPts val="1060"/>
              </a:spcAft>
              <a:buClr>
                <a:srgbClr val="000000"/>
              </a:buClr>
              <a:buSzPct val="45000"/>
            </a:pPr>
            <a:r>
              <a:rPr lang="fr-FR" b="0" strike="noStrike" spc="-1">
                <a:latin typeface="Arial"/>
              </a:rPr>
              <a:t>Début</a:t>
            </a:r>
          </a:p>
          <a:p>
            <a:pPr marL="108000">
              <a:spcAft>
                <a:spcPts val="1060"/>
              </a:spcAft>
              <a:buClr>
                <a:srgbClr val="000000"/>
              </a:buClr>
              <a:buSzPct val="45000"/>
            </a:pPr>
            <a:r>
              <a:rPr lang="fr-FR" spc="-1">
                <a:latin typeface="Arial"/>
              </a:rPr>
              <a:t>	Si ville = ‘Strasbourg’ alors</a:t>
            </a:r>
          </a:p>
          <a:p>
            <a:pPr marL="108000">
              <a:spcAft>
                <a:spcPts val="1060"/>
              </a:spcAft>
              <a:buClr>
                <a:srgbClr val="000000"/>
              </a:buClr>
              <a:buSzPct val="45000"/>
            </a:pPr>
            <a:r>
              <a:rPr lang="fr-FR" b="0" strike="noStrike" spc="-1">
                <a:latin typeface="Arial"/>
              </a:rPr>
              <a:t>		retour </a:t>
            </a:r>
            <a:r>
              <a:rPr lang="fr-FR" b="0" strike="noStrike" spc="-1">
                <a:latin typeface="Arial"/>
                <a:sym typeface="Wingdings" panose="05000000000000000000" pitchFamily="2" charset="2"/>
              </a:rPr>
              <a:t> 0</a:t>
            </a:r>
          </a:p>
          <a:p>
            <a:pPr marL="108000">
              <a:spcAft>
                <a:spcPts val="1060"/>
              </a:spcAft>
              <a:buClr>
                <a:srgbClr val="000000"/>
              </a:buClr>
              <a:buSzPct val="45000"/>
            </a:pPr>
            <a:r>
              <a:rPr lang="fr-FR" spc="-1">
                <a:latin typeface="Arial"/>
                <a:sym typeface="Wingdings" panose="05000000000000000000" pitchFamily="2" charset="2"/>
              </a:rPr>
              <a:t>	sinon si ville = ‘Colmar’ alors</a:t>
            </a:r>
          </a:p>
          <a:p>
            <a:pPr marL="108000">
              <a:spcAft>
                <a:spcPts val="1060"/>
              </a:spcAft>
              <a:buClr>
                <a:srgbClr val="000000"/>
              </a:buClr>
              <a:buSzPct val="45000"/>
            </a:pPr>
            <a:r>
              <a:rPr lang="fr-FR" b="0" strike="noStrike" spc="-1">
                <a:latin typeface="Arial"/>
                <a:sym typeface="Wingdings" panose="05000000000000000000" pitchFamily="2" charset="2"/>
              </a:rPr>
              <a:t>		retour  1</a:t>
            </a:r>
          </a:p>
          <a:p>
            <a:pPr marL="108000">
              <a:spcAft>
                <a:spcPts val="1060"/>
              </a:spcAft>
              <a:buClr>
                <a:srgbClr val="000000"/>
              </a:buClr>
              <a:buSzPct val="45000"/>
            </a:pPr>
            <a:r>
              <a:rPr lang="fr-FR" spc="-1">
                <a:latin typeface="Arial"/>
                <a:sym typeface="Wingdings" panose="05000000000000000000" pitchFamily="2" charset="2"/>
              </a:rPr>
              <a:t>	sinon </a:t>
            </a:r>
          </a:p>
          <a:p>
            <a:pPr marL="108000">
              <a:spcAft>
                <a:spcPts val="1060"/>
              </a:spcAft>
              <a:buClr>
                <a:srgbClr val="000000"/>
              </a:buClr>
              <a:buSzPct val="45000"/>
            </a:pPr>
            <a:r>
              <a:rPr lang="fr-FR" b="0" strike="noStrike" spc="-1">
                <a:latin typeface="Arial"/>
                <a:sym typeface="Wingdings" panose="05000000000000000000" pitchFamily="2" charset="2"/>
              </a:rPr>
              <a:t>		retour  2</a:t>
            </a:r>
          </a:p>
          <a:p>
            <a:pPr marL="108000">
              <a:spcAft>
                <a:spcPts val="1060"/>
              </a:spcAft>
              <a:buClr>
                <a:srgbClr val="000000"/>
              </a:buClr>
              <a:buSzPct val="45000"/>
            </a:pPr>
            <a:r>
              <a:rPr lang="fr-FR" spc="-1">
                <a:latin typeface="Arial"/>
                <a:sym typeface="Wingdings" panose="05000000000000000000" pitchFamily="2" charset="2"/>
              </a:rPr>
              <a:t>	</a:t>
            </a:r>
            <a:r>
              <a:rPr lang="fr-FR" spc="-1" err="1">
                <a:latin typeface="Arial"/>
                <a:sym typeface="Wingdings" panose="05000000000000000000" pitchFamily="2" charset="2"/>
              </a:rPr>
              <a:t>Fsi</a:t>
            </a:r>
            <a:endParaRPr lang="fr-FR" b="0" strike="noStrike" spc="-1">
              <a:latin typeface="Arial"/>
            </a:endParaRPr>
          </a:p>
          <a:p>
            <a:pPr marL="108000">
              <a:spcAft>
                <a:spcPts val="1060"/>
              </a:spcAft>
              <a:buClr>
                <a:srgbClr val="000000"/>
              </a:buClr>
              <a:buSzPct val="45000"/>
            </a:pPr>
            <a:r>
              <a:rPr lang="fr-FR" b="0" strike="noStrike" spc="-1">
                <a:latin typeface="Arial"/>
              </a:rPr>
              <a:t>Fin</a:t>
            </a:r>
            <a:endParaRPr lang="en-US" b="0" strike="noStrike" spc="-1">
              <a:latin typeface="Arial"/>
            </a:endParaRP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31565009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Tableau en javascript</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Les tableaux constituent un type de javascript.</a:t>
            </a:r>
          </a:p>
          <a:p>
            <a:pPr marL="432000" indent="-324000">
              <a:spcAft>
                <a:spcPts val="1060"/>
              </a:spcAft>
              <a:buClr>
                <a:srgbClr val="000000"/>
              </a:buClr>
              <a:buSzPct val="45000"/>
              <a:buFont typeface="Wingdings" charset="2"/>
              <a:buChar char=""/>
            </a:pPr>
            <a:r>
              <a:rPr lang="fr-FR" sz="2400" spc="-1">
                <a:solidFill>
                  <a:srgbClr val="376092"/>
                </a:solidFill>
                <a:latin typeface="Arial"/>
              </a:rPr>
              <a:t>Voyons comment manipuler les tableaux à 1 dimension : 001ParcoursTab.htm</a:t>
            </a:r>
          </a:p>
          <a:p>
            <a:pPr marL="432000" indent="-324000">
              <a:spcAft>
                <a:spcPts val="1060"/>
              </a:spcAft>
              <a:buClr>
                <a:srgbClr val="000000"/>
              </a:buClr>
              <a:buSzPct val="45000"/>
              <a:buFont typeface="Wingdings" charset="2"/>
              <a:buChar char=""/>
            </a:pPr>
            <a:r>
              <a:rPr lang="fr-FR" sz="2400" spc="-1">
                <a:solidFill>
                  <a:srgbClr val="376092"/>
                </a:solidFill>
                <a:latin typeface="Arial"/>
              </a:rPr>
              <a:t>Essayons-nous aussi à la manipulation de tableaux à 2 dimensions : 002Tableau2Dim.htm</a:t>
            </a: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40138185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 de la journée</a:t>
            </a:r>
            <a:endParaRPr lang="en-US" sz="3200" b="0" strike="noStrike" spc="-1">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Résumé des notions abordées.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Questions.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Difficultés particulières ?</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Introduction de la prochaine séance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Programmation Python</a:t>
            </a:r>
            <a:endParaRPr lang="fr-FR" sz="2400" b="0" strike="noStrike" spc="-1">
              <a:solidFill>
                <a:srgbClr val="376092"/>
              </a:solidFill>
              <a:latin typeface="Arial"/>
            </a:endParaRPr>
          </a:p>
          <a:p>
            <a:pPr marL="1022400" lvl="2">
              <a:spcAft>
                <a:spcPts val="1060"/>
              </a:spcAft>
              <a:buClr>
                <a:srgbClr val="000000"/>
              </a:buClr>
              <a:buSzPct val="45000"/>
            </a:pPr>
            <a:r>
              <a:rPr lang="fr-FR" sz="2400" spc="-1">
                <a:solidFill>
                  <a:srgbClr val="376092"/>
                </a:solidFill>
                <a:latin typeface="Arial"/>
              </a:rPr>
              <a:t>				</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Discussion avec la machine</a:t>
            </a:r>
            <a:endParaRPr lang="en-US" sz="3200" b="0" strike="noStrike" spc="-1">
              <a:solidFill>
                <a:srgbClr val="376092"/>
              </a:solidFill>
              <a:latin typeface="Arial"/>
            </a:endParaRPr>
          </a:p>
        </p:txBody>
      </p:sp>
      <p:sp>
        <p:nvSpPr>
          <p:cNvPr id="153" name="TextShape 2"/>
          <p:cNvSpPr txBox="1"/>
          <p:nvPr/>
        </p:nvSpPr>
        <p:spPr>
          <a:xfrm>
            <a:off x="457200" y="1600200"/>
            <a:ext cx="8229240" cy="470592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Passer du langage humain au langage machine.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Transformer les mots en signaux électriques.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Nécessité de passer par un codage.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binaire et la machine :</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400" b="0" strike="noStrike" spc="-1">
                <a:solidFill>
                  <a:srgbClr val="376092"/>
                </a:solidFill>
                <a:latin typeface="Calibri"/>
              </a:rPr>
              <a:t>Pourquoi les informaticiens voient des 0 et des 1 partout ?</a:t>
            </a:r>
          </a:p>
          <a:p>
            <a:pPr marL="864000" lvl="1" indent="-324000">
              <a:spcAft>
                <a:spcPts val="1134"/>
              </a:spcAft>
              <a:buClr>
                <a:srgbClr val="000000"/>
              </a:buClr>
              <a:buSzPct val="45000"/>
              <a:buFont typeface="Wingdings" charset="2"/>
              <a:buChar char=""/>
            </a:pPr>
            <a:r>
              <a:rPr lang="en-US" sz="2400" b="0" strike="noStrike" spc="-1">
                <a:solidFill>
                  <a:srgbClr val="376092"/>
                </a:solidFill>
                <a:latin typeface="Calibri"/>
              </a:rPr>
              <a:t>Le binaire adapté aux chiffres et aux nombres.</a:t>
            </a:r>
          </a:p>
          <a:p>
            <a:pPr marL="864000" lvl="1" indent="-324000">
              <a:spcAft>
                <a:spcPts val="1134"/>
              </a:spcAft>
              <a:buClr>
                <a:srgbClr val="000000"/>
              </a:buClr>
              <a:buSzPct val="45000"/>
              <a:buFont typeface="Wingdings" charset="2"/>
              <a:buChar char=""/>
            </a:pPr>
            <a:r>
              <a:rPr lang="en-US" sz="2400" b="0" strike="noStrike" spc="-1">
                <a:solidFill>
                  <a:srgbClr val="376092"/>
                </a:solidFill>
                <a:latin typeface="Calibri"/>
              </a:rPr>
              <a:t>Faut-il parler couramment binaire ?</a:t>
            </a: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
        <p:nvSpPr>
          <p:cNvPr id="2" name="ZoneTexte 1">
            <a:extLst>
              <a:ext uri="{FF2B5EF4-FFF2-40B4-BE49-F238E27FC236}">
                <a16:creationId xmlns:a16="http://schemas.microsoft.com/office/drawing/2014/main" id="{33ACA0DF-9580-446A-A708-7ED67B3C1959}"/>
              </a:ext>
            </a:extLst>
          </p:cNvPr>
          <p:cNvSpPr txBox="1"/>
          <p:nvPr/>
        </p:nvSpPr>
        <p:spPr>
          <a:xfrm>
            <a:off x="3229960" y="323981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t>Cliquez pour ajouter du texte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03F32D02E44A49A51D428E13DC96F1" ma:contentTypeVersion="12" ma:contentTypeDescription="Crée un document." ma:contentTypeScope="" ma:versionID="639afaf6d4ed8385291f5304249d70c2">
  <xsd:schema xmlns:xsd="http://www.w3.org/2001/XMLSchema" xmlns:xs="http://www.w3.org/2001/XMLSchema" xmlns:p="http://schemas.microsoft.com/office/2006/metadata/properties" xmlns:ns2="c1e294f3-4627-4ce5-bb05-78017f98850e" xmlns:ns3="4457043f-fd85-4799-80f5-1f6eaf5bc423" targetNamespace="http://schemas.microsoft.com/office/2006/metadata/properties" ma:root="true" ma:fieldsID="392898b6e610efb087eb2f2fe508186a" ns2:_="" ns3:_="">
    <xsd:import namespace="c1e294f3-4627-4ce5-bb05-78017f98850e"/>
    <xsd:import namespace="4457043f-fd85-4799-80f5-1f6eaf5bc4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94f3-4627-4ce5-bb05-78017f988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457043f-fd85-4799-80f5-1f6eaf5bc423"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F19792-4BA7-4314-A823-3516BB5A1616}"/>
</file>

<file path=customXml/itemProps2.xml><?xml version="1.0" encoding="utf-8"?>
<ds:datastoreItem xmlns:ds="http://schemas.openxmlformats.org/officeDocument/2006/customXml" ds:itemID="{B9A3F2A2-E2E1-4042-8C64-F7D7ECD0A2D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EF1EBE0-CB84-441C-A38F-24D54091B3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Affichage à l'écran (4:3)</PresentationFormat>
  <Slides>88</Slides>
  <Notes>0</Notes>
  <HiddenSlides>0</HiddenSlides>
  <ScaleCrop>false</ScaleCrop>
  <HeadingPairs>
    <vt:vector size="4" baseType="variant">
      <vt:variant>
        <vt:lpstr>Thème</vt:lpstr>
      </vt:variant>
      <vt:variant>
        <vt:i4>2</vt:i4>
      </vt:variant>
      <vt:variant>
        <vt:lpstr>Titres des diapositives</vt:lpstr>
      </vt:variant>
      <vt:variant>
        <vt:i4>88</vt:i4>
      </vt:variant>
    </vt:vector>
  </HeadingPairs>
  <TitlesOfParts>
    <vt:vector size="90" baseType="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revision>5</cp:revision>
  <dcterms:created xsi:type="dcterms:W3CDTF">2012-01-17T22:15:29Z</dcterms:created>
  <dcterms:modified xsi:type="dcterms:W3CDTF">2021-11-02T11:07:08Z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0x010100A503F32D02E44A49A51D428E13DC96F1</vt:lpwstr>
  </property>
</Properties>
</file>