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29"/>
  </p:notesMasterIdLst>
  <p:sldIdLst>
    <p:sldId id="256" r:id="rId7"/>
    <p:sldId id="257" r:id="rId8"/>
    <p:sldId id="259" r:id="rId9"/>
    <p:sldId id="343" r:id="rId10"/>
    <p:sldId id="344" r:id="rId11"/>
    <p:sldId id="345" r:id="rId12"/>
    <p:sldId id="346" r:id="rId13"/>
    <p:sldId id="348" r:id="rId14"/>
    <p:sldId id="360" r:id="rId15"/>
    <p:sldId id="349" r:id="rId16"/>
    <p:sldId id="350" r:id="rId17"/>
    <p:sldId id="351" r:id="rId18"/>
    <p:sldId id="352" r:id="rId19"/>
    <p:sldId id="347" r:id="rId20"/>
    <p:sldId id="353" r:id="rId21"/>
    <p:sldId id="354" r:id="rId22"/>
    <p:sldId id="355" r:id="rId23"/>
    <p:sldId id="356" r:id="rId24"/>
    <p:sldId id="357" r:id="rId25"/>
    <p:sldId id="358" r:id="rId26"/>
    <p:sldId id="359" r:id="rId27"/>
    <p:sldId id="281" r:id="rId28"/>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67E65-304D-4C0E-8D65-87C74C217D28}" v="1" dt="2022-03-22T08:31:02.909"/>
    <p1510:client id="{23649AE5-D763-4447-8A61-4CE74D4F05CC}" v="1" dt="2022-03-22T07:57:13.391"/>
    <p1510:client id="{531A0106-4AA8-4D6C-AECE-040CA8681342}" v="1" dt="2022-04-19T09:29:05.074"/>
    <p1510:client id="{598C4329-DE58-4B86-B7D1-C4BA8205AAB3}" vWet="2" dt="2022-03-22T07:24:51.303"/>
    <p1510:client id="{D2A51061-7838-4A96-A344-8000CFB1B6A3}" v="1" dt="2022-03-22T07:25:46.42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ES Julien" userId="S::alss-sio-sisr21-gju@ccicampus.fr::a1a2de42-0b33-4835-8aef-3e75d25824a1" providerId="AD" clId="Web-{14367E65-304D-4C0E-8D65-87C74C217D28}"/>
    <pc:docChg chg="modSld">
      <pc:chgData name="GOMES Julien" userId="S::alss-sio-sisr21-gju@ccicampus.fr::a1a2de42-0b33-4835-8aef-3e75d25824a1" providerId="AD" clId="Web-{14367E65-304D-4C0E-8D65-87C74C217D28}" dt="2022-03-22T08:31:02.909" v="0" actId="1076"/>
      <pc:docMkLst>
        <pc:docMk/>
      </pc:docMkLst>
      <pc:sldChg chg="modSp">
        <pc:chgData name="GOMES Julien" userId="S::alss-sio-sisr21-gju@ccicampus.fr::a1a2de42-0b33-4835-8aef-3e75d25824a1" providerId="AD" clId="Web-{14367E65-304D-4C0E-8D65-87C74C217D28}" dt="2022-03-22T08:31:02.909" v="0" actId="1076"/>
        <pc:sldMkLst>
          <pc:docMk/>
          <pc:sldMk cId="560958553" sldId="348"/>
        </pc:sldMkLst>
        <pc:picChg chg="mod">
          <ac:chgData name="GOMES Julien" userId="S::alss-sio-sisr21-gju@ccicampus.fr::a1a2de42-0b33-4835-8aef-3e75d25824a1" providerId="AD" clId="Web-{14367E65-304D-4C0E-8D65-87C74C217D28}" dt="2022-03-22T08:31:02.909" v="0" actId="1076"/>
          <ac:picMkLst>
            <pc:docMk/>
            <pc:sldMk cId="560958553" sldId="348"/>
            <ac:picMk id="2" creationId="{649D2903-E6FD-4007-AF49-A375C38C959F}"/>
          </ac:picMkLst>
        </pc:picChg>
      </pc:sldChg>
    </pc:docChg>
  </pc:docChgLst>
  <pc:docChgLst>
    <pc:chgData name="EHRET Louis" userId="S::alss-sio-sisr21-elo@ccicampus.fr::240b4ace-94ef-48fe-bff8-e24351a17a29" providerId="AD" clId="Web-{23649AE5-D763-4447-8A61-4CE74D4F05CC}"/>
    <pc:docChg chg="modSld">
      <pc:chgData name="EHRET Louis" userId="S::alss-sio-sisr21-elo@ccicampus.fr::240b4ace-94ef-48fe-bff8-e24351a17a29" providerId="AD" clId="Web-{23649AE5-D763-4447-8A61-4CE74D4F05CC}" dt="2022-03-22T07:57:13.391" v="0" actId="1076"/>
      <pc:docMkLst>
        <pc:docMk/>
      </pc:docMkLst>
      <pc:sldChg chg="modSp">
        <pc:chgData name="EHRET Louis" userId="S::alss-sio-sisr21-elo@ccicampus.fr::240b4ace-94ef-48fe-bff8-e24351a17a29" providerId="AD" clId="Web-{23649AE5-D763-4447-8A61-4CE74D4F05CC}" dt="2022-03-22T07:57:13.391" v="0" actId="1076"/>
        <pc:sldMkLst>
          <pc:docMk/>
          <pc:sldMk cId="0" sldId="259"/>
        </pc:sldMkLst>
        <pc:spChg chg="mod">
          <ac:chgData name="EHRET Louis" userId="S::alss-sio-sisr21-elo@ccicampus.fr::240b4ace-94ef-48fe-bff8-e24351a17a29" providerId="AD" clId="Web-{23649AE5-D763-4447-8A61-4CE74D4F05CC}" dt="2022-03-22T07:57:13.391" v="0" actId="1076"/>
          <ac:spMkLst>
            <pc:docMk/>
            <pc:sldMk cId="0" sldId="259"/>
            <ac:spMk id="140" creationId="{00000000-0000-0000-0000-000000000000}"/>
          </ac:spMkLst>
        </pc:spChg>
      </pc:sldChg>
    </pc:docChg>
  </pc:docChgLst>
  <pc:docChgLst>
    <pc:chgData name="GULDAL Suleyman" userId="S::alss-sio-sisr21-gsu@ccicampus.fr::6ed5ebbf-72a6-43f9-81a3-31d34590cd17" providerId="AD" clId="Web-{531A0106-4AA8-4D6C-AECE-040CA8681342}"/>
    <pc:docChg chg="modSld">
      <pc:chgData name="GULDAL Suleyman" userId="S::alss-sio-sisr21-gsu@ccicampus.fr::6ed5ebbf-72a6-43f9-81a3-31d34590cd17" providerId="AD" clId="Web-{531A0106-4AA8-4D6C-AECE-040CA8681342}" dt="2022-04-19T09:29:05.074" v="0" actId="1076"/>
      <pc:docMkLst>
        <pc:docMk/>
      </pc:docMkLst>
      <pc:sldChg chg="modSp">
        <pc:chgData name="GULDAL Suleyman" userId="S::alss-sio-sisr21-gsu@ccicampus.fr::6ed5ebbf-72a6-43f9-81a3-31d34590cd17" providerId="AD" clId="Web-{531A0106-4AA8-4D6C-AECE-040CA8681342}" dt="2022-04-19T09:29:05.074" v="0" actId="1076"/>
        <pc:sldMkLst>
          <pc:docMk/>
          <pc:sldMk cId="0" sldId="259"/>
        </pc:sldMkLst>
        <pc:picChg chg="mod">
          <ac:chgData name="GULDAL Suleyman" userId="S::alss-sio-sisr21-gsu@ccicampus.fr::6ed5ebbf-72a6-43f9-81a3-31d34590cd17" providerId="AD" clId="Web-{531A0106-4AA8-4D6C-AECE-040CA8681342}" dt="2022-04-19T09:29:05.074" v="0" actId="1076"/>
          <ac:picMkLst>
            <pc:docMk/>
            <pc:sldMk cId="0" sldId="259"/>
            <ac:picMk id="4" creationId="{1C5B4498-825D-4C33-9869-928FE7FFE113}"/>
          </ac:picMkLst>
        </pc:picChg>
      </pc:sldChg>
    </pc:docChg>
  </pc:docChgLst>
  <pc:docChgLst>
    <pc:chgData name="GIANNICO Laura" userId="S::alss-sio-slam21-gla@ccicampus.fr::6702b3d1-8128-43bb-ab9a-61b35476339f" providerId="AD" clId="Web-{D2A51061-7838-4A96-A344-8000CFB1B6A3}"/>
    <pc:docChg chg="modSld">
      <pc:chgData name="GIANNICO Laura" userId="S::alss-sio-slam21-gla@ccicampus.fr::6702b3d1-8128-43bb-ab9a-61b35476339f" providerId="AD" clId="Web-{D2A51061-7838-4A96-A344-8000CFB1B6A3}" dt="2022-03-22T07:25:46.424" v="0" actId="1076"/>
      <pc:docMkLst>
        <pc:docMk/>
      </pc:docMkLst>
      <pc:sldChg chg="modSp">
        <pc:chgData name="GIANNICO Laura" userId="S::alss-sio-slam21-gla@ccicampus.fr::6702b3d1-8128-43bb-ab9a-61b35476339f" providerId="AD" clId="Web-{D2A51061-7838-4A96-A344-8000CFB1B6A3}" dt="2022-03-22T07:25:46.424" v="0" actId="1076"/>
        <pc:sldMkLst>
          <pc:docMk/>
          <pc:sldMk cId="0" sldId="259"/>
        </pc:sldMkLst>
        <pc:picChg chg="mod">
          <ac:chgData name="GIANNICO Laura" userId="S::alss-sio-slam21-gla@ccicampus.fr::6702b3d1-8128-43bb-ab9a-61b35476339f" providerId="AD" clId="Web-{D2A51061-7838-4A96-A344-8000CFB1B6A3}" dt="2022-03-22T07:25:46.424" v="0" actId="1076"/>
          <ac:picMkLst>
            <pc:docMk/>
            <pc:sldMk cId="0" sldId="259"/>
            <ac:picMk id="4" creationId="{1C5B4498-825D-4C33-9869-928FE7FFE1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19/04/2022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Calcul matriciel</a:t>
            </a:r>
            <a:br>
              <a:rPr/>
            </a:br>
            <a:r>
              <a:rPr lang="fr-FR" sz="4400" b="0" strike="noStrike" spc="-1">
                <a:solidFill>
                  <a:srgbClr val="376092"/>
                </a:solidFill>
                <a:latin typeface="Arial"/>
              </a:rPr>
              <a:t> </a:t>
            </a: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produit de matrices :</a:t>
            </a:r>
            <a:endParaRPr lang="en-US" sz="3200" b="0" strike="noStrike" spc="-1">
              <a:solidFill>
                <a:srgbClr val="376092"/>
              </a:solidFill>
              <a:latin typeface="Arial"/>
            </a:endParaRPr>
          </a:p>
        </p:txBody>
      </p:sp>
      <p:sp>
        <p:nvSpPr>
          <p:cNvPr id="140" name="TextShape 2"/>
          <p:cNvSpPr txBox="1"/>
          <p:nvPr/>
        </p:nvSpPr>
        <p:spPr>
          <a:xfrm>
            <a:off x="457200" y="1065320"/>
            <a:ext cx="8229240" cy="551800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Pour pouvoir multiplier 2 matrices A x B il faut que le nombres de colonnes de A soit égal au nombre de lignes de B</a:t>
            </a:r>
          </a:p>
          <a:p>
            <a:pPr marL="432000" indent="-324000">
              <a:spcAft>
                <a:spcPts val="1060"/>
              </a:spcAft>
              <a:buClr>
                <a:srgbClr val="000000"/>
              </a:buClr>
              <a:buSzPct val="45000"/>
              <a:buFont typeface="Wingdings" charset="2"/>
              <a:buChar char=""/>
            </a:pPr>
            <a:r>
              <a:rPr lang="fr-FR" sz="2200" spc="-1">
                <a:solidFill>
                  <a:srgbClr val="376092"/>
                </a:solidFill>
                <a:latin typeface="Arial"/>
              </a:rPr>
              <a:t>La matrice produit a le même nombre de lignes que la matrice A et le même nombre de colonnes que la matrice B. </a:t>
            </a: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Le calcule du produit de 2 matrices se fait de la manière suivantes :</a:t>
            </a: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Si C = A x B alors </a:t>
            </a:r>
            <a:r>
              <a:rPr lang="fr-FR" sz="2200" b="0" strike="noStrike" spc="-1" err="1">
                <a:solidFill>
                  <a:srgbClr val="376092"/>
                </a:solidFill>
                <a:latin typeface="Arial"/>
              </a:rPr>
              <a:t>c</a:t>
            </a:r>
            <a:r>
              <a:rPr lang="fr-FR" sz="2200" b="0" strike="noStrike" spc="-1" baseline="-25000" err="1">
                <a:solidFill>
                  <a:srgbClr val="376092"/>
                </a:solidFill>
                <a:latin typeface="Arial"/>
              </a:rPr>
              <a:t>i,j</a:t>
            </a:r>
            <a:r>
              <a:rPr lang="fr-FR" sz="2200" b="0" strike="noStrike" spc="-1" baseline="-25000">
                <a:solidFill>
                  <a:srgbClr val="376092"/>
                </a:solidFill>
                <a:latin typeface="Arial"/>
              </a:rPr>
              <a:t> </a:t>
            </a:r>
            <a:r>
              <a:rPr lang="fr-FR" sz="2200" b="0" strike="noStrike" spc="-1">
                <a:solidFill>
                  <a:srgbClr val="376092"/>
                </a:solidFill>
                <a:latin typeface="Arial"/>
              </a:rPr>
              <a:t>= a</a:t>
            </a:r>
            <a:r>
              <a:rPr lang="fr-FR" sz="2200" b="0" strike="noStrike" spc="-1" baseline="-25000">
                <a:solidFill>
                  <a:srgbClr val="376092"/>
                </a:solidFill>
                <a:latin typeface="Arial"/>
              </a:rPr>
              <a:t>i,1 </a:t>
            </a:r>
            <a:r>
              <a:rPr lang="fr-FR" sz="2200" b="0" strike="noStrike" spc="-1">
                <a:solidFill>
                  <a:srgbClr val="376092"/>
                </a:solidFill>
                <a:latin typeface="Arial"/>
              </a:rPr>
              <a:t>x b</a:t>
            </a:r>
            <a:r>
              <a:rPr lang="fr-FR" sz="2200" b="0" strike="noStrike" spc="-1" baseline="-25000">
                <a:solidFill>
                  <a:srgbClr val="376092"/>
                </a:solidFill>
                <a:latin typeface="Arial"/>
              </a:rPr>
              <a:t>1,j </a:t>
            </a:r>
            <a:r>
              <a:rPr lang="fr-FR" sz="2200" b="0" strike="noStrike" spc="-1">
                <a:solidFill>
                  <a:srgbClr val="376092"/>
                </a:solidFill>
                <a:latin typeface="Arial"/>
              </a:rPr>
              <a:t>+ a</a:t>
            </a:r>
            <a:r>
              <a:rPr lang="fr-FR" sz="2200" b="0" strike="noStrike" spc="-1" baseline="-25000">
                <a:solidFill>
                  <a:srgbClr val="376092"/>
                </a:solidFill>
                <a:latin typeface="Arial"/>
              </a:rPr>
              <a:t>i,2 </a:t>
            </a:r>
            <a:r>
              <a:rPr lang="fr-FR" sz="2200" b="0" strike="noStrike" spc="-1">
                <a:solidFill>
                  <a:srgbClr val="376092"/>
                </a:solidFill>
                <a:latin typeface="Arial"/>
              </a:rPr>
              <a:t>x b</a:t>
            </a:r>
            <a:r>
              <a:rPr lang="fr-FR" sz="2200" b="0" strike="noStrike" spc="-1" baseline="-25000">
                <a:solidFill>
                  <a:srgbClr val="376092"/>
                </a:solidFill>
                <a:latin typeface="Arial"/>
              </a:rPr>
              <a:t>2,j </a:t>
            </a:r>
            <a:r>
              <a:rPr lang="fr-FR" sz="2200" b="0" strike="noStrike" spc="-1">
                <a:solidFill>
                  <a:srgbClr val="376092"/>
                </a:solidFill>
                <a:latin typeface="Arial"/>
              </a:rPr>
              <a:t>+ … + </a:t>
            </a:r>
            <a:r>
              <a:rPr lang="fr-FR" sz="2200" b="0" strike="noStrike" spc="-1" err="1">
                <a:solidFill>
                  <a:srgbClr val="376092"/>
                </a:solidFill>
                <a:latin typeface="Arial"/>
              </a:rPr>
              <a:t>a</a:t>
            </a:r>
            <a:r>
              <a:rPr lang="fr-FR" sz="2200" b="0" strike="noStrike" spc="-1" baseline="-25000" err="1">
                <a:solidFill>
                  <a:srgbClr val="376092"/>
                </a:solidFill>
                <a:latin typeface="Arial"/>
              </a:rPr>
              <a:t>i,p</a:t>
            </a:r>
            <a:r>
              <a:rPr lang="fr-FR" sz="2200" b="0" strike="noStrike" spc="-1" baseline="-25000">
                <a:solidFill>
                  <a:srgbClr val="376092"/>
                </a:solidFill>
                <a:latin typeface="Arial"/>
              </a:rPr>
              <a:t> </a:t>
            </a:r>
            <a:r>
              <a:rPr lang="fr-FR" sz="2200" b="0" strike="noStrike" spc="-1">
                <a:solidFill>
                  <a:srgbClr val="376092"/>
                </a:solidFill>
                <a:latin typeface="Arial"/>
              </a:rPr>
              <a:t>x </a:t>
            </a:r>
            <a:r>
              <a:rPr lang="fr-FR" sz="2200" b="0" strike="noStrike" spc="-1" err="1">
                <a:solidFill>
                  <a:srgbClr val="376092"/>
                </a:solidFill>
                <a:latin typeface="Arial"/>
              </a:rPr>
              <a:t>b</a:t>
            </a:r>
            <a:r>
              <a:rPr lang="fr-FR" sz="2200" b="0" strike="noStrike" spc="-1" baseline="-25000" err="1">
                <a:solidFill>
                  <a:srgbClr val="376092"/>
                </a:solidFill>
                <a:latin typeface="Arial"/>
              </a:rPr>
              <a:t>p,j</a:t>
            </a:r>
            <a:endParaRPr lang="fr-FR" sz="2200" b="0" strike="noStrike" spc="-1" baseline="-25000">
              <a:solidFill>
                <a:srgbClr val="376092"/>
              </a:solidFill>
              <a:latin typeface="Arial"/>
            </a:endParaRP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FF42D5A6-78A3-410D-B049-F2080C01FF98}"/>
              </a:ext>
            </a:extLst>
          </p:cNvPr>
          <p:cNvPicPr>
            <a:picLocks noChangeAspect="1"/>
          </p:cNvPicPr>
          <p:nvPr/>
        </p:nvPicPr>
        <p:blipFill>
          <a:blip r:embed="rId2"/>
          <a:stretch>
            <a:fillRect/>
          </a:stretch>
        </p:blipFill>
        <p:spPr>
          <a:xfrm>
            <a:off x="2501145" y="3071758"/>
            <a:ext cx="5686425" cy="2486025"/>
          </a:xfrm>
          <a:prstGeom prst="rect">
            <a:avLst/>
          </a:prstGeom>
        </p:spPr>
      </p:pic>
    </p:spTree>
    <p:extLst>
      <p:ext uri="{BB962C8B-B14F-4D97-AF65-F5344CB8AC3E}">
        <p14:creationId xmlns:p14="http://schemas.microsoft.com/office/powerpoint/2010/main" val="408171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produit de matrices - Exemple :</a:t>
            </a:r>
            <a:endParaRPr lang="en-US" sz="3200" b="0" strike="noStrike" spc="-1">
              <a:solidFill>
                <a:srgbClr val="376092"/>
              </a:solidFill>
              <a:latin typeface="Arial"/>
            </a:endParaRPr>
          </a:p>
        </p:txBody>
      </p:sp>
      <p:sp>
        <p:nvSpPr>
          <p:cNvPr id="140" name="TextShape 2"/>
          <p:cNvSpPr txBox="1"/>
          <p:nvPr/>
        </p:nvSpPr>
        <p:spPr>
          <a:xfrm>
            <a:off x="457200" y="1300216"/>
            <a:ext cx="8229240" cy="528310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spc="-1">
                <a:solidFill>
                  <a:srgbClr val="376092"/>
                </a:solidFill>
                <a:latin typeface="Arial"/>
              </a:rPr>
              <a:t>Essayons, à l’aide du calcul matriciel de retrouver quelle classe est la plus adaptée à chaque personnage :</a:t>
            </a:r>
          </a:p>
          <a:p>
            <a:pPr marL="108000">
              <a:spcAft>
                <a:spcPts val="1060"/>
              </a:spcAft>
              <a:buClr>
                <a:srgbClr val="000000"/>
              </a:buClr>
              <a:buSzPct val="45000"/>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Nous connaissons également le poids de ces statistiques pour chacune des classes :</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477124E0-EDC6-42C8-889B-DAD7CBA7AE66}"/>
              </a:ext>
            </a:extLst>
          </p:cNvPr>
          <p:cNvPicPr>
            <a:picLocks noChangeAspect="1"/>
          </p:cNvPicPr>
          <p:nvPr/>
        </p:nvPicPr>
        <p:blipFill>
          <a:blip r:embed="rId2"/>
          <a:stretch>
            <a:fillRect/>
          </a:stretch>
        </p:blipFill>
        <p:spPr>
          <a:xfrm>
            <a:off x="457200" y="2120052"/>
            <a:ext cx="5086350" cy="1552575"/>
          </a:xfrm>
          <a:prstGeom prst="rect">
            <a:avLst/>
          </a:prstGeom>
        </p:spPr>
      </p:pic>
      <p:pic>
        <p:nvPicPr>
          <p:cNvPr id="4" name="Image 3">
            <a:extLst>
              <a:ext uri="{FF2B5EF4-FFF2-40B4-BE49-F238E27FC236}">
                <a16:creationId xmlns:a16="http://schemas.microsoft.com/office/drawing/2014/main" id="{A4D8581B-C2FC-4A00-A256-560613A8D97C}"/>
              </a:ext>
            </a:extLst>
          </p:cNvPr>
          <p:cNvPicPr>
            <a:picLocks noChangeAspect="1"/>
          </p:cNvPicPr>
          <p:nvPr/>
        </p:nvPicPr>
        <p:blipFill>
          <a:blip r:embed="rId3"/>
          <a:stretch>
            <a:fillRect/>
          </a:stretch>
        </p:blipFill>
        <p:spPr>
          <a:xfrm>
            <a:off x="504825" y="4898762"/>
            <a:ext cx="5038725" cy="1552575"/>
          </a:xfrm>
          <a:prstGeom prst="rect">
            <a:avLst/>
          </a:prstGeom>
        </p:spPr>
      </p:pic>
    </p:spTree>
    <p:extLst>
      <p:ext uri="{BB962C8B-B14F-4D97-AF65-F5344CB8AC3E}">
        <p14:creationId xmlns:p14="http://schemas.microsoft.com/office/powerpoint/2010/main" val="67427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produit de matrices - Solution :</a:t>
            </a:r>
            <a:endParaRPr lang="en-US" sz="3200" b="0" strike="noStrike" spc="-1">
              <a:solidFill>
                <a:srgbClr val="376092"/>
              </a:solidFill>
              <a:latin typeface="Arial"/>
            </a:endParaRPr>
          </a:p>
        </p:txBody>
      </p:sp>
      <p:sp>
        <p:nvSpPr>
          <p:cNvPr id="140" name="TextShape 2"/>
          <p:cNvSpPr txBox="1"/>
          <p:nvPr/>
        </p:nvSpPr>
        <p:spPr>
          <a:xfrm>
            <a:off x="457200" y="1300216"/>
            <a:ext cx="8229240" cy="5171605"/>
          </a:xfrm>
          <a:prstGeom prst="rect">
            <a:avLst/>
          </a:prstGeom>
          <a:noFill/>
          <a:ln w="0">
            <a:noFill/>
          </a:ln>
        </p:spPr>
        <p:txBody>
          <a:bodyPr lIns="0" tIns="0" rIns="0" bIns="0">
            <a:noAutofit/>
          </a:bodyPr>
          <a:lstStyle/>
          <a:p>
            <a:pPr marL="108000">
              <a:spcAft>
                <a:spcPts val="1060"/>
              </a:spcAft>
              <a:buClr>
                <a:srgbClr val="000000"/>
              </a:buClr>
              <a:buSzPct val="45000"/>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000" spc="-1">
                <a:solidFill>
                  <a:srgbClr val="376092"/>
                </a:solidFill>
                <a:latin typeface="Arial"/>
              </a:rPr>
              <a:t>Le produit matriciel nous a donné les meilleures solutions :</a:t>
            </a:r>
          </a:p>
          <a:p>
            <a:pPr marL="889200" lvl="1" indent="-324000">
              <a:spcAft>
                <a:spcPts val="1060"/>
              </a:spcAft>
              <a:buClr>
                <a:srgbClr val="000000"/>
              </a:buClr>
              <a:buSzPct val="45000"/>
              <a:buFont typeface="Wingdings" charset="2"/>
              <a:buChar char=""/>
            </a:pPr>
            <a:r>
              <a:rPr lang="fr-FR" sz="2000" b="0" strike="noStrike" spc="-1" err="1">
                <a:solidFill>
                  <a:srgbClr val="376092"/>
                </a:solidFill>
                <a:latin typeface="Arial"/>
              </a:rPr>
              <a:t>Keldorn</a:t>
            </a:r>
            <a:r>
              <a:rPr lang="fr-FR" sz="2000" b="0" strike="noStrike" spc="-1">
                <a:solidFill>
                  <a:srgbClr val="376092"/>
                </a:solidFill>
                <a:latin typeface="Arial"/>
              </a:rPr>
              <a:t> -&gt; Paladin</a:t>
            </a:r>
          </a:p>
          <a:p>
            <a:pPr marL="889200" lvl="1" indent="-324000">
              <a:spcAft>
                <a:spcPts val="1060"/>
              </a:spcAft>
              <a:buClr>
                <a:srgbClr val="000000"/>
              </a:buClr>
              <a:buSzPct val="45000"/>
              <a:buFont typeface="Wingdings" charset="2"/>
              <a:buChar char=""/>
            </a:pPr>
            <a:r>
              <a:rPr lang="fr-FR" sz="2000" spc="-1" err="1">
                <a:solidFill>
                  <a:srgbClr val="376092"/>
                </a:solidFill>
                <a:latin typeface="Arial"/>
              </a:rPr>
              <a:t>Vicconia</a:t>
            </a:r>
            <a:r>
              <a:rPr lang="fr-FR" sz="2000" spc="-1">
                <a:solidFill>
                  <a:srgbClr val="376092"/>
                </a:solidFill>
                <a:latin typeface="Arial"/>
              </a:rPr>
              <a:t> -&gt; Clerc</a:t>
            </a:r>
          </a:p>
          <a:p>
            <a:pPr marL="889200" lvl="1" indent="-324000">
              <a:spcAft>
                <a:spcPts val="1060"/>
              </a:spcAft>
              <a:buClr>
                <a:srgbClr val="000000"/>
              </a:buClr>
              <a:buSzPct val="45000"/>
              <a:buFont typeface="Wingdings" charset="2"/>
              <a:buChar char=""/>
            </a:pPr>
            <a:r>
              <a:rPr lang="fr-FR" sz="2000" b="0" strike="noStrike" spc="-1" err="1">
                <a:solidFill>
                  <a:srgbClr val="376092"/>
                </a:solidFill>
                <a:latin typeface="Arial"/>
              </a:rPr>
              <a:t>Korgan</a:t>
            </a:r>
            <a:r>
              <a:rPr lang="fr-FR" sz="2000" b="0" strike="noStrike" spc="-1">
                <a:solidFill>
                  <a:srgbClr val="376092"/>
                </a:solidFill>
                <a:latin typeface="Arial"/>
              </a:rPr>
              <a:t> -&gt; Guerrier</a:t>
            </a:r>
          </a:p>
          <a:p>
            <a:pPr marL="889200" lvl="1" indent="-324000">
              <a:spcAft>
                <a:spcPts val="1060"/>
              </a:spcAft>
              <a:buClr>
                <a:srgbClr val="000000"/>
              </a:buClr>
              <a:buSzPct val="45000"/>
              <a:buFont typeface="Wingdings" charset="2"/>
              <a:buChar char=""/>
            </a:pPr>
            <a:r>
              <a:rPr lang="fr-FR" sz="2000" spc="-1" err="1">
                <a:solidFill>
                  <a:srgbClr val="376092"/>
                </a:solidFill>
                <a:latin typeface="Arial"/>
              </a:rPr>
              <a:t>Aerie</a:t>
            </a:r>
            <a:r>
              <a:rPr lang="fr-FR" sz="2000" spc="-1">
                <a:solidFill>
                  <a:srgbClr val="376092"/>
                </a:solidFill>
                <a:latin typeface="Arial"/>
              </a:rPr>
              <a:t> -&gt; Mage</a:t>
            </a:r>
            <a:endParaRPr lang="fr-FR" sz="20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6A9D3512-8101-4662-8C8D-3F607E39A835}"/>
              </a:ext>
            </a:extLst>
          </p:cNvPr>
          <p:cNvPicPr>
            <a:picLocks noChangeAspect="1"/>
          </p:cNvPicPr>
          <p:nvPr/>
        </p:nvPicPr>
        <p:blipFill>
          <a:blip r:embed="rId2"/>
          <a:stretch>
            <a:fillRect/>
          </a:stretch>
        </p:blipFill>
        <p:spPr>
          <a:xfrm>
            <a:off x="395056" y="1175659"/>
            <a:ext cx="8487052" cy="3650712"/>
          </a:xfrm>
          <a:prstGeom prst="rect">
            <a:avLst/>
          </a:prstGeom>
        </p:spPr>
      </p:pic>
    </p:spTree>
    <p:extLst>
      <p:ext uri="{BB962C8B-B14F-4D97-AF65-F5344CB8AC3E}">
        <p14:creationId xmlns:p14="http://schemas.microsoft.com/office/powerpoint/2010/main" val="390092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produit de matrices - Propriétés :</a:t>
            </a:r>
            <a:endParaRPr lang="en-US" sz="3200" b="0" strike="noStrike" spc="-1">
              <a:solidFill>
                <a:srgbClr val="376092"/>
              </a:solidFill>
              <a:latin typeface="Arial"/>
            </a:endParaRPr>
          </a:p>
        </p:txBody>
      </p:sp>
      <p:sp>
        <p:nvSpPr>
          <p:cNvPr id="140" name="TextShape 2"/>
          <p:cNvSpPr txBox="1"/>
          <p:nvPr/>
        </p:nvSpPr>
        <p:spPr>
          <a:xfrm>
            <a:off x="457200" y="1300216"/>
            <a:ext cx="8229240" cy="517160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matrice identité est l’élément neutre de la multiplication matricielle par une matrice carrée A :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 x I = I x A = A</a:t>
            </a:r>
          </a:p>
          <a:p>
            <a:pPr marL="432000" indent="-324000">
              <a:spcAft>
                <a:spcPts val="1060"/>
              </a:spcAft>
              <a:buClr>
                <a:srgbClr val="000000"/>
              </a:buClr>
              <a:buSzPct val="45000"/>
              <a:buFont typeface="Wingdings" charset="2"/>
              <a:buChar char=""/>
            </a:pPr>
            <a:r>
              <a:rPr lang="fr-FR" sz="2400" spc="-1">
                <a:solidFill>
                  <a:srgbClr val="376092"/>
                </a:solidFill>
                <a:latin typeface="Arial"/>
              </a:rPr>
              <a:t>La définition de la multiplication matricielle nous indique que si A x B est définie, B x A ne l’est pas forcément. La multiplication n’est pas commutative.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multiplication est associative : (A x B) x C = A x (B x C)</a:t>
            </a:r>
          </a:p>
          <a:p>
            <a:pPr marL="432000" indent="-324000">
              <a:spcAft>
                <a:spcPts val="1060"/>
              </a:spcAft>
              <a:buClr>
                <a:srgbClr val="000000"/>
              </a:buClr>
              <a:buSzPct val="45000"/>
              <a:buFont typeface="Wingdings" charset="2"/>
              <a:buChar char=""/>
            </a:pPr>
            <a:r>
              <a:rPr lang="fr-FR" sz="2400" spc="-1">
                <a:solidFill>
                  <a:srgbClr val="376092"/>
                </a:solidFill>
                <a:latin typeface="Arial"/>
              </a:rPr>
              <a:t>La multiplication est distributive : Ax(B + C) = </a:t>
            </a:r>
            <a:r>
              <a:rPr lang="fr-FR" sz="2400" spc="-1" err="1">
                <a:solidFill>
                  <a:srgbClr val="376092"/>
                </a:solidFill>
                <a:latin typeface="Arial"/>
              </a:rPr>
              <a:t>AxB</a:t>
            </a:r>
            <a:r>
              <a:rPr lang="fr-FR" sz="2400" spc="-1">
                <a:solidFill>
                  <a:srgbClr val="376092"/>
                </a:solidFill>
                <a:latin typeface="Arial"/>
              </a:rPr>
              <a:t> + </a:t>
            </a:r>
            <a:r>
              <a:rPr lang="fr-FR" sz="2400" spc="-1" err="1">
                <a:solidFill>
                  <a:srgbClr val="376092"/>
                </a:solidFill>
                <a:latin typeface="Arial"/>
              </a:rPr>
              <a:t>AxC</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possible d’utiliser les puissances avec les matrices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A² = A x A</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A</a:t>
            </a:r>
            <a:r>
              <a:rPr lang="fr-FR" sz="2400" b="0" strike="noStrike" spc="-1" baseline="30000">
                <a:solidFill>
                  <a:srgbClr val="376092"/>
                </a:solidFill>
                <a:latin typeface="Arial"/>
              </a:rPr>
              <a:t>3</a:t>
            </a:r>
            <a:r>
              <a:rPr lang="fr-FR" sz="2400" b="0" strike="noStrike" spc="-1">
                <a:solidFill>
                  <a:srgbClr val="376092"/>
                </a:solidFill>
                <a:latin typeface="Arial"/>
              </a:rPr>
              <a:t> = A x A x A</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
            </a: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2193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retrouvons les propriétés :</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Ecrire un algorithme qui fait la somme de deux matrices après avoir vérifié que cette somme est possible.</a:t>
            </a:r>
          </a:p>
          <a:p>
            <a:pPr marL="432000" indent="-324000">
              <a:spcAft>
                <a:spcPts val="1060"/>
              </a:spcAft>
              <a:buClr>
                <a:srgbClr val="000000"/>
              </a:buClr>
              <a:buSzPct val="45000"/>
              <a:buFont typeface="Wingdings" charset="2"/>
              <a:buChar char=""/>
            </a:pPr>
            <a:r>
              <a:rPr lang="fr-FR" sz="2200" spc="-1">
                <a:solidFill>
                  <a:srgbClr val="376092"/>
                </a:solidFill>
                <a:latin typeface="Arial"/>
              </a:rPr>
              <a:t>A partir de l’algorithme de somme de matrice, comment pouvons-nous tester la commutativité de l’addition matricielle ?</a:t>
            </a:r>
          </a:p>
          <a:p>
            <a:pPr marL="432000" indent="-324000">
              <a:spcAft>
                <a:spcPts val="1060"/>
              </a:spcAft>
              <a:buClr>
                <a:srgbClr val="000000"/>
              </a:buClr>
              <a:buSzPct val="45000"/>
              <a:buFont typeface="Wingdings" charset="2"/>
              <a:buChar char=""/>
            </a:pPr>
            <a:r>
              <a:rPr lang="fr-FR" sz="2200" spc="-1">
                <a:solidFill>
                  <a:srgbClr val="376092"/>
                </a:solidFill>
                <a:latin typeface="Arial"/>
              </a:rPr>
              <a:t>Ecrire un algorithme qui permet de multiplier une matrice par un nombre réel.</a:t>
            </a:r>
          </a:p>
          <a:p>
            <a:pPr marL="432000" indent="-324000">
              <a:spcAft>
                <a:spcPts val="1060"/>
              </a:spcAft>
              <a:buClr>
                <a:srgbClr val="000000"/>
              </a:buClr>
              <a:buSzPct val="45000"/>
              <a:buFont typeface="Wingdings" charset="2"/>
              <a:buChar char=""/>
            </a:pPr>
            <a:r>
              <a:rPr lang="fr-FR" sz="2200" spc="-1">
                <a:solidFill>
                  <a:srgbClr val="376092"/>
                </a:solidFill>
                <a:latin typeface="Arial"/>
              </a:rPr>
              <a:t>A partir de l’algorithme de multiplication et de l’algorithme de somme, calculer la somme de matrice : A + (-A) </a:t>
            </a:r>
          </a:p>
          <a:p>
            <a:pPr marL="432000" indent="-324000">
              <a:spcAft>
                <a:spcPts val="1060"/>
              </a:spcAft>
              <a:buClr>
                <a:srgbClr val="000000"/>
              </a:buClr>
              <a:buSzPct val="45000"/>
              <a:buFont typeface="Wingdings" charset="2"/>
              <a:buChar char=""/>
            </a:pPr>
            <a:r>
              <a:rPr lang="fr-FR" sz="2200" spc="-1">
                <a:solidFill>
                  <a:srgbClr val="376092"/>
                </a:solidFill>
                <a:latin typeface="Arial"/>
              </a:rPr>
              <a:t>A partir de la somme et du produit par un réel, comment peut-on écrire une soustraction de matrice ?</a:t>
            </a: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Ecrire un algorithme qui permet de multiplier deux ma</a:t>
            </a:r>
            <a:r>
              <a:rPr lang="fr-FR" sz="2200" spc="-1">
                <a:solidFill>
                  <a:srgbClr val="376092"/>
                </a:solidFill>
                <a:latin typeface="Arial"/>
              </a:rPr>
              <a:t>trices.</a:t>
            </a: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A pa</a:t>
            </a:r>
            <a:r>
              <a:rPr lang="fr-FR" sz="2200" spc="-1">
                <a:solidFill>
                  <a:srgbClr val="376092"/>
                </a:solidFill>
                <a:latin typeface="Arial"/>
              </a:rPr>
              <a:t>rtir de l’algorithme de multiplication matricielle, comment tester la propriété d’associativité de la multiplication ?</a:t>
            </a: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13968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Inverse d’une matrice carrée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Soit une matrice carrée A et une matrice carrée B telles que A x B = matrice identité. Dans ce cas, B est l’inverse de A et peut être noté A</a:t>
            </a:r>
            <a:r>
              <a:rPr lang="fr-FR" sz="2200" b="0" strike="noStrike" spc="-1" baseline="30000">
                <a:solidFill>
                  <a:srgbClr val="376092"/>
                </a:solidFill>
                <a:latin typeface="Arial"/>
              </a:rPr>
              <a:t>-1</a:t>
            </a:r>
          </a:p>
          <a:p>
            <a:pPr marL="432000" indent="-324000">
              <a:spcAft>
                <a:spcPts val="1060"/>
              </a:spcAft>
              <a:buClr>
                <a:srgbClr val="000000"/>
              </a:buClr>
              <a:buSzPct val="45000"/>
              <a:buFont typeface="Wingdings" charset="2"/>
              <a:buChar char=""/>
            </a:pPr>
            <a:endParaRPr lang="fr-FR" sz="2200" spc="-1" baseline="30000">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baseline="30000">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baseline="30000">
              <a:solidFill>
                <a:srgbClr val="376092"/>
              </a:solidFill>
              <a:latin typeface="Arial"/>
            </a:endParaRPr>
          </a:p>
          <a:p>
            <a:pPr marL="108000">
              <a:spcAft>
                <a:spcPts val="1060"/>
              </a:spcAft>
              <a:buClr>
                <a:srgbClr val="000000"/>
              </a:buClr>
              <a:buSzPct val="45000"/>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r>
              <a:rPr lang="fr-FR" sz="2200" spc="-1">
                <a:solidFill>
                  <a:srgbClr val="376092"/>
                </a:solidFill>
                <a:latin typeface="Arial"/>
              </a:rPr>
              <a:t>On dit dans ce cas que A est inversible. A x B = B x A = I</a:t>
            </a:r>
          </a:p>
          <a:p>
            <a:pPr marL="432000" indent="-324000">
              <a:spcAft>
                <a:spcPts val="1060"/>
              </a:spcAft>
              <a:buClr>
                <a:srgbClr val="000000"/>
              </a:buClr>
              <a:buSzPct val="45000"/>
              <a:buFont typeface="Wingdings" charset="2"/>
              <a:buChar char=""/>
            </a:pPr>
            <a:r>
              <a:rPr lang="fr-FR" sz="2200" spc="-1">
                <a:solidFill>
                  <a:srgbClr val="376092"/>
                </a:solidFill>
                <a:latin typeface="Arial"/>
              </a:rPr>
              <a:t>La matrice inverse d’une matrice A est unique.</a:t>
            </a:r>
          </a:p>
          <a:p>
            <a:pPr marL="432000" indent="-324000">
              <a:spcAft>
                <a:spcPts val="1060"/>
              </a:spcAft>
              <a:buClr>
                <a:srgbClr val="000000"/>
              </a:buClr>
              <a:buSzPct val="45000"/>
              <a:buFont typeface="Wingdings" charset="2"/>
              <a:buChar char=""/>
            </a:pPr>
            <a:r>
              <a:rPr lang="fr-FR" sz="2200" spc="-1">
                <a:solidFill>
                  <a:srgbClr val="376092"/>
                </a:solidFill>
                <a:latin typeface="Arial"/>
              </a:rPr>
              <a:t>Attention à ne pas confondre la matrice inverse A</a:t>
            </a:r>
            <a:r>
              <a:rPr lang="fr-FR" sz="2200" spc="-1" baseline="30000">
                <a:solidFill>
                  <a:srgbClr val="376092"/>
                </a:solidFill>
                <a:latin typeface="Arial"/>
              </a:rPr>
              <a:t>-1</a:t>
            </a:r>
            <a:r>
              <a:rPr lang="fr-FR" sz="2200" spc="-1">
                <a:solidFill>
                  <a:srgbClr val="376092"/>
                </a:solidFill>
                <a:latin typeface="Arial"/>
              </a:rPr>
              <a:t> et la matrice opposée –A. </a:t>
            </a: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6BEC2432-7B6A-428E-A26E-C9C6DE13101D}"/>
              </a:ext>
            </a:extLst>
          </p:cNvPr>
          <p:cNvPicPr>
            <a:picLocks noChangeAspect="1"/>
          </p:cNvPicPr>
          <p:nvPr/>
        </p:nvPicPr>
        <p:blipFill>
          <a:blip r:embed="rId2"/>
          <a:stretch>
            <a:fillRect/>
          </a:stretch>
        </p:blipFill>
        <p:spPr>
          <a:xfrm>
            <a:off x="2629130" y="2051667"/>
            <a:ext cx="5838825" cy="1866900"/>
          </a:xfrm>
          <a:prstGeom prst="rect">
            <a:avLst/>
          </a:prstGeom>
        </p:spPr>
      </p:pic>
    </p:spTree>
    <p:extLst>
      <p:ext uri="{BB962C8B-B14F-4D97-AF65-F5344CB8AC3E}">
        <p14:creationId xmlns:p14="http://schemas.microsoft.com/office/powerpoint/2010/main" val="138344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L’idée est ici de se servir de la matrice pour résoudre un système d’équation.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Prenons l’exemple suivant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Je passe à la boulangerie et je m’achète 2 parts de tarte et 3 baguettes, le boulanger me demande 7 euros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Mon ami Bob passe à la boulangerie et achète 3 parts de tarte et 4 baguettes, le boulanger lui demande 10 euros.</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mettre ce problème en équation.</a:t>
            </a: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03770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 Mise en équation</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système d’équation à résoudre est le suivant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2 x t + 3 x b = 7 (2 tartes + 3 baguettes = 7 euros)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3 x t + 4 x b = 10 (3 tartes + 4 baguettes = 10 euros)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Utilisons maintenant les matrices pour séparer les valeurs des inconnus et posons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Ceci nous permet d’écrire : AX = B</a:t>
            </a:r>
          </a:p>
          <a:p>
            <a:pPr marL="432000" indent="-324000">
              <a:spcAft>
                <a:spcPts val="1060"/>
              </a:spcAft>
              <a:buClr>
                <a:srgbClr val="000000"/>
              </a:buClr>
              <a:buSzPct val="45000"/>
              <a:buFont typeface="Wingdings" charset="2"/>
              <a:buChar char=""/>
            </a:pPr>
            <a:r>
              <a:rPr lang="fr-FR" sz="2400" spc="-1">
                <a:solidFill>
                  <a:srgbClr val="376092"/>
                </a:solidFill>
                <a:latin typeface="Arial"/>
              </a:rPr>
              <a:t>Si un système de n équations à n inconnues peut s’écrire sous la forme matricielle AX = B et si A est inversible, alors le système admet une solution X telle que X = A</a:t>
            </a:r>
            <a:r>
              <a:rPr lang="fr-FR" sz="2400" spc="-1" baseline="30000">
                <a:solidFill>
                  <a:srgbClr val="376092"/>
                </a:solidFill>
                <a:latin typeface="Arial"/>
              </a:rPr>
              <a:t>-1</a:t>
            </a:r>
            <a:r>
              <a:rPr lang="fr-FR" sz="2400" spc="-1">
                <a:solidFill>
                  <a:srgbClr val="376092"/>
                </a:solidFill>
                <a:latin typeface="Arial"/>
              </a:rPr>
              <a:t>xB</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A4F96C4E-60EB-43D1-8F60-5AEDB42B3FD7}"/>
              </a:ext>
            </a:extLst>
          </p:cNvPr>
          <p:cNvPicPr>
            <a:picLocks noChangeAspect="1"/>
          </p:cNvPicPr>
          <p:nvPr/>
        </p:nvPicPr>
        <p:blipFill>
          <a:blip r:embed="rId2"/>
          <a:stretch>
            <a:fillRect/>
          </a:stretch>
        </p:blipFill>
        <p:spPr>
          <a:xfrm>
            <a:off x="-180" y="3674193"/>
            <a:ext cx="9144000" cy="1160859"/>
          </a:xfrm>
          <a:prstGeom prst="rect">
            <a:avLst/>
          </a:prstGeom>
        </p:spPr>
      </p:pic>
    </p:spTree>
    <p:extLst>
      <p:ext uri="{BB962C8B-B14F-4D97-AF65-F5344CB8AC3E}">
        <p14:creationId xmlns:p14="http://schemas.microsoft.com/office/powerpoint/2010/main" val="410037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 Explication du théorème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avons écrit notre problème sous la forme matricielle AX = B, je cherche à isoler X.</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a:t>
            </a:r>
            <a:r>
              <a:rPr lang="fr-FR" sz="2400" spc="-1" baseline="30000">
                <a:solidFill>
                  <a:srgbClr val="376092"/>
                </a:solidFill>
                <a:latin typeface="Arial"/>
              </a:rPr>
              <a:t>-1</a:t>
            </a:r>
            <a:r>
              <a:rPr lang="fr-FR" sz="2400" spc="-1">
                <a:solidFill>
                  <a:srgbClr val="376092"/>
                </a:solidFill>
                <a:latin typeface="Arial"/>
              </a:rPr>
              <a:t> x AX = A</a:t>
            </a:r>
            <a:r>
              <a:rPr lang="fr-FR" sz="2400" spc="-1" baseline="30000">
                <a:solidFill>
                  <a:srgbClr val="376092"/>
                </a:solidFill>
                <a:latin typeface="Arial"/>
              </a:rPr>
              <a:t>-1</a:t>
            </a:r>
            <a:r>
              <a:rPr lang="fr-FR" sz="2400" spc="-1">
                <a:solidFill>
                  <a:srgbClr val="376092"/>
                </a:solidFill>
                <a:latin typeface="Arial"/>
              </a:rPr>
              <a:t> x B (multiplication des deux membres par A</a:t>
            </a:r>
            <a:r>
              <a:rPr lang="fr-FR" sz="2400" spc="-1" baseline="30000">
                <a:solidFill>
                  <a:srgbClr val="376092"/>
                </a:solidFill>
                <a:latin typeface="Arial"/>
              </a:rPr>
              <a:t>-1</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I x </a:t>
            </a:r>
            <a:r>
              <a:rPr lang="fr-FR" sz="2400" spc="-1" err="1">
                <a:solidFill>
                  <a:srgbClr val="376092"/>
                </a:solidFill>
                <a:latin typeface="Arial"/>
              </a:rPr>
              <a:t>X</a:t>
            </a:r>
            <a:r>
              <a:rPr lang="fr-FR" sz="2400" spc="-1">
                <a:solidFill>
                  <a:srgbClr val="376092"/>
                </a:solidFill>
                <a:latin typeface="Arial"/>
              </a:rPr>
              <a:t> = A</a:t>
            </a:r>
            <a:r>
              <a:rPr lang="fr-FR" sz="2400" spc="-1" baseline="30000">
                <a:solidFill>
                  <a:srgbClr val="376092"/>
                </a:solidFill>
                <a:latin typeface="Arial"/>
              </a:rPr>
              <a:t>-1</a:t>
            </a:r>
            <a:r>
              <a:rPr lang="fr-FR" sz="2400" spc="-1">
                <a:solidFill>
                  <a:srgbClr val="376092"/>
                </a:solidFill>
                <a:latin typeface="Arial"/>
              </a:rPr>
              <a:t> x B (car A</a:t>
            </a:r>
            <a:r>
              <a:rPr lang="fr-FR" sz="2400" spc="-1" baseline="30000">
                <a:solidFill>
                  <a:srgbClr val="376092"/>
                </a:solidFill>
                <a:latin typeface="Arial"/>
              </a:rPr>
              <a:t>-1</a:t>
            </a:r>
            <a:r>
              <a:rPr lang="fr-FR" sz="2400" spc="-1">
                <a:solidFill>
                  <a:srgbClr val="376092"/>
                </a:solidFill>
                <a:latin typeface="Arial"/>
              </a:rPr>
              <a:t> x A = I)</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X = A</a:t>
            </a:r>
            <a:r>
              <a:rPr lang="fr-FR" sz="2400" spc="-1" baseline="30000">
                <a:solidFill>
                  <a:srgbClr val="376092"/>
                </a:solidFill>
                <a:latin typeface="Arial"/>
              </a:rPr>
              <a:t>-1</a:t>
            </a:r>
            <a:r>
              <a:rPr lang="fr-FR" sz="2400" spc="-1">
                <a:solidFill>
                  <a:srgbClr val="376092"/>
                </a:solidFill>
                <a:latin typeface="Arial"/>
              </a:rPr>
              <a:t> x B (car A x I = I x A = A)</a:t>
            </a:r>
          </a:p>
          <a:p>
            <a:pPr marL="432000" indent="-324000">
              <a:spcAft>
                <a:spcPts val="1060"/>
              </a:spcAft>
              <a:buClr>
                <a:srgbClr val="000000"/>
              </a:buClr>
              <a:buSzPct val="45000"/>
              <a:buFont typeface="Wingdings" charset="2"/>
              <a:buChar char=""/>
            </a:pPr>
            <a:r>
              <a:rPr lang="fr-FR" sz="2400" spc="-1">
                <a:solidFill>
                  <a:srgbClr val="376092"/>
                </a:solidFill>
                <a:latin typeface="Arial"/>
              </a:rPr>
              <a:t>Utilisons donc la calculatrice pour nous donner la matrice inverse de A :</a:t>
            </a: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05BD6539-F4A9-45DE-A35F-52F015C505F9}"/>
              </a:ext>
            </a:extLst>
          </p:cNvPr>
          <p:cNvPicPr>
            <a:picLocks noChangeAspect="1"/>
          </p:cNvPicPr>
          <p:nvPr/>
        </p:nvPicPr>
        <p:blipFill>
          <a:blip r:embed="rId2"/>
          <a:stretch>
            <a:fillRect/>
          </a:stretch>
        </p:blipFill>
        <p:spPr>
          <a:xfrm>
            <a:off x="2397571" y="4887510"/>
            <a:ext cx="3248025" cy="1238250"/>
          </a:xfrm>
          <a:prstGeom prst="rect">
            <a:avLst/>
          </a:prstGeom>
        </p:spPr>
      </p:pic>
    </p:spTree>
    <p:extLst>
      <p:ext uri="{BB962C8B-B14F-4D97-AF65-F5344CB8AC3E}">
        <p14:creationId xmlns:p14="http://schemas.microsoft.com/office/powerpoint/2010/main" val="56709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 Calcul des inconnus</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Utilisons la matrice inverse de A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Il ne reste plus qu’à calculer A</a:t>
            </a:r>
            <a:r>
              <a:rPr lang="fr-FR" sz="2400" spc="-1" baseline="30000">
                <a:solidFill>
                  <a:srgbClr val="376092"/>
                </a:solidFill>
                <a:latin typeface="Arial"/>
              </a:rPr>
              <a:t>-1</a:t>
            </a:r>
            <a:r>
              <a:rPr lang="fr-FR" sz="2400" spc="-1">
                <a:solidFill>
                  <a:srgbClr val="376092"/>
                </a:solidFill>
                <a:latin typeface="Arial"/>
              </a:rPr>
              <a:t> x B</a:t>
            </a:r>
            <a:endParaRPr lang="fr-FR" sz="2400" b="0" strike="noStrike" spc="-1">
              <a:solidFill>
                <a:srgbClr val="376092"/>
              </a:solidFill>
              <a:latin typeface="Arial"/>
            </a:endParaRP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ED7B7D2E-DC4B-4712-BED4-78959F0A1824}"/>
              </a:ext>
            </a:extLst>
          </p:cNvPr>
          <p:cNvPicPr>
            <a:picLocks noChangeAspect="1"/>
          </p:cNvPicPr>
          <p:nvPr/>
        </p:nvPicPr>
        <p:blipFill>
          <a:blip r:embed="rId2"/>
          <a:stretch>
            <a:fillRect/>
          </a:stretch>
        </p:blipFill>
        <p:spPr>
          <a:xfrm>
            <a:off x="2530736" y="1744554"/>
            <a:ext cx="3248025" cy="1238250"/>
          </a:xfrm>
          <a:prstGeom prst="rect">
            <a:avLst/>
          </a:prstGeom>
        </p:spPr>
      </p:pic>
      <p:pic>
        <p:nvPicPr>
          <p:cNvPr id="6" name="Image 5">
            <a:extLst>
              <a:ext uri="{FF2B5EF4-FFF2-40B4-BE49-F238E27FC236}">
                <a16:creationId xmlns:a16="http://schemas.microsoft.com/office/drawing/2014/main" id="{52F773C5-D444-4957-88A9-C2C81882D5BD}"/>
              </a:ext>
            </a:extLst>
          </p:cNvPr>
          <p:cNvPicPr>
            <a:picLocks noChangeAspect="1"/>
          </p:cNvPicPr>
          <p:nvPr/>
        </p:nvPicPr>
        <p:blipFill>
          <a:blip r:embed="rId3"/>
          <a:stretch>
            <a:fillRect/>
          </a:stretch>
        </p:blipFill>
        <p:spPr>
          <a:xfrm>
            <a:off x="914220" y="3782637"/>
            <a:ext cx="7315200" cy="1238250"/>
          </a:xfrm>
          <a:prstGeom prst="rect">
            <a:avLst/>
          </a:prstGeom>
        </p:spPr>
      </p:pic>
    </p:spTree>
    <p:extLst>
      <p:ext uri="{BB962C8B-B14F-4D97-AF65-F5344CB8AC3E}">
        <p14:creationId xmlns:p14="http://schemas.microsoft.com/office/powerpoint/2010/main" val="137214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Initiation au calcul matriciel</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Généralités</a:t>
            </a:r>
            <a:endParaRPr lang="en-US" sz="2400" b="0" strike="noStrike" spc="-1">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Calcul matriciel : addition, soustraction, multiplication</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Inversion de matrice</a:t>
            </a:r>
            <a:endParaRPr lang="en-US" sz="2400" b="0" strike="noStrike"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Résolution de systèmes</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Cas concrets</a:t>
            </a:r>
            <a:endParaRPr lang="en-US" sz="2400" b="0" strike="noStrike" spc="-1">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 Conclusion</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Suite à notre calcul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Notre système d’équation est résolu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Prix t d’une part de tarte : 2 euros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Prix b d’une baguette : 1 euro</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Vérifier ces résultats dans les </a:t>
            </a:r>
            <a:r>
              <a:rPr lang="fr-FR" sz="2400" spc="-1">
                <a:solidFill>
                  <a:srgbClr val="376092"/>
                </a:solidFill>
                <a:latin typeface="Arial"/>
              </a:rPr>
              <a:t>équations initiales</a:t>
            </a:r>
            <a:endParaRPr lang="fr-FR" sz="2400" b="0" strike="noStrike" spc="-1">
              <a:solidFill>
                <a:srgbClr val="376092"/>
              </a:solidFill>
              <a:latin typeface="Arial"/>
            </a:endParaRP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7DBB21A0-6DC9-4DB7-B42A-41652AFC33B8}"/>
              </a:ext>
            </a:extLst>
          </p:cNvPr>
          <p:cNvPicPr>
            <a:picLocks noChangeAspect="1"/>
          </p:cNvPicPr>
          <p:nvPr/>
        </p:nvPicPr>
        <p:blipFill>
          <a:blip r:embed="rId2"/>
          <a:stretch>
            <a:fillRect/>
          </a:stretch>
        </p:blipFill>
        <p:spPr>
          <a:xfrm>
            <a:off x="349609" y="2015360"/>
            <a:ext cx="8124825" cy="1238250"/>
          </a:xfrm>
          <a:prstGeom prst="rect">
            <a:avLst/>
          </a:prstGeom>
        </p:spPr>
      </p:pic>
    </p:spTree>
    <p:extLst>
      <p:ext uri="{BB962C8B-B14F-4D97-AF65-F5344CB8AC3E}">
        <p14:creationId xmlns:p14="http://schemas.microsoft.com/office/powerpoint/2010/main" val="227212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Résolution de système : Retrouvons les propriétés</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Ecrire un algorithme qui permet de générer une matrice identité d’un ordre donné.</a:t>
            </a:r>
          </a:p>
          <a:p>
            <a:pPr marL="432000" indent="-324000">
              <a:spcAft>
                <a:spcPts val="1060"/>
              </a:spcAft>
              <a:buClr>
                <a:srgbClr val="000000"/>
              </a:buClr>
              <a:buSzPct val="45000"/>
              <a:buFont typeface="Wingdings" charset="2"/>
              <a:buChar char=""/>
            </a:pPr>
            <a:r>
              <a:rPr lang="fr-FR" sz="2400" spc="-1">
                <a:solidFill>
                  <a:srgbClr val="376092"/>
                </a:solidFill>
                <a:latin typeface="Arial"/>
              </a:rPr>
              <a:t>A l’aide des algorithmes que nous avons déjà écrits, comment, écrire un algorithme qui teste si deux matrices sont inverses l’une de l’autre.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45829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Introduction de la prochaine séance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Evaluation sur l’algorithmie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Continuer les révisions sur les matrices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Reprendre la notion de graphes.</a:t>
            </a:r>
            <a:endParaRPr lang="fr-FR"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Généralités :</a:t>
            </a:r>
            <a:endParaRPr lang="en-US" sz="3200" b="0" strike="noStrike" spc="-1">
              <a:solidFill>
                <a:srgbClr val="376092"/>
              </a:solidFill>
              <a:latin typeface="Arial"/>
            </a:endParaRPr>
          </a:p>
        </p:txBody>
      </p:sp>
      <p:sp>
        <p:nvSpPr>
          <p:cNvPr id="140" name="TextShape 2"/>
          <p:cNvSpPr txBox="1"/>
          <p:nvPr/>
        </p:nvSpPr>
        <p:spPr>
          <a:xfrm>
            <a:off x="400050" y="1195949"/>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matrice A possède un nombre de lignes n et de colonnes p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err="1">
                <a:solidFill>
                  <a:srgbClr val="376092"/>
                </a:solidFill>
                <a:latin typeface="Arial"/>
              </a:rPr>
              <a:t>a</a:t>
            </a:r>
            <a:r>
              <a:rPr lang="fr-FR" sz="2400" spc="-1" baseline="-25000" err="1">
                <a:solidFill>
                  <a:srgbClr val="376092"/>
                </a:solidFill>
                <a:latin typeface="Arial"/>
              </a:rPr>
              <a:t>i,j</a:t>
            </a:r>
            <a:r>
              <a:rPr lang="fr-FR" sz="2400" spc="-1" baseline="-25000">
                <a:solidFill>
                  <a:srgbClr val="376092"/>
                </a:solidFill>
                <a:latin typeface="Arial"/>
              </a:rPr>
              <a:t> </a:t>
            </a:r>
            <a:r>
              <a:rPr lang="fr-FR" sz="2400" spc="-1">
                <a:solidFill>
                  <a:srgbClr val="376092"/>
                </a:solidFill>
                <a:latin typeface="Arial"/>
              </a:rPr>
              <a:t>est l’élément de la matrice à la ligne i et à la colonne j</a:t>
            </a:r>
          </a:p>
          <a:p>
            <a:pPr marL="432000" indent="-324000">
              <a:spcAft>
                <a:spcPts val="1060"/>
              </a:spcAft>
              <a:buClr>
                <a:srgbClr val="000000"/>
              </a:buClr>
              <a:buSzPct val="45000"/>
              <a:buFont typeface="Wingdings" charset="2"/>
              <a:buChar char=""/>
            </a:pPr>
            <a:r>
              <a:rPr lang="fr-FR" sz="2400" spc="-1">
                <a:solidFill>
                  <a:srgbClr val="376092"/>
                </a:solidFill>
                <a:latin typeface="Arial"/>
              </a:rPr>
              <a:t>On peut noter A = (</a:t>
            </a:r>
            <a:r>
              <a:rPr lang="fr-FR" sz="2400" spc="-1" err="1">
                <a:solidFill>
                  <a:srgbClr val="376092"/>
                </a:solidFill>
                <a:latin typeface="Arial"/>
              </a:rPr>
              <a:t>a</a:t>
            </a:r>
            <a:r>
              <a:rPr lang="fr-FR" sz="2400" spc="-1" baseline="-25000" err="1">
                <a:solidFill>
                  <a:srgbClr val="376092"/>
                </a:solidFill>
                <a:latin typeface="Arial"/>
              </a:rPr>
              <a:t>i,j</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les développeurs on retrouve pratiquement la même écriture pour accéder à un tableau a deux dimensions : a[i][j]</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1C5B4498-825D-4C33-9869-928FE7FFE113}"/>
              </a:ext>
            </a:extLst>
          </p:cNvPr>
          <p:cNvPicPr>
            <a:picLocks noChangeAspect="1"/>
          </p:cNvPicPr>
          <p:nvPr/>
        </p:nvPicPr>
        <p:blipFill>
          <a:blip r:embed="rId2"/>
          <a:stretch>
            <a:fillRect/>
          </a:stretch>
        </p:blipFill>
        <p:spPr>
          <a:xfrm>
            <a:off x="1642834" y="1945683"/>
            <a:ext cx="5686425" cy="2171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Généralités – un peu de vocabulaire :</a:t>
            </a:r>
            <a:endParaRPr lang="en-US" sz="3200" b="0" strike="noStrike" spc="-1">
              <a:solidFill>
                <a:srgbClr val="376092"/>
              </a:solidFill>
              <a:latin typeface="Arial"/>
            </a:endParaRPr>
          </a:p>
        </p:txBody>
      </p:sp>
      <p:sp>
        <p:nvSpPr>
          <p:cNvPr id="140" name="TextShape 2"/>
          <p:cNvSpPr txBox="1"/>
          <p:nvPr/>
        </p:nvSpPr>
        <p:spPr>
          <a:xfrm>
            <a:off x="457200" y="1065320"/>
            <a:ext cx="4067175"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matrice qui a autant de ligne que de colonne, est une matrice carrée d’ordre n :</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Une matrice qui n’a qu’une seule ligne est une matrice ligne : </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a:t>
            </a:r>
            <a:r>
              <a:rPr lang="fr-FR" sz="2400" spc="-1">
                <a:solidFill>
                  <a:srgbClr val="376092"/>
                </a:solidFill>
                <a:latin typeface="Arial"/>
              </a:rPr>
              <a:t>matrice</a:t>
            </a:r>
            <a:r>
              <a:rPr lang="fr-FR" sz="2400" b="0" strike="noStrike" spc="-1">
                <a:solidFill>
                  <a:srgbClr val="376092"/>
                </a:solidFill>
                <a:latin typeface="Arial"/>
              </a:rPr>
              <a:t> qui n’a qu’une seule colonne est une matrice colonne ou un vecteur colonne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2CB169B5-9FF8-4CAC-AC4D-2F547FECAB1E}"/>
              </a:ext>
            </a:extLst>
          </p:cNvPr>
          <p:cNvPicPr>
            <a:picLocks noChangeAspect="1"/>
          </p:cNvPicPr>
          <p:nvPr/>
        </p:nvPicPr>
        <p:blipFill>
          <a:blip r:embed="rId2"/>
          <a:stretch>
            <a:fillRect/>
          </a:stretch>
        </p:blipFill>
        <p:spPr>
          <a:xfrm>
            <a:off x="5076825" y="974834"/>
            <a:ext cx="4067175" cy="1431016"/>
          </a:xfrm>
          <a:prstGeom prst="rect">
            <a:avLst/>
          </a:prstGeom>
        </p:spPr>
      </p:pic>
      <p:pic>
        <p:nvPicPr>
          <p:cNvPr id="5" name="Image 4">
            <a:extLst>
              <a:ext uri="{FF2B5EF4-FFF2-40B4-BE49-F238E27FC236}">
                <a16:creationId xmlns:a16="http://schemas.microsoft.com/office/drawing/2014/main" id="{5878FC73-AB16-4D5D-B923-2841960FEBE0}"/>
              </a:ext>
            </a:extLst>
          </p:cNvPr>
          <p:cNvPicPr>
            <a:picLocks noChangeAspect="1"/>
          </p:cNvPicPr>
          <p:nvPr/>
        </p:nvPicPr>
        <p:blipFill>
          <a:blip r:embed="rId3"/>
          <a:stretch>
            <a:fillRect/>
          </a:stretch>
        </p:blipFill>
        <p:spPr>
          <a:xfrm>
            <a:off x="4951383" y="2809875"/>
            <a:ext cx="4192617" cy="1238250"/>
          </a:xfrm>
          <a:prstGeom prst="rect">
            <a:avLst/>
          </a:prstGeom>
        </p:spPr>
      </p:pic>
      <p:pic>
        <p:nvPicPr>
          <p:cNvPr id="7" name="Image 6">
            <a:extLst>
              <a:ext uri="{FF2B5EF4-FFF2-40B4-BE49-F238E27FC236}">
                <a16:creationId xmlns:a16="http://schemas.microsoft.com/office/drawing/2014/main" id="{595EFABF-1A7F-4624-8122-DB8E7089EC6D}"/>
              </a:ext>
            </a:extLst>
          </p:cNvPr>
          <p:cNvPicPr>
            <a:picLocks noChangeAspect="1"/>
          </p:cNvPicPr>
          <p:nvPr/>
        </p:nvPicPr>
        <p:blipFill>
          <a:blip r:embed="rId4"/>
          <a:stretch>
            <a:fillRect/>
          </a:stretch>
        </p:blipFill>
        <p:spPr>
          <a:xfrm>
            <a:off x="5423678" y="4644916"/>
            <a:ext cx="3248025" cy="1238250"/>
          </a:xfrm>
          <a:prstGeom prst="rect">
            <a:avLst/>
          </a:prstGeom>
        </p:spPr>
      </p:pic>
    </p:spTree>
    <p:extLst>
      <p:ext uri="{BB962C8B-B14F-4D97-AF65-F5344CB8AC3E}">
        <p14:creationId xmlns:p14="http://schemas.microsoft.com/office/powerpoint/2010/main" val="11316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Généralités – matrices particulières :</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Deux matrices sont égales si :</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Elles ont le même nombre de lignes</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Elles ont le même nombre de colonnes</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Pour des coordonnées </a:t>
            </a:r>
            <a:r>
              <a:rPr lang="fr-FR" sz="2200" spc="-1" err="1">
                <a:solidFill>
                  <a:srgbClr val="376092"/>
                </a:solidFill>
                <a:latin typeface="Arial"/>
              </a:rPr>
              <a:t>i,j</a:t>
            </a:r>
            <a:r>
              <a:rPr lang="fr-FR" sz="2200" spc="-1">
                <a:solidFill>
                  <a:srgbClr val="376092"/>
                </a:solidFill>
                <a:latin typeface="Arial"/>
              </a:rPr>
              <a:t> données, l’élément est le même dans les deux matrices.</a:t>
            </a:r>
          </a:p>
          <a:p>
            <a:pPr marL="432000" indent="-324000">
              <a:spcAft>
                <a:spcPts val="1060"/>
              </a:spcAft>
              <a:buClr>
                <a:srgbClr val="000000"/>
              </a:buClr>
              <a:buSzPct val="45000"/>
              <a:buFont typeface="Wingdings" charset="2"/>
              <a:buChar char=""/>
            </a:pPr>
            <a:r>
              <a:rPr lang="fr-FR" sz="2200" spc="-1">
                <a:solidFill>
                  <a:srgbClr val="376092"/>
                </a:solidFill>
                <a:latin typeface="Arial"/>
              </a:rPr>
              <a:t>Une matrice nulle est une matrice dont tous les éléments sont nuls.</a:t>
            </a:r>
          </a:p>
          <a:p>
            <a:pPr marL="432000" indent="-324000">
              <a:spcAft>
                <a:spcPts val="1060"/>
              </a:spcAft>
              <a:buClr>
                <a:srgbClr val="000000"/>
              </a:buClr>
              <a:buSzPct val="45000"/>
              <a:buFont typeface="Wingdings" charset="2"/>
              <a:buChar char=""/>
            </a:pPr>
            <a:r>
              <a:rPr lang="fr-FR" sz="2200" spc="-1">
                <a:solidFill>
                  <a:srgbClr val="376092"/>
                </a:solidFill>
                <a:latin typeface="Arial"/>
              </a:rPr>
              <a:t>Une matrice d’identité d’ordre n est une matrice :</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Comportant n lignes</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Comportant n colonnes</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 Chaque élément </a:t>
            </a:r>
            <a:r>
              <a:rPr lang="fr-FR" sz="2200" spc="-1" err="1">
                <a:solidFill>
                  <a:srgbClr val="376092"/>
                </a:solidFill>
                <a:latin typeface="Arial"/>
              </a:rPr>
              <a:t>a</a:t>
            </a:r>
            <a:r>
              <a:rPr lang="fr-FR" sz="2200" spc="-1" baseline="-25000" err="1">
                <a:solidFill>
                  <a:srgbClr val="376092"/>
                </a:solidFill>
                <a:latin typeface="Arial"/>
              </a:rPr>
              <a:t>i,j</a:t>
            </a:r>
            <a:r>
              <a:rPr lang="fr-FR" sz="2200" spc="-1" baseline="-25000">
                <a:solidFill>
                  <a:srgbClr val="376092"/>
                </a:solidFill>
                <a:latin typeface="Arial"/>
              </a:rPr>
              <a:t> </a:t>
            </a:r>
            <a:r>
              <a:rPr lang="fr-FR" sz="2200" spc="-1">
                <a:solidFill>
                  <a:srgbClr val="376092"/>
                </a:solidFill>
                <a:latin typeface="Arial"/>
              </a:rPr>
              <a:t>vaut :</a:t>
            </a:r>
          </a:p>
          <a:p>
            <a:pPr marL="1346400" lvl="2" indent="-324000">
              <a:spcAft>
                <a:spcPts val="1060"/>
              </a:spcAft>
              <a:buClr>
                <a:srgbClr val="000000"/>
              </a:buClr>
              <a:buSzPct val="45000"/>
              <a:buFont typeface="Wingdings" charset="2"/>
              <a:buChar char=""/>
            </a:pPr>
            <a:r>
              <a:rPr lang="fr-FR" sz="2200" b="0" strike="noStrike" spc="-1">
                <a:solidFill>
                  <a:srgbClr val="376092"/>
                </a:solidFill>
                <a:latin typeface="Arial"/>
              </a:rPr>
              <a:t>1 si i = j</a:t>
            </a:r>
          </a:p>
          <a:p>
            <a:pPr marL="1346400" lvl="2" indent="-324000">
              <a:spcAft>
                <a:spcPts val="1060"/>
              </a:spcAft>
              <a:buClr>
                <a:srgbClr val="000000"/>
              </a:buClr>
              <a:buSzPct val="45000"/>
              <a:buFont typeface="Wingdings" charset="2"/>
              <a:buChar char=""/>
            </a:pPr>
            <a:r>
              <a:rPr lang="fr-FR" sz="2200" spc="-1">
                <a:solidFill>
                  <a:srgbClr val="376092"/>
                </a:solidFill>
                <a:latin typeface="Arial"/>
              </a:rPr>
              <a:t>0 sinon</a:t>
            </a: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35533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Généralités – retrouvons les propriétés :</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Ecrire un algorithme qui a partir d’une matrice donnée indique à l’utilisateur :</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Si la matrice est carré</a:t>
            </a:r>
          </a:p>
          <a:p>
            <a:pPr marL="889200" lvl="1" indent="-324000">
              <a:spcAft>
                <a:spcPts val="1060"/>
              </a:spcAft>
              <a:buClr>
                <a:srgbClr val="000000"/>
              </a:buClr>
              <a:buSzPct val="45000"/>
              <a:buFont typeface="Wingdings" charset="2"/>
              <a:buChar char=""/>
            </a:pPr>
            <a:r>
              <a:rPr lang="fr-FR" sz="2200" b="0" strike="noStrike" spc="-1">
                <a:solidFill>
                  <a:srgbClr val="376092"/>
                </a:solidFill>
                <a:latin typeface="Arial"/>
              </a:rPr>
              <a:t>Si la matrice est une matrice ligne</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Si la matrice est une matrice colonne</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Si la matrice est quelconque</a:t>
            </a:r>
          </a:p>
          <a:p>
            <a:pPr marL="432000" indent="-324000">
              <a:spcAft>
                <a:spcPts val="1060"/>
              </a:spcAft>
              <a:buClr>
                <a:srgbClr val="000000"/>
              </a:buClr>
              <a:buSzPct val="45000"/>
              <a:buFont typeface="Wingdings" charset="2"/>
              <a:buChar char=""/>
            </a:pPr>
            <a:r>
              <a:rPr lang="fr-FR" sz="2200" spc="-1">
                <a:solidFill>
                  <a:srgbClr val="376092"/>
                </a:solidFill>
                <a:latin typeface="Arial"/>
              </a:rPr>
              <a:t>Modifier cet algorithme pour qu’il indique si la matrice est nulle.</a:t>
            </a: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Modifier cet algorithme pour qu’il indique également si nous avons affaire à une matrice identité. Où doit se placer ce test ?</a:t>
            </a:r>
          </a:p>
          <a:p>
            <a:pPr marL="432000" indent="-324000">
              <a:spcAft>
                <a:spcPts val="1060"/>
              </a:spcAft>
              <a:buClr>
                <a:srgbClr val="000000"/>
              </a:buClr>
              <a:buSzPct val="45000"/>
              <a:buFont typeface="Wingdings" charset="2"/>
              <a:buChar char=""/>
            </a:pPr>
            <a:r>
              <a:rPr lang="fr-FR" sz="2200" spc="-1">
                <a:solidFill>
                  <a:srgbClr val="376092"/>
                </a:solidFill>
                <a:latin typeface="Arial"/>
              </a:rPr>
              <a:t>Ecrire un algorithme qui vérifie que deux matrices sont égales</a:t>
            </a:r>
          </a:p>
          <a:p>
            <a:pPr marL="432000" indent="-324000">
              <a:spcAft>
                <a:spcPts val="1060"/>
              </a:spcAft>
              <a:buClr>
                <a:srgbClr val="000000"/>
              </a:buClr>
              <a:buSzPct val="45000"/>
              <a:buFont typeface="Wingdings" charset="2"/>
              <a:buChar char=""/>
            </a:pPr>
            <a:r>
              <a:rPr lang="fr-FR" sz="2200" spc="-1">
                <a:solidFill>
                  <a:srgbClr val="376092"/>
                </a:solidFill>
                <a:latin typeface="Arial"/>
              </a:rPr>
              <a:t>Et si on écrivait tout ça avec des fonctions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12239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Addition :</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Pour pouvoir additionner deux matrices il faut :</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Qu’elles aient le même nombre de lignes</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Qu’elles aient le même nombre de colonnes</a:t>
            </a: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200" spc="-1">
                <a:solidFill>
                  <a:srgbClr val="376092"/>
                </a:solidFill>
                <a:latin typeface="Arial"/>
              </a:rPr>
              <a:t>La matrice somme est une matrice de mêmes dimensions que les matrices opérandes dont chaque élément est la somme des éléments des matrices opérandes à la même position (</a:t>
            </a:r>
            <a:r>
              <a:rPr lang="fr-FR" sz="2200" spc="-1" err="1">
                <a:solidFill>
                  <a:srgbClr val="376092"/>
                </a:solidFill>
                <a:latin typeface="Arial"/>
              </a:rPr>
              <a:t>c</a:t>
            </a:r>
            <a:r>
              <a:rPr lang="fr-FR" sz="2200" spc="-1" baseline="-25000" err="1">
                <a:solidFill>
                  <a:srgbClr val="376092"/>
                </a:solidFill>
                <a:latin typeface="Arial"/>
              </a:rPr>
              <a:t>i,j</a:t>
            </a:r>
            <a:r>
              <a:rPr lang="fr-FR" sz="2200" spc="-1" baseline="-25000">
                <a:solidFill>
                  <a:srgbClr val="376092"/>
                </a:solidFill>
                <a:latin typeface="Arial"/>
              </a:rPr>
              <a:t> </a:t>
            </a:r>
            <a:r>
              <a:rPr lang="fr-FR" sz="2200" spc="-1">
                <a:solidFill>
                  <a:srgbClr val="376092"/>
                </a:solidFill>
                <a:latin typeface="Arial"/>
              </a:rPr>
              <a:t>= </a:t>
            </a:r>
            <a:r>
              <a:rPr lang="fr-FR" sz="2200" spc="-1" err="1">
                <a:solidFill>
                  <a:srgbClr val="376092"/>
                </a:solidFill>
                <a:latin typeface="Arial"/>
              </a:rPr>
              <a:t>a</a:t>
            </a:r>
            <a:r>
              <a:rPr lang="fr-FR" sz="2200" spc="-1" baseline="-25000" err="1">
                <a:solidFill>
                  <a:srgbClr val="376092"/>
                </a:solidFill>
                <a:latin typeface="Arial"/>
              </a:rPr>
              <a:t>i,j</a:t>
            </a:r>
            <a:r>
              <a:rPr lang="fr-FR" sz="2200" spc="-1" baseline="-25000">
                <a:solidFill>
                  <a:srgbClr val="376092"/>
                </a:solidFill>
                <a:latin typeface="Arial"/>
              </a:rPr>
              <a:t> </a:t>
            </a:r>
            <a:r>
              <a:rPr lang="fr-FR" sz="2200" spc="-1">
                <a:solidFill>
                  <a:srgbClr val="376092"/>
                </a:solidFill>
                <a:latin typeface="Arial"/>
              </a:rPr>
              <a:t>+ </a:t>
            </a:r>
            <a:r>
              <a:rPr lang="fr-FR" sz="2200" spc="-1" err="1">
                <a:solidFill>
                  <a:srgbClr val="376092"/>
                </a:solidFill>
                <a:latin typeface="Arial"/>
              </a:rPr>
              <a:t>b</a:t>
            </a:r>
            <a:r>
              <a:rPr lang="fr-FR" sz="2200" spc="-1" baseline="-25000" err="1">
                <a:solidFill>
                  <a:srgbClr val="376092"/>
                </a:solidFill>
                <a:latin typeface="Arial"/>
              </a:rPr>
              <a:t>i,j</a:t>
            </a:r>
            <a:r>
              <a:rPr lang="fr-FR" sz="2200" spc="-1">
                <a:solidFill>
                  <a:srgbClr val="376092"/>
                </a:solidFill>
                <a:latin typeface="Arial"/>
              </a:rPr>
              <a:t>)</a:t>
            </a: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La matrice nulle est un élément neutre pour l’addition matricielle.</a:t>
            </a: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L’addition matricielle est commutative : A+(B +C) = (A + B)+C</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4C00CE17-889C-4855-80E3-635A5B493EB6}"/>
              </a:ext>
            </a:extLst>
          </p:cNvPr>
          <p:cNvPicPr>
            <a:picLocks noChangeAspect="1"/>
          </p:cNvPicPr>
          <p:nvPr/>
        </p:nvPicPr>
        <p:blipFill>
          <a:blip r:embed="rId2"/>
          <a:stretch>
            <a:fillRect/>
          </a:stretch>
        </p:blipFill>
        <p:spPr>
          <a:xfrm>
            <a:off x="99832" y="3892952"/>
            <a:ext cx="8943975" cy="1238250"/>
          </a:xfrm>
          <a:prstGeom prst="rect">
            <a:avLst/>
          </a:prstGeom>
        </p:spPr>
      </p:pic>
    </p:spTree>
    <p:extLst>
      <p:ext uri="{BB962C8B-B14F-4D97-AF65-F5344CB8AC3E}">
        <p14:creationId xmlns:p14="http://schemas.microsoft.com/office/powerpoint/2010/main" val="110328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produit par un réel :</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Il est toujours possible de multiplier une matrice par un nombre réel.</a:t>
            </a:r>
          </a:p>
          <a:p>
            <a:pPr marL="432000" indent="-324000">
              <a:spcAft>
                <a:spcPts val="1060"/>
              </a:spcAft>
              <a:buClr>
                <a:srgbClr val="000000"/>
              </a:buClr>
              <a:buSzPct val="45000"/>
              <a:buFont typeface="Wingdings" charset="2"/>
              <a:buChar char=""/>
            </a:pPr>
            <a:r>
              <a:rPr lang="fr-FR" sz="2200" spc="-1">
                <a:solidFill>
                  <a:srgbClr val="376092"/>
                </a:solidFill>
                <a:latin typeface="Arial"/>
              </a:rPr>
              <a:t>La matrice produit est de même dimension que la matrice opérande dont chaque élément est le produit de l’élément de la matrice opérande à la même position multiplié par le nombre réel.</a:t>
            </a: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200" spc="-1">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Si on multiplie une matrice A par -1, on obtient l’opposé de A que l’on peut noter –A</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649D2903-E6FD-4007-AF49-A375C38C959F}"/>
              </a:ext>
            </a:extLst>
          </p:cNvPr>
          <p:cNvPicPr>
            <a:picLocks noChangeAspect="1"/>
          </p:cNvPicPr>
          <p:nvPr/>
        </p:nvPicPr>
        <p:blipFill>
          <a:blip r:embed="rId2"/>
          <a:stretch>
            <a:fillRect/>
          </a:stretch>
        </p:blipFill>
        <p:spPr>
          <a:xfrm>
            <a:off x="509407" y="3114567"/>
            <a:ext cx="8124825" cy="1238250"/>
          </a:xfrm>
          <a:prstGeom prst="rect">
            <a:avLst/>
          </a:prstGeom>
        </p:spPr>
      </p:pic>
    </p:spTree>
    <p:extLst>
      <p:ext uri="{BB962C8B-B14F-4D97-AF65-F5344CB8AC3E}">
        <p14:creationId xmlns:p14="http://schemas.microsoft.com/office/powerpoint/2010/main" val="56095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Calcul matriciel – Exercice sur les opérations:</a:t>
            </a:r>
            <a:endParaRPr lang="en-US" sz="3200" b="0" strike="noStrike" spc="-1">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Réalisons quelques calculs sur les matrice :</a:t>
            </a:r>
          </a:p>
          <a:p>
            <a:pPr marL="432000" indent="-324000">
              <a:spcAft>
                <a:spcPts val="1060"/>
              </a:spcAft>
              <a:buClr>
                <a:srgbClr val="000000"/>
              </a:buClr>
              <a:buSzPct val="45000"/>
              <a:buFont typeface="Wingdings" charset="2"/>
              <a:buChar char=""/>
            </a:pPr>
            <a:endParaRPr lang="fr-FR" sz="2200" b="0" strike="noStrike"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a:solidFill>
                <a:srgbClr val="376092"/>
              </a:solidFill>
              <a:latin typeface="Arial"/>
            </a:endParaRPr>
          </a:p>
          <a:p>
            <a:pPr marL="889200" lvl="1" indent="-324000">
              <a:spcAft>
                <a:spcPts val="1060"/>
              </a:spcAft>
              <a:buClr>
                <a:srgbClr val="000000"/>
              </a:buClr>
              <a:buSzPct val="45000"/>
              <a:buFont typeface="Wingdings" charset="2"/>
              <a:buChar char=""/>
            </a:pPr>
            <a:r>
              <a:rPr lang="fr-FR" sz="2200" spc="-1">
                <a:solidFill>
                  <a:srgbClr val="376092"/>
                </a:solidFill>
                <a:latin typeface="Arial"/>
              </a:rPr>
              <a:t>Calculons A + B et A - B</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Calculons (A+B)+(A-B)</a:t>
            </a:r>
          </a:p>
          <a:p>
            <a:pPr marL="889200" lvl="1" indent="-324000">
              <a:spcAft>
                <a:spcPts val="1060"/>
              </a:spcAft>
              <a:buClr>
                <a:srgbClr val="000000"/>
              </a:buClr>
              <a:buSzPct val="45000"/>
              <a:buFont typeface="Wingdings" charset="2"/>
              <a:buChar char=""/>
            </a:pPr>
            <a:r>
              <a:rPr lang="fr-FR" sz="2200" b="0" strike="noStrike" spc="-1">
                <a:solidFill>
                  <a:srgbClr val="376092"/>
                </a:solidFill>
                <a:latin typeface="Arial"/>
              </a:rPr>
              <a:t>Calculons 3.A et A + A + A </a:t>
            </a:r>
          </a:p>
          <a:p>
            <a:pPr marL="889200" lvl="1" indent="-324000">
              <a:spcAft>
                <a:spcPts val="1060"/>
              </a:spcAft>
              <a:buClr>
                <a:srgbClr val="000000"/>
              </a:buClr>
              <a:buSzPct val="45000"/>
              <a:buFont typeface="Wingdings" charset="2"/>
              <a:buChar char=""/>
            </a:pPr>
            <a:r>
              <a:rPr lang="fr-FR" sz="2200" spc="-1">
                <a:solidFill>
                  <a:srgbClr val="376092"/>
                </a:solidFill>
                <a:latin typeface="Arial"/>
              </a:rPr>
              <a:t>Calculons </a:t>
            </a:r>
            <a:r>
              <a:rPr lang="fr-FR" sz="2200" b="0" strike="noStrike" spc="-1">
                <a:solidFill>
                  <a:srgbClr val="376092"/>
                </a:solidFill>
                <a:latin typeface="Arial"/>
              </a:rPr>
              <a:t>-10.B</a:t>
            </a:r>
          </a:p>
          <a:p>
            <a:pPr marL="432000" indent="-324000">
              <a:spcAft>
                <a:spcPts val="1060"/>
              </a:spcAft>
              <a:buClr>
                <a:srgbClr val="000000"/>
              </a:buClr>
              <a:buSzPct val="45000"/>
              <a:buFont typeface="Wingdings" charset="2"/>
              <a:buChar char=""/>
            </a:pPr>
            <a:r>
              <a:rPr lang="fr-FR" sz="2200" b="0" strike="noStrike" spc="-1">
                <a:solidFill>
                  <a:srgbClr val="376092"/>
                </a:solidFill>
                <a:latin typeface="Arial"/>
              </a:rPr>
              <a:t>Peut-on trouver un nombre réel r tel que </a:t>
            </a:r>
            <a:r>
              <a:rPr lang="fr-FR" sz="2200" b="0" strike="noStrike" spc="-1" err="1">
                <a:solidFill>
                  <a:srgbClr val="376092"/>
                </a:solidFill>
                <a:latin typeface="Arial"/>
              </a:rPr>
              <a:t>r.A</a:t>
            </a:r>
            <a:r>
              <a:rPr lang="fr-FR" sz="2200" b="0" strike="noStrike" spc="-1">
                <a:solidFill>
                  <a:srgbClr val="376092"/>
                </a:solidFill>
                <a:latin typeface="Arial"/>
              </a:rPr>
              <a:t> = Id ? Expliquer votre réponse.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C63C15BB-B4A6-44AE-90B0-447E7FD6B65A}"/>
              </a:ext>
            </a:extLst>
          </p:cNvPr>
          <p:cNvPicPr>
            <a:picLocks noChangeAspect="1"/>
          </p:cNvPicPr>
          <p:nvPr/>
        </p:nvPicPr>
        <p:blipFill>
          <a:blip r:embed="rId2"/>
          <a:stretch>
            <a:fillRect/>
          </a:stretch>
        </p:blipFill>
        <p:spPr>
          <a:xfrm>
            <a:off x="993374" y="1417320"/>
            <a:ext cx="6819900" cy="1238250"/>
          </a:xfrm>
          <a:prstGeom prst="rect">
            <a:avLst/>
          </a:prstGeom>
        </p:spPr>
      </p:pic>
    </p:spTree>
    <p:extLst>
      <p:ext uri="{BB962C8B-B14F-4D97-AF65-F5344CB8AC3E}">
        <p14:creationId xmlns:p14="http://schemas.microsoft.com/office/powerpoint/2010/main" val="53197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FE415C-2D91-43E4-A96A-7B7435380823}">
  <ds:schemaRefs>
    <ds:schemaRef ds:uri="http://schemas.microsoft.com/sharepoint/v3/contenttype/forms"/>
  </ds:schemaRefs>
</ds:datastoreItem>
</file>

<file path=customXml/itemProps2.xml><?xml version="1.0" encoding="utf-8"?>
<ds:datastoreItem xmlns:ds="http://schemas.openxmlformats.org/officeDocument/2006/customXml" ds:itemID="{9BF98A7A-4C2B-4176-9983-D4158D07B2C2}">
  <ds:schemaRefs>
    <ds:schemaRef ds:uri="4457043f-fd85-4799-80f5-1f6eaf5bc423"/>
    <ds:schemaRef ds:uri="c1e294f3-4627-4ce5-bb05-78017f9885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EA4E12-C452-4891-8474-4574486513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22</Slides>
  <Notes>0</Notes>
  <HiddenSlides>0</HiddenSlides>
  <ScaleCrop>false</ScaleCrop>
  <HeadingPairs>
    <vt:vector size="4" baseType="variant">
      <vt:variant>
        <vt:lpstr>Thème</vt:lpstr>
      </vt:variant>
      <vt:variant>
        <vt:i4>3</vt:i4>
      </vt:variant>
      <vt:variant>
        <vt:lpstr>Titres des diapositives</vt:lpstr>
      </vt:variant>
      <vt:variant>
        <vt:i4>22</vt:i4>
      </vt:variant>
    </vt:vector>
  </HeadingPairs>
  <TitlesOfParts>
    <vt:vector size="25"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2</cp:revision>
  <dcterms:created xsi:type="dcterms:W3CDTF">2012-01-17T22:15:29Z</dcterms:created>
  <dcterms:modified xsi:type="dcterms:W3CDTF">2022-04-19T09:29:05Z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