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colors3.xml" ContentType="application/vnd.ms-office.chartcolorstyle+xml"/>
  <Override PartName="/ppt/charts/style3.xml" ContentType="application/vnd.ms-office.chartstyle+xml"/>
  <Override PartName="/ppt/theme/themeOverride3.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53"/>
  </p:notesMasterIdLst>
  <p:sldIdLst>
    <p:sldId id="256" r:id="rId4"/>
    <p:sldId id="343" r:id="rId5"/>
    <p:sldId id="257" r:id="rId6"/>
    <p:sldId id="344" r:id="rId7"/>
    <p:sldId id="345" r:id="rId8"/>
    <p:sldId id="346" r:id="rId9"/>
    <p:sldId id="382" r:id="rId10"/>
    <p:sldId id="383" r:id="rId11"/>
    <p:sldId id="384" r:id="rId12"/>
    <p:sldId id="393" r:id="rId13"/>
    <p:sldId id="385" r:id="rId14"/>
    <p:sldId id="386" r:id="rId15"/>
    <p:sldId id="387" r:id="rId16"/>
    <p:sldId id="388" r:id="rId17"/>
    <p:sldId id="389" r:id="rId18"/>
    <p:sldId id="390" r:id="rId19"/>
    <p:sldId id="391" r:id="rId20"/>
    <p:sldId id="392" r:id="rId21"/>
    <p:sldId id="394" r:id="rId22"/>
    <p:sldId id="396" r:id="rId23"/>
    <p:sldId id="410" r:id="rId24"/>
    <p:sldId id="412" r:id="rId25"/>
    <p:sldId id="414" r:id="rId26"/>
    <p:sldId id="415" r:id="rId27"/>
    <p:sldId id="413" r:id="rId28"/>
    <p:sldId id="419" r:id="rId29"/>
    <p:sldId id="416" r:id="rId30"/>
    <p:sldId id="417" r:id="rId31"/>
    <p:sldId id="420" r:id="rId32"/>
    <p:sldId id="418" r:id="rId33"/>
    <p:sldId id="377" r:id="rId34"/>
    <p:sldId id="379" r:id="rId35"/>
    <p:sldId id="397" r:id="rId36"/>
    <p:sldId id="398" r:id="rId37"/>
    <p:sldId id="399" r:id="rId38"/>
    <p:sldId id="378" r:id="rId39"/>
    <p:sldId id="400" r:id="rId40"/>
    <p:sldId id="401" r:id="rId41"/>
    <p:sldId id="402" r:id="rId42"/>
    <p:sldId id="403" r:id="rId43"/>
    <p:sldId id="404" r:id="rId44"/>
    <p:sldId id="405" r:id="rId45"/>
    <p:sldId id="406" r:id="rId46"/>
    <p:sldId id="407" r:id="rId47"/>
    <p:sldId id="408" r:id="rId48"/>
    <p:sldId id="380" r:id="rId49"/>
    <p:sldId id="381" r:id="rId50"/>
    <p:sldId id="409" r:id="rId51"/>
    <p:sldId id="281" r:id="rId52"/>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81" d="100"/>
          <a:sy n="81" d="100"/>
        </p:scale>
        <p:origin x="1498" y="6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ustomXml" Target="../customXml/item2.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Classeur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Classeur1"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Classeur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Valeur et moyenne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0"/>
          <c:order val="0"/>
          <c:tx>
            <c:strRef>
              <c:f>Feuil1!$B$18</c:f>
              <c:strCache>
                <c:ptCount val="1"/>
                <c:pt idx="0">
                  <c:v>Achat</c:v>
                </c:pt>
              </c:strCache>
            </c:strRef>
          </c:tx>
          <c:spPr>
            <a:ln w="28575" cap="rnd">
              <a:solidFill>
                <a:schemeClr val="accent1"/>
              </a:solidFill>
              <a:round/>
            </a:ln>
            <a:effectLst/>
          </c:spPr>
          <c:marker>
            <c:symbol val="none"/>
          </c:marker>
          <c:cat>
            <c:numRef>
              <c:f>Feuil1!$C$17:$E$17</c:f>
              <c:numCache>
                <c:formatCode>m/d/yyyy</c:formatCode>
                <c:ptCount val="3"/>
                <c:pt idx="0">
                  <c:v>44217</c:v>
                </c:pt>
                <c:pt idx="1">
                  <c:v>44301</c:v>
                </c:pt>
                <c:pt idx="2">
                  <c:v>44470</c:v>
                </c:pt>
              </c:numCache>
            </c:numRef>
          </c:cat>
          <c:val>
            <c:numRef>
              <c:f>Feuil1!$C$18:$E$18</c:f>
              <c:numCache>
                <c:formatCode>General</c:formatCode>
                <c:ptCount val="3"/>
                <c:pt idx="0">
                  <c:v>503</c:v>
                </c:pt>
                <c:pt idx="1">
                  <c:v>560</c:v>
                </c:pt>
                <c:pt idx="2">
                  <c:v>635</c:v>
                </c:pt>
              </c:numCache>
            </c:numRef>
          </c:val>
          <c:smooth val="0"/>
          <c:extLst>
            <c:ext xmlns:c16="http://schemas.microsoft.com/office/drawing/2014/chart" uri="{C3380CC4-5D6E-409C-BE32-E72D297353CC}">
              <c16:uniqueId val="{00000000-24C5-4334-9D75-8695F9A75B9D}"/>
            </c:ext>
          </c:extLst>
        </c:ser>
        <c:ser>
          <c:idx val="1"/>
          <c:order val="1"/>
          <c:tx>
            <c:strRef>
              <c:f>Feuil1!$B$19</c:f>
              <c:strCache>
                <c:ptCount val="1"/>
                <c:pt idx="0">
                  <c:v>Moyenne</c:v>
                </c:pt>
              </c:strCache>
            </c:strRef>
          </c:tx>
          <c:spPr>
            <a:ln w="28575" cap="rnd">
              <a:solidFill>
                <a:schemeClr val="accent2"/>
              </a:solidFill>
              <a:round/>
            </a:ln>
            <a:effectLst/>
          </c:spPr>
          <c:marker>
            <c:symbol val="none"/>
          </c:marker>
          <c:cat>
            <c:numRef>
              <c:f>Feuil1!$C$17:$E$17</c:f>
              <c:numCache>
                <c:formatCode>m/d/yyyy</c:formatCode>
                <c:ptCount val="3"/>
                <c:pt idx="0">
                  <c:v>44217</c:v>
                </c:pt>
                <c:pt idx="1">
                  <c:v>44301</c:v>
                </c:pt>
                <c:pt idx="2">
                  <c:v>44470</c:v>
                </c:pt>
              </c:numCache>
            </c:numRef>
          </c:cat>
          <c:val>
            <c:numRef>
              <c:f>Feuil1!$C$19:$E$19</c:f>
              <c:numCache>
                <c:formatCode>General</c:formatCode>
                <c:ptCount val="3"/>
                <c:pt idx="0">
                  <c:v>566</c:v>
                </c:pt>
                <c:pt idx="1">
                  <c:v>566</c:v>
                </c:pt>
                <c:pt idx="2">
                  <c:v>566</c:v>
                </c:pt>
              </c:numCache>
            </c:numRef>
          </c:val>
          <c:smooth val="0"/>
          <c:extLst>
            <c:ext xmlns:c16="http://schemas.microsoft.com/office/drawing/2014/chart" uri="{C3380CC4-5D6E-409C-BE32-E72D297353CC}">
              <c16:uniqueId val="{00000001-24C5-4334-9D75-8695F9A75B9D}"/>
            </c:ext>
          </c:extLst>
        </c:ser>
        <c:dLbls>
          <c:showLegendKey val="0"/>
          <c:showVal val="0"/>
          <c:showCatName val="0"/>
          <c:showSerName val="0"/>
          <c:showPercent val="0"/>
          <c:showBubbleSize val="0"/>
        </c:dLbls>
        <c:smooth val="0"/>
        <c:axId val="1276615280"/>
        <c:axId val="1276607792"/>
      </c:lineChart>
      <c:dateAx>
        <c:axId val="127661528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76607792"/>
        <c:crosses val="autoZero"/>
        <c:auto val="1"/>
        <c:lblOffset val="100"/>
        <c:baseTimeUnit val="months"/>
      </c:dateAx>
      <c:valAx>
        <c:axId val="1276607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76615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Note au final/note sur l'année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Feuil1!$B$39</c:f>
              <c:strCache>
                <c:ptCount val="1"/>
                <c:pt idx="0">
                  <c:v>Note au final</c:v>
                </c:pt>
              </c:strCache>
            </c:strRef>
          </c:tx>
          <c:spPr>
            <a:ln w="19050" cap="rnd">
              <a:noFill/>
              <a:round/>
            </a:ln>
            <a:effectLst/>
          </c:spPr>
          <c:marker>
            <c:symbol val="circle"/>
            <c:size val="5"/>
            <c:spPr>
              <a:solidFill>
                <a:schemeClr val="accent1"/>
              </a:solidFill>
              <a:ln w="9525">
                <a:solidFill>
                  <a:schemeClr val="accent1"/>
                </a:solidFill>
              </a:ln>
              <a:effectLst/>
            </c:spPr>
          </c:marker>
          <c:xVal>
            <c:numRef>
              <c:f>Feuil1!$C$38:$L$38</c:f>
              <c:numCache>
                <c:formatCode>General</c:formatCode>
                <c:ptCount val="10"/>
                <c:pt idx="0">
                  <c:v>5</c:v>
                </c:pt>
                <c:pt idx="1">
                  <c:v>14</c:v>
                </c:pt>
                <c:pt idx="2">
                  <c:v>16</c:v>
                </c:pt>
                <c:pt idx="3">
                  <c:v>18</c:v>
                </c:pt>
                <c:pt idx="4">
                  <c:v>5</c:v>
                </c:pt>
                <c:pt idx="5">
                  <c:v>10</c:v>
                </c:pt>
                <c:pt idx="6">
                  <c:v>11</c:v>
                </c:pt>
                <c:pt idx="7">
                  <c:v>14</c:v>
                </c:pt>
                <c:pt idx="8">
                  <c:v>13</c:v>
                </c:pt>
                <c:pt idx="9">
                  <c:v>18</c:v>
                </c:pt>
              </c:numCache>
            </c:numRef>
          </c:xVal>
          <c:yVal>
            <c:numRef>
              <c:f>Feuil1!$C$39:$L$39</c:f>
              <c:numCache>
                <c:formatCode>General</c:formatCode>
                <c:ptCount val="10"/>
                <c:pt idx="0">
                  <c:v>14</c:v>
                </c:pt>
                <c:pt idx="1">
                  <c:v>13</c:v>
                </c:pt>
                <c:pt idx="2">
                  <c:v>11</c:v>
                </c:pt>
                <c:pt idx="3">
                  <c:v>17</c:v>
                </c:pt>
                <c:pt idx="4">
                  <c:v>3</c:v>
                </c:pt>
                <c:pt idx="5">
                  <c:v>11</c:v>
                </c:pt>
                <c:pt idx="6">
                  <c:v>16</c:v>
                </c:pt>
                <c:pt idx="7">
                  <c:v>7</c:v>
                </c:pt>
                <c:pt idx="8">
                  <c:v>13</c:v>
                </c:pt>
                <c:pt idx="9">
                  <c:v>2</c:v>
                </c:pt>
              </c:numCache>
            </c:numRef>
          </c:yVal>
          <c:smooth val="0"/>
          <c:extLst>
            <c:ext xmlns:c16="http://schemas.microsoft.com/office/drawing/2014/chart" uri="{C3380CC4-5D6E-409C-BE32-E72D297353CC}">
              <c16:uniqueId val="{00000000-64DF-4241-B36E-0240BB59B659}"/>
            </c:ext>
          </c:extLst>
        </c:ser>
        <c:dLbls>
          <c:showLegendKey val="0"/>
          <c:showVal val="0"/>
          <c:showCatName val="0"/>
          <c:showSerName val="0"/>
          <c:showPercent val="0"/>
          <c:showBubbleSize val="0"/>
        </c:dLbls>
        <c:axId val="1399536048"/>
        <c:axId val="1399541872"/>
      </c:scatterChart>
      <c:valAx>
        <c:axId val="1399536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99541872"/>
        <c:crosses val="autoZero"/>
        <c:crossBetween val="midCat"/>
      </c:valAx>
      <c:valAx>
        <c:axId val="139954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995360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Note au final/note sur l'année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Feuil1!$B$58</c:f>
              <c:strCache>
                <c:ptCount val="1"/>
                <c:pt idx="0">
                  <c:v>Note au final</c:v>
                </c:pt>
              </c:strCache>
            </c:strRef>
          </c:tx>
          <c:spPr>
            <a:ln w="19050" cap="rnd">
              <a:noFill/>
              <a:round/>
            </a:ln>
            <a:effectLst/>
          </c:spPr>
          <c:marker>
            <c:symbol val="circle"/>
            <c:size val="5"/>
            <c:spPr>
              <a:solidFill>
                <a:schemeClr val="accent1"/>
              </a:solidFill>
              <a:ln w="9525">
                <a:solidFill>
                  <a:schemeClr val="accent1"/>
                </a:solidFill>
              </a:ln>
              <a:effectLst/>
            </c:spPr>
          </c:marker>
          <c:xVal>
            <c:numRef>
              <c:f>Feuil1!$C$57:$L$57</c:f>
              <c:numCache>
                <c:formatCode>General</c:formatCode>
                <c:ptCount val="10"/>
                <c:pt idx="0">
                  <c:v>13</c:v>
                </c:pt>
                <c:pt idx="1">
                  <c:v>14</c:v>
                </c:pt>
                <c:pt idx="2">
                  <c:v>12</c:v>
                </c:pt>
                <c:pt idx="3">
                  <c:v>18</c:v>
                </c:pt>
                <c:pt idx="4">
                  <c:v>5</c:v>
                </c:pt>
                <c:pt idx="5">
                  <c:v>10</c:v>
                </c:pt>
                <c:pt idx="6">
                  <c:v>14</c:v>
                </c:pt>
                <c:pt idx="7">
                  <c:v>8</c:v>
                </c:pt>
                <c:pt idx="8">
                  <c:v>13</c:v>
                </c:pt>
                <c:pt idx="9">
                  <c:v>3</c:v>
                </c:pt>
              </c:numCache>
            </c:numRef>
          </c:xVal>
          <c:yVal>
            <c:numRef>
              <c:f>Feuil1!$C$58:$L$58</c:f>
              <c:numCache>
                <c:formatCode>General</c:formatCode>
                <c:ptCount val="10"/>
                <c:pt idx="0">
                  <c:v>14</c:v>
                </c:pt>
                <c:pt idx="1">
                  <c:v>13</c:v>
                </c:pt>
                <c:pt idx="2">
                  <c:v>11</c:v>
                </c:pt>
                <c:pt idx="3">
                  <c:v>17</c:v>
                </c:pt>
                <c:pt idx="4">
                  <c:v>3</c:v>
                </c:pt>
                <c:pt idx="5">
                  <c:v>11</c:v>
                </c:pt>
                <c:pt idx="6">
                  <c:v>16</c:v>
                </c:pt>
                <c:pt idx="7">
                  <c:v>7</c:v>
                </c:pt>
                <c:pt idx="8">
                  <c:v>13</c:v>
                </c:pt>
                <c:pt idx="9">
                  <c:v>2</c:v>
                </c:pt>
              </c:numCache>
            </c:numRef>
          </c:yVal>
          <c:smooth val="0"/>
          <c:extLst>
            <c:ext xmlns:c16="http://schemas.microsoft.com/office/drawing/2014/chart" uri="{C3380CC4-5D6E-409C-BE32-E72D297353CC}">
              <c16:uniqueId val="{00000000-2014-4B46-AD6F-8CFDB37D084F}"/>
            </c:ext>
          </c:extLst>
        </c:ser>
        <c:dLbls>
          <c:showLegendKey val="0"/>
          <c:showVal val="0"/>
          <c:showCatName val="0"/>
          <c:showSerName val="0"/>
          <c:showPercent val="0"/>
          <c:showBubbleSize val="0"/>
        </c:dLbls>
        <c:axId val="1399554352"/>
        <c:axId val="1399557264"/>
      </c:scatterChart>
      <c:valAx>
        <c:axId val="1399554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99557264"/>
        <c:crosses val="autoZero"/>
        <c:crossBetween val="midCat"/>
      </c:valAx>
      <c:valAx>
        <c:axId val="1399557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9955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15/10/2021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9.png"/><Relationship Id="rId1" Type="http://schemas.openxmlformats.org/officeDocument/2006/relationships/slideLayout" Target="../slideLayouts/slideLayout15.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Statistiques</a:t>
            </a:r>
            <a:br>
              <a:rPr dirty="0"/>
            </a:br>
            <a:r>
              <a:rPr lang="fr-FR" sz="4400" spc="-1" dirty="0">
                <a:solidFill>
                  <a:srgbClr val="376092"/>
                </a:solidFill>
                <a:latin typeface="Arial"/>
              </a:rPr>
              <a:t>Statistiques à 1 et 2 variables</a:t>
            </a:r>
            <a:endParaRPr lang="en-US" sz="4400"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moyenne :</a:t>
            </a:r>
            <a:endParaRPr lang="en-US" sz="3200" b="0" strike="noStrike" spc="-1" dirty="0">
              <a:solidFill>
                <a:srgbClr val="376092"/>
              </a:solidFill>
              <a:latin typeface="Arial"/>
            </a:endParaRPr>
          </a:p>
        </p:txBody>
      </p:sp>
      <p:sp>
        <p:nvSpPr>
          <p:cNvPr id="136" name="TextShape 2"/>
          <p:cNvSpPr txBox="1"/>
          <p:nvPr/>
        </p:nvSpPr>
        <p:spPr>
          <a:xfrm>
            <a:off x="457200" y="1012054"/>
            <a:ext cx="8229240" cy="511370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de représenter la moyenne graphiquement.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cela reprenons les données du cours de la bourse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d'utiliser la fonction Excel moyenne().</a:t>
            </a:r>
          </a:p>
        </p:txBody>
      </p:sp>
      <p:pic>
        <p:nvPicPr>
          <p:cNvPr id="3" name="Image 2">
            <a:extLst>
              <a:ext uri="{FF2B5EF4-FFF2-40B4-BE49-F238E27FC236}">
                <a16:creationId xmlns:a16="http://schemas.microsoft.com/office/drawing/2014/main" id="{8B656C49-E4A0-4C32-A418-5F89C4111AE5}"/>
              </a:ext>
            </a:extLst>
          </p:cNvPr>
          <p:cNvPicPr>
            <a:picLocks noChangeAspect="1"/>
          </p:cNvPicPr>
          <p:nvPr/>
        </p:nvPicPr>
        <p:blipFill>
          <a:blip r:embed="rId2"/>
          <a:stretch>
            <a:fillRect/>
          </a:stretch>
        </p:blipFill>
        <p:spPr>
          <a:xfrm>
            <a:off x="1656656" y="2154694"/>
            <a:ext cx="5457825" cy="1019175"/>
          </a:xfrm>
          <a:prstGeom prst="rect">
            <a:avLst/>
          </a:prstGeom>
        </p:spPr>
      </p:pic>
      <p:graphicFrame>
        <p:nvGraphicFramePr>
          <p:cNvPr id="7" name="Graphique 6">
            <a:extLst>
              <a:ext uri="{FF2B5EF4-FFF2-40B4-BE49-F238E27FC236}">
                <a16:creationId xmlns:a16="http://schemas.microsoft.com/office/drawing/2014/main" id="{F2272021-20E8-4CDA-AD2E-05E552025D02}"/>
              </a:ext>
            </a:extLst>
          </p:cNvPr>
          <p:cNvGraphicFramePr>
            <a:graphicFrameLocks/>
          </p:cNvGraphicFramePr>
          <p:nvPr>
            <p:extLst>
              <p:ext uri="{D42A27DB-BD31-4B8C-83A1-F6EECF244321}">
                <p14:modId xmlns:p14="http://schemas.microsoft.com/office/powerpoint/2010/main" val="2591161733"/>
              </p:ext>
            </p:extLst>
          </p:nvPr>
        </p:nvGraphicFramePr>
        <p:xfrm>
          <a:off x="2099568" y="391124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881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moyenne avec coefficient :</a:t>
            </a:r>
            <a:endParaRPr lang="en-US" sz="3200" b="0" strike="noStrike" spc="-1" dirty="0">
              <a:solidFill>
                <a:srgbClr val="376092"/>
              </a:solidFill>
              <a:latin typeface="Arial"/>
            </a:endParaRPr>
          </a:p>
        </p:txBody>
      </p:sp>
      <p:sp>
        <p:nvSpPr>
          <p:cNvPr id="136" name="TextShape 2"/>
          <p:cNvSpPr txBox="1"/>
          <p:nvPr/>
        </p:nvSpPr>
        <p:spPr>
          <a:xfrm>
            <a:off x="457200" y="1012054"/>
            <a:ext cx="8229240" cy="511370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coefficients indiquent que tous les éléments n'ont pas la même valeur.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Imaginons une série de note qui ont des coefficients différents car les matières sont plus ou moins importantes dans le cursus: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peut voir le coefficient comme s'il avait reçu plusieurs fois la note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18 coefficient 5 est équivalent à 5 fois la note 18.</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Toutes les notes n'ont donc pas la même pondération pour le calcul de la moyenne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1*4 + 1*18 + 5*7 + 3*17 + 3*12 + 1*11 + 3*14 + 5*18 / 22</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pic>
        <p:nvPicPr>
          <p:cNvPr id="2" name="Image 1">
            <a:extLst>
              <a:ext uri="{FF2B5EF4-FFF2-40B4-BE49-F238E27FC236}">
                <a16:creationId xmlns:a16="http://schemas.microsoft.com/office/drawing/2014/main" id="{7878FE4B-6B9E-4A7C-B1B7-B10794491BEB}"/>
              </a:ext>
            </a:extLst>
          </p:cNvPr>
          <p:cNvPicPr>
            <a:picLocks noChangeAspect="1"/>
          </p:cNvPicPr>
          <p:nvPr/>
        </p:nvPicPr>
        <p:blipFill>
          <a:blip r:embed="rId2"/>
          <a:stretch>
            <a:fillRect/>
          </a:stretch>
        </p:blipFill>
        <p:spPr>
          <a:xfrm>
            <a:off x="904695" y="2883107"/>
            <a:ext cx="7334250" cy="685800"/>
          </a:xfrm>
          <a:prstGeom prst="rect">
            <a:avLst/>
          </a:prstGeom>
        </p:spPr>
      </p:pic>
    </p:spTree>
    <p:extLst>
      <p:ext uri="{BB962C8B-B14F-4D97-AF65-F5344CB8AC3E}">
        <p14:creationId xmlns:p14="http://schemas.microsoft.com/office/powerpoint/2010/main" val="218756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moyenne avec coefficient :</a:t>
            </a:r>
            <a:endParaRPr lang="en-US" sz="3200" b="0" strike="noStrike" spc="-1" dirty="0">
              <a:solidFill>
                <a:srgbClr val="376092"/>
              </a:solidFill>
              <a:latin typeface="Arial"/>
            </a:endParaRPr>
          </a:p>
        </p:txBody>
      </p:sp>
      <p:sp>
        <p:nvSpPr>
          <p:cNvPr id="136" name="TextShape 2"/>
          <p:cNvSpPr txBox="1"/>
          <p:nvPr/>
        </p:nvSpPr>
        <p:spPr>
          <a:xfrm>
            <a:off x="457200" y="1012054"/>
            <a:ext cx="8229240" cy="511370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moyenne pondérée permet également de comparer des statistiques.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Imaginons que pour le besoin d'un jeu vous soyez en présence de deux personnages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Lequel de ces deux personnages a les meilleurs statistiques pour endosser le rôle de guerrier sachant que le guerrier nécessite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pic>
        <p:nvPicPr>
          <p:cNvPr id="3" name="Image 2">
            <a:extLst>
              <a:ext uri="{FF2B5EF4-FFF2-40B4-BE49-F238E27FC236}">
                <a16:creationId xmlns:a16="http://schemas.microsoft.com/office/drawing/2014/main" id="{B90EDE44-86DE-4469-B7ED-B04AA1DDEE65}"/>
              </a:ext>
            </a:extLst>
          </p:cNvPr>
          <p:cNvPicPr>
            <a:picLocks noChangeAspect="1"/>
          </p:cNvPicPr>
          <p:nvPr/>
        </p:nvPicPr>
        <p:blipFill>
          <a:blip r:embed="rId2"/>
          <a:stretch>
            <a:fillRect/>
          </a:stretch>
        </p:blipFill>
        <p:spPr>
          <a:xfrm>
            <a:off x="852307" y="2752364"/>
            <a:ext cx="7439025" cy="1019175"/>
          </a:xfrm>
          <a:prstGeom prst="rect">
            <a:avLst/>
          </a:prstGeom>
        </p:spPr>
      </p:pic>
      <p:pic>
        <p:nvPicPr>
          <p:cNvPr id="4" name="Image 3">
            <a:extLst>
              <a:ext uri="{FF2B5EF4-FFF2-40B4-BE49-F238E27FC236}">
                <a16:creationId xmlns:a16="http://schemas.microsoft.com/office/drawing/2014/main" id="{D085D00E-DB38-4808-A928-9BD99381DA27}"/>
              </a:ext>
            </a:extLst>
          </p:cNvPr>
          <p:cNvPicPr>
            <a:picLocks noChangeAspect="1"/>
          </p:cNvPicPr>
          <p:nvPr/>
        </p:nvPicPr>
        <p:blipFill>
          <a:blip r:embed="rId3"/>
          <a:stretch>
            <a:fillRect/>
          </a:stretch>
        </p:blipFill>
        <p:spPr>
          <a:xfrm>
            <a:off x="763711" y="5503046"/>
            <a:ext cx="7439025" cy="685800"/>
          </a:xfrm>
          <a:prstGeom prst="rect">
            <a:avLst/>
          </a:prstGeom>
        </p:spPr>
      </p:pic>
    </p:spTree>
    <p:extLst>
      <p:ext uri="{BB962C8B-B14F-4D97-AF65-F5344CB8AC3E}">
        <p14:creationId xmlns:p14="http://schemas.microsoft.com/office/powerpoint/2010/main" val="58124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moyenne avec coefficient :</a:t>
            </a:r>
            <a:endParaRPr lang="en-US" sz="3200" b="0" strike="noStrike" spc="-1" dirty="0">
              <a:solidFill>
                <a:srgbClr val="376092"/>
              </a:solidFill>
              <a:latin typeface="Arial"/>
            </a:endParaRPr>
          </a:p>
        </p:txBody>
      </p:sp>
      <p:sp>
        <p:nvSpPr>
          <p:cNvPr id="136" name="TextShape 2"/>
          <p:cNvSpPr txBox="1"/>
          <p:nvPr/>
        </p:nvSpPr>
        <p:spPr>
          <a:xfrm>
            <a:off x="457200" y="1012054"/>
            <a:ext cx="8229240" cy="511370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suffit pour cela de calculer une moyenne pondérée pour chacun des personnages pour voir lequel des deux possède la meilleure moyenne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Pour Bob : (20 * 40 + 13 *40 + 11 * 10 + 17 * 10) / 100</a:t>
            </a:r>
          </a:p>
          <a:p>
            <a:pPr marL="997200" lvl="2">
              <a:spcAft>
                <a:spcPts val="1134"/>
              </a:spcAft>
              <a:buClr>
                <a:srgbClr val="000000"/>
              </a:buClr>
              <a:buSzPct val="45000"/>
            </a:pPr>
            <a:r>
              <a:rPr lang="fr-FR" sz="2400" spc="-1" dirty="0">
                <a:solidFill>
                  <a:srgbClr val="376092"/>
                </a:solidFill>
                <a:latin typeface="Calibri"/>
              </a:rPr>
              <a:t>= (800 + 520 + 110 + 170) / 100  </a:t>
            </a:r>
          </a:p>
          <a:p>
            <a:pPr marL="997200" lvl="2">
              <a:spcAft>
                <a:spcPts val="1134"/>
              </a:spcAft>
              <a:buClr>
                <a:srgbClr val="000000"/>
              </a:buClr>
              <a:buSzPct val="45000"/>
            </a:pPr>
            <a:r>
              <a:rPr lang="fr-FR" sz="2400" spc="-1" dirty="0">
                <a:solidFill>
                  <a:srgbClr val="376092"/>
                </a:solidFill>
                <a:latin typeface="Calibri"/>
              </a:rPr>
              <a:t>= 1600 / 100 = 16</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Pour Kim : 18 *40 + 15 *40 + 9 * 10 + 12 * 10 / 100 </a:t>
            </a:r>
          </a:p>
          <a:p>
            <a:pPr marL="997200" lvl="2">
              <a:spcAft>
                <a:spcPts val="1134"/>
              </a:spcAft>
              <a:buClr>
                <a:srgbClr val="000000"/>
              </a:buClr>
              <a:buSzPct val="45000"/>
            </a:pPr>
            <a:r>
              <a:rPr lang="fr-FR" sz="2400" spc="-1" dirty="0">
                <a:solidFill>
                  <a:srgbClr val="376092"/>
                </a:solidFill>
                <a:latin typeface="Calibri"/>
              </a:rPr>
              <a:t>= (720 + 600 + 90 + 120) / 100</a:t>
            </a:r>
          </a:p>
          <a:p>
            <a:pPr marL="997200" lvl="2">
              <a:spcAft>
                <a:spcPts val="1134"/>
              </a:spcAft>
              <a:buClr>
                <a:srgbClr val="000000"/>
              </a:buClr>
              <a:buSzPct val="45000"/>
            </a:pPr>
            <a:r>
              <a:rPr lang="fr-FR" sz="2400" spc="-1" dirty="0">
                <a:solidFill>
                  <a:srgbClr val="376092"/>
                </a:solidFill>
                <a:latin typeface="Calibri"/>
              </a:rPr>
              <a:t>= 1530 / 100 = 15,3</a:t>
            </a:r>
          </a:p>
          <a:p>
            <a:pPr marL="406800" lvl="2" indent="-324000">
              <a:spcAft>
                <a:spcPts val="1134"/>
              </a:spcAft>
              <a:buClr>
                <a:srgbClr val="000000"/>
              </a:buClr>
              <a:buSzPct val="45000"/>
              <a:buFont typeface="Wingdings" charset="2"/>
              <a:buChar char=""/>
            </a:pPr>
            <a:r>
              <a:rPr lang="fr-FR" sz="2400" spc="-1" dirty="0">
                <a:solidFill>
                  <a:srgbClr val="376092"/>
                </a:solidFill>
                <a:latin typeface="Calibri"/>
              </a:rPr>
              <a:t>En terme de statistiques, Bob ferait donc un meilleur guerrier que Kim.</a:t>
            </a:r>
          </a:p>
          <a:p>
            <a:pPr marL="406800" lvl="2" indent="-324000">
              <a:spcAft>
                <a:spcPts val="1134"/>
              </a:spcAft>
              <a:buClr>
                <a:srgbClr val="000000"/>
              </a:buClr>
              <a:buSzPct val="45000"/>
              <a:buFont typeface="Wingdings" charset="2"/>
              <a:buChar char=""/>
            </a:pPr>
            <a:r>
              <a:rPr lang="fr-FR" sz="2400" spc="-1" dirty="0">
                <a:solidFill>
                  <a:srgbClr val="376092"/>
                </a:solidFill>
                <a:latin typeface="Calibri"/>
              </a:rPr>
              <a:t>Prenons le temps de voir le poids affecté aux statistiques.</a:t>
            </a:r>
          </a:p>
          <a:p>
            <a:pPr marL="997200" lvl="2">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spTree>
    <p:extLst>
      <p:ext uri="{BB962C8B-B14F-4D97-AF65-F5344CB8AC3E}">
        <p14:creationId xmlns:p14="http://schemas.microsoft.com/office/powerpoint/2010/main" val="334538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médiane :</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médiane désigne le milieu de la série statistique ordonnée.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Autrement dit, la valeur médiane est telle qu'il y a autant de valeur plus petites qu'elle qu'il y a de valeurs plus grande qu'elle.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ne faut pas confondre médiane et moyenne.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Imaginons une série statistique portant sur l'âge d'une population de 10 personnes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5 – 50 – 45 – 65 – 15 – 62 – 18 – 12 – 75 – 95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trier cette série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5 – 12 – 15 – 18 – 45 – 50 – 62 – 65 – 75 – 95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médiane se trouve donc entre 45 et 50 et divise ma série en 2 sous séries de 5 éléments.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spTree>
    <p:extLst>
      <p:ext uri="{BB962C8B-B14F-4D97-AF65-F5344CB8AC3E}">
        <p14:creationId xmlns:p14="http://schemas.microsoft.com/office/powerpoint/2010/main" val="97622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médiane :</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calculer la médiane, il suffit de prendre la moyenne des valeurs qui entourent la médiane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45 + 50 / 2 = 95 /2 = 47,5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Lorsque le nombre de valeurs est impair, la médiane est égale à l'élément qui sépare la série en deux sous séries de même taille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 5 – 12 – 15 – 18 – </a:t>
            </a:r>
            <a:r>
              <a:rPr lang="fr-FR" sz="2400" spc="-1" dirty="0">
                <a:solidFill>
                  <a:srgbClr val="FF0000"/>
                </a:solidFill>
                <a:latin typeface="Calibri"/>
              </a:rPr>
              <a:t>45</a:t>
            </a:r>
            <a:r>
              <a:rPr lang="fr-FR" sz="2400" spc="-1" dirty="0">
                <a:solidFill>
                  <a:srgbClr val="376092"/>
                </a:solidFill>
                <a:latin typeface="Calibri"/>
              </a:rPr>
              <a:t> – 50 – 62 – 65 – 75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Ici la médiane est 45. Dans la série 4 éléments sont inférieurs à 45, 4 éléments sont supérieurs.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on calcule la moyenne (38,555) on s'aperçoit que la médiane et la moyenne sont différentes.</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spTree>
    <p:extLst>
      <p:ext uri="{BB962C8B-B14F-4D97-AF65-F5344CB8AC3E}">
        <p14:creationId xmlns:p14="http://schemas.microsoft.com/office/powerpoint/2010/main" val="152956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l'étendue :</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L'étendue va nous donner une information sur la dispersion des données. Sont-elles plutôt regroupées ou au contraire très dispersées.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effet, les deux séries statistiques suivantes ont la même moyenne et la même médiane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10 – 11 – 12 – 13 – 14 – 15 – 16 – 17</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0 – 6 – 9 – 13 – 14 – 18 – 21 – 27</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L'étendue est la différence entre la plus grande valeur de la série et la plus petite.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l'étendue pour ces deux séries.</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spTree>
    <p:extLst>
      <p:ext uri="{BB962C8B-B14F-4D97-AF65-F5344CB8AC3E}">
        <p14:creationId xmlns:p14="http://schemas.microsoft.com/office/powerpoint/2010/main" val="927327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l'étendue :</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L'étendue de la série 1 : 17 – 10 = 7</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L'étendue de la série 2 : 27 – 0 = 27</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L'étendue est finalement la taille de l'intervalle sur lequel s'étalent les éléments de la série.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L'étendue nous donne bien une idée de la dispersion.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notion est très imparfaite car elle ne tient pas compte de la série statistique au complet. Elle s'appuie uniquement sur les cas limites qui pourraient ne pas être représentatifs de la série.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Un cas limite pourrait être un cas hautement improbable ou même une erreur de mesure.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verrons que l'écart type est plus fiable.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spTree>
    <p:extLst>
      <p:ext uri="{BB962C8B-B14F-4D97-AF65-F5344CB8AC3E}">
        <p14:creationId xmlns:p14="http://schemas.microsoft.com/office/powerpoint/2010/main" val="91037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Variance et écart-type :</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variance et l'écart-type sont des notions fortement liées.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Ils donnent une idée de la dispersion autour de la moyenne.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cherchons donc à mettre en valeur les écarts à la moyenne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pic>
        <p:nvPicPr>
          <p:cNvPr id="2" name="Image 1">
            <a:extLst>
              <a:ext uri="{FF2B5EF4-FFF2-40B4-BE49-F238E27FC236}">
                <a16:creationId xmlns:a16="http://schemas.microsoft.com/office/drawing/2014/main" id="{C05443D7-C8FE-432E-BDEA-5FCE84864324}"/>
              </a:ext>
            </a:extLst>
          </p:cNvPr>
          <p:cNvPicPr>
            <a:picLocks noChangeAspect="1"/>
          </p:cNvPicPr>
          <p:nvPr/>
        </p:nvPicPr>
        <p:blipFill>
          <a:blip r:embed="rId2"/>
          <a:stretch>
            <a:fillRect/>
          </a:stretch>
        </p:blipFill>
        <p:spPr>
          <a:xfrm>
            <a:off x="368423" y="3101650"/>
            <a:ext cx="8229240" cy="778987"/>
          </a:xfrm>
          <a:prstGeom prst="rect">
            <a:avLst/>
          </a:prstGeom>
        </p:spPr>
      </p:pic>
      <p:pic>
        <p:nvPicPr>
          <p:cNvPr id="3" name="Image 2">
            <a:extLst>
              <a:ext uri="{FF2B5EF4-FFF2-40B4-BE49-F238E27FC236}">
                <a16:creationId xmlns:a16="http://schemas.microsoft.com/office/drawing/2014/main" id="{88A85823-8499-4F0E-8735-5F2200F22B27}"/>
              </a:ext>
            </a:extLst>
          </p:cNvPr>
          <p:cNvPicPr>
            <a:picLocks noChangeAspect="1"/>
          </p:cNvPicPr>
          <p:nvPr/>
        </p:nvPicPr>
        <p:blipFill>
          <a:blip r:embed="rId3"/>
          <a:stretch>
            <a:fillRect/>
          </a:stretch>
        </p:blipFill>
        <p:spPr>
          <a:xfrm>
            <a:off x="2872672" y="3880637"/>
            <a:ext cx="3794459" cy="2612910"/>
          </a:xfrm>
          <a:prstGeom prst="rect">
            <a:avLst/>
          </a:prstGeom>
        </p:spPr>
      </p:pic>
    </p:spTree>
    <p:extLst>
      <p:ext uri="{BB962C8B-B14F-4D97-AF65-F5344CB8AC3E}">
        <p14:creationId xmlns:p14="http://schemas.microsoft.com/office/powerpoint/2010/main" val="293297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Variance et écart-type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écarts à la moyenne se calculent en faisant la différence entre la moyenne et la valeur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Exemple : valeur 5, moyenne 44,2, écart = 44,2 – 5 = 39,2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Dans le calcul de la variance, cet écart est mis au carré pour supprimer les problèmes de signe.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les valeurs sont pondérées, on multiplie la pondération par l'écart au carré : poids * (moyenne – valeur)²</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somme tous les termes correspondant à chacun des écarts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Enfin, on divise la somme obtenue par la somme des pondérations.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Variance = </a:t>
                </a:r>
                <a14:m>
                  <m:oMath xmlns:m="http://schemas.openxmlformats.org/officeDocument/2006/math">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𝑛</m:t>
                        </m:r>
                        <m:r>
                          <a:rPr lang="fr-FR" sz="2400" b="0" i="1" spc="-1" smtClean="0">
                            <a:solidFill>
                              <a:srgbClr val="376092"/>
                            </a:solidFill>
                            <a:latin typeface="Cambria Math" panose="02040503050406030204" pitchFamily="18" charset="0"/>
                          </a:rPr>
                          <m:t>1∗</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r>
                              <a:rPr lang="fr-FR" sz="2400" b="0" i="1" spc="-1" smtClean="0">
                                <a:solidFill>
                                  <a:srgbClr val="376092"/>
                                </a:solidFill>
                                <a:latin typeface="Cambria Math" panose="02040503050406030204" pitchFamily="18" charset="0"/>
                              </a:rPr>
                              <m:t>1−</m:t>
                            </m:r>
                            <m:r>
                              <a:rPr lang="fr-FR" sz="2400" b="0" i="1" spc="-1" smtClean="0">
                                <a:solidFill>
                                  <a:srgbClr val="376092"/>
                                </a:solidFill>
                                <a:latin typeface="Cambria Math" panose="02040503050406030204" pitchFamily="18" charset="0"/>
                              </a:rPr>
                              <m:t>𝑚𝑜𝑦𝑒𝑛𝑛𝑒</m:t>
                            </m:r>
                          </m:e>
                        </m:d>
                        <m:r>
                          <a:rPr lang="fr-FR" sz="2400" b="0" i="1" spc="-1" smtClean="0">
                            <a:solidFill>
                              <a:srgbClr val="376092"/>
                            </a:solidFill>
                            <a:latin typeface="Cambria Math" panose="02040503050406030204" pitchFamily="18" charset="0"/>
                          </a:rPr>
                          <m:t>²+ …</m:t>
                        </m:r>
                        <m:r>
                          <a:rPr lang="fr-FR" sz="2400" b="0" i="1" spc="-1" smtClean="0">
                            <a:solidFill>
                              <a:srgbClr val="376092"/>
                            </a:solidFill>
                            <a:latin typeface="Cambria Math" panose="02040503050406030204" pitchFamily="18" charset="0"/>
                          </a:rPr>
                          <m:t>𝑛𝑘</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𝑥𝑘</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𝑚𝑜𝑦𝑒𝑛𝑛𝑒</m:t>
                        </m:r>
                        <m:r>
                          <a:rPr lang="fr-FR" sz="2400" b="0" i="1" spc="-1" smtClean="0">
                            <a:solidFill>
                              <a:srgbClr val="376092"/>
                            </a:solidFill>
                            <a:latin typeface="Cambria Math" panose="02040503050406030204" pitchFamily="18" charset="0"/>
                          </a:rPr>
                          <m:t>)²</m:t>
                        </m:r>
                      </m:num>
                      <m:den>
                        <m:r>
                          <a:rPr lang="fr-FR" sz="2400" b="0" i="1" spc="-1" smtClean="0">
                            <a:solidFill>
                              <a:srgbClr val="376092"/>
                            </a:solidFill>
                            <a:latin typeface="Cambria Math" panose="02040503050406030204" pitchFamily="18" charset="0"/>
                          </a:rPr>
                          <m:t>𝑛</m:t>
                        </m:r>
                        <m:r>
                          <a:rPr lang="fr-FR" sz="2400" b="0" i="1" spc="-1" smtClean="0">
                            <a:solidFill>
                              <a:srgbClr val="376092"/>
                            </a:solidFill>
                            <a:latin typeface="Cambria Math" panose="02040503050406030204" pitchFamily="18" charset="0"/>
                          </a:rPr>
                          <m:t>1+ …+</m:t>
                        </m:r>
                        <m:r>
                          <a:rPr lang="fr-FR" sz="2400" b="0" i="1" spc="-1" smtClean="0">
                            <a:solidFill>
                              <a:srgbClr val="376092"/>
                            </a:solidFill>
                            <a:latin typeface="Cambria Math" panose="02040503050406030204" pitchFamily="18" charset="0"/>
                          </a:rPr>
                          <m:t>𝑛𝑘</m:t>
                        </m:r>
                      </m:den>
                    </m:f>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69506"/>
                <a:ext cx="8229240" cy="4856253"/>
              </a:xfrm>
              <a:prstGeom prst="rect">
                <a:avLst/>
              </a:prstGeom>
              <a:blipFill>
                <a:blip r:embed="rId2"/>
                <a:stretch>
                  <a:fillRect t="-1882" r="-370" b="-6399"/>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03892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Statistiques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 sont les statistiques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Série statistique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Série statistique à 2 variables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Probabilités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Union et réunion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Probabilités conditionnelles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Indépendance de deux événements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Cas concrets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Questions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Variance et écart-type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Les calculs de variance peuvent être faits facilement sous Excel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calcul de l'écart-type découle naturellement de la variance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Ecart-type :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𝜎</m:t>
                    </m:r>
                  </m:oMath>
                </a14:m>
                <a:r>
                  <a:rPr lang="fr-FR" sz="2400" spc="-1" dirty="0">
                    <a:solidFill>
                      <a:srgbClr val="376092"/>
                    </a:solidFill>
                    <a:latin typeface="Calibri"/>
                  </a:rPr>
                  <a:t> = </a:t>
                </a:r>
                <a14:m>
                  <m:oMath xmlns:m="http://schemas.openxmlformats.org/officeDocument/2006/math">
                    <m:rad>
                      <m:radPr>
                        <m:degHide m:val="on"/>
                        <m:ctrlPr>
                          <a:rPr lang="fr-FR" sz="2400" i="1" spc="-1" dirty="0" smtClean="0">
                            <a:solidFill>
                              <a:srgbClr val="376092"/>
                            </a:solidFill>
                            <a:latin typeface="Cambria Math" panose="02040503050406030204" pitchFamily="18" charset="0"/>
                          </a:rPr>
                        </m:ctrlPr>
                      </m:radPr>
                      <m:deg/>
                      <m:e>
                        <m:r>
                          <a:rPr lang="fr-FR" sz="2400" i="1" spc="-1" dirty="0">
                            <a:solidFill>
                              <a:srgbClr val="376092"/>
                            </a:solidFill>
                            <a:latin typeface="Cambria Math" panose="02040503050406030204" pitchFamily="18" charset="0"/>
                          </a:rPr>
                          <m:t>𝑣</m:t>
                        </m:r>
                        <m:r>
                          <a:rPr lang="fr-FR" sz="2400" b="0" i="1" spc="-1" dirty="0" smtClean="0">
                            <a:solidFill>
                              <a:srgbClr val="376092"/>
                            </a:solidFill>
                            <a:latin typeface="Cambria Math" panose="02040503050406030204" pitchFamily="18" charset="0"/>
                          </a:rPr>
                          <m:t>𝑎𝑟𝑖𝑎𝑛𝑐𝑒</m:t>
                        </m:r>
                      </m:e>
                    </m:rad>
                  </m:oMath>
                </a14:m>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On peut utiliser la fonction racine() sous Excel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L'écart type correspond à la moyenne des distances à la moyenne, plus il est élevé, plus la dispersion est grande.</a:t>
                </a:r>
              </a:p>
              <a:p>
                <a:pPr marL="82800">
                  <a:spcAft>
                    <a:spcPts val="1134"/>
                  </a:spcAft>
                  <a:buClr>
                    <a:srgbClr val="000000"/>
                  </a:buClr>
                  <a:buSzPct val="45000"/>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69506"/>
                <a:ext cx="8229240" cy="4856253"/>
              </a:xfrm>
              <a:prstGeom prst="rect">
                <a:avLst/>
              </a:prstGeom>
              <a:blipFill>
                <a:blip r:embed="rId2"/>
                <a:stretch>
                  <a:fillRect t="-1882" r="-1037" b="-2760"/>
                </a:stretch>
              </a:blipFill>
              <a:ln w="0">
                <a:noFill/>
              </a:ln>
            </p:spPr>
            <p:txBody>
              <a:bodyPr/>
              <a:lstStyle/>
              <a:p>
                <a:r>
                  <a:rPr lang="fr-FR">
                    <a:noFill/>
                  </a:rPr>
                  <a:t> </a:t>
                </a:r>
              </a:p>
            </p:txBody>
          </p:sp>
        </mc:Fallback>
      </mc:AlternateContent>
      <p:pic>
        <p:nvPicPr>
          <p:cNvPr id="2" name="Image 1">
            <a:extLst>
              <a:ext uri="{FF2B5EF4-FFF2-40B4-BE49-F238E27FC236}">
                <a16:creationId xmlns:a16="http://schemas.microsoft.com/office/drawing/2014/main" id="{E5F716EE-CAC6-4A91-9F6E-A91E750F96E2}"/>
              </a:ext>
            </a:extLst>
          </p:cNvPr>
          <p:cNvPicPr>
            <a:picLocks noChangeAspect="1"/>
          </p:cNvPicPr>
          <p:nvPr/>
        </p:nvPicPr>
        <p:blipFill>
          <a:blip r:embed="rId3"/>
          <a:stretch>
            <a:fillRect/>
          </a:stretch>
        </p:blipFill>
        <p:spPr>
          <a:xfrm>
            <a:off x="572250" y="1773371"/>
            <a:ext cx="8114190" cy="1595705"/>
          </a:xfrm>
          <a:prstGeom prst="rect">
            <a:avLst/>
          </a:prstGeom>
        </p:spPr>
      </p:pic>
    </p:spTree>
    <p:extLst>
      <p:ext uri="{BB962C8B-B14F-4D97-AF65-F5344CB8AC3E}">
        <p14:creationId xmlns:p14="http://schemas.microsoft.com/office/powerpoint/2010/main" val="3615808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arrive que l'on veuille observer conjointement deux caractères statistiques pour déterminer s'il existe une corrélation.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Prix au m² dans l'immobilier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Prix d'une pièce par rapport à sa longévité</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Rapport entre la taille et l'âge des enfants de moins de 20 ans.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chaque individu on relève la valeur de deux caractères et on obtient donc des couples que l'on peut présenter sous forme de tableau et de graphique en nuage de points.</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spTree>
    <p:extLst>
      <p:ext uri="{BB962C8B-B14F-4D97-AF65-F5344CB8AC3E}">
        <p14:creationId xmlns:p14="http://schemas.microsoft.com/office/powerpoint/2010/main" val="27996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allons voir s'il y a une corrélation entre la moyenne des notes sur l'année et la note de l'examen final.</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Chacune des lignes peut être analyse de manière indépendante mais nous cherchons ici une relation entre les deux.</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chacune des lignes nous pouvons calculer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moyenne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médiane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variance et l'écart type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point moyen représente le couple (moyenne(série1), moyenne(série2))</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pic>
        <p:nvPicPr>
          <p:cNvPr id="2" name="Image 1">
            <a:extLst>
              <a:ext uri="{FF2B5EF4-FFF2-40B4-BE49-F238E27FC236}">
                <a16:creationId xmlns:a16="http://schemas.microsoft.com/office/drawing/2014/main" id="{4E3ADB71-9C28-49ED-85ED-D6A53D4C7725}"/>
              </a:ext>
            </a:extLst>
          </p:cNvPr>
          <p:cNvPicPr>
            <a:picLocks noChangeAspect="1"/>
          </p:cNvPicPr>
          <p:nvPr/>
        </p:nvPicPr>
        <p:blipFill>
          <a:blip r:embed="rId2"/>
          <a:stretch>
            <a:fillRect/>
          </a:stretch>
        </p:blipFill>
        <p:spPr>
          <a:xfrm>
            <a:off x="457200" y="2214381"/>
            <a:ext cx="8322997" cy="457797"/>
          </a:xfrm>
          <a:prstGeom prst="rect">
            <a:avLst/>
          </a:prstGeom>
        </p:spPr>
      </p:pic>
    </p:spTree>
    <p:extLst>
      <p:ext uri="{BB962C8B-B14F-4D97-AF65-F5344CB8AC3E}">
        <p14:creationId xmlns:p14="http://schemas.microsoft.com/office/powerpoint/2010/main" val="103059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les séries à 1 variables nous avons calculé la variance pour avoir une idée de la dispersion. Ici la formule est un peu différente et nous parlons de covariance: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Cov</a:t>
                </a:r>
                <a:r>
                  <a:rPr lang="fr-FR" sz="2400" spc="-1" dirty="0">
                    <a:solidFill>
                      <a:srgbClr val="376092"/>
                    </a:solidFill>
                    <a:latin typeface="Calibri"/>
                  </a:rPr>
                  <a:t>(x, y) = </a:t>
                </a:r>
                <a14:m>
                  <m:oMath xmlns:m="http://schemas.openxmlformats.org/officeDocument/2006/math">
                    <m:f>
                      <m:fPr>
                        <m:ctrlPr>
                          <a:rPr lang="fr-FR" sz="2400" b="0" i="1" spc="-1" smtClean="0">
                            <a:solidFill>
                              <a:srgbClr val="376092"/>
                            </a:solidFill>
                            <a:latin typeface="Cambria Math" panose="02040503050406030204" pitchFamily="18" charset="0"/>
                          </a:rPr>
                        </m:ctrlPr>
                      </m:fPr>
                      <m:num>
                        <m:r>
                          <a:rPr lang="fr-FR" sz="2400" b="0" i="0" spc="-1" smtClean="0">
                            <a:solidFill>
                              <a:srgbClr val="376092"/>
                            </a:solidFill>
                            <a:latin typeface="Cambria Math" panose="02040503050406030204" pitchFamily="18" charset="0"/>
                          </a:rPr>
                          <m:t>1</m:t>
                        </m:r>
                      </m:num>
                      <m:den>
                        <m:r>
                          <m:rPr>
                            <m:sty m:val="p"/>
                          </m:rPr>
                          <a:rPr lang="fr-FR" sz="2400" b="0" i="0" spc="-1" smtClean="0">
                            <a:solidFill>
                              <a:srgbClr val="376092"/>
                            </a:solidFill>
                            <a:latin typeface="Cambria Math" panose="02040503050406030204" pitchFamily="18" charset="0"/>
                          </a:rPr>
                          <m:t>n</m:t>
                        </m:r>
                      </m:den>
                    </m:f>
                    <m:nary>
                      <m:naryPr>
                        <m:chr m:val="∑"/>
                        <m:ctrlPr>
                          <a:rPr lang="pt-BR" sz="2400" i="1" spc="-1" smtClean="0">
                            <a:solidFill>
                              <a:srgbClr val="376092"/>
                            </a:solidFill>
                            <a:latin typeface="Cambria Math" panose="02040503050406030204" pitchFamily="18" charset="0"/>
                          </a:rPr>
                        </m:ctrlPr>
                      </m:naryPr>
                      <m:sub>
                        <m:r>
                          <m:rPr>
                            <m:brk m:alnAt="23"/>
                          </m:rPr>
                          <a:rPr lang="fr-FR" sz="2400" b="0" i="1" spc="-1" smtClean="0">
                            <a:solidFill>
                              <a:srgbClr val="376092"/>
                            </a:solidFill>
                            <a:latin typeface="Cambria Math" panose="02040503050406030204" pitchFamily="18" charset="0"/>
                          </a:rPr>
                          <m:t>𝑖</m:t>
                        </m:r>
                        <m:r>
                          <a:rPr lang="pt-BR" sz="240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1</m:t>
                        </m:r>
                      </m:sub>
                      <m:sup>
                        <m:r>
                          <a:rPr lang="pt-BR" sz="2400" i="1" spc="-1" smtClean="0">
                            <a:solidFill>
                              <a:srgbClr val="376092"/>
                            </a:solidFill>
                            <a:latin typeface="Cambria Math" panose="02040503050406030204" pitchFamily="18" charset="0"/>
                          </a:rPr>
                          <m:t>𝑛</m:t>
                        </m:r>
                      </m:sup>
                      <m:e>
                        <m:d>
                          <m:dPr>
                            <m:ctrlPr>
                              <a:rPr lang="pt-BR" sz="240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r>
                              <a:rPr lang="fr-FR" sz="2400" b="0" i="1" spc="-1" baseline="-25000" smtClean="0">
                                <a:solidFill>
                                  <a:srgbClr val="376092"/>
                                </a:solidFill>
                                <a:latin typeface="Cambria Math" panose="02040503050406030204" pitchFamily="18" charset="0"/>
                              </a:rPr>
                              <m:t>𝑖</m:t>
                            </m:r>
                            <m:r>
                              <a:rPr lang="fr-FR" sz="2400" b="0" i="1" spc="-1" smtClean="0">
                                <a:solidFill>
                                  <a:srgbClr val="376092"/>
                                </a:solidFill>
                                <a:latin typeface="Cambria Math" panose="02040503050406030204" pitchFamily="18" charset="0"/>
                              </a:rPr>
                              <m:t> −</m:t>
                            </m:r>
                            <m:r>
                              <a:rPr lang="fr-FR" sz="2400" b="0" i="1" spc="-1" smtClean="0">
                                <a:solidFill>
                                  <a:srgbClr val="376092"/>
                                </a:solidFill>
                                <a:latin typeface="Cambria Math" panose="02040503050406030204" pitchFamily="18" charset="0"/>
                              </a:rPr>
                              <m:t>𝑚𝑜𝑦</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e>
                            </m:d>
                          </m:e>
                        </m:d>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𝑦𝑖</m:t>
                        </m:r>
                        <m:r>
                          <a:rPr lang="fr-FR" sz="2400" b="0" i="1" spc="-1" smtClean="0">
                            <a:solidFill>
                              <a:srgbClr val="376092"/>
                            </a:solidFill>
                            <a:latin typeface="Cambria Math" panose="02040503050406030204" pitchFamily="18" charset="0"/>
                          </a:rPr>
                          <m:t> −</m:t>
                        </m:r>
                        <m:r>
                          <a:rPr lang="fr-FR" sz="2400" b="0" i="1" spc="-1" smtClean="0">
                            <a:solidFill>
                              <a:srgbClr val="376092"/>
                            </a:solidFill>
                            <a:latin typeface="Cambria Math" panose="02040503050406030204" pitchFamily="18" charset="0"/>
                          </a:rPr>
                          <m:t>𝑚𝑜𝑦</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𝑦</m:t>
                            </m:r>
                          </m:e>
                        </m:d>
                        <m:r>
                          <a:rPr lang="fr-FR" sz="2400" b="0" i="1" spc="-1" smtClean="0">
                            <a:solidFill>
                              <a:srgbClr val="376092"/>
                            </a:solidFill>
                            <a:latin typeface="Cambria Math" panose="02040503050406030204" pitchFamily="18" charset="0"/>
                          </a:rPr>
                          <m:t>)</m:t>
                        </m:r>
                      </m:e>
                    </m:nary>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dispersion est facilement compréhensible, pour chaque point on multiplie l'écart par rapport à la moyenne en x par l'écart par rapport à la moyenne en y.</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covariance devient plus positive si l'écart est dans le même sens et plus négative si les écarts sont de sens différents.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la covariance de la série vu précédemment</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69506"/>
                <a:ext cx="8229240" cy="4856253"/>
              </a:xfrm>
              <a:prstGeom prst="rect">
                <a:avLst/>
              </a:prstGeom>
              <a:blipFill>
                <a:blip r:embed="rId2"/>
                <a:stretch>
                  <a:fillRect t="-1882" r="-2815" b="-4141"/>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3456967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 de la covariance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Plus la covariance est positive, plus cela témoigne que les valeurs supérieures à la moyenne de la série 1 sont en relation avec les valeurs supérieures à la moyenne dans la série 2.</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Inversement, une valeur de covariance négative indique que les valeurs supérieures à la moyenne de la série 1 sont en relation avec des valeurs inférieures à la moyenne dans la série 2.</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pic>
        <p:nvPicPr>
          <p:cNvPr id="3" name="Image 2">
            <a:extLst>
              <a:ext uri="{FF2B5EF4-FFF2-40B4-BE49-F238E27FC236}">
                <a16:creationId xmlns:a16="http://schemas.microsoft.com/office/drawing/2014/main" id="{297BBF36-824C-4D3D-8E75-6C32EB82622D}"/>
              </a:ext>
            </a:extLst>
          </p:cNvPr>
          <p:cNvPicPr>
            <a:picLocks noChangeAspect="1"/>
          </p:cNvPicPr>
          <p:nvPr/>
        </p:nvPicPr>
        <p:blipFill>
          <a:blip r:embed="rId2"/>
          <a:stretch>
            <a:fillRect/>
          </a:stretch>
        </p:blipFill>
        <p:spPr>
          <a:xfrm>
            <a:off x="457200" y="1777699"/>
            <a:ext cx="8522563" cy="1993840"/>
          </a:xfrm>
          <a:prstGeom prst="rect">
            <a:avLst/>
          </a:prstGeom>
        </p:spPr>
      </p:pic>
    </p:spTree>
    <p:extLst>
      <p:ext uri="{BB962C8B-B14F-4D97-AF65-F5344CB8AC3E}">
        <p14:creationId xmlns:p14="http://schemas.microsoft.com/office/powerpoint/2010/main" val="2427386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représenter de manière graphique les données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Plus les points sont alignés, plus il y a corrélation entre les deux séries statistiques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Plus les points sont dispersés, moins il y a de corrélation entre les deux séries statistiques.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graphicFrame>
        <p:nvGraphicFramePr>
          <p:cNvPr id="5" name="Graphique 4">
            <a:extLst>
              <a:ext uri="{FF2B5EF4-FFF2-40B4-BE49-F238E27FC236}">
                <a16:creationId xmlns:a16="http://schemas.microsoft.com/office/drawing/2014/main" id="{F9C3BC43-4A3E-4947-B220-0C4B8AB36222}"/>
              </a:ext>
            </a:extLst>
          </p:cNvPr>
          <p:cNvGraphicFramePr>
            <a:graphicFrameLocks/>
          </p:cNvGraphicFramePr>
          <p:nvPr>
            <p:extLst>
              <p:ext uri="{D42A27DB-BD31-4B8C-83A1-F6EECF244321}">
                <p14:modId xmlns:p14="http://schemas.microsoft.com/office/powerpoint/2010/main" val="2564252260"/>
              </p:ext>
            </p:extLst>
          </p:nvPr>
        </p:nvGraphicFramePr>
        <p:xfrm>
          <a:off x="2348144" y="167594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397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Pour savoir si les points sont alignés, on peut calculer le coefficient de corrélation linéaire :</a:t>
                </a:r>
              </a:p>
              <a:p>
                <a:pPr marL="997200" lvl="2">
                  <a:spcAft>
                    <a:spcPts val="1134"/>
                  </a:spcAft>
                  <a:buClr>
                    <a:srgbClr val="000000"/>
                  </a:buClr>
                  <a:buSzPct val="45000"/>
                </a:pPr>
                <a:r>
                  <a:rPr lang="fr-FR" sz="2400" spc="-1" dirty="0">
                    <a:solidFill>
                      <a:srgbClr val="376092"/>
                    </a:solidFill>
                    <a:latin typeface="Calibri"/>
                  </a:rPr>
                  <a:t>R </a:t>
                </a:r>
                <a14:m>
                  <m:oMath xmlns:m="http://schemas.openxmlformats.org/officeDocument/2006/math">
                    <m:r>
                      <a:rPr lang="en-US" sz="2400" i="1" spc="-1" smtClean="0">
                        <a:solidFill>
                          <a:srgbClr val="376092"/>
                        </a:solidFill>
                        <a:latin typeface="Cambria Math" panose="02040503050406030204" pitchFamily="18" charset="0"/>
                      </a:rPr>
                      <m:t>=</m:t>
                    </m:r>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𝑐𝑜𝑣</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𝑥</m:t>
                        </m:r>
                        <m:r>
                          <a:rPr lang="fr-FR" sz="2400" b="0" i="1" spc="-1" smtClean="0">
                            <a:solidFill>
                              <a:srgbClr val="376092"/>
                            </a:solidFill>
                            <a:latin typeface="Cambria Math" panose="02040503050406030204" pitchFamily="18" charset="0"/>
                          </a:rPr>
                          <m:t>, </m:t>
                        </m:r>
                        <m:r>
                          <a:rPr lang="fr-FR" sz="2400" b="0" i="1" spc="-1" smtClean="0">
                            <a:solidFill>
                              <a:srgbClr val="376092"/>
                            </a:solidFill>
                            <a:latin typeface="Cambria Math" panose="02040503050406030204" pitchFamily="18" charset="0"/>
                          </a:rPr>
                          <m:t>𝑦</m:t>
                        </m:r>
                        <m:r>
                          <a:rPr lang="fr-FR" sz="2400" b="0" i="1" spc="-1" smtClean="0">
                            <a:solidFill>
                              <a:srgbClr val="376092"/>
                            </a:solidFill>
                            <a:latin typeface="Cambria Math" panose="02040503050406030204" pitchFamily="18" charset="0"/>
                          </a:rPr>
                          <m:t>)</m:t>
                        </m:r>
                      </m:num>
                      <m:den>
                        <m:r>
                          <a:rPr lang="fr-FR" sz="2400" i="1" spc="-1">
                            <a:solidFill>
                              <a:srgbClr val="376092"/>
                            </a:solidFill>
                            <a:latin typeface="Cambria Math" panose="02040503050406030204" pitchFamily="18" charset="0"/>
                            <a:ea typeface="Cambria Math" panose="02040503050406030204" pitchFamily="18" charset="0"/>
                          </a:rPr>
                          <m:t>𝜎</m:t>
                        </m:r>
                        <m:r>
                          <a:rPr lang="fr-FR" sz="2400" b="0" i="1" spc="-1" baseline="-25000" smtClean="0">
                            <a:solidFill>
                              <a:srgbClr val="376092"/>
                            </a:solidFill>
                            <a:latin typeface="Cambria Math" panose="02040503050406030204" pitchFamily="18" charset="0"/>
                            <a:ea typeface="Cambria Math" panose="02040503050406030204" pitchFamily="18" charset="0"/>
                          </a:rPr>
                          <m:t>𝑥</m:t>
                        </m:r>
                        <m:r>
                          <a:rPr lang="fr-FR" sz="2400" b="0" i="1" spc="-1" smtClean="0">
                            <a:solidFill>
                              <a:srgbClr val="376092"/>
                            </a:solidFill>
                            <a:latin typeface="Cambria Math" panose="02040503050406030204" pitchFamily="18" charset="0"/>
                            <a:ea typeface="Cambria Math" panose="02040503050406030204" pitchFamily="18" charset="0"/>
                          </a:rPr>
                          <m:t>.</m:t>
                        </m:r>
                        <m:r>
                          <a:rPr lang="fr-FR" sz="2400" i="1" spc="-1">
                            <a:solidFill>
                              <a:srgbClr val="376092"/>
                            </a:solidFill>
                            <a:latin typeface="Cambria Math" panose="02040503050406030204" pitchFamily="18" charset="0"/>
                            <a:ea typeface="Cambria Math" panose="02040503050406030204" pitchFamily="18" charset="0"/>
                          </a:rPr>
                          <m:t>𝜎</m:t>
                        </m:r>
                        <m:r>
                          <a:rPr lang="fr-FR" sz="2400" b="0" i="1" spc="-1" baseline="-25000" smtClean="0">
                            <a:solidFill>
                              <a:srgbClr val="376092"/>
                            </a:solidFill>
                            <a:latin typeface="Cambria Math" panose="02040503050406030204" pitchFamily="18" charset="0"/>
                            <a:ea typeface="Cambria Math" panose="02040503050406030204" pitchFamily="18" charset="0"/>
                          </a:rPr>
                          <m:t>𝑦</m:t>
                        </m:r>
                      </m:den>
                    </m:f>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r pour la série vue précédemment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considère qu'il y a corrélation si on se trouve dans un des cas suivants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0,85 &lt;= r &lt;= 1</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 &lt;= r &lt;= -0,85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r = 1 ou r = -1, alors il existe une droite qui passe par tous les points.</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69506"/>
                <a:ext cx="8229240" cy="4856253"/>
              </a:xfrm>
              <a:prstGeom prst="rect">
                <a:avLst/>
              </a:prstGeom>
              <a:blipFill>
                <a:blip r:embed="rId2"/>
                <a:stretch>
                  <a:fillRect t="-1882" r="-1037" b="-10790"/>
                </a:stretch>
              </a:blipFill>
              <a:ln w="0">
                <a:noFill/>
              </a:ln>
            </p:spPr>
            <p:txBody>
              <a:bodyPr/>
              <a:lstStyle/>
              <a:p>
                <a:r>
                  <a:rPr lang="fr-FR">
                    <a:noFill/>
                  </a:rPr>
                  <a:t> </a:t>
                </a:r>
              </a:p>
            </p:txBody>
          </p:sp>
        </mc:Fallback>
      </mc:AlternateContent>
      <p:pic>
        <p:nvPicPr>
          <p:cNvPr id="2" name="Image 1">
            <a:extLst>
              <a:ext uri="{FF2B5EF4-FFF2-40B4-BE49-F238E27FC236}">
                <a16:creationId xmlns:a16="http://schemas.microsoft.com/office/drawing/2014/main" id="{387910EA-29D3-4717-B2CE-97974B542ABD}"/>
              </a:ext>
            </a:extLst>
          </p:cNvPr>
          <p:cNvPicPr>
            <a:picLocks noChangeAspect="1"/>
          </p:cNvPicPr>
          <p:nvPr/>
        </p:nvPicPr>
        <p:blipFill>
          <a:blip r:embed="rId3"/>
          <a:stretch>
            <a:fillRect/>
          </a:stretch>
        </p:blipFill>
        <p:spPr>
          <a:xfrm>
            <a:off x="310718" y="3309972"/>
            <a:ext cx="8686440" cy="461567"/>
          </a:xfrm>
          <a:prstGeom prst="rect">
            <a:avLst/>
          </a:prstGeom>
        </p:spPr>
      </p:pic>
    </p:spTree>
    <p:extLst>
      <p:ext uri="{BB962C8B-B14F-4D97-AF65-F5344CB8AC3E}">
        <p14:creationId xmlns:p14="http://schemas.microsoft.com/office/powerpoint/2010/main" val="3845938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les points semblent alignés, on détermine la droite d'ajustement : y = </a:t>
                </a:r>
                <a14:m>
                  <m:oMath xmlns:m="http://schemas.openxmlformats.org/officeDocument/2006/math">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𝑐𝑜𝑣</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r>
                              <a:rPr lang="fr-FR" sz="2400" b="0" i="1" spc="-1" smtClean="0">
                                <a:solidFill>
                                  <a:srgbClr val="376092"/>
                                </a:solidFill>
                                <a:latin typeface="Cambria Math" panose="02040503050406030204" pitchFamily="18" charset="0"/>
                              </a:rPr>
                              <m:t>, </m:t>
                            </m:r>
                            <m:r>
                              <a:rPr lang="fr-FR" sz="2400" b="0" i="1" spc="-1" smtClean="0">
                                <a:solidFill>
                                  <a:srgbClr val="376092"/>
                                </a:solidFill>
                                <a:latin typeface="Cambria Math" panose="02040503050406030204" pitchFamily="18" charset="0"/>
                              </a:rPr>
                              <m:t>𝑦</m:t>
                            </m:r>
                          </m:e>
                        </m:d>
                      </m:num>
                      <m:den>
                        <m:r>
                          <a:rPr lang="fr-FR" sz="2400" b="0" i="1" spc="-1" smtClean="0">
                            <a:solidFill>
                              <a:srgbClr val="376092"/>
                            </a:solidFill>
                            <a:latin typeface="Cambria Math" panose="02040503050406030204" pitchFamily="18" charset="0"/>
                          </a:rPr>
                          <m:t>𝑣𝑎𝑟𝑖𝑎𝑛𝑐𝑒</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e>
                        </m:d>
                      </m:den>
                    </m:f>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r>
                          <a:rPr lang="fr-FR" sz="2400" b="0" i="1" spc="-1" smtClean="0">
                            <a:solidFill>
                              <a:srgbClr val="376092"/>
                            </a:solidFill>
                            <a:latin typeface="Cambria Math" panose="02040503050406030204" pitchFamily="18" charset="0"/>
                          </a:rPr>
                          <m:t> −</m:t>
                        </m:r>
                        <m:r>
                          <a:rPr lang="fr-FR" sz="2400" b="0" i="1" spc="-1" smtClean="0">
                            <a:solidFill>
                              <a:srgbClr val="376092"/>
                            </a:solidFill>
                            <a:latin typeface="Cambria Math" panose="02040503050406030204" pitchFamily="18" charset="0"/>
                          </a:rPr>
                          <m:t>𝑚𝑜𝑦</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e>
                        </m:d>
                      </m:e>
                    </m:d>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𝑚𝑜𝑦</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𝑦</m:t>
                    </m:r>
                    <m:r>
                      <a:rPr lang="fr-FR" sz="2400" b="0" i="1" spc="-1" smtClean="0">
                        <a:solidFill>
                          <a:srgbClr val="376092"/>
                        </a:solidFill>
                        <a:latin typeface="Cambria Math" panose="02040503050406030204" pitchFamily="18" charset="0"/>
                      </a:rPr>
                      <m:t>)</m:t>
                    </m:r>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 graphique reprend la série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r puis calculons l'équation de droite pour cette série.</a:t>
                </a: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69506"/>
                <a:ext cx="8229240" cy="4856253"/>
              </a:xfrm>
              <a:prstGeom prst="rect">
                <a:avLst/>
              </a:prstGeom>
              <a:blipFill>
                <a:blip r:embed="rId2"/>
                <a:stretch>
                  <a:fillRect t="-1882" r="-1111" b="-6650"/>
                </a:stretch>
              </a:blipFill>
              <a:ln w="0">
                <a:noFill/>
              </a:ln>
            </p:spPr>
            <p:txBody>
              <a:bodyPr/>
              <a:lstStyle/>
              <a:p>
                <a:r>
                  <a:rPr lang="fr-FR">
                    <a:noFill/>
                  </a:rPr>
                  <a:t> </a:t>
                </a:r>
              </a:p>
            </p:txBody>
          </p:sp>
        </mc:Fallback>
      </mc:AlternateContent>
      <p:graphicFrame>
        <p:nvGraphicFramePr>
          <p:cNvPr id="6" name="Graphique 5">
            <a:extLst>
              <a:ext uri="{FF2B5EF4-FFF2-40B4-BE49-F238E27FC236}">
                <a16:creationId xmlns:a16="http://schemas.microsoft.com/office/drawing/2014/main" id="{E03694F3-1C0D-46BE-9352-BC3240161866}"/>
              </a:ext>
            </a:extLst>
          </p:cNvPr>
          <p:cNvGraphicFramePr>
            <a:graphicFrameLocks/>
          </p:cNvGraphicFramePr>
          <p:nvPr>
            <p:extLst>
              <p:ext uri="{D42A27DB-BD31-4B8C-83A1-F6EECF244321}">
                <p14:modId xmlns:p14="http://schemas.microsoft.com/office/powerpoint/2010/main" val="3998910355"/>
              </p:ext>
            </p:extLst>
          </p:nvPr>
        </p:nvGraphicFramePr>
        <p:xfrm>
          <a:off x="2561208" y="2181303"/>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3" name="Image 2">
            <a:extLst>
              <a:ext uri="{FF2B5EF4-FFF2-40B4-BE49-F238E27FC236}">
                <a16:creationId xmlns:a16="http://schemas.microsoft.com/office/drawing/2014/main" id="{C139C931-429D-472E-8B33-4FE5DF9A7105}"/>
              </a:ext>
            </a:extLst>
          </p:cNvPr>
          <p:cNvPicPr>
            <a:picLocks noChangeAspect="1"/>
          </p:cNvPicPr>
          <p:nvPr/>
        </p:nvPicPr>
        <p:blipFill>
          <a:blip r:embed="rId4"/>
          <a:stretch>
            <a:fillRect/>
          </a:stretch>
        </p:blipFill>
        <p:spPr>
          <a:xfrm>
            <a:off x="537099" y="5369857"/>
            <a:ext cx="8229240" cy="437273"/>
          </a:xfrm>
          <a:prstGeom prst="rect">
            <a:avLst/>
          </a:prstGeom>
        </p:spPr>
      </p:pic>
    </p:spTree>
    <p:extLst>
      <p:ext uri="{BB962C8B-B14F-4D97-AF65-F5344CB8AC3E}">
        <p14:creationId xmlns:p14="http://schemas.microsoft.com/office/powerpoint/2010/main" val="148232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Arrondissons à 1 pour simplifier nos calculs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y = </a:t>
                </a:r>
                <a14:m>
                  <m:oMath xmlns:m="http://schemas.openxmlformats.org/officeDocument/2006/math">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𝑐𝑜𝑣</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r>
                              <a:rPr lang="fr-FR" sz="2400" b="0" i="1" spc="-1" smtClean="0">
                                <a:solidFill>
                                  <a:srgbClr val="376092"/>
                                </a:solidFill>
                                <a:latin typeface="Cambria Math" panose="02040503050406030204" pitchFamily="18" charset="0"/>
                              </a:rPr>
                              <m:t>, </m:t>
                            </m:r>
                            <m:r>
                              <a:rPr lang="fr-FR" sz="2400" b="0" i="1" spc="-1" smtClean="0">
                                <a:solidFill>
                                  <a:srgbClr val="376092"/>
                                </a:solidFill>
                                <a:latin typeface="Cambria Math" panose="02040503050406030204" pitchFamily="18" charset="0"/>
                              </a:rPr>
                              <m:t>𝑦</m:t>
                            </m:r>
                          </m:e>
                        </m:d>
                      </m:num>
                      <m:den>
                        <m:r>
                          <a:rPr lang="fr-FR" sz="2400" b="0" i="1" spc="-1" smtClean="0">
                            <a:solidFill>
                              <a:srgbClr val="376092"/>
                            </a:solidFill>
                            <a:latin typeface="Cambria Math" panose="02040503050406030204" pitchFamily="18" charset="0"/>
                          </a:rPr>
                          <m:t>𝑣𝑎𝑟𝑖𝑎𝑛𝑐𝑒</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e>
                        </m:d>
                      </m:den>
                    </m:f>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r>
                          <a:rPr lang="fr-FR" sz="2400" b="0" i="1" spc="-1" smtClean="0">
                            <a:solidFill>
                              <a:srgbClr val="376092"/>
                            </a:solidFill>
                            <a:latin typeface="Cambria Math" panose="02040503050406030204" pitchFamily="18" charset="0"/>
                          </a:rPr>
                          <m:t> −</m:t>
                        </m:r>
                        <m:r>
                          <a:rPr lang="fr-FR" sz="2400" b="0" i="1" spc="-1" smtClean="0">
                            <a:solidFill>
                              <a:srgbClr val="376092"/>
                            </a:solidFill>
                            <a:latin typeface="Cambria Math" panose="02040503050406030204" pitchFamily="18" charset="0"/>
                          </a:rPr>
                          <m:t>𝑚𝑜𝑦</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𝑥</m:t>
                            </m:r>
                          </m:e>
                        </m:d>
                      </m:e>
                    </m:d>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𝑚𝑜𝑦</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𝑦</m:t>
                        </m:r>
                      </m:e>
                    </m:d>
                  </m:oMath>
                </a14:m>
                <a:endParaRPr lang="fr-FR" sz="2400" b="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Y = x – 11 + 10,7 = x - 0,3</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notons que la droite d'ajustement passe par le point moyen.</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69506"/>
                <a:ext cx="8229240" cy="4856253"/>
              </a:xfrm>
              <a:prstGeom prst="rect">
                <a:avLst/>
              </a:prstGeom>
              <a:blipFill>
                <a:blip r:embed="rId2"/>
                <a:stretch>
                  <a:fillRect b="-6650"/>
                </a:stretch>
              </a:blipFill>
              <a:ln w="0">
                <a:noFill/>
              </a:ln>
            </p:spPr>
            <p:txBody>
              <a:bodyPr/>
              <a:lstStyle/>
              <a:p>
                <a:r>
                  <a:rPr lang="fr-FR">
                    <a:noFill/>
                  </a:rPr>
                  <a:t> </a:t>
                </a:r>
              </a:p>
            </p:txBody>
          </p:sp>
        </mc:Fallback>
      </mc:AlternateContent>
      <p:pic>
        <p:nvPicPr>
          <p:cNvPr id="2" name="Image 1">
            <a:extLst>
              <a:ext uri="{FF2B5EF4-FFF2-40B4-BE49-F238E27FC236}">
                <a16:creationId xmlns:a16="http://schemas.microsoft.com/office/drawing/2014/main" id="{ACCA108B-52D2-4F97-9FE2-29B433E55A27}"/>
              </a:ext>
            </a:extLst>
          </p:cNvPr>
          <p:cNvPicPr>
            <a:picLocks noChangeAspect="1"/>
          </p:cNvPicPr>
          <p:nvPr/>
        </p:nvPicPr>
        <p:blipFill>
          <a:blip r:embed="rId3"/>
          <a:stretch>
            <a:fillRect/>
          </a:stretch>
        </p:blipFill>
        <p:spPr>
          <a:xfrm>
            <a:off x="457200" y="1093311"/>
            <a:ext cx="8469297" cy="2637670"/>
          </a:xfrm>
          <a:prstGeom prst="rect">
            <a:avLst/>
          </a:prstGeom>
        </p:spPr>
      </p:pic>
    </p:spTree>
    <p:extLst>
      <p:ext uri="{BB962C8B-B14F-4D97-AF65-F5344CB8AC3E}">
        <p14:creationId xmlns:p14="http://schemas.microsoft.com/office/powerpoint/2010/main" val="3663676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utiliser Excel pour vérifier nos calculs.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Prenez le graphique qui représente le nuage de points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Faire un clique droit sur un des points du graphique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Cliquez sur "ajouter une courbe de tendance"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Sélectionner l'option "afficher l'équation sur le graphique"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complément, vous pouvez utiliser les fonctions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Pente : obtenir le coefficient directeur de la droite</a:t>
            </a:r>
          </a:p>
          <a:p>
            <a:pPr marL="864000" lvl="1" indent="-324000">
              <a:spcAft>
                <a:spcPts val="1134"/>
              </a:spcAft>
              <a:buClr>
                <a:srgbClr val="000000"/>
              </a:buClr>
              <a:buSzPct val="45000"/>
              <a:buFont typeface="Wingdings" charset="2"/>
              <a:buChar char=""/>
            </a:pPr>
            <a:r>
              <a:rPr lang="fr-FR" sz="2400" spc="-1" dirty="0" err="1">
                <a:solidFill>
                  <a:srgbClr val="376092"/>
                </a:solidFill>
                <a:latin typeface="Calibri"/>
              </a:rPr>
              <a:t>Ordonnee.origine</a:t>
            </a:r>
            <a:r>
              <a:rPr lang="fr-FR" sz="2400" spc="-1" dirty="0">
                <a:solidFill>
                  <a:srgbClr val="376092"/>
                </a:solidFill>
                <a:latin typeface="Calibri"/>
              </a:rPr>
              <a:t> : obtenir l'ordonnée à l'origine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spTree>
    <p:extLst>
      <p:ext uri="{BB962C8B-B14F-4D97-AF65-F5344CB8AC3E}">
        <p14:creationId xmlns:p14="http://schemas.microsoft.com/office/powerpoint/2010/main" val="175215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 sont les statistiques ?</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statistique est une discipline qui étudie les phénomènes à travers la collecte de données, leur analyse, l’interprétation des résultats et leur présentation.</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C’est à la fois une branche</a:t>
            </a:r>
            <a:r>
              <a:rPr lang="fr-FR" sz="2400" spc="-1" dirty="0">
                <a:solidFill>
                  <a:srgbClr val="376092"/>
                </a:solidFill>
                <a:latin typeface="Calibri"/>
              </a:rPr>
              <a:t> des mathématiques appliquées, une méthode et un ensemble de techniques.</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La statistique fait partie de la science des données (Data Science). C’est un secteur en plein essor.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statistique s’appuie sur la théorie des probabilités.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Elle est utilisée dans des domaines très variés : l’économie, la biologie, le management, l’informatique, la santé….</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Série à 2 variables:</a:t>
            </a:r>
            <a:endParaRPr lang="en-US" sz="3200" b="0" strike="noStrike" spc="-1" dirty="0">
              <a:solidFill>
                <a:srgbClr val="376092"/>
              </a:solidFill>
              <a:latin typeface="Arial"/>
            </a:endParaRPr>
          </a:p>
        </p:txBody>
      </p:sp>
      <p:sp>
        <p:nvSpPr>
          <p:cNvPr id="136" name="TextShape 2"/>
          <p:cNvSpPr txBox="1"/>
          <p:nvPr/>
        </p:nvSpPr>
        <p:spPr>
          <a:xfrm>
            <a:off x="457200" y="1269506"/>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nuage de point peut être également approximer avec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ajustement exponentiel</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ajustement sous forme de puissance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approximation nous permet à partir d'un élément dans une des deux séries d'avoir une bonne valeur de l'élément correspondant dans la même série.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les notes sur l'année et la note au final montrent une corrélation, il est alors possible de prévoir la note du final en connaissant les notes de l'année.</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2800">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540000" lvl="1">
              <a:spcAft>
                <a:spcPts val="1134"/>
              </a:spcAft>
              <a:buClr>
                <a:srgbClr val="000000"/>
              </a:buClr>
              <a:buSzPct val="45000"/>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p:txBody>
      </p:sp>
    </p:spTree>
    <p:extLst>
      <p:ext uri="{BB962C8B-B14F-4D97-AF65-F5344CB8AC3E}">
        <p14:creationId xmlns:p14="http://schemas.microsoft.com/office/powerpoint/2010/main" val="2787462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012054"/>
                <a:ext cx="8229240" cy="511370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résultat d’une expérience aléatoire est appelé un événement.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Une probabilité est la quantification de la chance qu’un événement a de se réaliser. Il est donc nécessaire de recenser tous les résultats possibles : l’univers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Exemple : Lorsque je lance un dé 6. L’univers comporte 6 possibilités : </a:t>
                </a:r>
                <a14:m>
                  <m:oMath xmlns:m="http://schemas.openxmlformats.org/officeDocument/2006/math">
                    <m:r>
                      <a:rPr lang="fr-FR" sz="2400" i="1" spc="-1" smtClean="0">
                        <a:solidFill>
                          <a:srgbClr val="376092"/>
                        </a:solidFill>
                        <a:latin typeface="Cambria Math" panose="02040503050406030204" pitchFamily="18" charset="0"/>
                      </a:rPr>
                      <m:t>𝛺</m:t>
                    </m:r>
                    <m:r>
                      <a:rPr lang="fr-FR" sz="2400" b="0" i="1" spc="-1" smtClean="0">
                        <a:solidFill>
                          <a:srgbClr val="376092"/>
                        </a:solidFill>
                        <a:latin typeface="Cambria Math" panose="02040503050406030204" pitchFamily="18" charset="0"/>
                      </a:rPr>
                      <m:t>= </m:t>
                    </m:r>
                  </m:oMath>
                </a14:m>
                <a:r>
                  <a:rPr lang="fr-FR" sz="2400" spc="-1" dirty="0">
                    <a:solidFill>
                      <a:srgbClr val="376092"/>
                    </a:solidFill>
                    <a:latin typeface="Calibri"/>
                  </a:rPr>
                  <a:t>{1, 2, 3, 4, 5, 6}</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Si le dé est équilibré, alors chacun de ces résultats a la même probabilité de se produire (les issues sont équiprobables ) :</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P(1) = 1/6</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P(2) = 1/6</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a:t>
                </a: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012054"/>
                <a:ext cx="8229240" cy="5113706"/>
              </a:xfrm>
              <a:prstGeom prst="rect">
                <a:avLst/>
              </a:prstGeom>
              <a:blipFill>
                <a:blip r:embed="rId2"/>
                <a:stretch>
                  <a:fillRect t="-1788" r="-222" b="-12992"/>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333268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Rappels sur quelques notion de probabilités :</a:t>
            </a:r>
            <a:endParaRPr lang="en-US" sz="3200" b="0" strike="noStrike" spc="-1" dirty="0">
              <a:solidFill>
                <a:srgbClr val="376092"/>
              </a:solidFill>
              <a:latin typeface="Arial"/>
            </a:endParaRPr>
          </a:p>
        </p:txBody>
      </p:sp>
      <p:sp>
        <p:nvSpPr>
          <p:cNvPr id="136" name="TextShape 2"/>
          <p:cNvSpPr txBox="1"/>
          <p:nvPr/>
        </p:nvSpPr>
        <p:spPr>
          <a:xfrm>
            <a:off x="457200" y="949911"/>
            <a:ext cx="8229240" cy="517584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également possible de représenter les probabilités sous forme d’arbre (loi de probabilité)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 genre d'exemple respecte la loi des grands nombres : Les fréquences obtenues d'un événement E se rapprochent d'une valeur théorique lorsque le nombre d'expérience augmente.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Cette fréquence est la probabilité de E.</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2" name="Image 1">
            <a:extLst>
              <a:ext uri="{FF2B5EF4-FFF2-40B4-BE49-F238E27FC236}">
                <a16:creationId xmlns:a16="http://schemas.microsoft.com/office/drawing/2014/main" id="{C90B393B-6613-46DB-9C5D-8D6FF37DF712}"/>
              </a:ext>
            </a:extLst>
          </p:cNvPr>
          <p:cNvPicPr>
            <a:picLocks noChangeAspect="1"/>
          </p:cNvPicPr>
          <p:nvPr/>
        </p:nvPicPr>
        <p:blipFill>
          <a:blip r:embed="rId2"/>
          <a:stretch>
            <a:fillRect/>
          </a:stretch>
        </p:blipFill>
        <p:spPr>
          <a:xfrm>
            <a:off x="3018316" y="1857560"/>
            <a:ext cx="4705350" cy="2876550"/>
          </a:xfrm>
          <a:prstGeom prst="rect">
            <a:avLst/>
          </a:prstGeom>
        </p:spPr>
      </p:pic>
    </p:spTree>
    <p:extLst>
      <p:ext uri="{BB962C8B-B14F-4D97-AF65-F5344CB8AC3E}">
        <p14:creationId xmlns:p14="http://schemas.microsoft.com/office/powerpoint/2010/main" val="2803412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Rappels sur quelques notion de probabilités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Sur ces exemples simples, la probabilité de chaque événement est facilement observable.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Sur des cas plus compliqués, il va falloir passer par des calculs de probabilités.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nous devions calculer la probabilité de jeter un dé et d'obtenir un 6, nous pourrions partir du fait que nous voulons un événement précis parmi les 6 éléments dans l'univers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1/6 = 0,1666667 ou 16,7 %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probabilité pour obtenir un 5 est la même si le dé n'est pas truqué.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235228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Rappels sur quelques notion de probabilités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Un événement n'est pas limité aux valeurs de l'univers, nous pouvons avoir des événement plus complexes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Probabilité d'avoir un nombre pair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Probabilité d'avoir un nombre &gt;= 5</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Probabilité d'avoir un nombre premier.</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On distingue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Evénements élémentaires qui sont réduits à une unique issu de l'expérience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Evénements qui sont constitué de plusieurs issues d'une même expérience aléatoire.</a:t>
            </a: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98908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Rappels sur quelques notion de probabilités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nous reprenons le cas de notre dé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Probabilité d'avoir un nombre pair </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p(2) + p(4) + p(5) = 1/6 + 1/6 + 1/6 = 1/2 =0,5 (50%)</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Probabilité d'avoir un nombre &gt;= 5</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P(5) + p(6) = 1/6 + 1/6 = 1/3 = 0,3333 (33,3%)</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Probabilité d'avoir un nombre premier.</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P(1) + p(2) + p(3) + p(5) = 2/3 = 0,666667 (66,7%)</a:t>
            </a: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2195619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Rappels sur quelques notion de probabilités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Quelque soit l'événement E : 0 &lt;= P(E) &lt;= 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La somme des probabilités des événements élémentaires = 1</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possible également d’exprimer la négation d’une probabilité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probabilité que l’événement A ne se produise pas est P(non(A)) = 1 – P(A). Cela se comprend bien avec un schéma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3" name="Image 2">
            <a:extLst>
              <a:ext uri="{FF2B5EF4-FFF2-40B4-BE49-F238E27FC236}">
                <a16:creationId xmlns:a16="http://schemas.microsoft.com/office/drawing/2014/main" id="{B415AD84-4C81-42C9-B5CE-475A22ABD124}"/>
              </a:ext>
            </a:extLst>
          </p:cNvPr>
          <p:cNvPicPr>
            <a:picLocks noChangeAspect="1"/>
          </p:cNvPicPr>
          <p:nvPr/>
        </p:nvPicPr>
        <p:blipFill>
          <a:blip r:embed="rId2"/>
          <a:stretch>
            <a:fillRect/>
          </a:stretch>
        </p:blipFill>
        <p:spPr>
          <a:xfrm>
            <a:off x="3304620" y="3908394"/>
            <a:ext cx="2925700" cy="2674926"/>
          </a:xfrm>
          <a:prstGeom prst="rect">
            <a:avLst/>
          </a:prstGeom>
        </p:spPr>
      </p:pic>
    </p:spTree>
    <p:extLst>
      <p:ext uri="{BB962C8B-B14F-4D97-AF65-F5344CB8AC3E}">
        <p14:creationId xmlns:p14="http://schemas.microsoft.com/office/powerpoint/2010/main" val="561653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 Intersection et réunion</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Considérons deux événements A et B :</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est l'intersection et contient tous les éléments de A et de B</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 U B est la réunion et contient tous les éléments de A ou de B</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r="-2889" b="-1370"/>
                </a:stretch>
              </a:blipFill>
              <a:ln w="0">
                <a:noFill/>
              </a:ln>
            </p:spPr>
            <p:txBody>
              <a:bodyPr/>
              <a:lstStyle/>
              <a:p>
                <a:r>
                  <a:rPr lang="fr-FR">
                    <a:noFill/>
                  </a:rPr>
                  <a:t> </a:t>
                </a:r>
              </a:p>
            </p:txBody>
          </p:sp>
        </mc:Fallback>
      </mc:AlternateContent>
      <p:pic>
        <p:nvPicPr>
          <p:cNvPr id="4" name="Image 3">
            <a:extLst>
              <a:ext uri="{FF2B5EF4-FFF2-40B4-BE49-F238E27FC236}">
                <a16:creationId xmlns:a16="http://schemas.microsoft.com/office/drawing/2014/main" id="{AD6DBEF4-39F2-4EDA-B340-F8517CBB8479}"/>
              </a:ext>
            </a:extLst>
          </p:cNvPr>
          <p:cNvPicPr>
            <a:picLocks noChangeAspect="1"/>
          </p:cNvPicPr>
          <p:nvPr/>
        </p:nvPicPr>
        <p:blipFill>
          <a:blip r:embed="rId3"/>
          <a:stretch>
            <a:fillRect/>
          </a:stretch>
        </p:blipFill>
        <p:spPr>
          <a:xfrm>
            <a:off x="2280154" y="1596953"/>
            <a:ext cx="5151863" cy="3166946"/>
          </a:xfrm>
          <a:prstGeom prst="rect">
            <a:avLst/>
          </a:prstGeom>
        </p:spPr>
      </p:pic>
    </p:spTree>
    <p:extLst>
      <p:ext uri="{BB962C8B-B14F-4D97-AF65-F5344CB8AC3E}">
        <p14:creationId xmlns:p14="http://schemas.microsoft.com/office/powerpoint/2010/main" val="1015846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 Intersection et réunion</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Imaginons que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 soit l'ensemble des personnes de plus de 40 ans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 soit l'ensemble des personnes qui font du sport 3 fois par semaine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Alors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Non(A) est l'ensemble des personnes de moins de 40 ans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est l'ensemble des personnes de plus de 40 ans qui font du sport 3 fois par semaine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 U B est l'ensemble des personnes qui ont soit plus de 40 ans soit qui font 3 fois du sport par semaine</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r="-2148"/>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411635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 Intersection et réunion</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théorie des ensembles dit également que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 U B) = P(A)  + P(B) – P(A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est une partie de A mais aussi de B. Donc si on cumule A et B, on ajoute 2 fois A </a:t>
                </a:r>
                <a14:m>
                  <m:oMath xmlns:m="http://schemas.openxmlformats.org/officeDocument/2006/math">
                    <m:r>
                      <a:rPr lang="fr-FR" sz="2400" i="1" spc="-1">
                        <a:solidFill>
                          <a:srgbClr val="376092"/>
                        </a:solidFill>
                        <a:latin typeface="Cambria Math" panose="02040503050406030204" pitchFamily="18" charset="0"/>
                        <a:ea typeface="Cambria Math" panose="02040503050406030204" pitchFamily="18" charset="0"/>
                      </a:rPr>
                      <m:t>∩</m:t>
                    </m:r>
                    <m:r>
                      <a:rPr lang="fr-FR" sz="2400" i="1" spc="-1">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c'est pour cela qu'il faut soustraire une fois A </a:t>
                </a:r>
                <a14:m>
                  <m:oMath xmlns:m="http://schemas.openxmlformats.org/officeDocument/2006/math">
                    <m:r>
                      <a:rPr lang="fr-FR" sz="2400" spc="-1">
                        <a:solidFill>
                          <a:srgbClr val="376092"/>
                        </a:solidFill>
                        <a:latin typeface="Cambria Math" panose="02040503050406030204" pitchFamily="18" charset="0"/>
                      </a:rPr>
                      <m:t>∩</m:t>
                    </m:r>
                    <m:r>
                      <a:rPr lang="fr-FR" sz="2400" spc="-1">
                        <a:solidFill>
                          <a:srgbClr val="376092"/>
                        </a:solidFill>
                        <a:latin typeface="Cambria Math" panose="02040503050406030204" pitchFamily="18" charset="0"/>
                      </a:rPr>
                      <m:t>𝐵</m:t>
                    </m:r>
                    <m:r>
                      <a:rPr lang="fr-FR" sz="2400" spc="-1">
                        <a:solidFill>
                          <a:srgbClr val="376092"/>
                        </a:solidFill>
                        <a:latin typeface="Cambria Math" panose="02040503050406030204" pitchFamily="18" charset="0"/>
                      </a:rPr>
                      <m:t>, </m:t>
                    </m:r>
                    <m:r>
                      <m:rPr>
                        <m:sty m:val="p"/>
                      </m:rPr>
                      <a:rPr lang="fr-FR" sz="2400" spc="-1">
                        <a:solidFill>
                          <a:srgbClr val="376092"/>
                        </a:solidFill>
                        <a:latin typeface="Cambria Math" panose="02040503050406030204" pitchFamily="18" charset="0"/>
                      </a:rPr>
                      <m:t>pour</m:t>
                    </m:r>
                    <m:r>
                      <a:rPr lang="fr-FR" sz="2400" spc="-1">
                        <a:solidFill>
                          <a:srgbClr val="376092"/>
                        </a:solidFill>
                        <a:latin typeface="Cambria Math" panose="02040503050406030204" pitchFamily="18" charset="0"/>
                      </a:rPr>
                      <m:t> é</m:t>
                    </m:r>
                    <m:r>
                      <m:rPr>
                        <m:sty m:val="p"/>
                      </m:rPr>
                      <a:rPr lang="fr-FR" sz="2400" spc="-1">
                        <a:solidFill>
                          <a:srgbClr val="376092"/>
                        </a:solidFill>
                        <a:latin typeface="Cambria Math" panose="02040503050406030204" pitchFamily="18" charset="0"/>
                      </a:rPr>
                      <m:t>viter</m:t>
                    </m:r>
                    <m:r>
                      <a:rPr lang="fr-FR" sz="2400" spc="-1">
                        <a:solidFill>
                          <a:srgbClr val="376092"/>
                        </a:solidFill>
                        <a:latin typeface="Cambria Math" panose="02040503050406030204" pitchFamily="18" charset="0"/>
                      </a:rPr>
                      <m:t> </m:t>
                    </m:r>
                    <m:r>
                      <m:rPr>
                        <m:sty m:val="p"/>
                      </m:rPr>
                      <a:rPr lang="fr-FR" sz="2400" spc="-1">
                        <a:solidFill>
                          <a:srgbClr val="376092"/>
                        </a:solidFill>
                        <a:latin typeface="Cambria Math" panose="02040503050406030204" pitchFamily="18" charset="0"/>
                      </a:rPr>
                      <m:t>les</m:t>
                    </m:r>
                    <m:r>
                      <a:rPr lang="fr-FR" sz="2400" spc="-1">
                        <a:solidFill>
                          <a:srgbClr val="376092"/>
                        </a:solidFill>
                        <a:latin typeface="Cambria Math" panose="02040503050406030204" pitchFamily="18" charset="0"/>
                      </a:rPr>
                      <m:t> </m:t>
                    </m:r>
                    <m:r>
                      <m:rPr>
                        <m:sty m:val="p"/>
                      </m:rPr>
                      <a:rPr lang="fr-FR" sz="2400" spc="-1">
                        <a:solidFill>
                          <a:srgbClr val="376092"/>
                        </a:solidFill>
                        <a:latin typeface="Cambria Math" panose="02040503050406030204" pitchFamily="18" charset="0"/>
                      </a:rPr>
                      <m:t>doublons</m:t>
                    </m:r>
                  </m:oMath>
                </a14:m>
                <a:r>
                  <a:rPr lang="fr-FR" sz="2400" spc="-1" dirty="0">
                    <a:solidFill>
                      <a:srgbClr val="376092"/>
                    </a:solidFill>
                    <a:latin typeface="Calibri"/>
                  </a:rPr>
                  <a: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Imaginons le cas concrètement pour l'explication.</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r="-1852" b="-8842"/>
                </a:stretch>
              </a:blipFill>
              <a:ln w="0">
                <a:noFill/>
              </a:ln>
            </p:spPr>
            <p:txBody>
              <a:bodyPr/>
              <a:lstStyle/>
              <a:p>
                <a:r>
                  <a:rPr lang="fr-FR">
                    <a:noFill/>
                  </a:rPr>
                  <a:t> </a:t>
                </a:r>
              </a:p>
            </p:txBody>
          </p:sp>
        </mc:Fallback>
      </mc:AlternateContent>
      <p:pic>
        <p:nvPicPr>
          <p:cNvPr id="2" name="Image 1">
            <a:extLst>
              <a:ext uri="{FF2B5EF4-FFF2-40B4-BE49-F238E27FC236}">
                <a16:creationId xmlns:a16="http://schemas.microsoft.com/office/drawing/2014/main" id="{39373D72-5D17-4EC8-BED9-6062D2AC5D13}"/>
              </a:ext>
            </a:extLst>
          </p:cNvPr>
          <p:cNvPicPr>
            <a:picLocks noChangeAspect="1"/>
          </p:cNvPicPr>
          <p:nvPr/>
        </p:nvPicPr>
        <p:blipFill>
          <a:blip r:embed="rId3"/>
          <a:stretch>
            <a:fillRect/>
          </a:stretch>
        </p:blipFill>
        <p:spPr>
          <a:xfrm>
            <a:off x="2147137" y="2115303"/>
            <a:ext cx="4277742" cy="2627394"/>
          </a:xfrm>
          <a:prstGeom prst="rect">
            <a:avLst/>
          </a:prstGeom>
        </p:spPr>
      </p:pic>
    </p:spTree>
    <p:extLst>
      <p:ext uri="{BB962C8B-B14F-4D97-AF65-F5344CB8AC3E}">
        <p14:creationId xmlns:p14="http://schemas.microsoft.com/office/powerpoint/2010/main" val="156969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 sont les statistiques ?</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Le travail du statisticien consiste à fournir des outils d’aide à la décision en se basant sur l’ensemble des données collectées.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applique donc des règles et des méthodes pour extraire des données importantes mais aussi pour les rendre compréhensibles.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Le nombre croissant des données traitées pousse naturellement le statisticien à se tourner vers l’outils informatique.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Il doit allier ses connaissances en mathématiques avec des notions d’informatique.</a:t>
            </a: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3452051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 Intersection et réunion</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On dit que les événements A et B sont incompatibles lorsque que A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est vide et donc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 U B) = P(A)  + P(B)</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a:stretch>
              </a:blipFill>
              <a:ln w="0">
                <a:noFill/>
              </a:ln>
            </p:spPr>
            <p:txBody>
              <a:bodyPr/>
              <a:lstStyle/>
              <a:p>
                <a:r>
                  <a:rPr lang="fr-FR">
                    <a:noFill/>
                  </a:rPr>
                  <a:t> </a:t>
                </a:r>
              </a:p>
            </p:txBody>
          </p:sp>
        </mc:Fallback>
      </mc:AlternateContent>
      <p:pic>
        <p:nvPicPr>
          <p:cNvPr id="4" name="Image 3">
            <a:extLst>
              <a:ext uri="{FF2B5EF4-FFF2-40B4-BE49-F238E27FC236}">
                <a16:creationId xmlns:a16="http://schemas.microsoft.com/office/drawing/2014/main" id="{974EA376-4B15-4B4F-8E8A-0ABD54C5A589}"/>
              </a:ext>
            </a:extLst>
          </p:cNvPr>
          <p:cNvPicPr>
            <a:picLocks noChangeAspect="1"/>
          </p:cNvPicPr>
          <p:nvPr/>
        </p:nvPicPr>
        <p:blipFill>
          <a:blip r:embed="rId3"/>
          <a:stretch>
            <a:fillRect/>
          </a:stretch>
        </p:blipFill>
        <p:spPr>
          <a:xfrm>
            <a:off x="2272033" y="3098848"/>
            <a:ext cx="3925229" cy="2062976"/>
          </a:xfrm>
          <a:prstGeom prst="rect">
            <a:avLst/>
          </a:prstGeom>
        </p:spPr>
      </p:pic>
    </p:spTree>
    <p:extLst>
      <p:ext uri="{BB962C8B-B14F-4D97-AF65-F5344CB8AC3E}">
        <p14:creationId xmlns:p14="http://schemas.microsoft.com/office/powerpoint/2010/main" val="4230517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 Probabilité conditionnelle</a:t>
            </a:r>
            <a:endParaRPr lang="en-US" sz="3200" b="0" strike="noStrike" spc="-1" dirty="0">
              <a:solidFill>
                <a:srgbClr val="376092"/>
              </a:solidFill>
              <a:latin typeface="Arial"/>
            </a:endParaRPr>
          </a:p>
        </p:txBody>
      </p:sp>
      <p:sp>
        <p:nvSpPr>
          <p:cNvPr id="136" name="TextShape 2"/>
          <p:cNvSpPr txBox="1"/>
          <p:nvPr/>
        </p:nvSpPr>
        <p:spPr>
          <a:xfrm>
            <a:off x="457200" y="1065320"/>
            <a:ext cx="8229240" cy="5060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Reprenons notre exemple: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A soit l'ensemble des personnes de plus de 40 ans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B soit l'ensemble des personnes qui font du sport 3 fois par semaine</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P(A) est donc la probabilité qu'un individu ait plus de 40 ans parmi la population générale.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Je considère uniquement les personnes de plus de 40 ans. Quelle est la probabilité que ces personnes fassent du sport ?</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pic>
        <p:nvPicPr>
          <p:cNvPr id="2" name="Image 1">
            <a:extLst>
              <a:ext uri="{FF2B5EF4-FFF2-40B4-BE49-F238E27FC236}">
                <a16:creationId xmlns:a16="http://schemas.microsoft.com/office/drawing/2014/main" id="{C0229F6A-74B8-4520-84FB-6BC9BA343367}"/>
              </a:ext>
            </a:extLst>
          </p:cNvPr>
          <p:cNvPicPr>
            <a:picLocks noChangeAspect="1"/>
          </p:cNvPicPr>
          <p:nvPr/>
        </p:nvPicPr>
        <p:blipFill>
          <a:blip r:embed="rId2"/>
          <a:stretch>
            <a:fillRect/>
          </a:stretch>
        </p:blipFill>
        <p:spPr>
          <a:xfrm>
            <a:off x="2769470" y="2381527"/>
            <a:ext cx="4279763" cy="2627604"/>
          </a:xfrm>
          <a:prstGeom prst="rect">
            <a:avLst/>
          </a:prstGeom>
        </p:spPr>
      </p:pic>
    </p:spTree>
    <p:extLst>
      <p:ext uri="{BB962C8B-B14F-4D97-AF65-F5344CB8AC3E}">
        <p14:creationId xmlns:p14="http://schemas.microsoft.com/office/powerpoint/2010/main" val="1560891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 Probabilité conditionnelle</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065320"/>
                <a:ext cx="8229240" cy="5060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s'agit là d'un problème de probabilité conditionnel qui se note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t>
                </a:r>
                <a:r>
                  <a:rPr lang="fr-FR" sz="2400" spc="-1" baseline="-25000" dirty="0">
                    <a:solidFill>
                      <a:srgbClr val="376092"/>
                    </a:solidFill>
                    <a:latin typeface="Calibri"/>
                  </a:rPr>
                  <a:t>A</a:t>
                </a:r>
                <a:r>
                  <a:rPr lang="fr-FR" sz="2400" spc="-1" dirty="0">
                    <a:solidFill>
                      <a:srgbClr val="376092"/>
                    </a:solidFill>
                    <a:latin typeface="Calibri"/>
                  </a:rPr>
                  <a:t>(B) : Probabilité de B sachant A.</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Dans notre exemple : Quelle est la probabilité que la personne fasse du sport 3 fois par semaine, sachant que la personne a plus de 40 ans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Soient A et B deux événements avec P(A) &gt; 0. On appelle probabilité conditionnelle de B sachant A, la probabilité que l'événement B se réalise sachant que l'événement A est réalisé.</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t>
                </a:r>
                <a:r>
                  <a:rPr lang="fr-FR" sz="2400" spc="-1" baseline="-25000" dirty="0">
                    <a:solidFill>
                      <a:srgbClr val="376092"/>
                    </a:solidFill>
                    <a:latin typeface="Calibri"/>
                  </a:rPr>
                  <a:t>A</a:t>
                </a:r>
                <a:r>
                  <a:rPr lang="fr-FR" sz="2400" spc="-1" dirty="0">
                    <a:solidFill>
                      <a:srgbClr val="376092"/>
                    </a:solidFill>
                    <a:latin typeface="Calibri"/>
                  </a:rPr>
                  <a:t>(B) </a:t>
                </a:r>
                <a14:m>
                  <m:oMath xmlns:m="http://schemas.openxmlformats.org/officeDocument/2006/math">
                    <m:r>
                      <a:rPr lang="en-US" sz="2400" i="1" spc="-1" smtClean="0">
                        <a:solidFill>
                          <a:srgbClr val="376092"/>
                        </a:solidFill>
                        <a:latin typeface="Cambria Math" panose="02040503050406030204" pitchFamily="18" charset="0"/>
                      </a:rPr>
                      <m:t>=</m:t>
                    </m:r>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 ∩ </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m:t>
                        </m:r>
                      </m:num>
                      <m:den>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m:t>
                        </m:r>
                      </m:den>
                    </m:f>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065320"/>
                <a:ext cx="8229240" cy="5060440"/>
              </a:xfrm>
              <a:prstGeom prst="rect">
                <a:avLst/>
              </a:prstGeom>
              <a:blipFill>
                <a:blip r:embed="rId2"/>
                <a:stretch>
                  <a:fillRect t="-1928" r="-2000"/>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3302168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 Probabilité conditionnelle</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065320"/>
                <a:ext cx="8229240" cy="5060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P</a:t>
                </a:r>
                <a:r>
                  <a:rPr lang="fr-FR" sz="2400" spc="-1" baseline="-25000" dirty="0">
                    <a:solidFill>
                      <a:srgbClr val="376092"/>
                    </a:solidFill>
                    <a:latin typeface="Calibri"/>
                  </a:rPr>
                  <a:t>A</a:t>
                </a:r>
                <a:r>
                  <a:rPr lang="fr-FR" sz="2400" spc="-1" dirty="0">
                    <a:solidFill>
                      <a:srgbClr val="376092"/>
                    </a:solidFill>
                    <a:latin typeface="Calibri"/>
                  </a:rPr>
                  <a:t>(B) pour notre exemple sachant que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35 477 539 personnes ont plus de 40 ans en France sur une population de 67 407 241 personnes.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22 446 611 personnes font du sport 3 fois par semaine toujours sur une population de 67 407 241 personnes.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8 869 384 personnes ont plus de 40 ans et font du sport 3 fois par semaine.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Quelle est donc la probabilité qu'en ne considérant que les personnes de plus de 40 ans je tombe sur une personne qui fait du sport 3 fois par semaine.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t>
                </a:r>
                <a:r>
                  <a:rPr lang="fr-FR" sz="2400" spc="-1" baseline="-25000" dirty="0">
                    <a:solidFill>
                      <a:srgbClr val="376092"/>
                    </a:solidFill>
                    <a:latin typeface="Calibri"/>
                  </a:rPr>
                  <a:t>A</a:t>
                </a:r>
                <a:r>
                  <a:rPr lang="fr-FR" sz="2400" spc="-1" dirty="0">
                    <a:solidFill>
                      <a:srgbClr val="376092"/>
                    </a:solidFill>
                    <a:latin typeface="Calibri"/>
                  </a:rPr>
                  <a:t>(B) </a:t>
                </a:r>
                <a14:m>
                  <m:oMath xmlns:m="http://schemas.openxmlformats.org/officeDocument/2006/math">
                    <m:r>
                      <a:rPr lang="en-US" sz="2400" i="1" spc="-1" smtClean="0">
                        <a:solidFill>
                          <a:srgbClr val="376092"/>
                        </a:solidFill>
                        <a:latin typeface="Cambria Math" panose="02040503050406030204" pitchFamily="18" charset="0"/>
                      </a:rPr>
                      <m:t>=</m:t>
                    </m:r>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 ∩ </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m:t>
                        </m:r>
                      </m:num>
                      <m:den>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m:t>
                        </m:r>
                      </m:den>
                    </m:f>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065320"/>
                <a:ext cx="8229240" cy="5060440"/>
              </a:xfrm>
              <a:prstGeom prst="rect">
                <a:avLst/>
              </a:prstGeom>
              <a:blipFill>
                <a:blip r:embed="rId2"/>
                <a:stretch>
                  <a:fillRect t="-1928" r="-2296"/>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543495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 Probabilité conditionnelle</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065320"/>
                <a:ext cx="8229240" cy="5060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Commençons par calculer la proportion des gens de plus de 40 ans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 = 35 477 539 / 67 407 241 = 0,5263 (52,63%)</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la proportion des gens de plus de 40 ans qui font du sport 3 fois par semaine :</a:t>
                </a:r>
              </a:p>
              <a:p>
                <a:pPr marL="864000" lvl="1" indent="-324000">
                  <a:spcAft>
                    <a:spcPts val="1134"/>
                  </a:spcAft>
                  <a:buClr>
                    <a:srgbClr val="000000"/>
                  </a:buClr>
                  <a:buSzPct val="45000"/>
                  <a:buFont typeface="Wingdings" charset="2"/>
                  <a:buChar char=""/>
                </a:pPr>
                <a14:m>
                  <m:oMath xmlns:m="http://schemas.openxmlformats.org/officeDocument/2006/math">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 ∩ </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 </m:t>
                    </m:r>
                  </m:oMath>
                </a14:m>
                <a:r>
                  <a:rPr lang="fr-FR" sz="2400" spc="-1" dirty="0">
                    <a:solidFill>
                      <a:srgbClr val="376092"/>
                    </a:solidFill>
                    <a:latin typeface="Calibri"/>
                  </a:rPr>
                  <a:t>= 8 869 384 / 67 407 241 = 0,1316 (13,16%)</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Calculons la probabilité qu'en ne considérant que les personnes de plus de 40 ans je tombe sur une personne qui fait du sport 3 fois par semaine.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t>
                </a:r>
                <a:r>
                  <a:rPr lang="fr-FR" sz="2400" spc="-1" baseline="-25000" dirty="0">
                    <a:solidFill>
                      <a:srgbClr val="376092"/>
                    </a:solidFill>
                    <a:latin typeface="Calibri"/>
                  </a:rPr>
                  <a:t>A</a:t>
                </a:r>
                <a:r>
                  <a:rPr lang="fr-FR" sz="2400" spc="-1" dirty="0">
                    <a:solidFill>
                      <a:srgbClr val="376092"/>
                    </a:solidFill>
                    <a:latin typeface="Calibri"/>
                  </a:rPr>
                  <a:t>(B) </a:t>
                </a:r>
                <a14:m>
                  <m:oMath xmlns:m="http://schemas.openxmlformats.org/officeDocument/2006/math">
                    <m:r>
                      <a:rPr lang="en-US" sz="2400" i="1" spc="-1" smtClean="0">
                        <a:solidFill>
                          <a:srgbClr val="376092"/>
                        </a:solidFill>
                        <a:latin typeface="Cambria Math" panose="02040503050406030204" pitchFamily="18" charset="0"/>
                      </a:rPr>
                      <m:t>=</m:t>
                    </m:r>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 ∩ </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m:t>
                        </m:r>
                      </m:num>
                      <m:den>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m:t>
                        </m:r>
                      </m:den>
                    </m:f>
                  </m:oMath>
                </a14:m>
                <a:r>
                  <a:rPr lang="fr-FR" sz="2400" spc="-1" dirty="0">
                    <a:solidFill>
                      <a:srgbClr val="376092"/>
                    </a:solidFill>
                    <a:latin typeface="Calibri"/>
                  </a:rPr>
                  <a:t> = 0,1316/0,5263 = 0,25 (25%)</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25% des personnes de plus de 40 ans font du sport 3 fois par semaine.</a:t>
                </a: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065320"/>
                <a:ext cx="8229240" cy="5060440"/>
              </a:xfrm>
              <a:prstGeom prst="rect">
                <a:avLst/>
              </a:prstGeom>
              <a:blipFill>
                <a:blip r:embed="rId2"/>
                <a:stretch>
                  <a:fillRect t="-1928" r="-2074" b="-11205"/>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249886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Probabilités : Probabilité conditionnelle</a:t>
            </a:r>
            <a:endParaRPr lang="en-US" sz="3200" b="0" strike="noStrike" spc="-1" dirty="0">
              <a:solidFill>
                <a:srgbClr val="376092"/>
              </a:solidFill>
              <a:latin typeface="Arial"/>
            </a:endParaRPr>
          </a:p>
        </p:txBody>
      </p:sp>
      <mc:AlternateContent xmlns:mc="http://schemas.openxmlformats.org/markup-compatibility/2006">
        <mc:Choice xmlns:a14="http://schemas.microsoft.com/office/drawing/2010/main" Requires="a14">
          <p:sp>
            <p:nvSpPr>
              <p:cNvPr id="136" name="TextShape 2"/>
              <p:cNvSpPr txBox="1"/>
              <p:nvPr/>
            </p:nvSpPr>
            <p:spPr>
              <a:xfrm>
                <a:off x="457200" y="1065320"/>
                <a:ext cx="8229240" cy="5060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pouvons mettre en avant quelques propriétés pour les probabilités conditionnelles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0 &lt;= P</a:t>
                </a:r>
                <a:r>
                  <a:rPr lang="fr-FR" sz="2400" spc="-1" baseline="-25000" dirty="0">
                    <a:solidFill>
                      <a:srgbClr val="376092"/>
                    </a:solidFill>
                    <a:latin typeface="Calibri"/>
                  </a:rPr>
                  <a:t>A</a:t>
                </a:r>
                <a:r>
                  <a:rPr lang="fr-FR" sz="2400" spc="-1" dirty="0">
                    <a:solidFill>
                      <a:srgbClr val="376092"/>
                    </a:solidFill>
                    <a:latin typeface="Calibri"/>
                  </a:rPr>
                  <a:t>(B) &lt; = 1 (comme pour toute les probabilités)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t>
                </a:r>
                <a:r>
                  <a:rPr lang="fr-FR" sz="2400" spc="-1" baseline="-25000" dirty="0">
                    <a:solidFill>
                      <a:srgbClr val="376092"/>
                    </a:solidFill>
                    <a:latin typeface="Calibri"/>
                  </a:rPr>
                  <a:t>A</a:t>
                </a:r>
                <a:r>
                  <a:rPr lang="fr-FR" sz="2400" spc="-1" dirty="0">
                    <a:solidFill>
                      <a:srgbClr val="376092"/>
                    </a:solidFill>
                    <a:latin typeface="Calibri"/>
                  </a:rPr>
                  <a:t>(non(B)) = 1 – P</a:t>
                </a:r>
                <a:r>
                  <a:rPr lang="fr-FR" sz="2400" spc="-1" baseline="-25000" dirty="0">
                    <a:solidFill>
                      <a:srgbClr val="376092"/>
                    </a:solidFill>
                    <a:latin typeface="Calibri"/>
                  </a:rPr>
                  <a:t>A</a:t>
                </a:r>
                <a:r>
                  <a:rPr lang="fr-FR" sz="2400" spc="-1" dirty="0">
                    <a:solidFill>
                      <a:srgbClr val="376092"/>
                    </a:solidFill>
                    <a:latin typeface="Calibri"/>
                  </a:rPr>
                  <a:t>(B) : La probabilité des personnes qui ne font pas de sport parmi la population de plus de 40 ans est égale à l'ensemble </a:t>
                </a:r>
                <a:r>
                  <a:rPr lang="fr-FR" sz="2400" spc="-1">
                    <a:solidFill>
                      <a:srgbClr val="376092"/>
                    </a:solidFill>
                    <a:latin typeface="Calibri"/>
                  </a:rPr>
                  <a:t>des individus– </a:t>
                </a:r>
                <a:r>
                  <a:rPr lang="fr-FR" sz="2400" spc="-1" dirty="0">
                    <a:solidFill>
                      <a:srgbClr val="376092"/>
                    </a:solidFill>
                    <a:latin typeface="Calibri"/>
                  </a:rPr>
                  <a:t>les gens de plus de 40 ans qui font du sport.</a:t>
                </a:r>
              </a:p>
              <a:p>
                <a:pPr marL="864000" lvl="1" indent="-324000">
                  <a:spcAft>
                    <a:spcPts val="1134"/>
                  </a:spcAft>
                  <a:buClr>
                    <a:srgbClr val="000000"/>
                  </a:buClr>
                  <a:buSzPct val="45000"/>
                  <a:buFont typeface="Wingdings" charset="2"/>
                  <a:buChar char=""/>
                </a:pPr>
                <a14:m>
                  <m:oMath xmlns:m="http://schemas.openxmlformats.org/officeDocument/2006/math">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 ∩ </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 </m:t>
                    </m:r>
                  </m:oMath>
                </a14:m>
                <a:r>
                  <a:rPr lang="fr-FR" sz="2400" spc="-1" dirty="0">
                    <a:solidFill>
                      <a:srgbClr val="376092"/>
                    </a:solidFill>
                    <a:latin typeface="Calibri"/>
                  </a:rPr>
                  <a:t>= P(A) x P</a:t>
                </a:r>
                <a:r>
                  <a:rPr lang="fr-FR" sz="2400" spc="-1" baseline="-25000" dirty="0">
                    <a:solidFill>
                      <a:srgbClr val="376092"/>
                    </a:solidFill>
                    <a:latin typeface="Calibri"/>
                  </a:rPr>
                  <a:t>A</a:t>
                </a:r>
                <a:r>
                  <a:rPr lang="fr-FR" sz="2400" spc="-1" dirty="0">
                    <a:solidFill>
                      <a:srgbClr val="376092"/>
                    </a:solidFill>
                    <a:latin typeface="Calibri"/>
                  </a:rPr>
                  <a:t>(B) qui vient de la formule donnée plus tôt : P</a:t>
                </a:r>
                <a:r>
                  <a:rPr lang="fr-FR" sz="2400" spc="-1" baseline="-25000" dirty="0">
                    <a:solidFill>
                      <a:srgbClr val="376092"/>
                    </a:solidFill>
                    <a:latin typeface="Calibri"/>
                  </a:rPr>
                  <a:t>A</a:t>
                </a:r>
                <a:r>
                  <a:rPr lang="fr-FR" sz="2400" spc="-1" dirty="0">
                    <a:solidFill>
                      <a:srgbClr val="376092"/>
                    </a:solidFill>
                    <a:latin typeface="Calibri"/>
                  </a:rPr>
                  <a:t>(B) </a:t>
                </a:r>
                <a14:m>
                  <m:oMath xmlns:m="http://schemas.openxmlformats.org/officeDocument/2006/math">
                    <m:r>
                      <a:rPr lang="en-US" sz="2400" i="1" spc="-1" smtClean="0">
                        <a:solidFill>
                          <a:srgbClr val="376092"/>
                        </a:solidFill>
                        <a:latin typeface="Cambria Math" panose="02040503050406030204" pitchFamily="18" charset="0"/>
                      </a:rPr>
                      <m:t>=</m:t>
                    </m:r>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 ∩ </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m:t>
                        </m:r>
                      </m:num>
                      <m:den>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m:t>
                        </m:r>
                      </m:den>
                    </m:f>
                  </m:oMath>
                </a14:m>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p:sp>
            <p:nvSpPr>
              <p:cNvPr id="136" name="TextShape 2"/>
              <p:cNvSpPr txBox="1">
                <a:spLocks noRot="1" noChangeAspect="1" noMove="1" noResize="1" noEditPoints="1" noAdjustHandles="1" noChangeArrowheads="1" noChangeShapeType="1" noTextEdit="1"/>
              </p:cNvSpPr>
              <p:nvPr/>
            </p:nvSpPr>
            <p:spPr>
              <a:xfrm>
                <a:off x="457200" y="1065320"/>
                <a:ext cx="8229240" cy="5060440"/>
              </a:xfrm>
              <a:prstGeom prst="rect">
                <a:avLst/>
              </a:prstGeom>
              <a:blipFill>
                <a:blip r:embed="rId2"/>
                <a:stretch>
                  <a:fillRect t="-1928" r="-1407"/>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1052038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Indépendance de deux événements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On dit que deux événements sont indépendants si la réalisation du premier événement n’a pas d’incidence sur la probabilité du second.</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Exemple : Considérons que la population mondiale soit composée à 50% de femmes et 50% d’hommes. Considérons que c’est également le cas de la France.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individu pris au hasard dans le monde aura une chance sur deux (50%) d’être une femme (P(femme) = 0,5).</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Un individu pris au hasard en France aura une chance sur deux (50%) d’être une femme (P</a:t>
            </a:r>
            <a:r>
              <a:rPr lang="fr-FR" sz="2400" spc="-1" baseline="-25000" dirty="0">
                <a:solidFill>
                  <a:srgbClr val="376092"/>
                </a:solidFill>
                <a:latin typeface="Calibri"/>
              </a:rPr>
              <a:t>F</a:t>
            </a:r>
            <a:r>
              <a:rPr lang="fr-FR" sz="2400" spc="-1" dirty="0">
                <a:solidFill>
                  <a:srgbClr val="376092"/>
                </a:solidFill>
                <a:latin typeface="Calibri"/>
              </a:rPr>
              <a:t>(femme) = 0,5).</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 fait de choisir un individu en France ne semble donc pas influencer la probabilité de sélectionner une femme.</a:t>
            </a:r>
          </a:p>
          <a:p>
            <a:pPr marL="864000" lvl="1" indent="-324000">
              <a:spcAft>
                <a:spcPts val="1134"/>
              </a:spcAft>
              <a:buClr>
                <a:srgbClr val="000000"/>
              </a:buClr>
              <a:buSzPct val="45000"/>
              <a:buFont typeface="Wingdings" charset="2"/>
              <a:buChar char=""/>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632203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Indépendance de deux événements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Vérifions par calcul notre intuition.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Deux événements A et B sont indépendants si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 P(A) * P(B)</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Posons P(A) : probabilité dans le monde d’être une femme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Posons P(B) : probabilité dans le monde d’être français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Alors P (A </a:t>
                </a:r>
                <a14:m>
                  <m:oMath xmlns:m="http://schemas.openxmlformats.org/officeDocument/2006/math">
                    <m:r>
                      <a:rPr lang="fr-FR" sz="2400" i="1" spc="-1" smtClean="0">
                        <a:solidFill>
                          <a:srgbClr val="376092"/>
                        </a:solidFill>
                        <a:latin typeface="Cambria Math" panose="02040503050406030204" pitchFamily="18" charset="0"/>
                        <a:ea typeface="Cambria Math" panose="02040503050406030204" pitchFamily="18" charset="0"/>
                      </a:rPr>
                      <m:t>∩</m:t>
                    </m:r>
                    <m:r>
                      <a:rPr lang="fr-FR" sz="2400" b="0" i="1" spc="-1" smtClean="0">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est la probabilité d’être une femme française.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l’égalité ci-dessus est respectée, cela veut dire qu’il y a la même proportion de femme en France que dans le monde et que le fait d’être français n’est pas déterminant dans la répartition des sexes.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Si A et B sont indépendants alors non(A) et B le sont aussi.</a:t>
                </a: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1233996"/>
                <a:ext cx="8229240" cy="4891764"/>
              </a:xfrm>
              <a:prstGeom prst="rect">
                <a:avLst/>
              </a:prstGeom>
              <a:blipFill>
                <a:blip r:embed="rId2"/>
                <a:stretch>
                  <a:fillRect t="-1868" b="-5978"/>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4083761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Indépendance de deux événements :</a:t>
            </a:r>
            <a:endParaRPr lang="en-US" sz="3200" b="0" strike="noStrike" spc="-1" dirty="0">
              <a:solidFill>
                <a:srgbClr val="376092"/>
              </a:solidFill>
              <a:latin typeface="Arial"/>
            </a:endParaRPr>
          </a:p>
        </p:txBody>
      </p:sp>
      <mc:AlternateContent xmlns:mc="http://schemas.openxmlformats.org/markup-compatibility/2006" xmlns:a14="http://schemas.microsoft.com/office/drawing/2010/main">
        <mc:Choice Requires="a14">
          <p:sp>
            <p:nvSpPr>
              <p:cNvPr id="136" name="TextShape 2"/>
              <p:cNvSpPr txBox="1"/>
              <p:nvPr/>
            </p:nvSpPr>
            <p:spPr>
              <a:xfrm>
                <a:off x="457200" y="958788"/>
                <a:ext cx="8229240" cy="516697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Si A et B sont indépendants, alors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t>
                </a:r>
                <a:r>
                  <a:rPr lang="fr-FR" sz="2400" spc="-1" baseline="-25000" dirty="0">
                    <a:solidFill>
                      <a:srgbClr val="376092"/>
                    </a:solidFill>
                    <a:latin typeface="Calibri"/>
                  </a:rPr>
                  <a:t>A</a:t>
                </a:r>
                <a:r>
                  <a:rPr lang="fr-FR" sz="2400" spc="-1" dirty="0">
                    <a:solidFill>
                      <a:srgbClr val="376092"/>
                    </a:solidFill>
                    <a:latin typeface="Calibri"/>
                  </a:rPr>
                  <a:t>(B) = P(B)</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t>
                </a:r>
                <a:r>
                  <a:rPr lang="fr-FR" sz="2400" spc="-1" baseline="-25000" dirty="0">
                    <a:solidFill>
                      <a:srgbClr val="376092"/>
                    </a:solidFill>
                    <a:latin typeface="Calibri"/>
                  </a:rPr>
                  <a:t>B</a:t>
                </a:r>
                <a:r>
                  <a:rPr lang="fr-FR" sz="2400" spc="-1" dirty="0">
                    <a:solidFill>
                      <a:srgbClr val="376092"/>
                    </a:solidFill>
                    <a:latin typeface="Calibri"/>
                  </a:rPr>
                  <a:t>(A) = P(A)</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effet, si je reprends ma formule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P</a:t>
                </a:r>
                <a:r>
                  <a:rPr lang="fr-FR" sz="2400" spc="-1" baseline="-25000" dirty="0">
                    <a:solidFill>
                      <a:srgbClr val="376092"/>
                    </a:solidFill>
                    <a:latin typeface="Calibri"/>
                  </a:rPr>
                  <a:t>A</a:t>
                </a:r>
                <a:r>
                  <a:rPr lang="fr-FR" sz="2400" spc="-1" dirty="0">
                    <a:solidFill>
                      <a:srgbClr val="376092"/>
                    </a:solidFill>
                    <a:latin typeface="Calibri"/>
                  </a:rPr>
                  <a:t>(B) </a:t>
                </a:r>
                <a14:m>
                  <m:oMath xmlns:m="http://schemas.openxmlformats.org/officeDocument/2006/math">
                    <m:r>
                      <a:rPr lang="en-US" sz="2400" i="1" spc="-1" smtClean="0">
                        <a:solidFill>
                          <a:srgbClr val="376092"/>
                        </a:solidFill>
                        <a:latin typeface="Cambria Math" panose="02040503050406030204" pitchFamily="18" charset="0"/>
                      </a:rPr>
                      <m:t>=</m:t>
                    </m:r>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 ∩ </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m:t>
                        </m:r>
                      </m:num>
                      <m:den>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m:t>
                        </m:r>
                      </m:den>
                    </m:f>
                  </m:oMath>
                </a14:m>
                <a:r>
                  <a:rPr lang="fr-FR" sz="2400" spc="-1" dirty="0">
                    <a:solidFill>
                      <a:srgbClr val="376092"/>
                    </a:solidFill>
                    <a:latin typeface="Calibri"/>
                  </a:rPr>
                  <a:t>  avec A et B indépendants donc P(A </a:t>
                </a:r>
                <a14:m>
                  <m:oMath xmlns:m="http://schemas.openxmlformats.org/officeDocument/2006/math">
                    <m:r>
                      <a:rPr lang="fr-FR" sz="2400" i="1" spc="-1">
                        <a:solidFill>
                          <a:srgbClr val="376092"/>
                        </a:solidFill>
                        <a:latin typeface="Cambria Math" panose="02040503050406030204" pitchFamily="18" charset="0"/>
                        <a:ea typeface="Cambria Math" panose="02040503050406030204" pitchFamily="18" charset="0"/>
                      </a:rPr>
                      <m:t>∩</m:t>
                    </m:r>
                    <m:r>
                      <a:rPr lang="fr-FR" sz="2400" i="1" spc="-1">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 P(A) * P(B) alors P</a:t>
                </a:r>
                <a:r>
                  <a:rPr lang="fr-FR" sz="2400" spc="-1" baseline="-25000" dirty="0">
                    <a:solidFill>
                      <a:srgbClr val="376092"/>
                    </a:solidFill>
                    <a:latin typeface="Calibri"/>
                  </a:rPr>
                  <a:t>A</a:t>
                </a:r>
                <a:r>
                  <a:rPr lang="fr-FR" sz="2400" spc="-1" dirty="0">
                    <a:solidFill>
                      <a:srgbClr val="376092"/>
                    </a:solidFill>
                    <a:latin typeface="Calibri"/>
                  </a:rPr>
                  <a:t>(B) </a:t>
                </a:r>
                <a14:m>
                  <m:oMath xmlns:m="http://schemas.openxmlformats.org/officeDocument/2006/math">
                    <m:r>
                      <a:rPr lang="en-US" sz="2400" i="1" spc="-1">
                        <a:solidFill>
                          <a:srgbClr val="376092"/>
                        </a:solidFill>
                        <a:latin typeface="Cambria Math" panose="02040503050406030204" pitchFamily="18" charset="0"/>
                      </a:rPr>
                      <m:t>=</m:t>
                    </m:r>
                    <m:f>
                      <m:fPr>
                        <m:ctrlPr>
                          <a:rPr lang="en-US" sz="2400" i="1" spc="-1">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𝑃</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𝐴</m:t>
                            </m:r>
                          </m:e>
                        </m:d>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m:t>
                        </m:r>
                      </m:num>
                      <m:den>
                        <m:r>
                          <a:rPr lang="fr-FR" sz="2400" i="1" spc="-1">
                            <a:solidFill>
                              <a:srgbClr val="376092"/>
                            </a:solidFill>
                            <a:latin typeface="Cambria Math" panose="02040503050406030204" pitchFamily="18" charset="0"/>
                          </a:rPr>
                          <m:t>𝑃</m:t>
                        </m:r>
                        <m:r>
                          <a:rPr lang="fr-FR" sz="2400" i="1" spc="-1">
                            <a:solidFill>
                              <a:srgbClr val="376092"/>
                            </a:solidFill>
                            <a:latin typeface="Cambria Math" panose="02040503050406030204" pitchFamily="18" charset="0"/>
                          </a:rPr>
                          <m:t>(</m:t>
                        </m:r>
                        <m:r>
                          <a:rPr lang="fr-FR" sz="2400" i="1" spc="-1">
                            <a:solidFill>
                              <a:srgbClr val="376092"/>
                            </a:solidFill>
                            <a:latin typeface="Cambria Math" panose="02040503050406030204" pitchFamily="18" charset="0"/>
                          </a:rPr>
                          <m:t>𝐴</m:t>
                        </m:r>
                        <m:r>
                          <a:rPr lang="fr-FR" sz="2400" i="1" spc="-1">
                            <a:solidFill>
                              <a:srgbClr val="376092"/>
                            </a:solidFill>
                            <a:latin typeface="Cambria Math" panose="02040503050406030204" pitchFamily="18" charset="0"/>
                          </a:rPr>
                          <m:t>)</m:t>
                        </m:r>
                      </m:den>
                    </m:f>
                  </m:oMath>
                </a14:m>
                <a:r>
                  <a:rPr lang="fr-FR" sz="2400" spc="-1" dirty="0">
                    <a:solidFill>
                      <a:srgbClr val="376092"/>
                    </a:solidFill>
                    <a:latin typeface="Calibri"/>
                  </a:rPr>
                  <a:t> = P(B)</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 P</a:t>
                </a:r>
                <a:r>
                  <a:rPr lang="fr-FR" sz="2400" spc="-1" baseline="-25000" dirty="0">
                    <a:solidFill>
                      <a:srgbClr val="376092"/>
                    </a:solidFill>
                    <a:latin typeface="Calibri"/>
                  </a:rPr>
                  <a:t>B</a:t>
                </a:r>
                <a:r>
                  <a:rPr lang="fr-FR" sz="2400" spc="-1" dirty="0">
                    <a:solidFill>
                      <a:srgbClr val="376092"/>
                    </a:solidFill>
                    <a:latin typeface="Calibri"/>
                  </a:rPr>
                  <a:t>(A) </a:t>
                </a:r>
                <a14:m>
                  <m:oMath xmlns:m="http://schemas.openxmlformats.org/officeDocument/2006/math">
                    <m:r>
                      <a:rPr lang="en-US" sz="2400" i="1" spc="-1" smtClean="0">
                        <a:solidFill>
                          <a:srgbClr val="376092"/>
                        </a:solidFill>
                        <a:latin typeface="Cambria Math" panose="02040503050406030204" pitchFamily="18" charset="0"/>
                      </a:rPr>
                      <m:t>=</m:t>
                    </m:r>
                    <m:f>
                      <m:fPr>
                        <m:ctrlPr>
                          <a:rPr lang="en-US" sz="2400" i="1" spc="-1" smtClean="0">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𝐴</m:t>
                        </m:r>
                        <m:r>
                          <a:rPr lang="fr-FR" sz="2400" b="0" i="1" spc="-1" smtClean="0">
                            <a:solidFill>
                              <a:srgbClr val="376092"/>
                            </a:solidFill>
                            <a:latin typeface="Cambria Math" panose="02040503050406030204" pitchFamily="18" charset="0"/>
                          </a:rPr>
                          <m:t> ∩ </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m:t>
                        </m:r>
                      </m:num>
                      <m:den>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m:t>
                        </m:r>
                      </m:den>
                    </m:f>
                  </m:oMath>
                </a14:m>
                <a:r>
                  <a:rPr lang="fr-FR" sz="2400" spc="-1" dirty="0">
                    <a:solidFill>
                      <a:srgbClr val="376092"/>
                    </a:solidFill>
                    <a:latin typeface="Calibri"/>
                  </a:rPr>
                  <a:t>  avec A et B indépendants donc P(A </a:t>
                </a:r>
                <a14:m>
                  <m:oMath xmlns:m="http://schemas.openxmlformats.org/officeDocument/2006/math">
                    <m:r>
                      <a:rPr lang="fr-FR" sz="2400" i="1" spc="-1">
                        <a:solidFill>
                          <a:srgbClr val="376092"/>
                        </a:solidFill>
                        <a:latin typeface="Cambria Math" panose="02040503050406030204" pitchFamily="18" charset="0"/>
                        <a:ea typeface="Cambria Math" panose="02040503050406030204" pitchFamily="18" charset="0"/>
                      </a:rPr>
                      <m:t>∩</m:t>
                    </m:r>
                    <m:r>
                      <a:rPr lang="fr-FR" sz="2400" i="1" spc="-1">
                        <a:solidFill>
                          <a:srgbClr val="376092"/>
                        </a:solidFill>
                        <a:latin typeface="Cambria Math" panose="02040503050406030204" pitchFamily="18" charset="0"/>
                        <a:ea typeface="Cambria Math" panose="02040503050406030204" pitchFamily="18" charset="0"/>
                      </a:rPr>
                      <m:t>𝐵</m:t>
                    </m:r>
                  </m:oMath>
                </a14:m>
                <a:r>
                  <a:rPr lang="fr-FR" sz="2400" spc="-1" dirty="0">
                    <a:solidFill>
                      <a:srgbClr val="376092"/>
                    </a:solidFill>
                    <a:latin typeface="Calibri"/>
                  </a:rPr>
                  <a:t>) = P(A) * P(B) alors P</a:t>
                </a:r>
                <a:r>
                  <a:rPr lang="fr-FR" sz="2400" spc="-1" baseline="-25000" dirty="0">
                    <a:solidFill>
                      <a:srgbClr val="376092"/>
                    </a:solidFill>
                    <a:latin typeface="Calibri"/>
                  </a:rPr>
                  <a:t>B</a:t>
                </a:r>
                <a:r>
                  <a:rPr lang="fr-FR" sz="2400" spc="-1" dirty="0">
                    <a:solidFill>
                      <a:srgbClr val="376092"/>
                    </a:solidFill>
                    <a:latin typeface="Calibri"/>
                  </a:rPr>
                  <a:t>(A) </a:t>
                </a:r>
                <a14:m>
                  <m:oMath xmlns:m="http://schemas.openxmlformats.org/officeDocument/2006/math">
                    <m:r>
                      <a:rPr lang="en-US" sz="2400" i="1" spc="-1">
                        <a:solidFill>
                          <a:srgbClr val="376092"/>
                        </a:solidFill>
                        <a:latin typeface="Cambria Math" panose="02040503050406030204" pitchFamily="18" charset="0"/>
                      </a:rPr>
                      <m:t>=</m:t>
                    </m:r>
                    <m:f>
                      <m:fPr>
                        <m:ctrlPr>
                          <a:rPr lang="en-US" sz="2400" i="1" spc="-1">
                            <a:solidFill>
                              <a:srgbClr val="376092"/>
                            </a:solidFill>
                            <a:latin typeface="Cambria Math" panose="02040503050406030204" pitchFamily="18" charset="0"/>
                          </a:rPr>
                        </m:ctrlPr>
                      </m:fPr>
                      <m:num>
                        <m:r>
                          <a:rPr lang="fr-FR" sz="2400" b="0" i="1" spc="-1" smtClean="0">
                            <a:solidFill>
                              <a:srgbClr val="376092"/>
                            </a:solidFill>
                            <a:latin typeface="Cambria Math" panose="02040503050406030204" pitchFamily="18" charset="0"/>
                          </a:rPr>
                          <m:t>𝑃</m:t>
                        </m:r>
                        <m:d>
                          <m:dPr>
                            <m:ctrlPr>
                              <a:rPr lang="fr-FR" sz="2400" b="0" i="1" spc="-1" smtClean="0">
                                <a:solidFill>
                                  <a:srgbClr val="376092"/>
                                </a:solidFill>
                                <a:latin typeface="Cambria Math" panose="02040503050406030204" pitchFamily="18" charset="0"/>
                              </a:rPr>
                            </m:ctrlPr>
                          </m:dPr>
                          <m:e>
                            <m:r>
                              <a:rPr lang="fr-FR" sz="2400" b="0" i="1" spc="-1" smtClean="0">
                                <a:solidFill>
                                  <a:srgbClr val="376092"/>
                                </a:solidFill>
                                <a:latin typeface="Cambria Math" panose="02040503050406030204" pitchFamily="18" charset="0"/>
                              </a:rPr>
                              <m:t>𝐴</m:t>
                            </m:r>
                          </m:e>
                        </m:d>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𝑃</m:t>
                        </m:r>
                        <m:r>
                          <a:rPr lang="fr-FR" sz="2400" b="0" i="1" spc="-1" smtClean="0">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𝐵</m:t>
                        </m:r>
                        <m:r>
                          <a:rPr lang="fr-FR" sz="2400" b="0" i="1" spc="-1" smtClean="0">
                            <a:solidFill>
                              <a:srgbClr val="376092"/>
                            </a:solidFill>
                            <a:latin typeface="Cambria Math" panose="02040503050406030204" pitchFamily="18" charset="0"/>
                          </a:rPr>
                          <m:t>)</m:t>
                        </m:r>
                      </m:num>
                      <m:den>
                        <m:r>
                          <a:rPr lang="fr-FR" sz="2400" i="1" spc="-1">
                            <a:solidFill>
                              <a:srgbClr val="376092"/>
                            </a:solidFill>
                            <a:latin typeface="Cambria Math" panose="02040503050406030204" pitchFamily="18" charset="0"/>
                          </a:rPr>
                          <m:t>𝑃</m:t>
                        </m:r>
                        <m:r>
                          <a:rPr lang="fr-FR" sz="2400" i="1" spc="-1">
                            <a:solidFill>
                              <a:srgbClr val="376092"/>
                            </a:solidFill>
                            <a:latin typeface="Cambria Math" panose="02040503050406030204" pitchFamily="18" charset="0"/>
                          </a:rPr>
                          <m:t>(</m:t>
                        </m:r>
                        <m:r>
                          <a:rPr lang="fr-FR" sz="2400" b="0" i="1" spc="-1" smtClean="0">
                            <a:solidFill>
                              <a:srgbClr val="376092"/>
                            </a:solidFill>
                            <a:latin typeface="Cambria Math" panose="02040503050406030204" pitchFamily="18" charset="0"/>
                          </a:rPr>
                          <m:t>𝐵</m:t>
                        </m:r>
                        <m:r>
                          <a:rPr lang="fr-FR" sz="2400" i="1" spc="-1">
                            <a:solidFill>
                              <a:srgbClr val="376092"/>
                            </a:solidFill>
                            <a:latin typeface="Cambria Math" panose="02040503050406030204" pitchFamily="18" charset="0"/>
                          </a:rPr>
                          <m:t>)</m:t>
                        </m:r>
                      </m:den>
                    </m:f>
                  </m:oMath>
                </a14:m>
                <a:r>
                  <a:rPr lang="fr-FR" sz="2400" spc="-1" dirty="0">
                    <a:solidFill>
                      <a:srgbClr val="376092"/>
                    </a:solidFill>
                    <a:latin typeface="Calibri"/>
                  </a:rPr>
                  <a:t> = P(A)</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Que l'on restreigne l'univers ou non, la probabilité reste inchangée.</a:t>
                </a:r>
              </a:p>
              <a:p>
                <a:pPr marL="82800">
                  <a:spcAft>
                    <a:spcPts val="1134"/>
                  </a:spcAft>
                  <a:buClr>
                    <a:srgbClr val="000000"/>
                  </a:buClr>
                  <a:buSzPct val="45000"/>
                </a:pPr>
                <a:endParaRPr lang="fr-FR" sz="2400" spc="-1" dirty="0">
                  <a:solidFill>
                    <a:srgbClr val="376092"/>
                  </a:solidFill>
                  <a:latin typeface="Calibri"/>
                </a:endParaRP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mc:Choice>
        <mc:Fallback xmlns="">
          <p:sp>
            <p:nvSpPr>
              <p:cNvPr id="136" name="TextShape 2"/>
              <p:cNvSpPr txBox="1">
                <a:spLocks noRot="1" noChangeAspect="1" noMove="1" noResize="1" noEditPoints="1" noAdjustHandles="1" noChangeArrowheads="1" noChangeShapeType="1" noTextEdit="1"/>
              </p:cNvSpPr>
              <p:nvPr/>
            </p:nvSpPr>
            <p:spPr>
              <a:xfrm>
                <a:off x="457200" y="958788"/>
                <a:ext cx="8229240" cy="5166972"/>
              </a:xfrm>
              <a:prstGeom prst="rect">
                <a:avLst/>
              </a:prstGeom>
              <a:blipFill>
                <a:blip r:embed="rId2"/>
                <a:stretch>
                  <a:fillRect t="-1769" r="-1704" b="-7783"/>
                </a:stretch>
              </a:blipFill>
              <a:ln w="0">
                <a:noFill/>
              </a:ln>
            </p:spPr>
            <p:txBody>
              <a:bodyPr/>
              <a:lstStyle/>
              <a:p>
                <a:r>
                  <a:rPr lang="fr-FR">
                    <a:noFill/>
                  </a:rPr>
                  <a:t> </a:t>
                </a:r>
              </a:p>
            </p:txBody>
          </p:sp>
        </mc:Fallback>
      </mc:AlternateContent>
    </p:spTree>
    <p:extLst>
      <p:ext uri="{BB962C8B-B14F-4D97-AF65-F5344CB8AC3E}">
        <p14:creationId xmlns:p14="http://schemas.microsoft.com/office/powerpoint/2010/main" val="3614455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Quelques exemples d’utilisation des statistiques ?</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Prévision météo.</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Démographie/recensement.</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Marketing : sondage d’opinion</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Production industrielle : estimation des rebuts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Santé : propagation d’une épidémie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Bourse : analyse technique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Informatique : Interpolation</a:t>
            </a: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1478549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différentes étapes :</a:t>
            </a:r>
            <a:endParaRPr lang="en-US" sz="3200" b="0" strike="noStrike" spc="-1" dirty="0">
              <a:solidFill>
                <a:srgbClr val="376092"/>
              </a:solidFill>
              <a:latin typeface="Arial"/>
            </a:endParaRPr>
          </a:p>
        </p:txBody>
      </p:sp>
      <p:sp>
        <p:nvSpPr>
          <p:cNvPr id="136" name="TextShape 2"/>
          <p:cNvSpPr txBox="1"/>
          <p:nvPr/>
        </p:nvSpPr>
        <p:spPr>
          <a:xfrm>
            <a:off x="457200" y="1233996"/>
            <a:ext cx="8229240" cy="4891764"/>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Recueil des données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Déterminer les caractères à étudier.</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Cibler un échantillon qui soit assez représentatif et de taille suffisante.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Traitement des données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Estimer l’aspect quantitatif ou qualitatif des données.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Etude d’une seule variable : Histogramme.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Etude de plusieurs variables : Nuages de points, 3D…</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Interprétation et analyse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Confirmer une hypothèse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Mettre en avant de nouvelles propriétés</a:t>
            </a:r>
          </a:p>
          <a:p>
            <a:pPr marL="381600"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81047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a:t>
            </a:r>
            <a:endParaRPr lang="en-US" sz="3200" b="0" strike="noStrike" spc="-1" dirty="0">
              <a:solidFill>
                <a:srgbClr val="376092"/>
              </a:solidFill>
              <a:latin typeface="Arial"/>
            </a:endParaRPr>
          </a:p>
        </p:txBody>
      </p:sp>
      <p:sp>
        <p:nvSpPr>
          <p:cNvPr id="136" name="TextShape 2"/>
          <p:cNvSpPr txBox="1"/>
          <p:nvPr/>
        </p:nvSpPr>
        <p:spPr>
          <a:xfrm>
            <a:off x="457200" y="1012054"/>
            <a:ext cx="8229240" cy="511370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En statistique, nous nous appuyons souvent sur des séries de nombres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Température sur une année.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Cours d'une action sur un mois.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Notes des étudiants à un partiel.</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C'est que nous appelons une série statistique.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En terme de représentation, il s'agit d'une suite de nombres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17 – 20 – 5 – 6 – 8 – 11 – 12 – 13 -15</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Le travail du statis</a:t>
            </a:r>
            <a:r>
              <a:rPr lang="fr-FR" sz="2400" spc="-1" dirty="0">
                <a:solidFill>
                  <a:srgbClr val="376092"/>
                </a:solidFill>
                <a:latin typeface="Calibri"/>
              </a:rPr>
              <a:t>ticien est de tirer un maximum d'information sur cette série. </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Nous voudrions avoir une idée globale de la représentation de ces nombres.</a:t>
            </a:r>
            <a:endParaRPr lang="en-US" sz="2400" b="0" strike="noStrike" spc="-1" dirty="0">
              <a:solidFill>
                <a:srgbClr val="376092"/>
              </a:solidFill>
              <a:latin typeface="Calibri"/>
            </a:endParaRPr>
          </a:p>
        </p:txBody>
      </p:sp>
    </p:spTree>
    <p:extLst>
      <p:ext uri="{BB962C8B-B14F-4D97-AF65-F5344CB8AC3E}">
        <p14:creationId xmlns:p14="http://schemas.microsoft.com/office/powerpoint/2010/main" val="42232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a:t>
            </a:r>
            <a:endParaRPr lang="en-US" sz="3200" b="0" strike="noStrike" spc="-1" dirty="0">
              <a:solidFill>
                <a:srgbClr val="376092"/>
              </a:solidFill>
              <a:latin typeface="Arial"/>
            </a:endParaRPr>
          </a:p>
        </p:txBody>
      </p:sp>
      <p:sp>
        <p:nvSpPr>
          <p:cNvPr id="136" name="TextShape 2"/>
          <p:cNvSpPr txBox="1"/>
          <p:nvPr/>
        </p:nvSpPr>
        <p:spPr>
          <a:xfrm>
            <a:off x="457200" y="1012054"/>
            <a:ext cx="8229240" cy="511370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Il est donc possible de résumer une série statistique à l'aide de plusieurs indicateurs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moyenne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médiane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L'étendue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L'écart type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Ces indicateurs vont nous donner des informations plus précises sur :</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position de la série (moyenne, médiane).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La dispersion de la série (étendue, écart type).</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Naturellement, les indicateurs seront de la même nature que les éléments de la série sur laquelle ils se basent.</a:t>
            </a:r>
          </a:p>
        </p:txBody>
      </p:sp>
    </p:spTree>
    <p:extLst>
      <p:ext uri="{BB962C8B-B14F-4D97-AF65-F5344CB8AC3E}">
        <p14:creationId xmlns:p14="http://schemas.microsoft.com/office/powerpoint/2010/main" val="337374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Série statistique - moyenne :</a:t>
            </a:r>
            <a:endParaRPr lang="en-US" sz="3200" b="0" strike="noStrike" spc="-1" dirty="0">
              <a:solidFill>
                <a:srgbClr val="376092"/>
              </a:solidFill>
              <a:latin typeface="Arial"/>
            </a:endParaRPr>
          </a:p>
        </p:txBody>
      </p:sp>
      <p:sp>
        <p:nvSpPr>
          <p:cNvPr id="136" name="TextShape 2"/>
          <p:cNvSpPr txBox="1"/>
          <p:nvPr/>
        </p:nvSpPr>
        <p:spPr>
          <a:xfrm>
            <a:off x="457200" y="1012054"/>
            <a:ext cx="8229240" cy="511370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dirty="0">
                <a:solidFill>
                  <a:srgbClr val="376092"/>
                </a:solidFill>
                <a:latin typeface="Calibri"/>
              </a:rPr>
              <a:t>La moyenne représente une répartition égalitaire. La moyenne est la valeur que prendrait chaque élément de la série statistique sans changer la valeur globale.</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Exemple : Bob a acheté 3 actions LVMH cette année :</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Le 21/01/21 pour 503 euros</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Le 15/04/21 pour 560 euros</a:t>
            </a:r>
          </a:p>
          <a:p>
            <a:pPr marL="1321200" lvl="2" indent="-324000">
              <a:spcAft>
                <a:spcPts val="1134"/>
              </a:spcAft>
              <a:buClr>
                <a:srgbClr val="000000"/>
              </a:buClr>
              <a:buSzPct val="45000"/>
              <a:buFont typeface="Wingdings" charset="2"/>
              <a:buChar char=""/>
            </a:pPr>
            <a:r>
              <a:rPr lang="fr-FR" sz="2400" spc="-1" dirty="0">
                <a:solidFill>
                  <a:srgbClr val="376092"/>
                </a:solidFill>
                <a:latin typeface="Calibri"/>
              </a:rPr>
              <a:t>Le 01/10/21 pour 635 euros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L'ensemble lui a coûté 503 + 560 + 635 = 1698 euros.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C'est comme si chaque action lui avait coûté 1698 / 3 = 566 euros.</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Dans cette exemple 566 est la moyenne : 566 + 566 + 566 = 1698 euros.</a:t>
            </a:r>
          </a:p>
        </p:txBody>
      </p:sp>
    </p:spTree>
    <p:extLst>
      <p:ext uri="{BB962C8B-B14F-4D97-AF65-F5344CB8AC3E}">
        <p14:creationId xmlns:p14="http://schemas.microsoft.com/office/powerpoint/2010/main" val="2105704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5" ma:contentTypeDescription="Crée un document." ma:contentTypeScope="" ma:versionID="164c25963b1adeeea6dd707fda99622e">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51d11e80cf5ede38c7d84f65e3dfbba5"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a2ae5227-5587-46aa-a45e-4471b92825eb}" ma:internalName="TaxCatchAll" ma:showField="CatchAllData" ma:web="4457043f-fd85-4799-80f5-1f6eaf5bc4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e294f3-4627-4ce5-bb05-78017f98850e">
      <Terms xmlns="http://schemas.microsoft.com/office/infopath/2007/PartnerControls"/>
    </lcf76f155ced4ddcb4097134ff3c332f>
    <TaxCatchAll xmlns="4457043f-fd85-4799-80f5-1f6eaf5bc423" xsi:nil="true"/>
  </documentManagement>
</p:properties>
</file>

<file path=customXml/itemProps1.xml><?xml version="1.0" encoding="utf-8"?>
<ds:datastoreItem xmlns:ds="http://schemas.openxmlformats.org/officeDocument/2006/customXml" ds:itemID="{0936820F-A976-4810-AD43-3C7D7116A6BD}"/>
</file>

<file path=customXml/itemProps2.xml><?xml version="1.0" encoding="utf-8"?>
<ds:datastoreItem xmlns:ds="http://schemas.openxmlformats.org/officeDocument/2006/customXml" ds:itemID="{99B61B0E-AC24-49E5-A372-F9086CE3228E}"/>
</file>

<file path=customXml/itemProps3.xml><?xml version="1.0" encoding="utf-8"?>
<ds:datastoreItem xmlns:ds="http://schemas.openxmlformats.org/officeDocument/2006/customXml" ds:itemID="{76F02F65-6A4D-4BB0-8694-BE158EF9436F}"/>
</file>

<file path=docProps/app.xml><?xml version="1.0" encoding="utf-8"?>
<Properties xmlns="http://schemas.openxmlformats.org/officeDocument/2006/extended-properties" xmlns:vt="http://schemas.openxmlformats.org/officeDocument/2006/docPropsVTypes">
  <Template/>
  <TotalTime>0</TotalTime>
  <Words>4051</Words>
  <Application>Microsoft Office PowerPoint</Application>
  <PresentationFormat>Affichage à l'écran (4:3)</PresentationFormat>
  <Paragraphs>733</Paragraphs>
  <Slides>49</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49</vt:i4>
      </vt:variant>
    </vt:vector>
  </HeadingPairs>
  <TitlesOfParts>
    <vt:vector size="58" baseType="lpstr">
      <vt:lpstr>Arial</vt:lpstr>
      <vt:lpstr>Calibri</vt:lpstr>
      <vt:lpstr>Cambria Math</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Philippe</cp:lastModifiedBy>
  <cp:revision>306</cp:revision>
  <dcterms:created xsi:type="dcterms:W3CDTF">2012-01-17T22:15:29Z</dcterms:created>
  <dcterms:modified xsi:type="dcterms:W3CDTF">2021-10-15T11:47:40Z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