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33"/>
  </p:notesMasterIdLst>
  <p:sldIdLst>
    <p:sldId id="256" r:id="rId4"/>
    <p:sldId id="343" r:id="rId5"/>
    <p:sldId id="348" r:id="rId6"/>
    <p:sldId id="353" r:id="rId7"/>
    <p:sldId id="354" r:id="rId8"/>
    <p:sldId id="366" r:id="rId9"/>
    <p:sldId id="367" r:id="rId10"/>
    <p:sldId id="364" r:id="rId11"/>
    <p:sldId id="369" r:id="rId12"/>
    <p:sldId id="368" r:id="rId13"/>
    <p:sldId id="352" r:id="rId14"/>
    <p:sldId id="355" r:id="rId15"/>
    <p:sldId id="356" r:id="rId16"/>
    <p:sldId id="357" r:id="rId17"/>
    <p:sldId id="347" r:id="rId18"/>
    <p:sldId id="358" r:id="rId19"/>
    <p:sldId id="359" r:id="rId20"/>
    <p:sldId id="360" r:id="rId21"/>
    <p:sldId id="362" r:id="rId22"/>
    <p:sldId id="363" r:id="rId23"/>
    <p:sldId id="361" r:id="rId24"/>
    <p:sldId id="350" r:id="rId25"/>
    <p:sldId id="370" r:id="rId26"/>
    <p:sldId id="371" r:id="rId27"/>
    <p:sldId id="372" r:id="rId28"/>
    <p:sldId id="374" r:id="rId29"/>
    <p:sldId id="375" r:id="rId30"/>
    <p:sldId id="376" r:id="rId31"/>
    <p:sldId id="281" r:id="rId32"/>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712" autoAdjust="0"/>
  </p:normalViewPr>
  <p:slideViewPr>
    <p:cSldViewPr snapToGrid="0">
      <p:cViewPr varScale="1">
        <p:scale>
          <a:sx n="108" d="100"/>
          <a:sy n="108" d="100"/>
        </p:scale>
        <p:origin x="1722" y="102"/>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customXml" Target="../customXml/item2.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19/10/2021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15.xml"/><Relationship Id="rId1" Type="http://schemas.openxmlformats.org/officeDocument/2006/relationships/vmlDrawing" Target="../drawings/vmlDrawing3.vml"/><Relationship Id="rId6" Type="http://schemas.openxmlformats.org/officeDocument/2006/relationships/image" Target="../media/image11.emf"/><Relationship Id="rId5" Type="http://schemas.openxmlformats.org/officeDocument/2006/relationships/package" Target="../embeddings/Microsoft_Excel_Worksheet3.xlsx"/><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5.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package" Target="../embeddings/Microsoft_Excel_Worksheet4.xls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15.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Statistiques</a:t>
            </a:r>
            <a:br>
              <a:rPr dirty="0"/>
            </a:br>
            <a:r>
              <a:rPr lang="fr-FR" sz="4400" spc="-1" dirty="0">
                <a:solidFill>
                  <a:srgbClr val="376092"/>
                </a:solidFill>
                <a:latin typeface="Arial"/>
              </a:rPr>
              <a:t>Loi binomiale </a:t>
            </a:r>
            <a:endParaRPr lang="en-US" sz="4400"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Bernoulli – espérance, variance, écart-type :</a:t>
            </a:r>
            <a:endParaRPr lang="en-US" sz="3200" b="0" strike="noStrike" spc="-1" dirty="0">
              <a:solidFill>
                <a:srgbClr val="376092"/>
              </a:solidFill>
              <a:latin typeface="Arial"/>
            </a:endParaRPr>
          </a:p>
        </p:txBody>
      </p:sp>
      <p:sp>
        <p:nvSpPr>
          <p:cNvPr id="136" name="TextShape 2"/>
          <p:cNvSpPr txBox="1"/>
          <p:nvPr/>
        </p:nvSpPr>
        <p:spPr>
          <a:xfrm>
            <a:off x="457200" y="1417320"/>
            <a:ext cx="8229240" cy="4708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Dans la loi de Bernoulli, l’espérance, la variance et l’écart type se calculent avec des fonctions simplifiées pour la bonne raison qu’il n’y que deux valeurs possibles : Echec ou succès.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variable aléatoire X suit la loi de Bernoulli de paramètre p, alors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 : E(X) = p</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Variance : V(X) = p(1-p)</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Ecart type : </a:t>
            </a:r>
            <a:r>
              <a:rPr lang="el-GR" sz="2400" spc="-1" dirty="0">
                <a:solidFill>
                  <a:srgbClr val="376092"/>
                </a:solidFill>
                <a:latin typeface="Calibri"/>
              </a:rPr>
              <a:t>σ </a:t>
            </a:r>
            <a:r>
              <a:rPr lang="fr-FR" sz="2400" spc="-1" dirty="0">
                <a:solidFill>
                  <a:srgbClr val="376092"/>
                </a:solidFill>
                <a:latin typeface="Calibri"/>
              </a:rPr>
              <a:t>(X) = √ (p(1-p)) = √ (V(X))</a:t>
            </a:r>
          </a:p>
        </p:txBody>
      </p:sp>
    </p:spTree>
    <p:extLst>
      <p:ext uri="{BB962C8B-B14F-4D97-AF65-F5344CB8AC3E}">
        <p14:creationId xmlns:p14="http://schemas.microsoft.com/office/powerpoint/2010/main" val="337731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Epreuve de Bernoulli:</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Si on répète cette expérience n fois alors on obtient une épreuve de Bernoulli et la loi binomiale décrit le nombre de fois qu’un succès apparait sur les n expériences.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On peut imaginer lancer une pièce en l’air plusieurs fois de suite et considérer que face est un succès.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 nombre de succès obtenus étant une valeur aléatoire, une loi binomiale est décrite grâce à la donnée des probabilités que le succès apparaisse précisément k fois sur les n essais..</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03439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Epreuve de Bernoulli:</a:t>
            </a:r>
            <a:endParaRPr lang="en-US" sz="3200" b="0" strike="noStrike" spc="-1" dirty="0">
              <a:solidFill>
                <a:srgbClr val="376092"/>
              </a:solidFill>
              <a:latin typeface="Arial"/>
            </a:endParaRPr>
          </a:p>
        </p:txBody>
      </p:sp>
      <p:sp>
        <p:nvSpPr>
          <p:cNvPr id="136" name="TextShape 2"/>
          <p:cNvSpPr txBox="1"/>
          <p:nvPr/>
        </p:nvSpPr>
        <p:spPr>
          <a:xfrm>
            <a:off x="457200" y="1233996"/>
            <a:ext cx="5542156"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Dans une épreuve de Bernoulli il est important que les expériences soient</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identiques : toujours pratiquées de la même façon</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Indépendantes : une expérience n’influe pas sur l’expérience suivante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Si je tire successivement une balle de mon sac (et que je ne la remets pas) je change la probabilité de succès à chaque tirage.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Expliquons ce qu’il se passe dans ce cas là.</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pic>
        <p:nvPicPr>
          <p:cNvPr id="3" name="Image 2">
            <a:extLst>
              <a:ext uri="{FF2B5EF4-FFF2-40B4-BE49-F238E27FC236}">
                <a16:creationId xmlns:a16="http://schemas.microsoft.com/office/drawing/2014/main" id="{2D283820-FD02-4FBE-B76B-1DFD08BB813E}"/>
              </a:ext>
            </a:extLst>
          </p:cNvPr>
          <p:cNvPicPr>
            <a:picLocks noChangeAspect="1"/>
          </p:cNvPicPr>
          <p:nvPr/>
        </p:nvPicPr>
        <p:blipFill>
          <a:blip r:embed="rId2"/>
          <a:stretch>
            <a:fillRect/>
          </a:stretch>
        </p:blipFill>
        <p:spPr>
          <a:xfrm>
            <a:off x="5999356" y="1561170"/>
            <a:ext cx="3144644" cy="3735659"/>
          </a:xfrm>
          <a:prstGeom prst="rect">
            <a:avLst/>
          </a:prstGeom>
        </p:spPr>
      </p:pic>
    </p:spTree>
    <p:extLst>
      <p:ext uri="{BB962C8B-B14F-4D97-AF65-F5344CB8AC3E}">
        <p14:creationId xmlns:p14="http://schemas.microsoft.com/office/powerpoint/2010/main" val="4228999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Schéma de Bernoulli:</a:t>
            </a:r>
            <a:endParaRPr lang="en-US" sz="3200" b="0" strike="noStrike" spc="-1" dirty="0">
              <a:solidFill>
                <a:srgbClr val="376092"/>
              </a:solidFill>
              <a:latin typeface="Arial"/>
            </a:endParaRPr>
          </a:p>
        </p:txBody>
      </p:sp>
      <p:sp>
        <p:nvSpPr>
          <p:cNvPr id="136" name="TextShape 2"/>
          <p:cNvSpPr txBox="1"/>
          <p:nvPr/>
        </p:nvSpPr>
        <p:spPr>
          <a:xfrm>
            <a:off x="457199" y="1233996"/>
            <a:ext cx="8393837"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Un schéma de Bernoulli est la répétition de n épreuves de Bernoulli identiques et indépendants pour lesquelles la probabilité de succès est p.</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Dans le cas ou les épreuves ne sont pas indépendantes, il serait impossible de définir un p unique.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 est donc le nombre de répétitions.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donc possible de définir un schéma de Bernoulli à partir de n et p.</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Par exemple, si je lance 10 fois une pièce en l’air et que je considère que face est un succès, je peux définir mon schéma de Bernoulli par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n = 10, p = 1/2</a:t>
            </a:r>
          </a:p>
          <a:p>
            <a:pPr marL="540000" lvl="1">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522018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binomiale:</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Une loi binomiale est une loi de probabilité définie sur l’ensemble {0;1;2…;n} qui donne le nombre de succès de l’expérience.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L’ensemble contient les nombres de 0 à n. On considère que pour n lancés, le nombre de réussites est compris entre 0 (aucun succès sur les n lancés) et n (tous les lancés ont été des succès).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Entre ces deux cas extrêmes, il est possible de considérer tous les cas possibles d’échecs et de succès.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Si p est la probabilité de succès, alors p et n sont les paramètres de ma loi binomiale que je peux noter B(10;1/2)</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763766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binomiale:</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En statistique, la loi binomiale modélise la fréquence du nombre de succès obtenus lors de la répétition de plusieurs expériences identiques et indépendantes.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de représenter une loi binomiale grâce à un arbre de de probabilité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graphicFrame>
        <p:nvGraphicFramePr>
          <p:cNvPr id="3" name="Tableau 2">
            <a:extLst>
              <a:ext uri="{FF2B5EF4-FFF2-40B4-BE49-F238E27FC236}">
                <a16:creationId xmlns:a16="http://schemas.microsoft.com/office/drawing/2014/main" id="{18BC0C1E-0655-41DF-8688-B3144D59644D}"/>
              </a:ext>
            </a:extLst>
          </p:cNvPr>
          <p:cNvGraphicFramePr>
            <a:graphicFrameLocks noGrp="1"/>
          </p:cNvGraphicFramePr>
          <p:nvPr>
            <p:extLst>
              <p:ext uri="{D42A27DB-BD31-4B8C-83A1-F6EECF244321}">
                <p14:modId xmlns:p14="http://schemas.microsoft.com/office/powerpoint/2010/main" val="3370224176"/>
              </p:ext>
            </p:extLst>
          </p:nvPr>
        </p:nvGraphicFramePr>
        <p:xfrm>
          <a:off x="457202" y="3160537"/>
          <a:ext cx="8229595" cy="3553684"/>
        </p:xfrm>
        <a:graphic>
          <a:graphicData uri="http://schemas.openxmlformats.org/drawingml/2006/table">
            <a:tbl>
              <a:tblPr/>
              <a:tblGrid>
                <a:gridCol w="748145">
                  <a:extLst>
                    <a:ext uri="{9D8B030D-6E8A-4147-A177-3AD203B41FA5}">
                      <a16:colId xmlns:a16="http://schemas.microsoft.com/office/drawing/2014/main" val="3467337412"/>
                    </a:ext>
                  </a:extLst>
                </a:gridCol>
                <a:gridCol w="748145">
                  <a:extLst>
                    <a:ext uri="{9D8B030D-6E8A-4147-A177-3AD203B41FA5}">
                      <a16:colId xmlns:a16="http://schemas.microsoft.com/office/drawing/2014/main" val="3118590130"/>
                    </a:ext>
                  </a:extLst>
                </a:gridCol>
                <a:gridCol w="748145">
                  <a:extLst>
                    <a:ext uri="{9D8B030D-6E8A-4147-A177-3AD203B41FA5}">
                      <a16:colId xmlns:a16="http://schemas.microsoft.com/office/drawing/2014/main" val="1564010582"/>
                    </a:ext>
                  </a:extLst>
                </a:gridCol>
                <a:gridCol w="748145">
                  <a:extLst>
                    <a:ext uri="{9D8B030D-6E8A-4147-A177-3AD203B41FA5}">
                      <a16:colId xmlns:a16="http://schemas.microsoft.com/office/drawing/2014/main" val="1156903502"/>
                    </a:ext>
                  </a:extLst>
                </a:gridCol>
                <a:gridCol w="748145">
                  <a:extLst>
                    <a:ext uri="{9D8B030D-6E8A-4147-A177-3AD203B41FA5}">
                      <a16:colId xmlns:a16="http://schemas.microsoft.com/office/drawing/2014/main" val="352065109"/>
                    </a:ext>
                  </a:extLst>
                </a:gridCol>
                <a:gridCol w="748145">
                  <a:extLst>
                    <a:ext uri="{9D8B030D-6E8A-4147-A177-3AD203B41FA5}">
                      <a16:colId xmlns:a16="http://schemas.microsoft.com/office/drawing/2014/main" val="2544747520"/>
                    </a:ext>
                  </a:extLst>
                </a:gridCol>
                <a:gridCol w="748145">
                  <a:extLst>
                    <a:ext uri="{9D8B030D-6E8A-4147-A177-3AD203B41FA5}">
                      <a16:colId xmlns:a16="http://schemas.microsoft.com/office/drawing/2014/main" val="405647730"/>
                    </a:ext>
                  </a:extLst>
                </a:gridCol>
                <a:gridCol w="748145">
                  <a:extLst>
                    <a:ext uri="{9D8B030D-6E8A-4147-A177-3AD203B41FA5}">
                      <a16:colId xmlns:a16="http://schemas.microsoft.com/office/drawing/2014/main" val="717237065"/>
                    </a:ext>
                  </a:extLst>
                </a:gridCol>
                <a:gridCol w="748145">
                  <a:extLst>
                    <a:ext uri="{9D8B030D-6E8A-4147-A177-3AD203B41FA5}">
                      <a16:colId xmlns:a16="http://schemas.microsoft.com/office/drawing/2014/main" val="2039851013"/>
                    </a:ext>
                  </a:extLst>
                </a:gridCol>
                <a:gridCol w="748145">
                  <a:extLst>
                    <a:ext uri="{9D8B030D-6E8A-4147-A177-3AD203B41FA5}">
                      <a16:colId xmlns:a16="http://schemas.microsoft.com/office/drawing/2014/main" val="3405903905"/>
                    </a:ext>
                  </a:extLst>
                </a:gridCol>
                <a:gridCol w="748145">
                  <a:extLst>
                    <a:ext uri="{9D8B030D-6E8A-4147-A177-3AD203B41FA5}">
                      <a16:colId xmlns:a16="http://schemas.microsoft.com/office/drawing/2014/main" val="934149527"/>
                    </a:ext>
                  </a:extLst>
                </a:gridCol>
              </a:tblGrid>
              <a:tr h="187036">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3443408590"/>
                  </a:ext>
                </a:extLst>
              </a:tr>
              <a:tr h="187036">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Expérience 1</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Expérience 2</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Expérience 3</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Résultat</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4210596935"/>
                  </a:ext>
                </a:extLst>
              </a:tr>
              <a:tr h="187036">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616550375"/>
                  </a:ext>
                </a:extLst>
              </a:tr>
              <a:tr h="187036">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Succès</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3 succès</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4171688197"/>
                  </a:ext>
                </a:extLst>
              </a:tr>
              <a:tr h="187036">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Succès</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2929178146"/>
                  </a:ext>
                </a:extLst>
              </a:tr>
              <a:tr h="187036">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Echec</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2 succès</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2117676587"/>
                  </a:ext>
                </a:extLst>
              </a:tr>
              <a:tr h="187036">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Succès</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3629830732"/>
                  </a:ext>
                </a:extLst>
              </a:tr>
              <a:tr h="187036">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Succès</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2 succès</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12185631"/>
                  </a:ext>
                </a:extLst>
              </a:tr>
              <a:tr h="187036">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Echec</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611448951"/>
                  </a:ext>
                </a:extLst>
              </a:tr>
              <a:tr h="187036">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Echec</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1 succès</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565696887"/>
                  </a:ext>
                </a:extLst>
              </a:tr>
              <a:tr h="187036">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Racine</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3037052831"/>
                  </a:ext>
                </a:extLst>
              </a:tr>
              <a:tr h="187036">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Succès</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2 succès</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2492293458"/>
                  </a:ext>
                </a:extLst>
              </a:tr>
              <a:tr h="187036">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Succès</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3997933519"/>
                  </a:ext>
                </a:extLst>
              </a:tr>
              <a:tr h="187036">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Echec</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1 succès</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2952010696"/>
                  </a:ext>
                </a:extLst>
              </a:tr>
              <a:tr h="187036">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Echec</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3931898758"/>
                  </a:ext>
                </a:extLst>
              </a:tr>
              <a:tr h="187036">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Succès</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1 succès</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836608570"/>
                  </a:ext>
                </a:extLst>
              </a:tr>
              <a:tr h="187036">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Echec</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2285711770"/>
                  </a:ext>
                </a:extLst>
              </a:tr>
              <a:tr h="187036">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Echec</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ctr" fontAlgn="b"/>
                      <a:r>
                        <a:rPr lang="fr-FR" sz="1100" b="0" i="0" u="none" strike="noStrike">
                          <a:solidFill>
                            <a:srgbClr val="000000"/>
                          </a:solidFill>
                          <a:effectLst/>
                          <a:latin typeface="Calibri" panose="020F0502020204030204" pitchFamily="34" charset="0"/>
                        </a:rPr>
                        <a:t>0 succès</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2977585868"/>
                  </a:ext>
                </a:extLst>
              </a:tr>
              <a:tr h="187036">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fr-FR" sz="11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71288501"/>
                  </a:ext>
                </a:extLst>
              </a:tr>
            </a:tbl>
          </a:graphicData>
        </a:graphic>
      </p:graphicFrame>
      <p:cxnSp>
        <p:nvCxnSpPr>
          <p:cNvPr id="6" name="Connecteur droit avec flèche 5">
            <a:extLst>
              <a:ext uri="{FF2B5EF4-FFF2-40B4-BE49-F238E27FC236}">
                <a16:creationId xmlns:a16="http://schemas.microsoft.com/office/drawing/2014/main" id="{8988DEFE-E98E-475B-B4B6-DB5E61001365}"/>
              </a:ext>
            </a:extLst>
          </p:cNvPr>
          <p:cNvCxnSpPr/>
          <p:nvPr/>
        </p:nvCxnSpPr>
        <p:spPr>
          <a:xfrm flipV="1">
            <a:off x="1924050" y="4417473"/>
            <a:ext cx="762000" cy="771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5A8381FB-6996-4290-B6DC-802EB35B5210}"/>
              </a:ext>
            </a:extLst>
          </p:cNvPr>
          <p:cNvCxnSpPr/>
          <p:nvPr/>
        </p:nvCxnSpPr>
        <p:spPr>
          <a:xfrm flipV="1">
            <a:off x="3505200" y="4026948"/>
            <a:ext cx="666750" cy="352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84713FA5-DDBF-47A3-95D0-7C552DB56CC4}"/>
              </a:ext>
            </a:extLst>
          </p:cNvPr>
          <p:cNvCxnSpPr/>
          <p:nvPr/>
        </p:nvCxnSpPr>
        <p:spPr>
          <a:xfrm flipV="1">
            <a:off x="4953000" y="3817398"/>
            <a:ext cx="838200"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EBCF14F3-A3FE-4C5B-AF9E-E8536919A7AE}"/>
              </a:ext>
            </a:extLst>
          </p:cNvPr>
          <p:cNvCxnSpPr/>
          <p:nvPr/>
        </p:nvCxnSpPr>
        <p:spPr>
          <a:xfrm>
            <a:off x="4981575" y="4026948"/>
            <a:ext cx="781050"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9743F6A2-1CD9-418B-8429-A68C39BFC881}"/>
              </a:ext>
            </a:extLst>
          </p:cNvPr>
          <p:cNvCxnSpPr/>
          <p:nvPr/>
        </p:nvCxnSpPr>
        <p:spPr>
          <a:xfrm flipV="1">
            <a:off x="5010150" y="4598448"/>
            <a:ext cx="733425"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A50D7EB4-2500-4769-B99E-DCFF53C66AA0}"/>
              </a:ext>
            </a:extLst>
          </p:cNvPr>
          <p:cNvCxnSpPr/>
          <p:nvPr/>
        </p:nvCxnSpPr>
        <p:spPr>
          <a:xfrm>
            <a:off x="5010150" y="4827048"/>
            <a:ext cx="742950" cy="171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9EDE5AE6-DFCE-4442-945C-AF8CA73C58D4}"/>
              </a:ext>
            </a:extLst>
          </p:cNvPr>
          <p:cNvCxnSpPr/>
          <p:nvPr/>
        </p:nvCxnSpPr>
        <p:spPr>
          <a:xfrm flipV="1">
            <a:off x="5019675" y="5360448"/>
            <a:ext cx="723900"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079AB9D7-88CC-4517-9286-6E471FE97124}"/>
              </a:ext>
            </a:extLst>
          </p:cNvPr>
          <p:cNvCxnSpPr/>
          <p:nvPr/>
        </p:nvCxnSpPr>
        <p:spPr>
          <a:xfrm>
            <a:off x="5019675" y="5560473"/>
            <a:ext cx="714375" cy="180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6CFE8579-0F52-4663-A306-282D1E29F51F}"/>
              </a:ext>
            </a:extLst>
          </p:cNvPr>
          <p:cNvCxnSpPr/>
          <p:nvPr/>
        </p:nvCxnSpPr>
        <p:spPr>
          <a:xfrm flipV="1">
            <a:off x="5000625" y="6103398"/>
            <a:ext cx="752475" cy="23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F6F0112-7C04-4176-84E8-988E9426F465}"/>
              </a:ext>
            </a:extLst>
          </p:cNvPr>
          <p:cNvCxnSpPr/>
          <p:nvPr/>
        </p:nvCxnSpPr>
        <p:spPr>
          <a:xfrm>
            <a:off x="5038725" y="6322473"/>
            <a:ext cx="704850"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23F02CF7-1B32-41B0-BF6F-C98FDF257064}"/>
              </a:ext>
            </a:extLst>
          </p:cNvPr>
          <p:cNvCxnSpPr/>
          <p:nvPr/>
        </p:nvCxnSpPr>
        <p:spPr>
          <a:xfrm>
            <a:off x="3429000" y="5960523"/>
            <a:ext cx="790575" cy="361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6E8345E2-330F-48CD-ADEC-CA9EF00F1AD7}"/>
              </a:ext>
            </a:extLst>
          </p:cNvPr>
          <p:cNvCxnSpPr/>
          <p:nvPr/>
        </p:nvCxnSpPr>
        <p:spPr>
          <a:xfrm flipV="1">
            <a:off x="3476625" y="5550948"/>
            <a:ext cx="771525" cy="428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BEA7E71B-4072-4B01-AD38-FF19C3673485}"/>
              </a:ext>
            </a:extLst>
          </p:cNvPr>
          <p:cNvCxnSpPr/>
          <p:nvPr/>
        </p:nvCxnSpPr>
        <p:spPr>
          <a:xfrm>
            <a:off x="3486150" y="4388898"/>
            <a:ext cx="752475" cy="371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CBBD12E6-3C28-4583-B129-D90308D186B3}"/>
              </a:ext>
            </a:extLst>
          </p:cNvPr>
          <p:cNvCxnSpPr/>
          <p:nvPr/>
        </p:nvCxnSpPr>
        <p:spPr>
          <a:xfrm>
            <a:off x="1943100" y="5179473"/>
            <a:ext cx="790575" cy="790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748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binomiale – généralisation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généraliser ce que nous venons de voir sur la loi binomiale. Cette fois la probabilité de succès n’est pas connue, nous l’appellerons donc p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de représenter une loi binomiale grâce à un arbre de de probabilité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graphicFrame>
        <p:nvGraphicFramePr>
          <p:cNvPr id="2" name="Objet 1">
            <a:extLst>
              <a:ext uri="{FF2B5EF4-FFF2-40B4-BE49-F238E27FC236}">
                <a16:creationId xmlns:a16="http://schemas.microsoft.com/office/drawing/2014/main" id="{82229585-F39C-4B8E-A632-53F8A856780D}"/>
              </a:ext>
            </a:extLst>
          </p:cNvPr>
          <p:cNvGraphicFramePr>
            <a:graphicFrameLocks noChangeAspect="1"/>
          </p:cNvGraphicFramePr>
          <p:nvPr>
            <p:extLst>
              <p:ext uri="{D42A27DB-BD31-4B8C-83A1-F6EECF244321}">
                <p14:modId xmlns:p14="http://schemas.microsoft.com/office/powerpoint/2010/main" val="3273047039"/>
              </p:ext>
            </p:extLst>
          </p:nvPr>
        </p:nvGraphicFramePr>
        <p:xfrm>
          <a:off x="88269" y="2496735"/>
          <a:ext cx="8505825" cy="3629025"/>
        </p:xfrm>
        <a:graphic>
          <a:graphicData uri="http://schemas.openxmlformats.org/presentationml/2006/ole">
            <mc:AlternateContent xmlns:mc="http://schemas.openxmlformats.org/markup-compatibility/2006">
              <mc:Choice xmlns:v="urn:schemas-microsoft-com:vml" Requires="v">
                <p:oleObj spid="_x0000_s2059" name="Worksheet" r:id="rId3" imgW="8505755" imgH="3628923" progId="Excel.Sheet.12">
                  <p:embed/>
                </p:oleObj>
              </mc:Choice>
              <mc:Fallback>
                <p:oleObj name="Worksheet" r:id="rId3" imgW="8505755" imgH="3628923" progId="Excel.Sheet.12">
                  <p:embed/>
                  <p:pic>
                    <p:nvPicPr>
                      <p:cNvPr id="0" name=""/>
                      <p:cNvPicPr/>
                      <p:nvPr/>
                    </p:nvPicPr>
                    <p:blipFill>
                      <a:blip r:embed="rId4"/>
                      <a:stretch>
                        <a:fillRect/>
                      </a:stretch>
                    </p:blipFill>
                    <p:spPr>
                      <a:xfrm>
                        <a:off x="88269" y="2496735"/>
                        <a:ext cx="8505825" cy="3629025"/>
                      </a:xfrm>
                      <a:prstGeom prst="rect">
                        <a:avLst/>
                      </a:prstGeom>
                    </p:spPr>
                  </p:pic>
                </p:oleObj>
              </mc:Fallback>
            </mc:AlternateContent>
          </a:graphicData>
        </a:graphic>
      </p:graphicFrame>
    </p:spTree>
    <p:extLst>
      <p:ext uri="{BB962C8B-B14F-4D97-AF65-F5344CB8AC3E}">
        <p14:creationId xmlns:p14="http://schemas.microsoft.com/office/powerpoint/2010/main" val="658954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binomiale – Généralisation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comprenons rapidement que la représentation sous forme d’arbre n’est pas possible dès lors que le nombre d’expériences devient grand.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donc mettre en place une autre façon de calculer une loi binomiale.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cela, commençons par calculer la probabilité d’avoir 3 succès : P(X=3) = </a:t>
            </a:r>
            <a:r>
              <a:rPr lang="fr-FR" sz="2400" spc="-1" dirty="0" err="1">
                <a:solidFill>
                  <a:srgbClr val="376092"/>
                </a:solidFill>
                <a:latin typeface="Calibri"/>
              </a:rPr>
              <a:t>p.p.p</a:t>
            </a:r>
            <a:r>
              <a:rPr lang="fr-FR" sz="2400" spc="-1" dirty="0">
                <a:solidFill>
                  <a:srgbClr val="376092"/>
                </a:solidFill>
                <a:latin typeface="Calibri"/>
              </a:rPr>
              <a:t> = p</a:t>
            </a:r>
            <a:r>
              <a:rPr lang="fr-FR" sz="2400" spc="-1" baseline="30000" dirty="0">
                <a:solidFill>
                  <a:srgbClr val="376092"/>
                </a:solidFill>
                <a:latin typeface="Calibri"/>
              </a:rPr>
              <a:t>3</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Calculons P(X=2) en retrouvant toutes les branches qui correspondent à 2 succès.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P(X=2) = 3.(p</a:t>
            </a:r>
            <a:r>
              <a:rPr lang="fr-FR" sz="2400" spc="-1" baseline="30000" dirty="0">
                <a:solidFill>
                  <a:srgbClr val="376092"/>
                </a:solidFill>
                <a:latin typeface="Calibri"/>
              </a:rPr>
              <a:t>2</a:t>
            </a:r>
            <a:r>
              <a:rPr lang="fr-FR" sz="2400" spc="-1" dirty="0">
                <a:solidFill>
                  <a:srgbClr val="376092"/>
                </a:solidFill>
                <a:latin typeface="Calibri"/>
              </a:rPr>
              <a:t>.(1-p))</a:t>
            </a:r>
            <a:endParaRPr lang="fr-FR" sz="2400" spc="-1" baseline="30000"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58957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binomiale – Généralisation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On réalise une expérience suivant un schéma de Bernoulli de paramètres n et p.</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On appelle coefficient binomial ou combinaison de k parmi n, le nombre de chemins conduisant à k succès parmi n épreuves sur l’arbre représentant l’expérience :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Cela nous permet de donner la formule de la loi binomiale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P(X = k) =             p</a:t>
            </a:r>
            <a:r>
              <a:rPr lang="fr-FR" sz="2400" spc="-1" baseline="30000" dirty="0">
                <a:solidFill>
                  <a:srgbClr val="376092"/>
                </a:solidFill>
                <a:latin typeface="Calibri"/>
              </a:rPr>
              <a:t>k</a:t>
            </a:r>
            <a:r>
              <a:rPr lang="fr-FR" sz="2400" spc="-1" dirty="0">
                <a:solidFill>
                  <a:srgbClr val="376092"/>
                </a:solidFill>
                <a:latin typeface="Calibri"/>
              </a:rPr>
              <a:t>(1-p)</a:t>
            </a:r>
            <a:r>
              <a:rPr lang="fr-FR" sz="2400" spc="-1" baseline="30000" dirty="0">
                <a:solidFill>
                  <a:srgbClr val="376092"/>
                </a:solidFill>
                <a:latin typeface="Calibri"/>
              </a:rPr>
              <a:t>n-k</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graphicFrame>
        <p:nvGraphicFramePr>
          <p:cNvPr id="2" name="Objet 1">
            <a:extLst>
              <a:ext uri="{FF2B5EF4-FFF2-40B4-BE49-F238E27FC236}">
                <a16:creationId xmlns:a16="http://schemas.microsoft.com/office/drawing/2014/main" id="{89B7DD49-378A-4E45-9564-AF308475A10C}"/>
              </a:ext>
            </a:extLst>
          </p:cNvPr>
          <p:cNvGraphicFramePr>
            <a:graphicFrameLocks noChangeAspect="1"/>
          </p:cNvGraphicFramePr>
          <p:nvPr>
            <p:extLst>
              <p:ext uri="{D42A27DB-BD31-4B8C-83A1-F6EECF244321}">
                <p14:modId xmlns:p14="http://schemas.microsoft.com/office/powerpoint/2010/main" val="1196486075"/>
              </p:ext>
            </p:extLst>
          </p:nvPr>
        </p:nvGraphicFramePr>
        <p:xfrm>
          <a:off x="5945497" y="2900362"/>
          <a:ext cx="2295525" cy="1057275"/>
        </p:xfrm>
        <a:graphic>
          <a:graphicData uri="http://schemas.openxmlformats.org/presentationml/2006/ole">
            <mc:AlternateContent xmlns:mc="http://schemas.openxmlformats.org/markup-compatibility/2006">
              <mc:Choice xmlns:v="urn:schemas-microsoft-com:vml" Requires="v">
                <p:oleObj spid="_x0000_s3092" name="Worksheet" r:id="rId3" imgW="2295480" imgH="1057173" progId="Excel.Sheet.12">
                  <p:embed/>
                </p:oleObj>
              </mc:Choice>
              <mc:Fallback>
                <p:oleObj name="Worksheet" r:id="rId3" imgW="2295480" imgH="1057173" progId="Excel.Sheet.12">
                  <p:embed/>
                  <p:pic>
                    <p:nvPicPr>
                      <p:cNvPr id="0" name=""/>
                      <p:cNvPicPr/>
                      <p:nvPr/>
                    </p:nvPicPr>
                    <p:blipFill>
                      <a:blip r:embed="rId4"/>
                      <a:stretch>
                        <a:fillRect/>
                      </a:stretch>
                    </p:blipFill>
                    <p:spPr>
                      <a:xfrm>
                        <a:off x="5945497" y="2900362"/>
                        <a:ext cx="2295525" cy="1057275"/>
                      </a:xfrm>
                      <a:prstGeom prst="rect">
                        <a:avLst/>
                      </a:prstGeom>
                    </p:spPr>
                  </p:pic>
                </p:oleObj>
              </mc:Fallback>
            </mc:AlternateContent>
          </a:graphicData>
        </a:graphic>
      </p:graphicFrame>
      <p:graphicFrame>
        <p:nvGraphicFramePr>
          <p:cNvPr id="4" name="Objet 3">
            <a:extLst>
              <a:ext uri="{FF2B5EF4-FFF2-40B4-BE49-F238E27FC236}">
                <a16:creationId xmlns:a16="http://schemas.microsoft.com/office/drawing/2014/main" id="{9B649ACF-E056-4270-B735-02B7E7564D4A}"/>
              </a:ext>
            </a:extLst>
          </p:cNvPr>
          <p:cNvGraphicFramePr>
            <a:graphicFrameLocks noChangeAspect="1"/>
          </p:cNvGraphicFramePr>
          <p:nvPr>
            <p:extLst>
              <p:ext uri="{D42A27DB-BD31-4B8C-83A1-F6EECF244321}">
                <p14:modId xmlns:p14="http://schemas.microsoft.com/office/powerpoint/2010/main" val="591036515"/>
              </p:ext>
            </p:extLst>
          </p:nvPr>
        </p:nvGraphicFramePr>
        <p:xfrm>
          <a:off x="2499481" y="4702530"/>
          <a:ext cx="771525" cy="1057275"/>
        </p:xfrm>
        <a:graphic>
          <a:graphicData uri="http://schemas.openxmlformats.org/presentationml/2006/ole">
            <mc:AlternateContent xmlns:mc="http://schemas.openxmlformats.org/markup-compatibility/2006">
              <mc:Choice xmlns:v="urn:schemas-microsoft-com:vml" Requires="v">
                <p:oleObj spid="_x0000_s3093" name="Worksheet" r:id="rId5" imgW="771582" imgH="1057173" progId="Excel.Sheet.12">
                  <p:embed/>
                </p:oleObj>
              </mc:Choice>
              <mc:Fallback>
                <p:oleObj name="Worksheet" r:id="rId5" imgW="771582" imgH="1057173" progId="Excel.Sheet.12">
                  <p:embed/>
                  <p:pic>
                    <p:nvPicPr>
                      <p:cNvPr id="0" name=""/>
                      <p:cNvPicPr/>
                      <p:nvPr/>
                    </p:nvPicPr>
                    <p:blipFill>
                      <a:blip r:embed="rId6"/>
                      <a:stretch>
                        <a:fillRect/>
                      </a:stretch>
                    </p:blipFill>
                    <p:spPr>
                      <a:xfrm>
                        <a:off x="2499481" y="4702530"/>
                        <a:ext cx="771525" cy="1057275"/>
                      </a:xfrm>
                      <a:prstGeom prst="rect">
                        <a:avLst/>
                      </a:prstGeom>
                    </p:spPr>
                  </p:pic>
                </p:oleObj>
              </mc:Fallback>
            </mc:AlternateContent>
          </a:graphicData>
        </a:graphic>
      </p:graphicFrame>
    </p:spTree>
    <p:extLst>
      <p:ext uri="{BB962C8B-B14F-4D97-AF65-F5344CB8AC3E}">
        <p14:creationId xmlns:p14="http://schemas.microsoft.com/office/powerpoint/2010/main" val="120529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binomiale – Coefficient binomial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180730"/>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 coefficient binomial, définis pour tout entier naturel n et tout entier naturel k tel que k &lt;= n donne le nombre de parties de k éléments dans un ensemble de n éléments.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Notation             ou </a:t>
                </a:r>
                <a14:m>
                  <m:oMath xmlns:m="http://schemas.openxmlformats.org/officeDocument/2006/math">
                    <m:sSubSup>
                      <m:sSubSupPr>
                        <m:ctrlPr>
                          <a:rPr lang="fr-FR" sz="2400" i="1" spc="-1" dirty="0" smtClean="0">
                            <a:solidFill>
                              <a:srgbClr val="376092"/>
                            </a:solidFill>
                            <a:latin typeface="Cambria Math" panose="02040503050406030204" pitchFamily="18" charset="0"/>
                          </a:rPr>
                        </m:ctrlPr>
                      </m:sSubSupPr>
                      <m:e>
                        <m:r>
                          <a:rPr lang="fr-FR" sz="2400" i="1" spc="-1" dirty="0" smtClean="0">
                            <a:solidFill>
                              <a:srgbClr val="376092"/>
                            </a:solidFill>
                            <a:latin typeface="Cambria Math" panose="02040503050406030204" pitchFamily="18" charset="0"/>
                          </a:rPr>
                          <m:t>𝐶</m:t>
                        </m:r>
                      </m:e>
                      <m:sub>
                        <m:r>
                          <a:rPr lang="fr-FR" sz="2400" i="1" spc="-1" dirty="0" smtClean="0">
                            <a:solidFill>
                              <a:srgbClr val="376092"/>
                            </a:solidFill>
                            <a:latin typeface="Cambria Math" panose="02040503050406030204" pitchFamily="18" charset="0"/>
                          </a:rPr>
                          <m:t>𝑛</m:t>
                        </m:r>
                      </m:sub>
                      <m:sup>
                        <m:r>
                          <a:rPr lang="fr-FR" sz="2400" i="1" spc="-1" dirty="0" smtClean="0">
                            <a:solidFill>
                              <a:srgbClr val="376092"/>
                            </a:solidFill>
                            <a:latin typeface="Cambria Math" panose="02040503050406030204" pitchFamily="18" charset="0"/>
                          </a:rPr>
                          <m:t>𝑘</m:t>
                        </m:r>
                      </m:sup>
                    </m:sSubSup>
                  </m:oMath>
                </a14:m>
                <a:r>
                  <a:rPr lang="fr-FR" sz="2400" spc="-1" dirty="0">
                    <a:solidFill>
                      <a:srgbClr val="376092"/>
                    </a:solidFill>
                    <a:latin typeface="Calibri"/>
                  </a:rPr>
                  <a:t> correspond au nombre de 				combinaisons qui font 3 succès parmi 5 			épreuves.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Cette quantité s’exprime à l’aide de la fonction factorielle :</a:t>
                </a:r>
              </a:p>
              <a:p>
                <a:pPr marL="864000" lvl="1" indent="-324000">
                  <a:spcAft>
                    <a:spcPts val="1134"/>
                  </a:spcAft>
                  <a:buClr>
                    <a:srgbClr val="000000"/>
                  </a:buClr>
                  <a:buSzPct val="45000"/>
                  <a:buFont typeface="Wingdings" charset="2"/>
                  <a:buChar char=""/>
                </a:pPr>
                <a14:m>
                  <m:oMath xmlns:m="http://schemas.openxmlformats.org/officeDocument/2006/math">
                    <m:sSubSup>
                      <m:sSubSupPr>
                        <m:ctrlPr>
                          <a:rPr lang="fr-FR" sz="2400" i="1" spc="-1" dirty="0" smtClean="0">
                            <a:solidFill>
                              <a:srgbClr val="376092"/>
                            </a:solidFill>
                            <a:latin typeface="Cambria Math" panose="02040503050406030204" pitchFamily="18" charset="0"/>
                          </a:rPr>
                        </m:ctrlPr>
                      </m:sSubSupPr>
                      <m:e>
                        <m:r>
                          <a:rPr lang="fr-FR" sz="2400" i="1" spc="-1" dirty="0" smtClean="0">
                            <a:solidFill>
                              <a:srgbClr val="376092"/>
                            </a:solidFill>
                            <a:latin typeface="Cambria Math" panose="02040503050406030204" pitchFamily="18" charset="0"/>
                          </a:rPr>
                          <m:t>𝐶</m:t>
                        </m:r>
                      </m:e>
                      <m:sub>
                        <m:r>
                          <a:rPr lang="fr-FR" sz="2400" i="1" spc="-1" dirty="0" smtClean="0">
                            <a:solidFill>
                              <a:srgbClr val="376092"/>
                            </a:solidFill>
                            <a:latin typeface="Cambria Math" panose="02040503050406030204" pitchFamily="18" charset="0"/>
                          </a:rPr>
                          <m:t>𝑛</m:t>
                        </m:r>
                      </m:sub>
                      <m:sup>
                        <m:r>
                          <a:rPr lang="fr-FR" sz="2400" i="1" spc="-1" dirty="0" smtClean="0">
                            <a:solidFill>
                              <a:srgbClr val="376092"/>
                            </a:solidFill>
                            <a:latin typeface="Cambria Math" panose="02040503050406030204" pitchFamily="18" charset="0"/>
                          </a:rPr>
                          <m:t>𝑘</m:t>
                        </m:r>
                      </m:sup>
                    </m:sSubSup>
                  </m:oMath>
                </a14:m>
                <a:r>
                  <a:rPr lang="fr-FR" sz="2400" spc="-1" dirty="0">
                    <a:solidFill>
                      <a:srgbClr val="376092"/>
                    </a:solidFill>
                    <a:latin typeface="Calibri"/>
                  </a:rPr>
                  <a:t>= </a:t>
                </a:r>
                <a14:m>
                  <m:oMath xmlns:m="http://schemas.openxmlformats.org/officeDocument/2006/math">
                    <m:f>
                      <m:fPr>
                        <m:ctrlPr>
                          <a:rPr lang="fr-FR" sz="2400" i="1" spc="-1" dirty="0" smtClean="0">
                            <a:solidFill>
                              <a:srgbClr val="376092"/>
                            </a:solidFill>
                            <a:latin typeface="Cambria Math" panose="02040503050406030204" pitchFamily="18" charset="0"/>
                          </a:rPr>
                        </m:ctrlPr>
                      </m:fPr>
                      <m:num>
                        <m:sSup>
                          <m:sSupPr>
                            <m:ctrlPr>
                              <a:rPr lang="fr-FR" sz="2400" i="1" spc="-1" dirty="0" smtClean="0">
                                <a:solidFill>
                                  <a:srgbClr val="376092"/>
                                </a:solidFill>
                                <a:latin typeface="Cambria Math" panose="02040503050406030204" pitchFamily="18" charset="0"/>
                              </a:rPr>
                            </m:ctrlPr>
                          </m:sSupPr>
                          <m:e>
                            <m:r>
                              <a:rPr lang="fr-FR" sz="2400" b="0" i="1" spc="-1" dirty="0" smtClean="0">
                                <a:solidFill>
                                  <a:srgbClr val="376092"/>
                                </a:solidFill>
                                <a:latin typeface="Cambria Math" panose="02040503050406030204" pitchFamily="18" charset="0"/>
                              </a:rPr>
                              <m:t>𝑛</m:t>
                            </m:r>
                            <m:r>
                              <a:rPr lang="fr-FR" sz="2400" b="0" i="1" spc="-1" dirty="0" smtClean="0">
                                <a:solidFill>
                                  <a:srgbClr val="376092"/>
                                </a:solidFill>
                                <a:latin typeface="Cambria Math" panose="02040503050406030204" pitchFamily="18" charset="0"/>
                              </a:rPr>
                              <m:t>!</m:t>
                            </m:r>
                          </m:e>
                          <m:sup/>
                        </m:sSup>
                      </m:num>
                      <m:den>
                        <m:r>
                          <m:rPr>
                            <m:sty m:val="p"/>
                          </m:rPr>
                          <a:rPr lang="fr-FR" sz="2400" b="0" i="0" spc="-1" dirty="0" smtClean="0">
                            <a:solidFill>
                              <a:srgbClr val="376092"/>
                            </a:solidFill>
                            <a:latin typeface="Cambria Math" panose="02040503050406030204" pitchFamily="18" charset="0"/>
                          </a:rPr>
                          <m:t>k</m:t>
                        </m:r>
                        <m:r>
                          <a:rPr lang="fr-FR" sz="2400" i="0" spc="-1" dirty="0" smtClean="0">
                            <a:solidFill>
                              <a:srgbClr val="376092"/>
                            </a:solidFill>
                            <a:latin typeface="Cambria Math" panose="02040503050406030204" pitchFamily="18" charset="0"/>
                          </a:rPr>
                          <m:t>!</m:t>
                        </m:r>
                        <m:d>
                          <m:dPr>
                            <m:ctrlPr>
                              <a:rPr lang="fr-FR" sz="2400" i="1" spc="-1" dirty="0" smtClean="0">
                                <a:solidFill>
                                  <a:srgbClr val="376092"/>
                                </a:solidFill>
                                <a:latin typeface="Cambria Math" panose="02040503050406030204" pitchFamily="18" charset="0"/>
                              </a:rPr>
                            </m:ctrlPr>
                          </m:dPr>
                          <m:e>
                            <m:r>
                              <a:rPr lang="fr-FR" sz="2400" i="1" spc="-1" dirty="0" smtClean="0">
                                <a:solidFill>
                                  <a:srgbClr val="376092"/>
                                </a:solidFill>
                                <a:latin typeface="Cambria Math" panose="02040503050406030204" pitchFamily="18" charset="0"/>
                              </a:rPr>
                              <m:t>𝑛</m:t>
                            </m:r>
                            <m:r>
                              <a:rPr lang="fr-FR" sz="2400" i="0" spc="-1" dirty="0" smtClean="0">
                                <a:solidFill>
                                  <a:srgbClr val="376092"/>
                                </a:solidFill>
                                <a:latin typeface="Cambria Math" panose="02040503050406030204" pitchFamily="18" charset="0"/>
                              </a:rPr>
                              <m:t>−</m:t>
                            </m:r>
                            <m:r>
                              <a:rPr lang="fr-FR" sz="2400" i="1" spc="-1" dirty="0" smtClean="0">
                                <a:solidFill>
                                  <a:srgbClr val="376092"/>
                                </a:solidFill>
                                <a:latin typeface="Cambria Math" panose="02040503050406030204" pitchFamily="18" charset="0"/>
                              </a:rPr>
                              <m:t>𝑘</m:t>
                            </m:r>
                          </m:e>
                        </m:d>
                        <m:r>
                          <a:rPr lang="fr-FR" sz="2400" i="0" spc="-1" dirty="0" smtClean="0">
                            <a:solidFill>
                              <a:srgbClr val="376092"/>
                            </a:solidFill>
                            <a:latin typeface="Cambria Math" panose="02040503050406030204" pitchFamily="18" charset="0"/>
                          </a:rPr>
                          <m:t>!</m:t>
                        </m:r>
                      </m:den>
                    </m:f>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Si nous réutilisons l’exemple vu plus haut, nous avons cherché 2 parmi 3 ce qui s’écrit : </a:t>
                </a:r>
                <a14:m>
                  <m:oMath xmlns:m="http://schemas.openxmlformats.org/officeDocument/2006/math">
                    <m:sSubSup>
                      <m:sSubSupPr>
                        <m:ctrlPr>
                          <a:rPr lang="fr-FR" sz="2400" i="1" spc="-1" dirty="0" smtClean="0">
                            <a:solidFill>
                              <a:srgbClr val="376092"/>
                            </a:solidFill>
                            <a:latin typeface="Cambria Math" panose="02040503050406030204" pitchFamily="18" charset="0"/>
                          </a:rPr>
                        </m:ctrlPr>
                      </m:sSubSupPr>
                      <m:e>
                        <m:r>
                          <a:rPr lang="fr-FR" sz="2400" i="1" spc="-1" dirty="0" smtClean="0">
                            <a:solidFill>
                              <a:srgbClr val="376092"/>
                            </a:solidFill>
                            <a:latin typeface="Cambria Math" panose="02040503050406030204" pitchFamily="18" charset="0"/>
                          </a:rPr>
                          <m:t>𝐶</m:t>
                        </m:r>
                      </m:e>
                      <m:sub>
                        <m:r>
                          <a:rPr lang="fr-FR" sz="2400" b="0" i="1" spc="-1" dirty="0" smtClean="0">
                            <a:solidFill>
                              <a:srgbClr val="376092"/>
                            </a:solidFill>
                            <a:latin typeface="Cambria Math" panose="02040503050406030204" pitchFamily="18" charset="0"/>
                          </a:rPr>
                          <m:t>3</m:t>
                        </m:r>
                      </m:sub>
                      <m:sup>
                        <m:r>
                          <a:rPr lang="fr-FR" sz="2400" b="0" i="1" spc="-1" dirty="0" smtClean="0">
                            <a:solidFill>
                              <a:srgbClr val="376092"/>
                            </a:solidFill>
                            <a:latin typeface="Cambria Math" panose="02040503050406030204" pitchFamily="18" charset="0"/>
                          </a:rPr>
                          <m:t>2</m:t>
                        </m:r>
                      </m:sup>
                    </m:sSubSup>
                  </m:oMath>
                </a14:m>
                <a:r>
                  <a:rPr lang="fr-FR" sz="2400" spc="-1" dirty="0">
                    <a:solidFill>
                      <a:srgbClr val="376092"/>
                    </a:solidFill>
                    <a:latin typeface="Calibri"/>
                  </a:rPr>
                  <a:t>= </a:t>
                </a:r>
                <a14:m>
                  <m:oMath xmlns:m="http://schemas.openxmlformats.org/officeDocument/2006/math">
                    <m:f>
                      <m:fPr>
                        <m:ctrlPr>
                          <a:rPr lang="fr-FR" sz="2400" i="1" spc="-1" dirty="0" smtClean="0">
                            <a:solidFill>
                              <a:srgbClr val="376092"/>
                            </a:solidFill>
                            <a:latin typeface="Cambria Math" panose="02040503050406030204" pitchFamily="18" charset="0"/>
                          </a:rPr>
                        </m:ctrlPr>
                      </m:fPr>
                      <m:num>
                        <m:r>
                          <a:rPr lang="fr-FR" sz="2400" b="0" i="1" spc="-1" dirty="0" smtClean="0">
                            <a:solidFill>
                              <a:srgbClr val="376092"/>
                            </a:solidFill>
                            <a:latin typeface="Cambria Math" panose="02040503050406030204" pitchFamily="18" charset="0"/>
                          </a:rPr>
                          <m:t>3!</m:t>
                        </m:r>
                      </m:num>
                      <m:den>
                        <m:r>
                          <a:rPr lang="fr-FR" sz="2400" b="0" i="0" spc="-1" dirty="0" smtClean="0">
                            <a:solidFill>
                              <a:srgbClr val="376092"/>
                            </a:solidFill>
                            <a:latin typeface="Cambria Math" panose="02040503050406030204" pitchFamily="18" charset="0"/>
                          </a:rPr>
                          <m:t>2</m:t>
                        </m:r>
                        <m:r>
                          <a:rPr lang="fr-FR" sz="2400" i="0" spc="-1" dirty="0" smtClean="0">
                            <a:solidFill>
                              <a:srgbClr val="376092"/>
                            </a:solidFill>
                            <a:latin typeface="Cambria Math" panose="02040503050406030204" pitchFamily="18" charset="0"/>
                          </a:rPr>
                          <m:t>!</m:t>
                        </m:r>
                        <m:d>
                          <m:dPr>
                            <m:ctrlPr>
                              <a:rPr lang="fr-FR" sz="2400" i="1" spc="-1" dirty="0" smtClean="0">
                                <a:solidFill>
                                  <a:srgbClr val="376092"/>
                                </a:solidFill>
                                <a:latin typeface="Cambria Math" panose="02040503050406030204" pitchFamily="18" charset="0"/>
                              </a:rPr>
                            </m:ctrlPr>
                          </m:dPr>
                          <m:e>
                            <m:r>
                              <a:rPr lang="fr-FR" sz="2400" b="0" i="0" spc="-1" dirty="0" smtClean="0">
                                <a:solidFill>
                                  <a:srgbClr val="376092"/>
                                </a:solidFill>
                                <a:latin typeface="Cambria Math" panose="02040503050406030204" pitchFamily="18" charset="0"/>
                              </a:rPr>
                              <m:t>3</m:t>
                            </m:r>
                            <m:r>
                              <a:rPr lang="fr-FR" sz="2400" i="0" spc="-1" dirty="0" smtClean="0">
                                <a:solidFill>
                                  <a:srgbClr val="376092"/>
                                </a:solidFill>
                                <a:latin typeface="Cambria Math" panose="02040503050406030204" pitchFamily="18" charset="0"/>
                              </a:rPr>
                              <m:t>−</m:t>
                            </m:r>
                            <m:r>
                              <a:rPr lang="fr-FR" sz="2400" b="0" i="1" spc="-1" dirty="0" smtClean="0">
                                <a:solidFill>
                                  <a:srgbClr val="376092"/>
                                </a:solidFill>
                                <a:latin typeface="Cambria Math" panose="02040503050406030204" pitchFamily="18" charset="0"/>
                              </a:rPr>
                              <m:t>2</m:t>
                            </m:r>
                          </m:e>
                        </m:d>
                        <m:r>
                          <a:rPr lang="fr-FR" sz="2400" i="0" spc="-1" dirty="0" smtClean="0">
                            <a:solidFill>
                              <a:srgbClr val="376092"/>
                            </a:solidFill>
                            <a:latin typeface="Cambria Math" panose="02040503050406030204" pitchFamily="18" charset="0"/>
                          </a:rPr>
                          <m:t>!</m:t>
                        </m:r>
                      </m:den>
                    </m:f>
                  </m:oMath>
                </a14:m>
                <a:r>
                  <a:rPr lang="fr-FR" sz="2400" spc="-1" dirty="0">
                    <a:solidFill>
                      <a:srgbClr val="376092"/>
                    </a:solidFill>
                    <a:latin typeface="Calibri"/>
                  </a:rPr>
                  <a:t>=</a:t>
                </a:r>
                <a:r>
                  <a:rPr lang="fr-FR" sz="2400" spc="-1" dirty="0">
                    <a:solidFill>
                      <a:srgbClr val="376092"/>
                    </a:solidFill>
                  </a:rPr>
                  <a:t> </a:t>
                </a:r>
                <a14:m>
                  <m:oMath xmlns:m="http://schemas.openxmlformats.org/officeDocument/2006/math">
                    <m:f>
                      <m:fPr>
                        <m:ctrlPr>
                          <a:rPr lang="fr-FR" sz="2400" i="1" spc="-1" dirty="0">
                            <a:solidFill>
                              <a:srgbClr val="376092"/>
                            </a:solidFill>
                            <a:latin typeface="Cambria Math" panose="02040503050406030204" pitchFamily="18" charset="0"/>
                          </a:rPr>
                        </m:ctrlPr>
                      </m:fPr>
                      <m:num>
                        <m:r>
                          <a:rPr lang="fr-FR" sz="2400" b="0" i="1" spc="-1" dirty="0" smtClean="0">
                            <a:solidFill>
                              <a:srgbClr val="376092"/>
                            </a:solidFill>
                            <a:latin typeface="Cambria Math" panose="02040503050406030204" pitchFamily="18" charset="0"/>
                          </a:rPr>
                          <m:t>6</m:t>
                        </m:r>
                      </m:num>
                      <m:den>
                        <m:r>
                          <a:rPr lang="fr-FR" sz="2400" spc="-1" dirty="0">
                            <a:solidFill>
                              <a:srgbClr val="376092"/>
                            </a:solidFill>
                            <a:latin typeface="Cambria Math" panose="02040503050406030204" pitchFamily="18" charset="0"/>
                          </a:rPr>
                          <m:t>2</m:t>
                        </m:r>
                      </m:den>
                    </m:f>
                  </m:oMath>
                </a14:m>
                <a:r>
                  <a:rPr lang="fr-FR" sz="2400" spc="-1" dirty="0">
                    <a:solidFill>
                      <a:srgbClr val="376092"/>
                    </a:solidFill>
                    <a:latin typeface="Calibri"/>
                  </a:rPr>
                  <a:t> = 3</a:t>
                </a: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180730"/>
                <a:ext cx="8229240" cy="4891764"/>
              </a:xfrm>
              <a:prstGeom prst="rect">
                <a:avLst/>
              </a:prstGeom>
              <a:blipFill>
                <a:blip r:embed="rId3"/>
                <a:stretch>
                  <a:fillRect t="-1995" r="-1926"/>
                </a:stretch>
              </a:blipFill>
              <a:ln w="0">
                <a:noFill/>
              </a:ln>
            </p:spPr>
            <p:txBody>
              <a:bodyPr/>
              <a:lstStyle/>
              <a:p>
                <a:r>
                  <a:rPr lang="fr-FR">
                    <a:noFill/>
                  </a:rPr>
                  <a:t> </a:t>
                </a:r>
              </a:p>
            </p:txBody>
          </p:sp>
        </mc:Fallback>
      </mc:AlternateContent>
      <p:graphicFrame>
        <p:nvGraphicFramePr>
          <p:cNvPr id="4" name="Objet 3">
            <a:extLst>
              <a:ext uri="{FF2B5EF4-FFF2-40B4-BE49-F238E27FC236}">
                <a16:creationId xmlns:a16="http://schemas.microsoft.com/office/drawing/2014/main" id="{9B649ACF-E056-4270-B735-02B7E7564D4A}"/>
              </a:ext>
            </a:extLst>
          </p:cNvPr>
          <p:cNvGraphicFramePr>
            <a:graphicFrameLocks noChangeAspect="1"/>
          </p:cNvGraphicFramePr>
          <p:nvPr>
            <p:extLst>
              <p:ext uri="{D42A27DB-BD31-4B8C-83A1-F6EECF244321}">
                <p14:modId xmlns:p14="http://schemas.microsoft.com/office/powerpoint/2010/main" val="2649500382"/>
              </p:ext>
            </p:extLst>
          </p:nvPr>
        </p:nvGraphicFramePr>
        <p:xfrm>
          <a:off x="2044061" y="2278926"/>
          <a:ext cx="771525" cy="1057275"/>
        </p:xfrm>
        <a:graphic>
          <a:graphicData uri="http://schemas.openxmlformats.org/presentationml/2006/ole">
            <mc:AlternateContent xmlns:mc="http://schemas.openxmlformats.org/markup-compatibility/2006">
              <mc:Choice xmlns:v="urn:schemas-microsoft-com:vml" Requires="v">
                <p:oleObj spid="_x0000_s4107" name="Worksheet" r:id="rId4" imgW="771582" imgH="1057173" progId="Excel.Sheet.12">
                  <p:embed/>
                </p:oleObj>
              </mc:Choice>
              <mc:Fallback>
                <p:oleObj name="Worksheet" r:id="rId4" imgW="771582" imgH="1057173" progId="Excel.Sheet.12">
                  <p:embed/>
                  <p:pic>
                    <p:nvPicPr>
                      <p:cNvPr id="4" name="Objet 3">
                        <a:extLst>
                          <a:ext uri="{FF2B5EF4-FFF2-40B4-BE49-F238E27FC236}">
                            <a16:creationId xmlns:a16="http://schemas.microsoft.com/office/drawing/2014/main" id="{9B649ACF-E056-4270-B735-02B7E7564D4A}"/>
                          </a:ext>
                        </a:extLst>
                      </p:cNvPr>
                      <p:cNvPicPr/>
                      <p:nvPr/>
                    </p:nvPicPr>
                    <p:blipFill>
                      <a:blip r:embed="rId5"/>
                      <a:stretch>
                        <a:fillRect/>
                      </a:stretch>
                    </p:blipFill>
                    <p:spPr>
                      <a:xfrm>
                        <a:off x="2044061" y="2278926"/>
                        <a:ext cx="771525" cy="1057275"/>
                      </a:xfrm>
                      <a:prstGeom prst="rect">
                        <a:avLst/>
                      </a:prstGeom>
                    </p:spPr>
                  </p:pic>
                </p:oleObj>
              </mc:Fallback>
            </mc:AlternateContent>
          </a:graphicData>
        </a:graphic>
      </p:graphicFrame>
    </p:spTree>
    <p:extLst>
      <p:ext uri="{BB962C8B-B14F-4D97-AF65-F5344CB8AC3E}">
        <p14:creationId xmlns:p14="http://schemas.microsoft.com/office/powerpoint/2010/main" val="2712019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binomiale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Loi de Bernoulli</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Epreuve de Bernoulli</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Loi binomiale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Cas concrets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Questions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3167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binomiale – Coefficient binomial :</a:t>
            </a:r>
            <a:endParaRPr lang="en-US" sz="3200" b="0" strike="noStrike" spc="-1" dirty="0">
              <a:solidFill>
                <a:srgbClr val="376092"/>
              </a:solidFill>
              <a:latin typeface="Arial"/>
            </a:endParaRPr>
          </a:p>
        </p:txBody>
      </p:sp>
      <p:sp>
        <p:nvSpPr>
          <p:cNvPr id="136" name="TextShape 2"/>
          <p:cNvSpPr txBox="1"/>
          <p:nvPr/>
        </p:nvSpPr>
        <p:spPr>
          <a:xfrm>
            <a:off x="457200" y="1012054"/>
            <a:ext cx="8229240" cy="5060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 triangle de Pascal nous donne les coefficients binomiaux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Voyons comment retrouver facilement le triangle de Pascal avec Excel</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Essayons d’interpréter le triangle de Pascal en fonction de la loi binomiale.</a:t>
            </a:r>
          </a:p>
        </p:txBody>
      </p:sp>
      <p:graphicFrame>
        <p:nvGraphicFramePr>
          <p:cNvPr id="2" name="Objet 1">
            <a:extLst>
              <a:ext uri="{FF2B5EF4-FFF2-40B4-BE49-F238E27FC236}">
                <a16:creationId xmlns:a16="http://schemas.microsoft.com/office/drawing/2014/main" id="{FF8BE6D6-9B41-41B1-9EF1-FB338CA0E879}"/>
              </a:ext>
            </a:extLst>
          </p:cNvPr>
          <p:cNvGraphicFramePr>
            <a:graphicFrameLocks noChangeAspect="1"/>
          </p:cNvGraphicFramePr>
          <p:nvPr>
            <p:extLst>
              <p:ext uri="{D42A27DB-BD31-4B8C-83A1-F6EECF244321}">
                <p14:modId xmlns:p14="http://schemas.microsoft.com/office/powerpoint/2010/main" val="3472176625"/>
              </p:ext>
            </p:extLst>
          </p:nvPr>
        </p:nvGraphicFramePr>
        <p:xfrm>
          <a:off x="607762" y="1481477"/>
          <a:ext cx="7928115" cy="3241443"/>
        </p:xfrm>
        <a:graphic>
          <a:graphicData uri="http://schemas.openxmlformats.org/presentationml/2006/ole">
            <mc:AlternateContent xmlns:mc="http://schemas.openxmlformats.org/markup-compatibility/2006">
              <mc:Choice xmlns:v="urn:schemas-microsoft-com:vml" Requires="v">
                <p:oleObj spid="_x0000_s5131" name="Worksheet" r:id="rId3" imgW="11439480" imgH="4676911" progId="Excel.Sheet.12">
                  <p:embed/>
                </p:oleObj>
              </mc:Choice>
              <mc:Fallback>
                <p:oleObj name="Worksheet" r:id="rId3" imgW="11439480" imgH="4676911" progId="Excel.Sheet.12">
                  <p:embed/>
                  <p:pic>
                    <p:nvPicPr>
                      <p:cNvPr id="0" name=""/>
                      <p:cNvPicPr/>
                      <p:nvPr/>
                    </p:nvPicPr>
                    <p:blipFill>
                      <a:blip r:embed="rId4"/>
                      <a:stretch>
                        <a:fillRect/>
                      </a:stretch>
                    </p:blipFill>
                    <p:spPr>
                      <a:xfrm>
                        <a:off x="607762" y="1481477"/>
                        <a:ext cx="7928115" cy="3241443"/>
                      </a:xfrm>
                      <a:prstGeom prst="rect">
                        <a:avLst/>
                      </a:prstGeom>
                    </p:spPr>
                  </p:pic>
                </p:oleObj>
              </mc:Fallback>
            </mc:AlternateContent>
          </a:graphicData>
        </a:graphic>
      </p:graphicFrame>
    </p:spTree>
    <p:extLst>
      <p:ext uri="{BB962C8B-B14F-4D97-AF65-F5344CB8AC3E}">
        <p14:creationId xmlns:p14="http://schemas.microsoft.com/office/powerpoint/2010/main" val="2464145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binomiale – espérance, variance, écart type :</a:t>
            </a:r>
            <a:endParaRPr lang="en-US" sz="3200" b="0" strike="noStrike" spc="-1" dirty="0">
              <a:solidFill>
                <a:srgbClr val="376092"/>
              </a:solidFill>
              <a:latin typeface="Arial"/>
            </a:endParaRPr>
          </a:p>
        </p:txBody>
      </p:sp>
      <p:sp>
        <p:nvSpPr>
          <p:cNvPr id="136" name="TextShape 2"/>
          <p:cNvSpPr txBox="1"/>
          <p:nvPr/>
        </p:nvSpPr>
        <p:spPr>
          <a:xfrm>
            <a:off x="457200" y="1482570"/>
            <a:ext cx="8229240" cy="464318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Par rapport à la loi de Bernoulli que nous avons abordée plus tôt, la loi binomiale se compose aussi de plusieurs expériences. Il faut donc intégrer le nombre n d’expériences dans le calcul de l’espérance, de la variance et de l’écart-type.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avons la loi binomiale B(</a:t>
            </a:r>
            <a:r>
              <a:rPr lang="fr-FR" sz="2400" spc="-1" dirty="0" err="1">
                <a:solidFill>
                  <a:srgbClr val="376092"/>
                </a:solidFill>
                <a:latin typeface="Calibri"/>
              </a:rPr>
              <a:t>n;p</a:t>
            </a:r>
            <a:r>
              <a:rPr lang="fr-FR" sz="2400" spc="-1" dirty="0">
                <a:solidFill>
                  <a:srgbClr val="376092"/>
                </a:solidFill>
                <a:latin typeface="Calibri"/>
              </a:rPr>
              <a:t>):</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Espérance : E(X) = n * p</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Variance : V(X) = n*p(1-p)</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Ecart type : </a:t>
            </a:r>
            <a:r>
              <a:rPr lang="el-GR" sz="2400" spc="-1" dirty="0">
                <a:solidFill>
                  <a:srgbClr val="376092"/>
                </a:solidFill>
                <a:latin typeface="Calibri"/>
              </a:rPr>
              <a:t>σ </a:t>
            </a:r>
            <a:r>
              <a:rPr lang="fr-FR" sz="2400" spc="-1" dirty="0">
                <a:solidFill>
                  <a:srgbClr val="376092"/>
                </a:solidFill>
                <a:latin typeface="Calibri"/>
              </a:rPr>
              <a:t>(X) = √ (n*p(1-p)) = √ (V(X))</a:t>
            </a:r>
          </a:p>
        </p:txBody>
      </p:sp>
    </p:spTree>
    <p:extLst>
      <p:ext uri="{BB962C8B-B14F-4D97-AF65-F5344CB8AC3E}">
        <p14:creationId xmlns:p14="http://schemas.microsoft.com/office/powerpoint/2010/main" val="3040550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dés sont jetés – petit cas pratique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Essayons de comprendre la loi binomiale au travers d’un exemple.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Je lance un dé à 6 faces 3 fois de suite et je voudrais savoir quelle est la probabilité de n’avoir qu’une seule fois le 6</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Commençons par chercher la probabilité d’avoir un 6.</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 partir de là, quelle est la probabilité de ne pas avoir de 6?</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Je n’ai pas précisé à quel lancé pouvait survenir le 6. Il peut donc être présent à chacun des lancés.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nous reste à calculer la probabilités de notre exemple.</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3128915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binomiale – histogramme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représenter une loi binomiale sous Excel. Je vous propose de représenter la loi B(10;1/3).</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10 représente n le nombre d’expérience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1/3 représente la probabilité de succès.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représenter un histogramme avec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Le nombre de succès en abscisse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La probabilité correspondante en ordonnée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Commençons par dresser le tableau de données.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En abscisse les succès vont s’échelonner de 0 à 10</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Intéressons nous à la fonction </a:t>
            </a:r>
            <a:r>
              <a:rPr lang="fr-FR" sz="2400" spc="-1" dirty="0" err="1">
                <a:solidFill>
                  <a:srgbClr val="376092"/>
                </a:solidFill>
                <a:latin typeface="Calibri"/>
              </a:rPr>
              <a:t>loi.binomiale</a:t>
            </a:r>
            <a:r>
              <a:rPr lang="fr-FR" sz="2400" spc="-1" dirty="0">
                <a:solidFill>
                  <a:srgbClr val="376092"/>
                </a:solidFill>
                <a:latin typeface="Calibri"/>
              </a:rPr>
              <a:t> dans Excel.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4111581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binomiale – histogramme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Excel nous permet donc facilement de représenter sous forme d’histogramme une loi binomiale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pic>
        <p:nvPicPr>
          <p:cNvPr id="2" name="Image 1">
            <a:extLst>
              <a:ext uri="{FF2B5EF4-FFF2-40B4-BE49-F238E27FC236}">
                <a16:creationId xmlns:a16="http://schemas.microsoft.com/office/drawing/2014/main" id="{89D6A0A7-4133-4C5A-82F0-27892CC50DD1}"/>
              </a:ext>
            </a:extLst>
          </p:cNvPr>
          <p:cNvPicPr>
            <a:picLocks noChangeAspect="1"/>
          </p:cNvPicPr>
          <p:nvPr/>
        </p:nvPicPr>
        <p:blipFill>
          <a:blip r:embed="rId2"/>
          <a:stretch>
            <a:fillRect/>
          </a:stretch>
        </p:blipFill>
        <p:spPr>
          <a:xfrm>
            <a:off x="-180" y="2173389"/>
            <a:ext cx="9144000" cy="3345723"/>
          </a:xfrm>
          <a:prstGeom prst="rect">
            <a:avLst/>
          </a:prstGeom>
        </p:spPr>
      </p:pic>
    </p:spTree>
    <p:extLst>
      <p:ext uri="{BB962C8B-B14F-4D97-AF65-F5344CB8AC3E}">
        <p14:creationId xmlns:p14="http://schemas.microsoft.com/office/powerpoint/2010/main" val="887977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binomiale – histogramme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Cette représentation sous Excel nous permet de voir facilement plusieurs choses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La somme de toutes les probabilités est de 1</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Il est facile de sommer des probabilité pour obtenir par exemple :</a:t>
            </a:r>
          </a:p>
          <a:p>
            <a:pPr marL="1321200" lvl="2" indent="-324000">
              <a:spcAft>
                <a:spcPts val="1134"/>
              </a:spcAft>
              <a:buClr>
                <a:srgbClr val="000000"/>
              </a:buClr>
              <a:buSzPct val="45000"/>
              <a:buFont typeface="Wingdings" charset="2"/>
              <a:buChar char=""/>
            </a:pPr>
            <a:r>
              <a:rPr lang="fr-FR" sz="2400" spc="-1" dirty="0">
                <a:solidFill>
                  <a:srgbClr val="376092"/>
                </a:solidFill>
                <a:latin typeface="Calibri"/>
              </a:rPr>
              <a:t>Une inégalité P(x &lt; 3) = P(X=0) + P(X=1) + P(X=2)</a:t>
            </a:r>
          </a:p>
          <a:p>
            <a:pPr marL="1321200" lvl="2" indent="-324000">
              <a:spcAft>
                <a:spcPts val="1134"/>
              </a:spcAft>
              <a:buClr>
                <a:srgbClr val="000000"/>
              </a:buClr>
              <a:buSzPct val="45000"/>
              <a:buFont typeface="Wingdings" charset="2"/>
              <a:buChar char=""/>
            </a:pPr>
            <a:r>
              <a:rPr lang="fr-FR" sz="2400" spc="-1" dirty="0">
                <a:solidFill>
                  <a:srgbClr val="376092"/>
                </a:solidFill>
                <a:latin typeface="Calibri"/>
              </a:rPr>
              <a:t>Un intervalle P(2 &lt; x &lt; 6) = P(X=3) + P(X=4) + P(x=5)</a:t>
            </a:r>
          </a:p>
          <a:p>
            <a:pPr marL="1321200" lvl="2" indent="-324000">
              <a:spcAft>
                <a:spcPts val="1134"/>
              </a:spcAft>
              <a:buClr>
                <a:srgbClr val="000000"/>
              </a:buClr>
              <a:buSzPct val="45000"/>
              <a:buFont typeface="Wingdings" charset="2"/>
              <a:buChar char=""/>
            </a:pPr>
            <a:r>
              <a:rPr lang="fr-FR" sz="2400" spc="-1" dirty="0">
                <a:solidFill>
                  <a:srgbClr val="376092"/>
                </a:solidFill>
                <a:latin typeface="Calibri"/>
              </a:rPr>
              <a:t>Une négation P(X &lt;&gt; 3) = 1 – P(X = 3)</a:t>
            </a:r>
          </a:p>
          <a:p>
            <a:pPr marL="1321200" lvl="2" indent="-324000">
              <a:spcAft>
                <a:spcPts val="1134"/>
              </a:spcAft>
              <a:buClr>
                <a:srgbClr val="000000"/>
              </a:buClr>
              <a:buSzPct val="45000"/>
              <a:buFont typeface="Wingdings" charset="2"/>
              <a:buChar char=""/>
            </a:pPr>
            <a:r>
              <a:rPr lang="fr-FR" sz="2400" spc="-1" dirty="0">
                <a:solidFill>
                  <a:srgbClr val="376092"/>
                </a:solidFill>
                <a:latin typeface="Calibri"/>
              </a:rPr>
              <a:t>Un complément P(X &lt; 3) = 1 – P(X &gt;= 3)</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Ce sont des égalités que l’on retrouve dans la théorie des ensembles.</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3913316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binomiale – Résumons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Ma société me demande de faire une enquête de satisfaction auprès de nos clients. Ils auront le choix entre deux options (satisfaits ou non satisfaits).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 votre avis cet exemple correspond t’il à une application de la loi binomiale et pourquoi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Vous décidez de sélectionner un échantillon de 25 personnes. Votre collègue qui a déjà eu maintes fois affaire à ce genre de travail vous informe qu’en moyenne il note 7% de personnes insatisfaites.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Quelle est la probabilité p de tomber sur une personne insatisfaite et q sur un personne satisfaite?  Attention, ici on s’intéresse aux personnes insatisfaites en priorité.</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507415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binomiale – Résumons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Donner la définition de la loi binomiale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Représenter cette loi binomiale sous forme d’histogramme dans Excel.</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Calculer l’espérance, la variance et l’écart type.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Donner la probabilité de tomber sur 3 personnes non satisfaites dans votre échantillon</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Donner la probabilité de tomber sur au moins 2 personnes non satisfaites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Donner la probabilité de tomber entre 2 et 6 personnes non satisfaites</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646955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binomiale – Changeons d’inconnu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essayer de déterminer la taille de l’échantillon qui permettrait d’avoir une probabilité de 0,1 d’avoir 0 personnes satisfaites.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cela nous reprenons la formule de la loi binomiale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P(X = k) = </a:t>
                </a:r>
                <a14:m>
                  <m:oMath xmlns:m="http://schemas.openxmlformats.org/officeDocument/2006/math">
                    <m:sSubSup>
                      <m:sSubSupPr>
                        <m:ctrlPr>
                          <a:rPr lang="fr-FR" sz="2400" i="1" spc="-1" dirty="0" smtClean="0">
                            <a:solidFill>
                              <a:srgbClr val="376092"/>
                            </a:solidFill>
                            <a:latin typeface="Cambria Math" panose="02040503050406030204" pitchFamily="18" charset="0"/>
                          </a:rPr>
                        </m:ctrlPr>
                      </m:sSubSupPr>
                      <m:e>
                        <m:r>
                          <a:rPr lang="fr-FR" sz="2400" i="1" spc="-1" dirty="0" smtClean="0">
                            <a:solidFill>
                              <a:srgbClr val="376092"/>
                            </a:solidFill>
                            <a:latin typeface="Cambria Math" panose="02040503050406030204" pitchFamily="18" charset="0"/>
                          </a:rPr>
                          <m:t>𝐶</m:t>
                        </m:r>
                      </m:e>
                      <m:sub>
                        <m:r>
                          <a:rPr lang="fr-FR" sz="2400" i="1" spc="-1" dirty="0" smtClean="0">
                            <a:solidFill>
                              <a:srgbClr val="376092"/>
                            </a:solidFill>
                            <a:latin typeface="Cambria Math" panose="02040503050406030204" pitchFamily="18" charset="0"/>
                          </a:rPr>
                          <m:t>𝑛</m:t>
                        </m:r>
                      </m:sub>
                      <m:sup>
                        <m:r>
                          <a:rPr lang="fr-FR" sz="2400" i="1" spc="-1" dirty="0" smtClean="0">
                            <a:solidFill>
                              <a:srgbClr val="376092"/>
                            </a:solidFill>
                            <a:latin typeface="Cambria Math" panose="02040503050406030204" pitchFamily="18" charset="0"/>
                          </a:rPr>
                          <m:t>𝑘</m:t>
                        </m:r>
                      </m:sup>
                    </m:sSubSup>
                  </m:oMath>
                </a14:m>
                <a:r>
                  <a:rPr lang="fr-FR" sz="2400" spc="-1" dirty="0">
                    <a:solidFill>
                      <a:srgbClr val="376092"/>
                    </a:solidFill>
                    <a:latin typeface="Calibri"/>
                  </a:rPr>
                  <a:t> p</a:t>
                </a:r>
                <a:r>
                  <a:rPr lang="fr-FR" sz="2400" spc="-1" baseline="30000" dirty="0">
                    <a:solidFill>
                      <a:srgbClr val="376092"/>
                    </a:solidFill>
                    <a:latin typeface="Calibri"/>
                  </a:rPr>
                  <a:t>k</a:t>
                </a:r>
                <a:r>
                  <a:rPr lang="fr-FR" sz="2400" spc="-1" dirty="0">
                    <a:solidFill>
                      <a:srgbClr val="376092"/>
                    </a:solidFill>
                    <a:latin typeface="Calibri"/>
                  </a:rPr>
                  <a:t>(1-p)</a:t>
                </a:r>
                <a:r>
                  <a:rPr lang="fr-FR" sz="2400" spc="-1" baseline="30000" dirty="0">
                    <a:solidFill>
                      <a:srgbClr val="376092"/>
                    </a:solidFill>
                    <a:latin typeface="Calibri"/>
                  </a:rPr>
                  <a:t>n-k</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 Cette fois-ci c’est n l’inconnu et nous savons que P(X=0) = 0,1</a:t>
                </a: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233996"/>
                <a:ext cx="8229240" cy="4891764"/>
              </a:xfrm>
              <a:prstGeom prst="rect">
                <a:avLst/>
              </a:prstGeom>
              <a:blipFill>
                <a:blip r:embed="rId2"/>
                <a:stretch>
                  <a:fillRect t="-1868"/>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2072949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Bilan</a:t>
            </a:r>
            <a:endParaRPr lang="en-US" sz="3200" b="0" strike="noStrike" spc="-1" dirty="0">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endParaRPr lang="en-US" sz="2400" b="0" strike="noStrike" spc="-1" dirty="0">
              <a:solidFill>
                <a:srgbClr val="376092"/>
              </a:solidFill>
              <a:latin typeface="Arial"/>
            </a:endParaRPr>
          </a:p>
          <a:p>
            <a:pPr marL="1022400" lvl="2">
              <a:spcAft>
                <a:spcPts val="1060"/>
              </a:spcAft>
              <a:buClr>
                <a:srgbClr val="000000"/>
              </a:buClr>
              <a:buSzPct val="45000"/>
            </a:pP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Bernoulli:</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Une loi de Bernoulli décrit le comportement d’une expérience aléatoire qui possède deux résultats possibles (Echec/succès, VRAI/FAUX…).</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Une loi de Bernoulli suit le schéma suivant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 est la probabilité d’obtenir un succès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1-p est la probabilité d’obtenir un échec</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 est le paramètre de la loi de Bernoulli</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probabilité d’obtenir face en lançant une pièce est p = ½</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probabilité d’obtenir un 6 sur un dé est p = 1/6. </a:t>
            </a: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7448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Bernoulli:</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de modéliser une loi de Bernoulli par un tableau (exemple du lancé de pièce)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première ligne indique l’état attendu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0 : Echec</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1 : Succès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seconde ligne indique la probabilité de se retrouver dans cet état.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Dressons le tableau de probabilité d’un jet de dé où l’obtention d’un 6 est considéré comme un succès.</a:t>
            </a: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graphicFrame>
        <p:nvGraphicFramePr>
          <p:cNvPr id="2" name="Tableau 1">
            <a:extLst>
              <a:ext uri="{FF2B5EF4-FFF2-40B4-BE49-F238E27FC236}">
                <a16:creationId xmlns:a16="http://schemas.microsoft.com/office/drawing/2014/main" id="{C14B5E51-E549-4997-A21C-9C4B376E581B}"/>
              </a:ext>
            </a:extLst>
          </p:cNvPr>
          <p:cNvGraphicFramePr>
            <a:graphicFrameLocks noGrp="1"/>
          </p:cNvGraphicFramePr>
          <p:nvPr>
            <p:extLst>
              <p:ext uri="{D42A27DB-BD31-4B8C-83A1-F6EECF244321}">
                <p14:modId xmlns:p14="http://schemas.microsoft.com/office/powerpoint/2010/main" val="3701213402"/>
              </p:ext>
            </p:extLst>
          </p:nvPr>
        </p:nvGraphicFramePr>
        <p:xfrm>
          <a:off x="1525294" y="2242543"/>
          <a:ext cx="2400300" cy="666750"/>
        </p:xfrm>
        <a:graphic>
          <a:graphicData uri="http://schemas.openxmlformats.org/drawingml/2006/table">
            <a:tbl>
              <a:tblPr/>
              <a:tblGrid>
                <a:gridCol w="762000">
                  <a:extLst>
                    <a:ext uri="{9D8B030D-6E8A-4147-A177-3AD203B41FA5}">
                      <a16:colId xmlns:a16="http://schemas.microsoft.com/office/drawing/2014/main" val="3937553746"/>
                    </a:ext>
                  </a:extLst>
                </a:gridCol>
                <a:gridCol w="876300">
                  <a:extLst>
                    <a:ext uri="{9D8B030D-6E8A-4147-A177-3AD203B41FA5}">
                      <a16:colId xmlns:a16="http://schemas.microsoft.com/office/drawing/2014/main" val="2833933233"/>
                    </a:ext>
                  </a:extLst>
                </a:gridCol>
                <a:gridCol w="762000">
                  <a:extLst>
                    <a:ext uri="{9D8B030D-6E8A-4147-A177-3AD203B41FA5}">
                      <a16:colId xmlns:a16="http://schemas.microsoft.com/office/drawing/2014/main" val="789275098"/>
                    </a:ext>
                  </a:extLst>
                </a:gridCol>
              </a:tblGrid>
              <a:tr h="333375">
                <a:tc>
                  <a:txBody>
                    <a:bodyPr/>
                    <a:lstStyle/>
                    <a:p>
                      <a:pPr algn="ctr" fontAlgn="b"/>
                      <a:r>
                        <a:rPr lang="fr-FR" sz="2000" b="0" i="0" u="none" strike="noStrike" dirty="0">
                          <a:solidFill>
                            <a:srgbClr val="000000"/>
                          </a:solidFill>
                          <a:effectLst/>
                          <a:latin typeface="Calibri" panose="020F0502020204030204" pitchFamily="34" charset="0"/>
                        </a:rPr>
                        <a:t>xi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fr-FR" sz="20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92237756"/>
                  </a:ext>
                </a:extLst>
              </a:tr>
              <a:tr h="333375">
                <a:tc>
                  <a:txBody>
                    <a:bodyPr/>
                    <a:lstStyle/>
                    <a:p>
                      <a:pPr algn="ctr" fontAlgn="b"/>
                      <a:r>
                        <a:rPr lang="fr-FR" sz="2000" b="0" i="0" u="none" strike="noStrike">
                          <a:solidFill>
                            <a:srgbClr val="000000"/>
                          </a:solidFill>
                          <a:effectLst/>
                          <a:latin typeface="Calibri" panose="020F0502020204030204" pitchFamily="34" charset="0"/>
                        </a:rPr>
                        <a:t>p(X=xi)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fr-FR" sz="2000" b="0" i="0" u="none" strike="noStrike" dirty="0">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fr-FR" sz="2000" b="0" i="0" u="none" strike="noStrike" dirty="0">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1026889"/>
                  </a:ext>
                </a:extLst>
              </a:tr>
            </a:tbl>
          </a:graphicData>
        </a:graphic>
      </p:graphicFrame>
      <p:graphicFrame>
        <p:nvGraphicFramePr>
          <p:cNvPr id="5" name="Tableau 4">
            <a:extLst>
              <a:ext uri="{FF2B5EF4-FFF2-40B4-BE49-F238E27FC236}">
                <a16:creationId xmlns:a16="http://schemas.microsoft.com/office/drawing/2014/main" id="{FDC41891-05B4-462A-8BCB-6802CC03AF8A}"/>
              </a:ext>
            </a:extLst>
          </p:cNvPr>
          <p:cNvGraphicFramePr>
            <a:graphicFrameLocks noGrp="1"/>
          </p:cNvGraphicFramePr>
          <p:nvPr>
            <p:extLst>
              <p:ext uri="{D42A27DB-BD31-4B8C-83A1-F6EECF244321}">
                <p14:modId xmlns:p14="http://schemas.microsoft.com/office/powerpoint/2010/main" val="617106526"/>
              </p:ext>
            </p:extLst>
          </p:nvPr>
        </p:nvGraphicFramePr>
        <p:xfrm>
          <a:off x="5353049" y="2204453"/>
          <a:ext cx="2400300" cy="666750"/>
        </p:xfrm>
        <a:graphic>
          <a:graphicData uri="http://schemas.openxmlformats.org/drawingml/2006/table">
            <a:tbl>
              <a:tblPr/>
              <a:tblGrid>
                <a:gridCol w="762000">
                  <a:extLst>
                    <a:ext uri="{9D8B030D-6E8A-4147-A177-3AD203B41FA5}">
                      <a16:colId xmlns:a16="http://schemas.microsoft.com/office/drawing/2014/main" val="3937553746"/>
                    </a:ext>
                  </a:extLst>
                </a:gridCol>
                <a:gridCol w="876300">
                  <a:extLst>
                    <a:ext uri="{9D8B030D-6E8A-4147-A177-3AD203B41FA5}">
                      <a16:colId xmlns:a16="http://schemas.microsoft.com/office/drawing/2014/main" val="2833933233"/>
                    </a:ext>
                  </a:extLst>
                </a:gridCol>
                <a:gridCol w="762000">
                  <a:extLst>
                    <a:ext uri="{9D8B030D-6E8A-4147-A177-3AD203B41FA5}">
                      <a16:colId xmlns:a16="http://schemas.microsoft.com/office/drawing/2014/main" val="789275098"/>
                    </a:ext>
                  </a:extLst>
                </a:gridCol>
              </a:tblGrid>
              <a:tr h="333375">
                <a:tc>
                  <a:txBody>
                    <a:bodyPr/>
                    <a:lstStyle/>
                    <a:p>
                      <a:pPr algn="ctr" fontAlgn="b"/>
                      <a:r>
                        <a:rPr lang="fr-FR" sz="2000" b="0" i="0" u="none" strike="noStrike" dirty="0">
                          <a:solidFill>
                            <a:srgbClr val="000000"/>
                          </a:solidFill>
                          <a:effectLst/>
                          <a:latin typeface="Calibri" panose="020F0502020204030204" pitchFamily="34" charset="0"/>
                        </a:rPr>
                        <a:t>xi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fr-FR" sz="20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92237756"/>
                  </a:ext>
                </a:extLst>
              </a:tr>
              <a:tr h="333375">
                <a:tc>
                  <a:txBody>
                    <a:bodyPr/>
                    <a:lstStyle/>
                    <a:p>
                      <a:pPr algn="ctr" fontAlgn="b"/>
                      <a:r>
                        <a:rPr lang="fr-FR" sz="2000" b="0" i="0" u="none" strike="noStrike">
                          <a:solidFill>
                            <a:srgbClr val="000000"/>
                          </a:solidFill>
                          <a:effectLst/>
                          <a:latin typeface="Calibri" panose="020F0502020204030204" pitchFamily="34" charset="0"/>
                        </a:rPr>
                        <a:t>p(X=xi)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fr-FR" sz="2000" b="0" i="0" u="none" strike="noStrike" dirty="0">
                          <a:solidFill>
                            <a:srgbClr val="000000"/>
                          </a:solidFill>
                          <a:effectLst/>
                          <a:latin typeface="Calibri" panose="020F0502020204030204" pitchFamily="34" charset="0"/>
                        </a:rPr>
                        <a:t>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fr-FR" sz="2000" b="0" i="0" u="none" strike="noStrike" dirty="0">
                          <a:solidFill>
                            <a:srgbClr val="000000"/>
                          </a:solidFill>
                          <a:effectLst/>
                          <a:latin typeface="Calibri" panose="020F0502020204030204" pitchFamily="34" charset="0"/>
                        </a:rPr>
                        <a:t>1-p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1026889"/>
                  </a:ext>
                </a:extLst>
              </a:tr>
            </a:tbl>
          </a:graphicData>
        </a:graphic>
      </p:graphicFrame>
    </p:spTree>
    <p:extLst>
      <p:ext uri="{BB962C8B-B14F-4D97-AF65-F5344CB8AC3E}">
        <p14:creationId xmlns:p14="http://schemas.microsoft.com/office/powerpoint/2010/main" val="1788085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probabilité - Espérance</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L’espérance d’une variable aléatoire réelle est la valeur que l’on s’attend à trouver en moyenne, s’il on répète un grand nombre de fois la même expérience.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Exemple : J’utilise un 1D6 que je lance, </a:t>
            </a:r>
          </a:p>
          <a:p>
            <a:pPr marL="1321200" lvl="2" indent="-324000">
              <a:spcAft>
                <a:spcPts val="1134"/>
              </a:spcAft>
              <a:buClr>
                <a:srgbClr val="000000"/>
              </a:buClr>
              <a:buSzPct val="45000"/>
              <a:buFont typeface="Wingdings" charset="2"/>
              <a:buChar char=""/>
            </a:pPr>
            <a:r>
              <a:rPr lang="fr-FR" sz="2400" spc="-1" dirty="0">
                <a:solidFill>
                  <a:srgbClr val="376092"/>
                </a:solidFill>
                <a:latin typeface="Calibri"/>
              </a:rPr>
              <a:t>sur 5 et 6 je gagne 5 euros</a:t>
            </a:r>
          </a:p>
          <a:p>
            <a:pPr marL="1321200" lvl="2" indent="-324000">
              <a:spcAft>
                <a:spcPts val="1134"/>
              </a:spcAft>
              <a:buClr>
                <a:srgbClr val="000000"/>
              </a:buClr>
              <a:buSzPct val="45000"/>
              <a:buFont typeface="Wingdings" charset="2"/>
              <a:buChar char=""/>
            </a:pPr>
            <a:r>
              <a:rPr lang="fr-FR" sz="2400" spc="-1" dirty="0">
                <a:solidFill>
                  <a:srgbClr val="376092"/>
                </a:solidFill>
                <a:latin typeface="Calibri"/>
              </a:rPr>
              <a:t>sur  1, 2, 3 et 4 je perds 3 euros</a:t>
            </a:r>
          </a:p>
          <a:p>
            <a:pPr marL="1321200" lvl="2"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321200" lvl="2"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1321200" lvl="2" indent="-324000">
              <a:spcAft>
                <a:spcPts val="1134"/>
              </a:spcAft>
              <a:buClr>
                <a:srgbClr val="000000"/>
              </a:buClr>
              <a:buSzPct val="45000"/>
              <a:buFont typeface="Wingdings" charset="2"/>
              <a:buChar char=""/>
            </a:pPr>
            <a:r>
              <a:rPr lang="fr-FR" sz="2400" spc="-1" dirty="0">
                <a:solidFill>
                  <a:srgbClr val="376092"/>
                </a:solidFill>
                <a:latin typeface="Calibri"/>
              </a:rPr>
              <a:t>On termine en multipliant les gain par les probabilités :</a:t>
            </a:r>
          </a:p>
          <a:p>
            <a:pPr marL="1778400" lvl="3" indent="-324000">
              <a:spcAft>
                <a:spcPts val="1134"/>
              </a:spcAft>
              <a:buClr>
                <a:srgbClr val="000000"/>
              </a:buClr>
              <a:buSzPct val="45000"/>
              <a:buFont typeface="Wingdings" charset="2"/>
              <a:buChar char=""/>
            </a:pPr>
            <a:r>
              <a:rPr lang="fr-FR" sz="2400" spc="-1" dirty="0">
                <a:solidFill>
                  <a:srgbClr val="376092"/>
                </a:solidFill>
                <a:latin typeface="Calibri"/>
              </a:rPr>
              <a:t>E(X) = -3 * 4/6 + 5 * 2/6 = -1/3 (le jeu est en notre défaveur)</a:t>
            </a:r>
          </a:p>
        </p:txBody>
      </p:sp>
      <p:graphicFrame>
        <p:nvGraphicFramePr>
          <p:cNvPr id="3" name="Objet 2">
            <a:extLst>
              <a:ext uri="{FF2B5EF4-FFF2-40B4-BE49-F238E27FC236}">
                <a16:creationId xmlns:a16="http://schemas.microsoft.com/office/drawing/2014/main" id="{D86202EF-7EE4-48F9-A1C0-4F8905BC59A6}"/>
              </a:ext>
            </a:extLst>
          </p:cNvPr>
          <p:cNvGraphicFramePr>
            <a:graphicFrameLocks noChangeAspect="1"/>
          </p:cNvGraphicFramePr>
          <p:nvPr>
            <p:extLst>
              <p:ext uri="{D42A27DB-BD31-4B8C-83A1-F6EECF244321}">
                <p14:modId xmlns:p14="http://schemas.microsoft.com/office/powerpoint/2010/main" val="4147130791"/>
              </p:ext>
            </p:extLst>
          </p:nvPr>
        </p:nvGraphicFramePr>
        <p:xfrm>
          <a:off x="3046844" y="3969752"/>
          <a:ext cx="2428875" cy="676275"/>
        </p:xfrm>
        <a:graphic>
          <a:graphicData uri="http://schemas.openxmlformats.org/presentationml/2006/ole">
            <mc:AlternateContent xmlns:mc="http://schemas.openxmlformats.org/markup-compatibility/2006">
              <mc:Choice xmlns:v="urn:schemas-microsoft-com:vml" Requires="v">
                <p:oleObj spid="_x0000_s1035" name="Worksheet" r:id="rId3" imgW="2428818" imgH="676309" progId="Excel.Sheet.12">
                  <p:embed/>
                </p:oleObj>
              </mc:Choice>
              <mc:Fallback>
                <p:oleObj name="Worksheet" r:id="rId3" imgW="2428818" imgH="676309" progId="Excel.Sheet.12">
                  <p:embed/>
                  <p:pic>
                    <p:nvPicPr>
                      <p:cNvPr id="0" name=""/>
                      <p:cNvPicPr/>
                      <p:nvPr/>
                    </p:nvPicPr>
                    <p:blipFill>
                      <a:blip r:embed="rId4"/>
                      <a:stretch>
                        <a:fillRect/>
                      </a:stretch>
                    </p:blipFill>
                    <p:spPr>
                      <a:xfrm>
                        <a:off x="3046844" y="3969752"/>
                        <a:ext cx="2428875" cy="676275"/>
                      </a:xfrm>
                      <a:prstGeom prst="rect">
                        <a:avLst/>
                      </a:prstGeom>
                    </p:spPr>
                  </p:pic>
                </p:oleObj>
              </mc:Fallback>
            </mc:AlternateContent>
          </a:graphicData>
        </a:graphic>
      </p:graphicFrame>
    </p:spTree>
    <p:extLst>
      <p:ext uri="{BB962C8B-B14F-4D97-AF65-F5344CB8AC3E}">
        <p14:creationId xmlns:p14="http://schemas.microsoft.com/office/powerpoint/2010/main" val="408537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probabilité - Espérance</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Prenons un exemple plus complexe. Je lance maintenant 2 dés.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Sur au moins un 5 ou un 6 je gagne 3 euros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Sur un double, je gagne 1 euros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Sur le reste je perds 3 euros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Quel est le nombre de résultats différents possibles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Etablissons le tableau des cas possibles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En déduire l’espérance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calculs peuvent être réalisés sur un tableur. Cela nous permettra de faire varier les paramètres du jeu pour construire des cas favorables ou défavorables.</a:t>
            </a:r>
          </a:p>
        </p:txBody>
      </p:sp>
    </p:spTree>
    <p:extLst>
      <p:ext uri="{BB962C8B-B14F-4D97-AF65-F5344CB8AC3E}">
        <p14:creationId xmlns:p14="http://schemas.microsoft.com/office/powerpoint/2010/main" val="2025753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probabilité - Espérance</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Voici le calcul de l’espérance de notre jeu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L’espérance est la moyenne des gains espérés en jouant une grande quantité de parties.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En ce qui concerne la loi de Bernoulli (dont le résultat ne peut être qu’un succès ou un échec) : E(x) = p</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p:pic>
        <p:nvPicPr>
          <p:cNvPr id="5" name="Image 4">
            <a:extLst>
              <a:ext uri="{FF2B5EF4-FFF2-40B4-BE49-F238E27FC236}">
                <a16:creationId xmlns:a16="http://schemas.microsoft.com/office/drawing/2014/main" id="{4570E308-95FD-49AA-B338-A7DDE5639BCE}"/>
              </a:ext>
            </a:extLst>
          </p:cNvPr>
          <p:cNvPicPr>
            <a:picLocks noChangeAspect="1"/>
          </p:cNvPicPr>
          <p:nvPr/>
        </p:nvPicPr>
        <p:blipFill>
          <a:blip r:embed="rId2"/>
          <a:stretch>
            <a:fillRect/>
          </a:stretch>
        </p:blipFill>
        <p:spPr>
          <a:xfrm>
            <a:off x="1935300" y="2118000"/>
            <a:ext cx="5273040" cy="1653540"/>
          </a:xfrm>
          <a:prstGeom prst="rect">
            <a:avLst/>
          </a:prstGeom>
        </p:spPr>
      </p:pic>
    </p:spTree>
    <p:extLst>
      <p:ext uri="{BB962C8B-B14F-4D97-AF65-F5344CB8AC3E}">
        <p14:creationId xmlns:p14="http://schemas.microsoft.com/office/powerpoint/2010/main" val="411305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probabilité - Variance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variance est une mesure de la dispersion des valeurs d’un échantillon ou d’une distribution. Elle exprime la moyenne des carrés des écarts à la moyenne.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Plus la variance est élevée, plus les valeurs sont dispersées, plus elle est petite, plus les valeurs sont proches.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variance est donc toujours positive et elle vaut 0 si toutes les valeurs de l’échantillon sont identiques.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V = p1(x1 – E(X))</a:t>
            </a:r>
            <a:r>
              <a:rPr lang="fr-FR" sz="2400" spc="-1" baseline="30000" dirty="0">
                <a:solidFill>
                  <a:srgbClr val="376092"/>
                </a:solidFill>
                <a:latin typeface="Calibri"/>
              </a:rPr>
              <a:t>2</a:t>
            </a:r>
            <a:r>
              <a:rPr lang="fr-FR" sz="2400" spc="-1" dirty="0">
                <a:solidFill>
                  <a:srgbClr val="376092"/>
                </a:solidFill>
                <a:latin typeface="Calibri"/>
              </a:rPr>
              <a:t> + p2(x2 – E(X))</a:t>
            </a:r>
            <a:r>
              <a:rPr lang="fr-FR" sz="2400" spc="-1" baseline="30000" dirty="0">
                <a:solidFill>
                  <a:srgbClr val="376092"/>
                </a:solidFill>
                <a:latin typeface="Calibri"/>
              </a:rPr>
              <a:t>2</a:t>
            </a:r>
            <a:r>
              <a:rPr lang="fr-FR" sz="2400" spc="-1" dirty="0">
                <a:solidFill>
                  <a:srgbClr val="376092"/>
                </a:solidFill>
                <a:latin typeface="Calibri"/>
              </a:rPr>
              <a:t> + … + </a:t>
            </a:r>
            <a:r>
              <a:rPr lang="fr-FR" sz="2400" spc="-1" dirty="0" err="1">
                <a:solidFill>
                  <a:srgbClr val="376092"/>
                </a:solidFill>
                <a:latin typeface="Calibri"/>
              </a:rPr>
              <a:t>pn</a:t>
            </a:r>
            <a:r>
              <a:rPr lang="fr-FR" sz="2400" spc="-1" dirty="0">
                <a:solidFill>
                  <a:srgbClr val="376092"/>
                </a:solidFill>
                <a:latin typeface="Calibri"/>
              </a:rPr>
              <a:t>(</a:t>
            </a:r>
            <a:r>
              <a:rPr lang="fr-FR" sz="2400" spc="-1" dirty="0" err="1">
                <a:solidFill>
                  <a:srgbClr val="376092"/>
                </a:solidFill>
                <a:latin typeface="Calibri"/>
              </a:rPr>
              <a:t>xn</a:t>
            </a:r>
            <a:r>
              <a:rPr lang="fr-FR" sz="2400" spc="-1" dirty="0">
                <a:solidFill>
                  <a:srgbClr val="376092"/>
                </a:solidFill>
                <a:latin typeface="Calibri"/>
              </a:rPr>
              <a:t> – E(X))</a:t>
            </a:r>
            <a:r>
              <a:rPr lang="fr-FR" sz="2400" spc="-1" baseline="30000" dirty="0">
                <a:solidFill>
                  <a:srgbClr val="376092"/>
                </a:solidFill>
                <a:latin typeface="Calibri"/>
              </a:rPr>
              <a:t>2  </a:t>
            </a:r>
            <a:r>
              <a:rPr lang="fr-FR" sz="2400" spc="-1" dirty="0">
                <a:solidFill>
                  <a:srgbClr val="376092"/>
                </a:solidFill>
                <a:latin typeface="Calibri"/>
              </a:rPr>
              <a:t>/ p1 + … + </a:t>
            </a:r>
            <a:r>
              <a:rPr lang="fr-FR" sz="2400" spc="-1" dirty="0" err="1">
                <a:solidFill>
                  <a:srgbClr val="376092"/>
                </a:solidFill>
                <a:latin typeface="Calibri"/>
              </a:rPr>
              <a:t>pn</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Calculons la variance dans l’exemple du jet des deux dés.</a:t>
            </a:r>
          </a:p>
        </p:txBody>
      </p:sp>
    </p:spTree>
    <p:extLst>
      <p:ext uri="{BB962C8B-B14F-4D97-AF65-F5344CB8AC3E}">
        <p14:creationId xmlns:p14="http://schemas.microsoft.com/office/powerpoint/2010/main" val="2383855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Loi de probabilité - Variance et écart type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Calcul de la variance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ne reste donc plus qu’à calculer l’écart type qui est la racine carré de la variance : </a:t>
            </a:r>
            <a:r>
              <a:rPr lang="el-GR" sz="2400" spc="-1" dirty="0">
                <a:solidFill>
                  <a:srgbClr val="376092"/>
                </a:solidFill>
                <a:latin typeface="Calibri"/>
              </a:rPr>
              <a:t>σ </a:t>
            </a:r>
            <a:r>
              <a:rPr lang="fr-FR" sz="2400" spc="-1" dirty="0">
                <a:solidFill>
                  <a:srgbClr val="376092"/>
                </a:solidFill>
                <a:latin typeface="Calibri"/>
              </a:rPr>
              <a:t>(X) = √ (V(X))  = √(7,8056) = 2,79</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L’écart type nous indique donc que l’espérance de gain est </a:t>
            </a:r>
            <a:r>
              <a:rPr lang="fr-FR" sz="2400" spc="-1">
                <a:solidFill>
                  <a:srgbClr val="376092"/>
                </a:solidFill>
                <a:latin typeface="Calibri"/>
              </a:rPr>
              <a:t>de 0,8333 </a:t>
            </a:r>
            <a:r>
              <a:rPr lang="fr-FR" sz="2400" spc="-1" dirty="0">
                <a:solidFill>
                  <a:srgbClr val="376092"/>
                </a:solidFill>
                <a:latin typeface="Calibri"/>
              </a:rPr>
              <a:t>mais l’écart type par rapport à ce gain est </a:t>
            </a:r>
            <a:r>
              <a:rPr lang="fr-FR" sz="2400" spc="-1">
                <a:solidFill>
                  <a:srgbClr val="376092"/>
                </a:solidFill>
                <a:latin typeface="Calibri"/>
              </a:rPr>
              <a:t>de 2,79 </a:t>
            </a:r>
            <a:r>
              <a:rPr lang="fr-FR" sz="2400" spc="-1" dirty="0">
                <a:solidFill>
                  <a:srgbClr val="376092"/>
                </a:solidFill>
                <a:latin typeface="Calibri"/>
              </a:rPr>
              <a:t>euros ce qui est une marge énorme par rapport au gain.</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Si on a les valeurs 2 et 4 ainsi que les valeurs 0 et 6. Ces deux couples ont une moyenne de 3. C’est l’écart type qui nous amène l’information de la dispersion.</a:t>
            </a:r>
          </a:p>
        </p:txBody>
      </p:sp>
      <p:pic>
        <p:nvPicPr>
          <p:cNvPr id="5" name="Image 4">
            <a:extLst>
              <a:ext uri="{FF2B5EF4-FFF2-40B4-BE49-F238E27FC236}">
                <a16:creationId xmlns:a16="http://schemas.microsoft.com/office/drawing/2014/main" id="{1D973D49-2B06-4F7E-8451-075C7F28F854}"/>
              </a:ext>
            </a:extLst>
          </p:cNvPr>
          <p:cNvPicPr>
            <a:picLocks noChangeAspect="1"/>
          </p:cNvPicPr>
          <p:nvPr/>
        </p:nvPicPr>
        <p:blipFill>
          <a:blip r:embed="rId2"/>
          <a:stretch>
            <a:fillRect/>
          </a:stretch>
        </p:blipFill>
        <p:spPr>
          <a:xfrm>
            <a:off x="3698293" y="846000"/>
            <a:ext cx="5273040" cy="2308860"/>
          </a:xfrm>
          <a:prstGeom prst="rect">
            <a:avLst/>
          </a:prstGeom>
        </p:spPr>
      </p:pic>
    </p:spTree>
    <p:extLst>
      <p:ext uri="{BB962C8B-B14F-4D97-AF65-F5344CB8AC3E}">
        <p14:creationId xmlns:p14="http://schemas.microsoft.com/office/powerpoint/2010/main" val="4195740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15" ma:contentTypeDescription="Crée un document." ma:contentTypeScope="" ma:versionID="164c25963b1adeeea6dd707fda99622e">
  <xsd:schema xmlns:xsd="http://www.w3.org/2001/XMLSchema" xmlns:xs="http://www.w3.org/2001/XMLSchema" xmlns:p="http://schemas.microsoft.com/office/2006/metadata/properties" xmlns:ns2="c1e294f3-4627-4ce5-bb05-78017f98850e" xmlns:ns3="4457043f-fd85-4799-80f5-1f6eaf5bc423" targetNamespace="http://schemas.microsoft.com/office/2006/metadata/properties" ma:root="true" ma:fieldsID="51d11e80cf5ede38c7d84f65e3dfbba5" ns2:_="" ns3:_="">
    <xsd:import namespace="c1e294f3-4627-4ce5-bb05-78017f98850e"/>
    <xsd:import namespace="4457043f-fd85-4799-80f5-1f6eaf5bc4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457043f-fd85-4799-80f5-1f6eaf5bc423"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a2ae5227-5587-46aa-a45e-4471b92825eb}" ma:internalName="TaxCatchAll" ma:showField="CatchAllData" ma:web="4457043f-fd85-4799-80f5-1f6eaf5bc4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1e294f3-4627-4ce5-bb05-78017f98850e">
      <Terms xmlns="http://schemas.microsoft.com/office/infopath/2007/PartnerControls"/>
    </lcf76f155ced4ddcb4097134ff3c332f>
    <TaxCatchAll xmlns="4457043f-fd85-4799-80f5-1f6eaf5bc423" xsi:nil="true"/>
  </documentManagement>
</p:properties>
</file>

<file path=customXml/itemProps1.xml><?xml version="1.0" encoding="utf-8"?>
<ds:datastoreItem xmlns:ds="http://schemas.openxmlformats.org/officeDocument/2006/customXml" ds:itemID="{2CA41693-0A4A-4B4F-A720-F90CEF1FD576}"/>
</file>

<file path=customXml/itemProps2.xml><?xml version="1.0" encoding="utf-8"?>
<ds:datastoreItem xmlns:ds="http://schemas.openxmlformats.org/officeDocument/2006/customXml" ds:itemID="{D66399DB-850F-4D79-9151-117B859328EB}"/>
</file>

<file path=customXml/itemProps3.xml><?xml version="1.0" encoding="utf-8"?>
<ds:datastoreItem xmlns:ds="http://schemas.openxmlformats.org/officeDocument/2006/customXml" ds:itemID="{497BE9CF-FDD2-499A-924D-7179CEC76994}"/>
</file>

<file path=docProps/app.xml><?xml version="1.0" encoding="utf-8"?>
<Properties xmlns="http://schemas.openxmlformats.org/officeDocument/2006/extended-properties" xmlns:vt="http://schemas.openxmlformats.org/officeDocument/2006/docPropsVTypes">
  <Template/>
  <TotalTime>156</TotalTime>
  <Words>2529</Words>
  <Application>Microsoft Office PowerPoint</Application>
  <PresentationFormat>Affichage à l'écran (4:3)</PresentationFormat>
  <Paragraphs>418</Paragraphs>
  <Slides>29</Slides>
  <Notes>0</Notes>
  <HiddenSlides>0</HiddenSlides>
  <MMClips>0</MMClips>
  <ScaleCrop>false</ScaleCrop>
  <HeadingPairs>
    <vt:vector size="8" baseType="variant">
      <vt:variant>
        <vt:lpstr>Polices utilisées</vt:lpstr>
      </vt:variant>
      <vt:variant>
        <vt:i4>6</vt:i4>
      </vt:variant>
      <vt:variant>
        <vt:lpstr>Thème</vt:lpstr>
      </vt:variant>
      <vt:variant>
        <vt:i4>3</vt:i4>
      </vt:variant>
      <vt:variant>
        <vt:lpstr>Serveurs OLE incorporés</vt:lpstr>
      </vt:variant>
      <vt:variant>
        <vt:i4>1</vt:i4>
      </vt:variant>
      <vt:variant>
        <vt:lpstr>Titres des diapositives</vt:lpstr>
      </vt:variant>
      <vt:variant>
        <vt:i4>29</vt:i4>
      </vt:variant>
    </vt:vector>
  </HeadingPairs>
  <TitlesOfParts>
    <vt:vector size="39" baseType="lpstr">
      <vt:lpstr>Arial</vt:lpstr>
      <vt:lpstr>Calibri</vt:lpstr>
      <vt:lpstr>Cambria Math</vt:lpstr>
      <vt:lpstr>Symbol</vt:lpstr>
      <vt:lpstr>Times New Roman</vt:lpstr>
      <vt:lpstr>Wingdings</vt:lpstr>
      <vt:lpstr>Office Theme</vt:lpstr>
      <vt:lpstr>Office Theme</vt:lpstr>
      <vt:lpstr>Office Theme</vt:lpstr>
      <vt:lpstr>Worksheet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300</cp:revision>
  <dcterms:created xsi:type="dcterms:W3CDTF">2012-01-17T22:15:29Z</dcterms:created>
  <dcterms:modified xsi:type="dcterms:W3CDTF">2021-10-19T13:13:13Z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