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38"/>
  </p:notesMasterIdLst>
  <p:sldIdLst>
    <p:sldId id="256" r:id="rId4"/>
    <p:sldId id="343" r:id="rId5"/>
    <p:sldId id="376" r:id="rId6"/>
    <p:sldId id="377" r:id="rId7"/>
    <p:sldId id="378" r:id="rId8"/>
    <p:sldId id="379" r:id="rId9"/>
    <p:sldId id="380" r:id="rId10"/>
    <p:sldId id="381" r:id="rId11"/>
    <p:sldId id="406" r:id="rId12"/>
    <p:sldId id="382" r:id="rId13"/>
    <p:sldId id="407" r:id="rId14"/>
    <p:sldId id="383" r:id="rId15"/>
    <p:sldId id="389" r:id="rId16"/>
    <p:sldId id="384" r:id="rId17"/>
    <p:sldId id="390" r:id="rId18"/>
    <p:sldId id="385" r:id="rId19"/>
    <p:sldId id="386" r:id="rId20"/>
    <p:sldId id="387" r:id="rId21"/>
    <p:sldId id="391" r:id="rId22"/>
    <p:sldId id="388" r:id="rId23"/>
    <p:sldId id="392" r:id="rId24"/>
    <p:sldId id="394" r:id="rId25"/>
    <p:sldId id="393" r:id="rId26"/>
    <p:sldId id="395" r:id="rId27"/>
    <p:sldId id="396" r:id="rId28"/>
    <p:sldId id="397" r:id="rId29"/>
    <p:sldId id="398" r:id="rId30"/>
    <p:sldId id="399" r:id="rId31"/>
    <p:sldId id="400" r:id="rId32"/>
    <p:sldId id="401" r:id="rId33"/>
    <p:sldId id="408" r:id="rId34"/>
    <p:sldId id="404" r:id="rId35"/>
    <p:sldId id="405" r:id="rId36"/>
    <p:sldId id="281" r:id="rId37"/>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ustomXml" Target="../customXml/item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20/11/2021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Statistiques</a:t>
            </a:r>
            <a:br>
              <a:rPr dirty="0"/>
            </a:br>
            <a:r>
              <a:rPr lang="fr-FR" sz="4400" spc="-1" dirty="0">
                <a:solidFill>
                  <a:srgbClr val="376092"/>
                </a:solidFill>
                <a:latin typeface="Arial"/>
              </a:rPr>
              <a:t>Loi normale </a:t>
            </a:r>
            <a:endParaRPr lang="en-US" sz="4400"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uniforme – Variance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109710"/>
                <a:ext cx="8229240" cy="501605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variance exprime la dispersion des valeurs d’un échantillon.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V(X) = (b-a)²/12</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formule de la variance correspond à sa définition. Elle provient de la simplification de l’expression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V(X) = </a:t>
                </a:r>
                <a14:m>
                  <m:oMath xmlns:m="http://schemas.openxmlformats.org/officeDocument/2006/math">
                    <m:nary>
                      <m:naryPr>
                        <m:ctrlPr>
                          <a:rPr lang="fr-FR" sz="2400" i="1" spc="-1" smtClean="0">
                            <a:solidFill>
                              <a:srgbClr val="376092"/>
                            </a:solidFill>
                            <a:latin typeface="Cambria Math" panose="02040503050406030204" pitchFamily="18" charset="0"/>
                          </a:rPr>
                        </m:ctrlPr>
                      </m:naryPr>
                      <m:sub>
                        <m:r>
                          <m:rPr>
                            <m:brk m:alnAt="23"/>
                          </m:rPr>
                          <a:rPr lang="fr-FR" sz="2400" b="0" i="1" spc="-1" smtClean="0">
                            <a:solidFill>
                              <a:srgbClr val="376092"/>
                            </a:solidFill>
                            <a:latin typeface="Cambria Math" panose="02040503050406030204" pitchFamily="18" charset="0"/>
                          </a:rPr>
                          <m:t>𝑎</m:t>
                        </m:r>
                      </m:sub>
                      <m:sup>
                        <m:r>
                          <a:rPr lang="fr-FR" sz="2400" b="0" i="1" spc="-1" smtClean="0">
                            <a:solidFill>
                              <a:srgbClr val="376092"/>
                            </a:solidFill>
                            <a:latin typeface="Cambria Math" panose="02040503050406030204" pitchFamily="18" charset="0"/>
                          </a:rPr>
                          <m:t>𝑏</m:t>
                        </m:r>
                      </m:sup>
                      <m:e>
                        <m:sSup>
                          <m:sSupPr>
                            <m:ctrlPr>
                              <a:rPr lang="fr-FR" sz="2400" b="0" i="1" spc="-1" smtClean="0">
                                <a:solidFill>
                                  <a:srgbClr val="376092"/>
                                </a:solidFill>
                                <a:latin typeface="Cambria Math" panose="02040503050406030204" pitchFamily="18" charset="0"/>
                              </a:rPr>
                            </m:ctrlPr>
                          </m:sSupPr>
                          <m:e>
                            <m:r>
                              <a:rPr lang="fr-FR" sz="2400" b="0" i="1" spc="-1" smtClean="0">
                                <a:solidFill>
                                  <a:srgbClr val="376092"/>
                                </a:solidFill>
                                <a:latin typeface="Cambria Math" panose="02040503050406030204" pitchFamily="18" charset="0"/>
                              </a:rPr>
                              <m:t>𝑥</m:t>
                            </m:r>
                          </m:e>
                          <m:sup>
                            <m:r>
                              <a:rPr lang="fr-FR" sz="2400" b="0" i="1" spc="-1" smtClean="0">
                                <a:solidFill>
                                  <a:srgbClr val="376092"/>
                                </a:solidFill>
                                <a:latin typeface="Cambria Math" panose="02040503050406030204" pitchFamily="18" charset="0"/>
                              </a:rPr>
                              <m:t>2</m:t>
                            </m:r>
                          </m:sup>
                        </m:sSup>
                        <m:r>
                          <a:rPr lang="fr-FR" sz="2400" b="0" i="1" spc="-1" smtClean="0">
                            <a:solidFill>
                              <a:srgbClr val="376092"/>
                            </a:solidFill>
                            <a:latin typeface="Cambria Math" panose="02040503050406030204" pitchFamily="18" charset="0"/>
                          </a:rPr>
                          <m:t>𝑓</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e>
                        </m:d>
                        <m:r>
                          <a:rPr lang="fr-FR" sz="2400" b="0" i="1" spc="-1" smtClean="0">
                            <a:solidFill>
                              <a:srgbClr val="376092"/>
                            </a:solidFill>
                            <a:latin typeface="Cambria Math" panose="02040503050406030204" pitchFamily="18" charset="0"/>
                          </a:rPr>
                          <m:t>𝑑𝑥</m:t>
                        </m:r>
                      </m:e>
                    </m:nary>
                  </m:oMath>
                </a14:m>
                <a:r>
                  <a:rPr lang="fr-FR" sz="2400" spc="-1" dirty="0">
                    <a:solidFill>
                      <a:srgbClr val="376092"/>
                    </a:solidFill>
                    <a:latin typeface="Calibri"/>
                  </a:rPr>
                  <a:t> - (E(x))²</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f(x) est une fonction constante  </a:t>
                </a:r>
                <a14:m>
                  <m:oMath xmlns:m="http://schemas.openxmlformats.org/officeDocument/2006/math">
                    <m:f>
                      <m:fPr>
                        <m:ctrlPr>
                          <a:rPr lang="fr-FR" sz="2400" i="1" spc="-1" dirty="0" smtClean="0">
                            <a:solidFill>
                              <a:srgbClr val="376092"/>
                            </a:solidFill>
                            <a:latin typeface="Cambria Math" panose="02040503050406030204" pitchFamily="18" charset="0"/>
                          </a:rPr>
                        </m:ctrlPr>
                      </m:fPr>
                      <m:num>
                        <m:r>
                          <a:rPr lang="fr-FR" sz="2400" i="0" spc="-1" dirty="0">
                            <a:solidFill>
                              <a:srgbClr val="376092"/>
                            </a:solidFill>
                            <a:latin typeface="Cambria Math" panose="02040503050406030204" pitchFamily="18" charset="0"/>
                          </a:rPr>
                          <m:t>1</m:t>
                        </m:r>
                      </m:num>
                      <m:den>
                        <m:r>
                          <a:rPr lang="fr-FR" sz="2400" i="1" spc="-1" dirty="0">
                            <a:solidFill>
                              <a:srgbClr val="376092"/>
                            </a:solidFill>
                            <a:latin typeface="Cambria Math" panose="02040503050406030204" pitchFamily="18" charset="0"/>
                          </a:rPr>
                          <m:t>𝑏</m:t>
                        </m:r>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𝑎</m:t>
                        </m:r>
                      </m:den>
                    </m:f>
                  </m:oMath>
                </a14:m>
                <a:r>
                  <a:rPr lang="fr-FR" sz="2400" spc="-1" dirty="0">
                    <a:solidFill>
                      <a:srgbClr val="376092"/>
                    </a:solidFill>
                    <a:latin typeface="Calibri"/>
                  </a:rPr>
                  <a:t> et ne contient pas x:</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V(X) = </a:t>
                </a:r>
                <a14:m>
                  <m:oMath xmlns:m="http://schemas.openxmlformats.org/officeDocument/2006/math">
                    <m:f>
                      <m:fPr>
                        <m:ctrlPr>
                          <a:rPr lang="fr-FR" sz="2400" i="1" spc="-1" dirty="0">
                            <a:solidFill>
                              <a:srgbClr val="376092"/>
                            </a:solidFill>
                            <a:latin typeface="Cambria Math" panose="02040503050406030204" pitchFamily="18" charset="0"/>
                          </a:rPr>
                        </m:ctrlPr>
                      </m:fPr>
                      <m:num>
                        <m:r>
                          <a:rPr lang="fr-FR" sz="2400" i="0" spc="-1" dirty="0">
                            <a:solidFill>
                              <a:srgbClr val="376092"/>
                            </a:solidFill>
                            <a:latin typeface="Cambria Math" panose="02040503050406030204" pitchFamily="18" charset="0"/>
                          </a:rPr>
                          <m:t>1</m:t>
                        </m:r>
                      </m:num>
                      <m:den>
                        <m:r>
                          <a:rPr lang="fr-FR" sz="2400" i="1" spc="-1" dirty="0">
                            <a:solidFill>
                              <a:srgbClr val="376092"/>
                            </a:solidFill>
                            <a:latin typeface="Cambria Math" panose="02040503050406030204" pitchFamily="18" charset="0"/>
                          </a:rPr>
                          <m:t>𝑏</m:t>
                        </m:r>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𝑎</m:t>
                        </m:r>
                      </m:den>
                    </m:f>
                    <m:sSubSup>
                      <m:sSubSupPr>
                        <m:ctrlPr>
                          <a:rPr lang="fr-FR" sz="2400" i="1" spc="-1" dirty="0">
                            <a:solidFill>
                              <a:srgbClr val="376092"/>
                            </a:solidFill>
                            <a:latin typeface="Cambria Math" panose="02040503050406030204" pitchFamily="18" charset="0"/>
                          </a:rPr>
                        </m:ctrlPr>
                      </m:sSubSupPr>
                      <m:e>
                        <m:d>
                          <m:dPr>
                            <m:begChr m:val="["/>
                            <m:endChr m:val="]"/>
                            <m:ctrlPr>
                              <a:rPr lang="fr-FR" sz="2400" i="1" spc="-1" dirty="0">
                                <a:solidFill>
                                  <a:srgbClr val="376092"/>
                                </a:solidFill>
                                <a:latin typeface="Cambria Math" panose="02040503050406030204" pitchFamily="18" charset="0"/>
                              </a:rPr>
                            </m:ctrlPr>
                          </m:dPr>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b="0" i="1" spc="-1" dirty="0" smtClean="0">
                                        <a:solidFill>
                                          <a:srgbClr val="376092"/>
                                        </a:solidFill>
                                        <a:latin typeface="Cambria Math" panose="02040503050406030204" pitchFamily="18" charset="0"/>
                                      </a:rPr>
                                      <m:t>𝑥</m:t>
                                    </m:r>
                                  </m:e>
                                  <m:sup>
                                    <m:r>
                                      <a:rPr lang="fr-FR" sz="2400" b="0" i="0" spc="-1" dirty="0" smtClean="0">
                                        <a:solidFill>
                                          <a:srgbClr val="376092"/>
                                        </a:solidFill>
                                        <a:latin typeface="Cambria Math" panose="02040503050406030204" pitchFamily="18" charset="0"/>
                                      </a:rPr>
                                      <m:t>3</m:t>
                                    </m:r>
                                  </m:sup>
                                </m:sSup>
                              </m:num>
                              <m:den>
                                <m:r>
                                  <a:rPr lang="fr-FR" sz="2400" b="0" i="0" spc="-1" dirty="0" smtClean="0">
                                    <a:solidFill>
                                      <a:srgbClr val="376092"/>
                                    </a:solidFill>
                                    <a:latin typeface="Cambria Math" panose="02040503050406030204" pitchFamily="18" charset="0"/>
                                  </a:rPr>
                                  <m:t>3</m:t>
                                </m:r>
                              </m:den>
                            </m:f>
                          </m:e>
                        </m:d>
                      </m:e>
                      <m:sub>
                        <m:r>
                          <a:rPr lang="fr-FR" sz="2400" i="1" spc="-1" dirty="0">
                            <a:solidFill>
                              <a:srgbClr val="376092"/>
                            </a:solidFill>
                            <a:latin typeface="Cambria Math" panose="02040503050406030204" pitchFamily="18" charset="0"/>
                          </a:rPr>
                          <m:t>𝑎</m:t>
                        </m:r>
                      </m:sub>
                      <m:sup>
                        <m:r>
                          <a:rPr lang="fr-FR" sz="2400" i="1" spc="-1" dirty="0">
                            <a:solidFill>
                              <a:srgbClr val="376092"/>
                            </a:solidFill>
                            <a:latin typeface="Cambria Math" panose="02040503050406030204" pitchFamily="18" charset="0"/>
                          </a:rPr>
                          <m:t>𝑏</m:t>
                        </m:r>
                      </m:sup>
                    </m:sSubSup>
                    <m:r>
                      <a:rPr lang="fr-FR" sz="2400" b="0" i="1" spc="-1" dirty="0" smtClean="0">
                        <a:solidFill>
                          <a:srgbClr val="376092"/>
                        </a:solidFill>
                        <a:latin typeface="Cambria Math" panose="02040503050406030204" pitchFamily="18" charset="0"/>
                      </a:rPr>
                      <m:t>−(</m:t>
                    </m:r>
                    <m:f>
                      <m:fPr>
                        <m:ctrlPr>
                          <a:rPr lang="fr-FR" sz="2400" i="1" spc="-1" dirty="0">
                            <a:solidFill>
                              <a:srgbClr val="376092"/>
                            </a:solidFill>
                            <a:latin typeface="Cambria Math" panose="02040503050406030204" pitchFamily="18" charset="0"/>
                          </a:rPr>
                        </m:ctrlPr>
                      </m:fPr>
                      <m:num>
                        <m:r>
                          <a:rPr lang="fr-FR" sz="2400" i="1" spc="-1" dirty="0">
                            <a:solidFill>
                              <a:srgbClr val="376092"/>
                            </a:solidFill>
                            <a:latin typeface="Cambria Math" panose="02040503050406030204" pitchFamily="18" charset="0"/>
                          </a:rPr>
                          <m:t>𝑎</m:t>
                        </m:r>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𝑏</m:t>
                        </m:r>
                      </m:num>
                      <m:den>
                        <m:r>
                          <a:rPr lang="fr-FR" sz="2400" spc="-1" dirty="0">
                            <a:solidFill>
                              <a:srgbClr val="376092"/>
                            </a:solidFill>
                            <a:latin typeface="Cambria Math" panose="02040503050406030204" pitchFamily="18" charset="0"/>
                          </a:rPr>
                          <m:t>2</m:t>
                        </m:r>
                      </m:den>
                    </m:f>
                    <m:r>
                      <a:rPr lang="fr-FR" sz="2400" b="0" i="1" spc="-1" dirty="0" smtClean="0">
                        <a:solidFill>
                          <a:srgbClr val="376092"/>
                        </a:solidFill>
                        <a:latin typeface="Cambria Math" panose="02040503050406030204" pitchFamily="18" charset="0"/>
                      </a:rPr>
                      <m:t>)²</m:t>
                    </m:r>
                    <m:r>
                      <a:rPr lang="fr-FR" sz="2400" i="0" spc="-1" dirty="0">
                        <a:solidFill>
                          <a:srgbClr val="376092"/>
                        </a:solidFill>
                        <a:latin typeface="Cambria Math" panose="02040503050406030204" pitchFamily="18" charset="0"/>
                      </a:rPr>
                      <m:t>=</m:t>
                    </m:r>
                    <m:f>
                      <m:fPr>
                        <m:ctrlPr>
                          <a:rPr lang="fr-FR" sz="2400" i="1" spc="-1" dirty="0">
                            <a:solidFill>
                              <a:srgbClr val="376092"/>
                            </a:solidFill>
                            <a:latin typeface="Cambria Math" panose="02040503050406030204" pitchFamily="18" charset="0"/>
                          </a:rPr>
                        </m:ctrlPr>
                      </m:fPr>
                      <m:num>
                        <m:r>
                          <a:rPr lang="fr-FR" sz="2400" i="0" spc="-1" dirty="0">
                            <a:solidFill>
                              <a:srgbClr val="376092"/>
                            </a:solidFill>
                            <a:latin typeface="Cambria Math" panose="02040503050406030204" pitchFamily="18" charset="0"/>
                          </a:rPr>
                          <m:t>1</m:t>
                        </m:r>
                      </m:num>
                      <m:den>
                        <m:r>
                          <a:rPr lang="fr-FR" sz="2400" i="1" spc="-1" dirty="0">
                            <a:solidFill>
                              <a:srgbClr val="376092"/>
                            </a:solidFill>
                            <a:latin typeface="Cambria Math" panose="02040503050406030204" pitchFamily="18" charset="0"/>
                          </a:rPr>
                          <m:t>𝑏</m:t>
                        </m:r>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𝑎</m:t>
                        </m:r>
                      </m:den>
                    </m:f>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𝑏</m:t>
                            </m:r>
                          </m:e>
                          <m:sup>
                            <m:r>
                              <a:rPr lang="fr-FR" sz="2400" b="0" i="0" spc="-1" dirty="0" smtClean="0">
                                <a:solidFill>
                                  <a:srgbClr val="376092"/>
                                </a:solidFill>
                                <a:latin typeface="Cambria Math" panose="02040503050406030204" pitchFamily="18" charset="0"/>
                              </a:rPr>
                              <m:t>3</m:t>
                            </m:r>
                          </m:sup>
                        </m:sSup>
                        <m:r>
                          <a:rPr lang="fr-FR" sz="2400" i="0" spc="-1" dirty="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𝑎</m:t>
                            </m:r>
                          </m:e>
                          <m:sup>
                            <m:r>
                              <a:rPr lang="fr-FR" sz="2400" b="0" i="0" spc="-1" dirty="0" smtClean="0">
                                <a:solidFill>
                                  <a:srgbClr val="376092"/>
                                </a:solidFill>
                                <a:latin typeface="Cambria Math" panose="02040503050406030204" pitchFamily="18" charset="0"/>
                              </a:rPr>
                              <m:t>3</m:t>
                            </m:r>
                          </m:sup>
                        </m:sSup>
                      </m:num>
                      <m:den>
                        <m:r>
                          <a:rPr lang="fr-FR" sz="2400" b="0" i="0" spc="-1" dirty="0" smtClean="0">
                            <a:solidFill>
                              <a:srgbClr val="376092"/>
                            </a:solidFill>
                            <a:latin typeface="Cambria Math" panose="02040503050406030204" pitchFamily="18" charset="0"/>
                          </a:rPr>
                          <m:t>3</m:t>
                        </m:r>
                      </m:den>
                    </m:f>
                    <m:r>
                      <a:rPr lang="fr-FR" sz="2400" i="1" spc="-1" dirty="0">
                        <a:solidFill>
                          <a:srgbClr val="376092"/>
                        </a:solidFill>
                        <a:latin typeface="Cambria Math" panose="02040503050406030204" pitchFamily="18" charset="0"/>
                      </a:rPr>
                      <m:t>−</m:t>
                    </m:r>
                    <m:f>
                      <m:fPr>
                        <m:ctrlPr>
                          <a:rPr lang="fr-FR" sz="2400" i="1" spc="-1" dirty="0">
                            <a:solidFill>
                              <a:srgbClr val="376092"/>
                            </a:solidFill>
                            <a:latin typeface="Cambria Math" panose="02040503050406030204" pitchFamily="18" charset="0"/>
                          </a:rPr>
                        </m:ctrlPr>
                      </m:fPr>
                      <m:num>
                        <m:d>
                          <m:dPr>
                            <m:ctrlPr>
                              <a:rPr lang="fr-FR" sz="2400" b="0" i="1" spc="-1" dirty="0" smtClean="0">
                                <a:solidFill>
                                  <a:srgbClr val="376092"/>
                                </a:solidFill>
                                <a:latin typeface="Cambria Math" panose="02040503050406030204" pitchFamily="18" charset="0"/>
                              </a:rPr>
                            </m:ctrlPr>
                          </m:dPr>
                          <m:e>
                            <m:r>
                              <a:rPr lang="fr-FR" sz="2400" i="1" spc="-1" dirty="0">
                                <a:solidFill>
                                  <a:srgbClr val="376092"/>
                                </a:solidFill>
                                <a:latin typeface="Cambria Math" panose="02040503050406030204" pitchFamily="18" charset="0"/>
                              </a:rPr>
                              <m:t>𝑎</m:t>
                            </m:r>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𝑏</m:t>
                            </m:r>
                          </m:e>
                        </m:d>
                        <m:r>
                          <a:rPr lang="fr-FR" sz="2400" b="0" i="1" spc="-1" dirty="0" smtClean="0">
                            <a:solidFill>
                              <a:srgbClr val="376092"/>
                            </a:solidFill>
                            <a:latin typeface="Cambria Math" panose="02040503050406030204" pitchFamily="18" charset="0"/>
                          </a:rPr>
                          <m:t>²</m:t>
                        </m:r>
                      </m:num>
                      <m:den>
                        <m:r>
                          <a:rPr lang="fr-FR" sz="2400" b="0" i="0" spc="-1" dirty="0" smtClean="0">
                            <a:solidFill>
                              <a:srgbClr val="376092"/>
                            </a:solidFill>
                            <a:latin typeface="Cambria Math" panose="02040503050406030204" pitchFamily="18" charset="0"/>
                          </a:rPr>
                          <m:t>4</m:t>
                        </m:r>
                      </m:den>
                    </m:f>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V(X) </a:t>
                </a:r>
                <a14:m>
                  <m:oMath xmlns:m="http://schemas.openxmlformats.org/officeDocument/2006/math">
                    <m:r>
                      <a:rPr lang="fr-FR" sz="2400" i="0" spc="-1" dirty="0">
                        <a:solidFill>
                          <a:srgbClr val="376092"/>
                        </a:solidFill>
                        <a:latin typeface="Cambria Math" panose="02040503050406030204" pitchFamily="18" charset="0"/>
                      </a:rPr>
                      <m:t>=</m:t>
                    </m:r>
                    <m:f>
                      <m:fPr>
                        <m:ctrlPr>
                          <a:rPr lang="fr-FR" sz="2400" i="1" spc="-1" dirty="0">
                            <a:solidFill>
                              <a:srgbClr val="376092"/>
                            </a:solidFill>
                            <a:latin typeface="Cambria Math" panose="02040503050406030204" pitchFamily="18" charset="0"/>
                          </a:rPr>
                        </m:ctrlPr>
                      </m:fPr>
                      <m:num>
                        <m:r>
                          <a:rPr lang="fr-FR" sz="2400" i="0" spc="-1" dirty="0">
                            <a:solidFill>
                              <a:srgbClr val="376092"/>
                            </a:solidFill>
                            <a:latin typeface="Cambria Math" panose="02040503050406030204" pitchFamily="18" charset="0"/>
                          </a:rPr>
                          <m:t>1</m:t>
                        </m:r>
                      </m:num>
                      <m:den>
                        <m:r>
                          <a:rPr lang="fr-FR" sz="2400" i="1" spc="-1" dirty="0">
                            <a:solidFill>
                              <a:srgbClr val="376092"/>
                            </a:solidFill>
                            <a:latin typeface="Cambria Math" panose="02040503050406030204" pitchFamily="18" charset="0"/>
                          </a:rPr>
                          <m:t>𝑏</m:t>
                        </m:r>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𝑎</m:t>
                        </m:r>
                      </m:den>
                    </m:f>
                    <m:f>
                      <m:fPr>
                        <m:ctrlPr>
                          <a:rPr lang="fr-FR" sz="2400" i="1" spc="-1" dirty="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𝑏</m:t>
                            </m:r>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𝑎</m:t>
                            </m:r>
                            <m:r>
                              <a:rPr lang="fr-FR" sz="2400" b="0" i="1" spc="-1" dirty="0" smtClean="0">
                                <a:solidFill>
                                  <a:srgbClr val="376092"/>
                                </a:solidFill>
                                <a:latin typeface="Cambria Math" panose="02040503050406030204" pitchFamily="18" charset="0"/>
                              </a:rPr>
                              <m:t>)(</m:t>
                            </m:r>
                            <m:sSup>
                              <m:sSupPr>
                                <m:ctrlPr>
                                  <a:rPr lang="fr-FR" sz="2400" b="0" i="1" spc="-1" dirty="0" smtClean="0">
                                    <a:solidFill>
                                      <a:srgbClr val="376092"/>
                                    </a:solidFill>
                                    <a:latin typeface="Cambria Math" panose="02040503050406030204" pitchFamily="18" charset="0"/>
                                  </a:rPr>
                                </m:ctrlPr>
                              </m:sSupPr>
                              <m:e>
                                <m:r>
                                  <a:rPr lang="fr-FR" sz="2400" b="0" i="1" spc="-1" dirty="0" smtClean="0">
                                    <a:solidFill>
                                      <a:srgbClr val="376092"/>
                                    </a:solidFill>
                                    <a:latin typeface="Cambria Math" panose="02040503050406030204" pitchFamily="18" charset="0"/>
                                  </a:rPr>
                                  <m:t>𝑎</m:t>
                                </m:r>
                              </m:e>
                              <m:sup>
                                <m:r>
                                  <a:rPr lang="fr-FR" sz="2400" b="0" i="1" spc="-1" dirty="0" smtClean="0">
                                    <a:solidFill>
                                      <a:srgbClr val="376092"/>
                                    </a:solidFill>
                                    <a:latin typeface="Cambria Math" panose="02040503050406030204" pitchFamily="18" charset="0"/>
                                  </a:rPr>
                                  <m:t>2</m:t>
                                </m:r>
                              </m:sup>
                            </m:sSup>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𝑎𝑏</m:t>
                            </m:r>
                            <m:r>
                              <a:rPr lang="fr-FR" sz="2400" b="0" i="1" spc="-1" dirty="0" smtClean="0">
                                <a:solidFill>
                                  <a:srgbClr val="376092"/>
                                </a:solidFill>
                                <a:latin typeface="Cambria Math" panose="02040503050406030204" pitchFamily="18" charset="0"/>
                              </a:rPr>
                              <m:t>+</m:t>
                            </m:r>
                            <m:sSup>
                              <m:sSupPr>
                                <m:ctrlPr>
                                  <a:rPr lang="fr-FR" sz="2400" b="0" i="1" spc="-1" dirty="0" smtClean="0">
                                    <a:solidFill>
                                      <a:srgbClr val="376092"/>
                                    </a:solidFill>
                                    <a:latin typeface="Cambria Math" panose="02040503050406030204" pitchFamily="18" charset="0"/>
                                  </a:rPr>
                                </m:ctrlPr>
                              </m:sSupPr>
                              <m:e>
                                <m:r>
                                  <a:rPr lang="fr-FR" sz="2400" b="0" i="1" spc="-1" dirty="0" smtClean="0">
                                    <a:solidFill>
                                      <a:srgbClr val="376092"/>
                                    </a:solidFill>
                                    <a:latin typeface="Cambria Math" panose="02040503050406030204" pitchFamily="18" charset="0"/>
                                  </a:rPr>
                                  <m:t>𝑏</m:t>
                                </m:r>
                              </m:e>
                              <m:sup>
                                <m:r>
                                  <a:rPr lang="fr-FR" sz="2400" b="0" i="1" spc="-1" dirty="0" smtClean="0">
                                    <a:solidFill>
                                      <a:srgbClr val="376092"/>
                                    </a:solidFill>
                                    <a:latin typeface="Cambria Math" panose="02040503050406030204" pitchFamily="18" charset="0"/>
                                  </a:rPr>
                                  <m:t>2</m:t>
                                </m:r>
                              </m:sup>
                            </m:sSup>
                            <m:r>
                              <a:rPr lang="fr-FR" sz="2400" b="0" i="1" spc="-1" dirty="0" smtClean="0">
                                <a:solidFill>
                                  <a:srgbClr val="376092"/>
                                </a:solidFill>
                                <a:latin typeface="Cambria Math" panose="02040503050406030204" pitchFamily="18" charset="0"/>
                              </a:rPr>
                              <m:t>)</m:t>
                            </m:r>
                          </m:e>
                          <m:sup/>
                        </m:sSup>
                      </m:num>
                      <m:den>
                        <m:r>
                          <a:rPr lang="fr-FR" sz="2400" b="0" i="0" spc="-1" dirty="0" smtClean="0">
                            <a:solidFill>
                              <a:srgbClr val="376092"/>
                            </a:solidFill>
                            <a:latin typeface="Cambria Math" panose="02040503050406030204" pitchFamily="18" charset="0"/>
                          </a:rPr>
                          <m:t>3</m:t>
                        </m:r>
                      </m:den>
                    </m:f>
                    <m:r>
                      <a:rPr lang="fr-FR" sz="2400" i="1" spc="-1" dirty="0">
                        <a:solidFill>
                          <a:srgbClr val="376092"/>
                        </a:solidFill>
                        <a:latin typeface="Cambria Math" panose="02040503050406030204" pitchFamily="18" charset="0"/>
                      </a:rPr>
                      <m:t>−</m:t>
                    </m:r>
                    <m:f>
                      <m:fPr>
                        <m:ctrlPr>
                          <a:rPr lang="fr-FR" sz="2400" i="1" spc="-1" dirty="0">
                            <a:solidFill>
                              <a:srgbClr val="376092"/>
                            </a:solidFill>
                            <a:latin typeface="Cambria Math" panose="02040503050406030204" pitchFamily="18" charset="0"/>
                          </a:rPr>
                        </m:ctrlPr>
                      </m:fPr>
                      <m:num>
                        <m:d>
                          <m:dPr>
                            <m:ctrlPr>
                              <a:rPr lang="fr-FR" sz="2400" b="0" i="1" spc="-1" dirty="0" smtClean="0">
                                <a:solidFill>
                                  <a:srgbClr val="376092"/>
                                </a:solidFill>
                                <a:latin typeface="Cambria Math" panose="02040503050406030204" pitchFamily="18" charset="0"/>
                              </a:rPr>
                            </m:ctrlPr>
                          </m:dPr>
                          <m:e>
                            <m:r>
                              <a:rPr lang="fr-FR" sz="2400" i="1" spc="-1" dirty="0">
                                <a:solidFill>
                                  <a:srgbClr val="376092"/>
                                </a:solidFill>
                                <a:latin typeface="Cambria Math" panose="02040503050406030204" pitchFamily="18" charset="0"/>
                              </a:rPr>
                              <m:t>𝑎</m:t>
                            </m:r>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𝑏</m:t>
                            </m:r>
                          </m:e>
                        </m:d>
                        <m:r>
                          <a:rPr lang="fr-FR" sz="2400" b="0" i="1" spc="-1" dirty="0" smtClean="0">
                            <a:solidFill>
                              <a:srgbClr val="376092"/>
                            </a:solidFill>
                            <a:latin typeface="Cambria Math" panose="02040503050406030204" pitchFamily="18" charset="0"/>
                          </a:rPr>
                          <m:t>²</m:t>
                        </m:r>
                      </m:num>
                      <m:den>
                        <m:r>
                          <a:rPr lang="fr-FR" sz="2400" b="0" i="0" spc="-1" dirty="0" smtClean="0">
                            <a:solidFill>
                              <a:srgbClr val="376092"/>
                            </a:solidFill>
                            <a:latin typeface="Cambria Math" panose="02040503050406030204" pitchFamily="18" charset="0"/>
                          </a:rPr>
                          <m:t>4</m:t>
                        </m:r>
                      </m:den>
                    </m:f>
                  </m:oMath>
                </a14:m>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V(X) = </a:t>
                </a:r>
                <a14:m>
                  <m:oMath xmlns:m="http://schemas.openxmlformats.org/officeDocument/2006/math">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𝑎</m:t>
                                </m:r>
                              </m:e>
                              <m:sup>
                                <m:r>
                                  <a:rPr lang="fr-FR" sz="2400" i="1" spc="-1" dirty="0">
                                    <a:solidFill>
                                      <a:srgbClr val="376092"/>
                                    </a:solidFill>
                                    <a:latin typeface="Cambria Math" panose="02040503050406030204" pitchFamily="18" charset="0"/>
                                  </a:rPr>
                                  <m:t>2</m:t>
                                </m:r>
                              </m:sup>
                            </m:sSup>
                            <m:r>
                              <a:rPr lang="fr-FR" sz="2400" i="1"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𝑎𝑏</m:t>
                            </m:r>
                            <m:r>
                              <a:rPr lang="fr-FR" sz="2400" i="1" spc="-1" dirty="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𝑏</m:t>
                                </m:r>
                              </m:e>
                              <m:sup>
                                <m:r>
                                  <a:rPr lang="fr-FR" sz="2400" i="1" spc="-1" dirty="0">
                                    <a:solidFill>
                                      <a:srgbClr val="376092"/>
                                    </a:solidFill>
                                    <a:latin typeface="Cambria Math" panose="02040503050406030204" pitchFamily="18" charset="0"/>
                                  </a:rPr>
                                  <m:t>2</m:t>
                                </m:r>
                              </m:sup>
                            </m:sSup>
                            <m:r>
                              <a:rPr lang="fr-FR" sz="2400" i="1" spc="-1" dirty="0">
                                <a:solidFill>
                                  <a:srgbClr val="376092"/>
                                </a:solidFill>
                                <a:latin typeface="Cambria Math" panose="02040503050406030204" pitchFamily="18" charset="0"/>
                              </a:rPr>
                              <m:t>)</m:t>
                            </m:r>
                          </m:e>
                          <m:sup/>
                        </m:sSup>
                      </m:num>
                      <m:den>
                        <m:r>
                          <a:rPr lang="fr-FR" sz="2400" spc="-1" dirty="0">
                            <a:solidFill>
                              <a:srgbClr val="376092"/>
                            </a:solidFill>
                            <a:latin typeface="Cambria Math" panose="02040503050406030204" pitchFamily="18" charset="0"/>
                          </a:rPr>
                          <m:t>3</m:t>
                        </m:r>
                      </m:den>
                    </m:f>
                    <m:r>
                      <a:rPr lang="fr-FR" sz="2400" i="1" spc="-1" dirty="0">
                        <a:solidFill>
                          <a:srgbClr val="376092"/>
                        </a:solidFill>
                        <a:latin typeface="Cambria Math" panose="02040503050406030204" pitchFamily="18" charset="0"/>
                      </a:rPr>
                      <m:t>−</m:t>
                    </m:r>
                    <m:f>
                      <m:fPr>
                        <m:ctrlPr>
                          <a:rPr lang="fr-FR" sz="2400" i="1" spc="-1" dirty="0">
                            <a:solidFill>
                              <a:srgbClr val="376092"/>
                            </a:solidFill>
                            <a:latin typeface="Cambria Math" panose="02040503050406030204" pitchFamily="18" charset="0"/>
                          </a:rPr>
                        </m:ctrlPr>
                      </m:fPr>
                      <m:num>
                        <m:d>
                          <m:dPr>
                            <m:ctrlPr>
                              <a:rPr lang="fr-FR" sz="2400" i="1" spc="-1" dirty="0" smtClean="0">
                                <a:solidFill>
                                  <a:srgbClr val="376092"/>
                                </a:solidFill>
                                <a:latin typeface="Cambria Math" panose="02040503050406030204" pitchFamily="18" charset="0"/>
                              </a:rPr>
                            </m:ctrlPr>
                          </m:dPr>
                          <m:e>
                            <m:sSup>
                              <m:sSupPr>
                                <m:ctrlPr>
                                  <a:rPr lang="fr-FR" sz="2400" b="0" i="1" spc="-1" dirty="0" smtClean="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𝑎</m:t>
                                </m:r>
                              </m:e>
                              <m:sup>
                                <m:r>
                                  <a:rPr lang="fr-FR" sz="2400" b="0" i="0" spc="-1" dirty="0" smtClean="0">
                                    <a:solidFill>
                                      <a:srgbClr val="376092"/>
                                    </a:solidFill>
                                    <a:latin typeface="Cambria Math" panose="02040503050406030204" pitchFamily="18" charset="0"/>
                                  </a:rPr>
                                  <m:t>2</m:t>
                                </m:r>
                              </m:sup>
                            </m:sSup>
                            <m:r>
                              <a:rPr lang="fr-FR" sz="2400" spc="-1" dirty="0">
                                <a:solidFill>
                                  <a:srgbClr val="376092"/>
                                </a:solidFill>
                                <a:latin typeface="Cambria Math" panose="02040503050406030204" pitchFamily="18" charset="0"/>
                              </a:rPr>
                              <m:t>+</m:t>
                            </m:r>
                            <m:r>
                              <a:rPr lang="fr-FR" sz="2400" b="0" i="0" spc="-1" dirty="0" smtClean="0">
                                <a:solidFill>
                                  <a:srgbClr val="376092"/>
                                </a:solidFill>
                                <a:latin typeface="Cambria Math" panose="02040503050406030204" pitchFamily="18" charset="0"/>
                              </a:rPr>
                              <m:t>2</m:t>
                            </m:r>
                            <m:r>
                              <m:rPr>
                                <m:sty m:val="p"/>
                              </m:rPr>
                              <a:rPr lang="fr-FR" sz="2400" b="0" i="0" spc="-1" dirty="0" smtClean="0">
                                <a:solidFill>
                                  <a:srgbClr val="376092"/>
                                </a:solidFill>
                                <a:latin typeface="Cambria Math" panose="02040503050406030204" pitchFamily="18" charset="0"/>
                              </a:rPr>
                              <m:t>ab</m:t>
                            </m:r>
                            <m:r>
                              <a:rPr lang="fr-FR" sz="2400" b="0" i="0" spc="-1" dirty="0" smtClean="0">
                                <a:solidFill>
                                  <a:srgbClr val="376092"/>
                                </a:solidFill>
                                <a:latin typeface="Cambria Math" panose="02040503050406030204" pitchFamily="18" charset="0"/>
                              </a:rPr>
                              <m:t>+ </m:t>
                            </m:r>
                            <m:r>
                              <a:rPr lang="fr-FR" sz="2400" i="1" spc="-1" dirty="0">
                                <a:solidFill>
                                  <a:srgbClr val="376092"/>
                                </a:solidFill>
                                <a:latin typeface="Cambria Math" panose="02040503050406030204" pitchFamily="18" charset="0"/>
                              </a:rPr>
                              <m:t>𝑏</m:t>
                            </m:r>
                            <m:r>
                              <a:rPr lang="fr-FR" sz="2400" b="0" i="1" spc="-1" dirty="0" smtClean="0">
                                <a:solidFill>
                                  <a:srgbClr val="376092"/>
                                </a:solidFill>
                                <a:latin typeface="Cambria Math" panose="02040503050406030204" pitchFamily="18" charset="0"/>
                              </a:rPr>
                              <m:t>²</m:t>
                            </m:r>
                          </m:e>
                        </m:d>
                      </m:num>
                      <m:den>
                        <m:r>
                          <a:rPr lang="fr-FR" sz="2400" spc="-1" dirty="0">
                            <a:solidFill>
                              <a:srgbClr val="376092"/>
                            </a:solidFill>
                            <a:latin typeface="Cambria Math" panose="02040503050406030204" pitchFamily="18" charset="0"/>
                          </a:rPr>
                          <m:t>4</m:t>
                        </m:r>
                      </m:den>
                    </m:f>
                  </m:oMath>
                </a14:m>
                <a:r>
                  <a:rPr lang="fr-FR" sz="2400" spc="-1" dirty="0">
                    <a:solidFill>
                      <a:srgbClr val="376092"/>
                    </a:solidFill>
                    <a:latin typeface="Calibri"/>
                  </a:rPr>
                  <a:t> = </a:t>
                </a:r>
                <a14:m>
                  <m:oMath xmlns:m="http://schemas.openxmlformats.org/officeDocument/2006/math">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𝑎</m:t>
                                </m:r>
                              </m:e>
                              <m:sup>
                                <m:r>
                                  <a:rPr lang="fr-FR" sz="2400" i="1" spc="-1" dirty="0">
                                    <a:solidFill>
                                      <a:srgbClr val="376092"/>
                                    </a:solidFill>
                                    <a:latin typeface="Cambria Math" panose="02040503050406030204" pitchFamily="18" charset="0"/>
                                  </a:rPr>
                                  <m:t>2</m:t>
                                </m:r>
                              </m:sup>
                            </m:sSup>
                            <m:r>
                              <a:rPr lang="fr-FR" sz="2400" b="0" i="1" spc="-1" dirty="0" smtClean="0">
                                <a:solidFill>
                                  <a:srgbClr val="376092"/>
                                </a:solidFill>
                                <a:latin typeface="Cambria Math" panose="02040503050406030204" pitchFamily="18" charset="0"/>
                              </a:rPr>
                              <m:t>−2</m:t>
                            </m:r>
                            <m:r>
                              <a:rPr lang="fr-FR" sz="2400" i="1" spc="-1" dirty="0">
                                <a:solidFill>
                                  <a:srgbClr val="376092"/>
                                </a:solidFill>
                                <a:latin typeface="Cambria Math" panose="02040503050406030204" pitchFamily="18" charset="0"/>
                              </a:rPr>
                              <m:t>𝑎𝑏</m:t>
                            </m:r>
                            <m:r>
                              <a:rPr lang="fr-FR" sz="2400" i="1" spc="-1" dirty="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𝑏</m:t>
                                </m:r>
                              </m:e>
                              <m:sup>
                                <m:r>
                                  <a:rPr lang="fr-FR" sz="2400" i="1" spc="-1" dirty="0">
                                    <a:solidFill>
                                      <a:srgbClr val="376092"/>
                                    </a:solidFill>
                                    <a:latin typeface="Cambria Math" panose="02040503050406030204" pitchFamily="18" charset="0"/>
                                  </a:rPr>
                                  <m:t>2</m:t>
                                </m:r>
                              </m:sup>
                            </m:sSup>
                            <m:r>
                              <a:rPr lang="fr-FR" sz="2400" i="1" spc="-1" dirty="0">
                                <a:solidFill>
                                  <a:srgbClr val="376092"/>
                                </a:solidFill>
                                <a:latin typeface="Cambria Math" panose="02040503050406030204" pitchFamily="18" charset="0"/>
                              </a:rPr>
                              <m:t>)</m:t>
                            </m:r>
                          </m:e>
                          <m:sup/>
                        </m:sSup>
                      </m:num>
                      <m:den>
                        <m:r>
                          <a:rPr lang="fr-FR" sz="2400" b="0" i="0" spc="-1" dirty="0" smtClean="0">
                            <a:solidFill>
                              <a:srgbClr val="376092"/>
                            </a:solidFill>
                            <a:latin typeface="Cambria Math" panose="02040503050406030204" pitchFamily="18" charset="0"/>
                          </a:rPr>
                          <m:t>12</m:t>
                        </m:r>
                      </m:den>
                    </m:f>
                  </m:oMath>
                </a14:m>
                <a:r>
                  <a:rPr lang="fr-FR" sz="2400" spc="-1" dirty="0">
                    <a:solidFill>
                      <a:srgbClr val="376092"/>
                    </a:solidFill>
                    <a:latin typeface="Calibri"/>
                  </a:rPr>
                  <a:t> = </a:t>
                </a:r>
                <a14:m>
                  <m:oMath xmlns:m="http://schemas.openxmlformats.org/officeDocument/2006/math">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𝑏</m:t>
                            </m:r>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𝑎</m:t>
                            </m:r>
                            <m:r>
                              <a:rPr lang="fr-FR" sz="2400" i="1" spc="-1" dirty="0">
                                <a:solidFill>
                                  <a:srgbClr val="376092"/>
                                </a:solidFill>
                                <a:latin typeface="Cambria Math" panose="02040503050406030204" pitchFamily="18" charset="0"/>
                              </a:rPr>
                              <m:t>)</m:t>
                            </m:r>
                          </m:e>
                          <m:sup>
                            <m:r>
                              <a:rPr lang="fr-FR" sz="2400" b="0" i="1" spc="-1" dirty="0" smtClean="0">
                                <a:solidFill>
                                  <a:srgbClr val="376092"/>
                                </a:solidFill>
                                <a:latin typeface="Cambria Math" panose="02040503050406030204" pitchFamily="18" charset="0"/>
                              </a:rPr>
                              <m:t>2</m:t>
                            </m:r>
                          </m:sup>
                        </m:sSup>
                      </m:num>
                      <m:den>
                        <m:r>
                          <a:rPr lang="fr-FR" sz="2400" spc="-1" dirty="0">
                            <a:solidFill>
                              <a:srgbClr val="376092"/>
                            </a:solidFill>
                            <a:latin typeface="Cambria Math" panose="02040503050406030204" pitchFamily="18" charset="0"/>
                          </a:rPr>
                          <m:t>12</m:t>
                        </m:r>
                      </m:den>
                    </m:f>
                  </m:oMath>
                </a14:m>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109710"/>
                <a:ext cx="8229240" cy="5016050"/>
              </a:xfrm>
              <a:prstGeom prst="rect">
                <a:avLst/>
              </a:prstGeom>
              <a:blipFill>
                <a:blip r:embed="rId2"/>
                <a:stretch>
                  <a:fillRect t="-1823" r="-370" b="-9356"/>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219809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uniforme – Ecart type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322772"/>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L’écart-type se calcule comme d’habitude en prenant la racine carré de la variance :</a:t>
                </a:r>
              </a:p>
              <a:p>
                <a:pPr marL="864000" lvl="1" indent="-324000">
                  <a:spcAft>
                    <a:spcPts val="1134"/>
                  </a:spcAft>
                  <a:buClr>
                    <a:srgbClr val="000000"/>
                  </a:buClr>
                  <a:buSzPct val="45000"/>
                  <a:buFont typeface="Wingdings" charset="2"/>
                  <a:buChar char=""/>
                </a:pP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𝜎</m:t>
                    </m:r>
                    <m:r>
                      <a:rPr lang="fr-FR" sz="2400" b="0" i="1" spc="-1" smtClean="0">
                        <a:solidFill>
                          <a:srgbClr val="376092"/>
                        </a:solidFill>
                        <a:latin typeface="Cambria Math" panose="02040503050406030204" pitchFamily="18" charset="0"/>
                        <a:ea typeface="Cambria Math" panose="02040503050406030204" pitchFamily="18" charset="0"/>
                      </a:rPr>
                      <m:t>= </m:t>
                    </m:r>
                    <m:rad>
                      <m:radPr>
                        <m:degHide m:val="on"/>
                        <m:ctrlPr>
                          <a:rPr lang="fr-FR" sz="2400" b="0" i="1" spc="-1" smtClean="0">
                            <a:solidFill>
                              <a:srgbClr val="376092"/>
                            </a:solidFill>
                            <a:latin typeface="Cambria Math" panose="02040503050406030204" pitchFamily="18" charset="0"/>
                            <a:ea typeface="Cambria Math" panose="02040503050406030204" pitchFamily="18" charset="0"/>
                          </a:rPr>
                        </m:ctrlPr>
                      </m:radPr>
                      <m:deg/>
                      <m:e>
                        <m:r>
                          <a:rPr lang="fr-FR" sz="2400" b="0" i="1" spc="-1" smtClean="0">
                            <a:solidFill>
                              <a:srgbClr val="376092"/>
                            </a:solidFill>
                            <a:latin typeface="Cambria Math" panose="02040503050406030204" pitchFamily="18" charset="0"/>
                            <a:ea typeface="Cambria Math" panose="02040503050406030204" pitchFamily="18" charset="0"/>
                          </a:rPr>
                          <m:t>𝑉</m:t>
                        </m:r>
                        <m:d>
                          <m:dPr>
                            <m:ctrlPr>
                              <a:rPr lang="fr-FR" sz="2400" b="0" i="1" spc="-1" smtClean="0">
                                <a:solidFill>
                                  <a:srgbClr val="376092"/>
                                </a:solidFill>
                                <a:latin typeface="Cambria Math" panose="02040503050406030204" pitchFamily="18" charset="0"/>
                                <a:ea typeface="Cambria Math" panose="02040503050406030204" pitchFamily="18" charset="0"/>
                              </a:rPr>
                            </m:ctrlPr>
                          </m:dPr>
                          <m:e>
                            <m:r>
                              <a:rPr lang="fr-FR" sz="2400" b="0" i="1" spc="-1" smtClean="0">
                                <a:solidFill>
                                  <a:srgbClr val="376092"/>
                                </a:solidFill>
                                <a:latin typeface="Cambria Math" panose="02040503050406030204" pitchFamily="18" charset="0"/>
                                <a:ea typeface="Cambria Math" panose="02040503050406030204" pitchFamily="18" charset="0"/>
                              </a:rPr>
                              <m:t>𝑋</m:t>
                            </m:r>
                          </m:e>
                        </m:d>
                      </m:e>
                    </m:rad>
                    <m:r>
                      <a:rPr lang="fr-FR" sz="2400" b="0" i="1" spc="-1" smtClean="0">
                        <a:solidFill>
                          <a:srgbClr val="376092"/>
                        </a:solidFill>
                        <a:latin typeface="Cambria Math" panose="02040503050406030204" pitchFamily="18" charset="0"/>
                        <a:ea typeface="Cambria Math" panose="02040503050406030204" pitchFamily="18" charset="0"/>
                      </a:rPr>
                      <m:t>=</m:t>
                    </m:r>
                    <m:f>
                      <m:fPr>
                        <m:ctrlPr>
                          <a:rPr lang="fr-FR" sz="2400" b="0" i="1" spc="-1" smtClean="0">
                            <a:solidFill>
                              <a:srgbClr val="376092"/>
                            </a:solidFill>
                            <a:latin typeface="Cambria Math" panose="02040503050406030204" pitchFamily="18" charset="0"/>
                            <a:ea typeface="Cambria Math" panose="02040503050406030204" pitchFamily="18" charset="0"/>
                          </a:rPr>
                        </m:ctrlPr>
                      </m:fPr>
                      <m:num>
                        <m:rad>
                          <m:radPr>
                            <m:degHide m:val="on"/>
                            <m:ctrlPr>
                              <a:rPr lang="fr-FR" sz="2400" b="0" i="1" spc="-1" smtClean="0">
                                <a:solidFill>
                                  <a:srgbClr val="376092"/>
                                </a:solidFill>
                                <a:latin typeface="Cambria Math" panose="02040503050406030204" pitchFamily="18" charset="0"/>
                                <a:ea typeface="Cambria Math" panose="02040503050406030204" pitchFamily="18" charset="0"/>
                              </a:rPr>
                            </m:ctrlPr>
                          </m:radPr>
                          <m:deg/>
                          <m:e>
                            <m:sSup>
                              <m:sSupPr>
                                <m:ctrlPr>
                                  <a:rPr lang="fr-FR" sz="2400" b="0" i="1" spc="-1" smtClean="0">
                                    <a:solidFill>
                                      <a:srgbClr val="376092"/>
                                    </a:solidFill>
                                    <a:latin typeface="Cambria Math" panose="02040503050406030204" pitchFamily="18" charset="0"/>
                                    <a:ea typeface="Cambria Math" panose="02040503050406030204" pitchFamily="18" charset="0"/>
                                  </a:rPr>
                                </m:ctrlPr>
                              </m:sSupPr>
                              <m:e>
                                <m:d>
                                  <m:dPr>
                                    <m:ctrlPr>
                                      <a:rPr lang="fr-FR" sz="2400" b="0" i="1" spc="-1" smtClean="0">
                                        <a:solidFill>
                                          <a:srgbClr val="376092"/>
                                        </a:solidFill>
                                        <a:latin typeface="Cambria Math" panose="02040503050406030204" pitchFamily="18" charset="0"/>
                                        <a:ea typeface="Cambria Math" panose="02040503050406030204" pitchFamily="18" charset="0"/>
                                      </a:rPr>
                                    </m:ctrlPr>
                                  </m:dPr>
                                  <m:e>
                                    <m:r>
                                      <a:rPr lang="fr-FR" sz="2400" b="0" i="1" spc="-1" smtClean="0">
                                        <a:solidFill>
                                          <a:srgbClr val="376092"/>
                                        </a:solidFill>
                                        <a:latin typeface="Cambria Math" panose="02040503050406030204" pitchFamily="18" charset="0"/>
                                        <a:ea typeface="Cambria Math" panose="02040503050406030204" pitchFamily="18" charset="0"/>
                                      </a:rPr>
                                      <m:t>𝑏</m:t>
                                    </m:r>
                                    <m:r>
                                      <a:rPr lang="fr-FR" sz="2400" b="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𝑎</m:t>
                                    </m:r>
                                  </m:e>
                                </m:d>
                              </m:e>
                              <m:sup>
                                <m:r>
                                  <a:rPr lang="fr-FR" sz="2400" b="0" i="1" spc="-1" smtClean="0">
                                    <a:solidFill>
                                      <a:srgbClr val="376092"/>
                                    </a:solidFill>
                                    <a:latin typeface="Cambria Math" panose="02040503050406030204" pitchFamily="18" charset="0"/>
                                    <a:ea typeface="Cambria Math" panose="02040503050406030204" pitchFamily="18" charset="0"/>
                                  </a:rPr>
                                  <m:t>2</m:t>
                                </m:r>
                              </m:sup>
                            </m:sSup>
                          </m:e>
                        </m:rad>
                      </m:num>
                      <m:den>
                        <m:rad>
                          <m:radPr>
                            <m:degHide m:val="on"/>
                            <m:ctrlPr>
                              <a:rPr lang="fr-FR" sz="2400" i="1" spc="-1" smtClean="0">
                                <a:solidFill>
                                  <a:srgbClr val="376092"/>
                                </a:solidFill>
                                <a:latin typeface="Cambria Math" panose="02040503050406030204" pitchFamily="18" charset="0"/>
                                <a:ea typeface="Cambria Math" panose="02040503050406030204" pitchFamily="18" charset="0"/>
                              </a:rPr>
                            </m:ctrlPr>
                          </m:radPr>
                          <m:deg/>
                          <m:e>
                            <m:r>
                              <a:rPr lang="fr-FR" sz="2400" b="0" i="1" spc="-1" smtClean="0">
                                <a:solidFill>
                                  <a:srgbClr val="376092"/>
                                </a:solidFill>
                                <a:latin typeface="Cambria Math" panose="02040503050406030204" pitchFamily="18" charset="0"/>
                                <a:ea typeface="Cambria Math" panose="02040503050406030204" pitchFamily="18" charset="0"/>
                              </a:rPr>
                              <m:t>12</m:t>
                            </m:r>
                          </m:e>
                        </m:rad>
                      </m:den>
                    </m:f>
                    <m:r>
                      <a:rPr lang="fr-FR" sz="2400" b="0" i="1" spc="-1" smtClean="0">
                        <a:solidFill>
                          <a:srgbClr val="376092"/>
                        </a:solidFill>
                        <a:latin typeface="Cambria Math" panose="02040503050406030204" pitchFamily="18" charset="0"/>
                        <a:ea typeface="Cambria Math" panose="02040503050406030204" pitchFamily="18" charset="0"/>
                      </a:rPr>
                      <m:t>=</m:t>
                    </m:r>
                    <m:f>
                      <m:fPr>
                        <m:ctrlPr>
                          <a:rPr lang="fr-FR" sz="2400" b="0" i="1" spc="-1" smtClean="0">
                            <a:solidFill>
                              <a:srgbClr val="376092"/>
                            </a:solidFill>
                            <a:latin typeface="Cambria Math" panose="02040503050406030204" pitchFamily="18" charset="0"/>
                            <a:ea typeface="Cambria Math" panose="02040503050406030204" pitchFamily="18" charset="0"/>
                          </a:rPr>
                        </m:ctrlPr>
                      </m:fPr>
                      <m:num>
                        <m:r>
                          <a:rPr lang="fr-FR" sz="2400" b="0" i="1" spc="-1" smtClean="0">
                            <a:solidFill>
                              <a:srgbClr val="376092"/>
                            </a:solidFill>
                            <a:latin typeface="Cambria Math" panose="02040503050406030204" pitchFamily="18" charset="0"/>
                            <a:ea typeface="Cambria Math" panose="02040503050406030204" pitchFamily="18" charset="0"/>
                          </a:rPr>
                          <m:t>𝑏</m:t>
                        </m:r>
                        <m:r>
                          <a:rPr lang="fr-FR" sz="2400" b="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𝑎</m:t>
                        </m:r>
                      </m:num>
                      <m:den>
                        <m:r>
                          <a:rPr lang="fr-FR" sz="2400" b="0" i="1" spc="-1" smtClean="0">
                            <a:solidFill>
                              <a:srgbClr val="376092"/>
                            </a:solidFill>
                            <a:latin typeface="Cambria Math" panose="02040503050406030204" pitchFamily="18" charset="0"/>
                            <a:ea typeface="Cambria Math" panose="02040503050406030204" pitchFamily="18" charset="0"/>
                          </a:rPr>
                          <m:t>2</m:t>
                        </m:r>
                        <m:rad>
                          <m:radPr>
                            <m:degHide m:val="on"/>
                            <m:ctrlPr>
                              <a:rPr lang="fr-FR" sz="2400" b="0" i="1" spc="-1" smtClean="0">
                                <a:solidFill>
                                  <a:srgbClr val="376092"/>
                                </a:solidFill>
                                <a:latin typeface="Cambria Math" panose="02040503050406030204" pitchFamily="18" charset="0"/>
                                <a:ea typeface="Cambria Math" panose="02040503050406030204" pitchFamily="18" charset="0"/>
                              </a:rPr>
                            </m:ctrlPr>
                          </m:radPr>
                          <m:deg/>
                          <m:e>
                            <m:r>
                              <a:rPr lang="fr-FR" sz="2400" b="0" i="1" spc="-1" smtClean="0">
                                <a:solidFill>
                                  <a:srgbClr val="376092"/>
                                </a:solidFill>
                                <a:latin typeface="Cambria Math" panose="02040503050406030204" pitchFamily="18" charset="0"/>
                                <a:ea typeface="Cambria Math" panose="02040503050406030204" pitchFamily="18" charset="0"/>
                              </a:rPr>
                              <m:t>3</m:t>
                            </m:r>
                          </m:e>
                        </m:rad>
                      </m:den>
                    </m:f>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Terminons donc cette exemple en calculant la variance et l’écart type de notre exemple de loi uniforme U([2;5])</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V(X) = </a:t>
                </a:r>
                <a14:m>
                  <m:oMath xmlns:m="http://schemas.openxmlformats.org/officeDocument/2006/math">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𝑏</m:t>
                            </m:r>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𝑎</m:t>
                            </m:r>
                            <m:r>
                              <a:rPr lang="fr-FR" sz="2400" i="1" spc="-1" dirty="0">
                                <a:solidFill>
                                  <a:srgbClr val="376092"/>
                                </a:solidFill>
                                <a:latin typeface="Cambria Math" panose="02040503050406030204" pitchFamily="18" charset="0"/>
                              </a:rPr>
                              <m:t>)</m:t>
                            </m:r>
                          </m:e>
                          <m:sup>
                            <m:r>
                              <a:rPr lang="fr-FR" sz="2400" b="0" i="1" spc="-1" dirty="0" smtClean="0">
                                <a:solidFill>
                                  <a:srgbClr val="376092"/>
                                </a:solidFill>
                                <a:latin typeface="Cambria Math" panose="02040503050406030204" pitchFamily="18" charset="0"/>
                              </a:rPr>
                              <m:t>2</m:t>
                            </m:r>
                          </m:sup>
                        </m:sSup>
                      </m:num>
                      <m:den>
                        <m:r>
                          <a:rPr lang="fr-FR" sz="2400" spc="-1" dirty="0">
                            <a:solidFill>
                              <a:srgbClr val="376092"/>
                            </a:solidFill>
                            <a:latin typeface="Cambria Math" panose="02040503050406030204" pitchFamily="18" charset="0"/>
                          </a:rPr>
                          <m:t>12</m:t>
                        </m:r>
                      </m:den>
                    </m:f>
                  </m:oMath>
                </a14:m>
                <a:r>
                  <a:rPr lang="fr-FR" sz="2400" spc="-1" dirty="0">
                    <a:solidFill>
                      <a:srgbClr val="376092"/>
                    </a:solidFill>
                    <a:latin typeface="Calibri"/>
                  </a:rPr>
                  <a:t> = </a:t>
                </a:r>
                <a14:m>
                  <m:oMath xmlns:m="http://schemas.openxmlformats.org/officeDocument/2006/math">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5</m:t>
                            </m:r>
                            <m:r>
                              <a:rPr lang="fr-FR" sz="2400" i="1"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2</m:t>
                            </m:r>
                            <m:r>
                              <a:rPr lang="fr-FR" sz="2400" i="1" spc="-1" dirty="0">
                                <a:solidFill>
                                  <a:srgbClr val="376092"/>
                                </a:solidFill>
                                <a:latin typeface="Cambria Math" panose="02040503050406030204" pitchFamily="18" charset="0"/>
                              </a:rPr>
                              <m:t>)</m:t>
                            </m:r>
                          </m:e>
                          <m:sup>
                            <m:r>
                              <a:rPr lang="fr-FR" sz="2400" i="1" spc="-1" dirty="0">
                                <a:solidFill>
                                  <a:srgbClr val="376092"/>
                                </a:solidFill>
                                <a:latin typeface="Cambria Math" panose="02040503050406030204" pitchFamily="18" charset="0"/>
                              </a:rPr>
                              <m:t>2</m:t>
                            </m:r>
                          </m:sup>
                        </m:sSup>
                      </m:num>
                      <m:den>
                        <m:r>
                          <a:rPr lang="fr-FR" sz="2400" spc="-1" dirty="0">
                            <a:solidFill>
                              <a:srgbClr val="376092"/>
                            </a:solidFill>
                            <a:latin typeface="Cambria Math" panose="02040503050406030204" pitchFamily="18" charset="0"/>
                          </a:rPr>
                          <m:t>12</m:t>
                        </m:r>
                      </m:den>
                    </m:f>
                  </m:oMath>
                </a14:m>
                <a:r>
                  <a:rPr lang="fr-FR" sz="2400" spc="-1" dirty="0">
                    <a:solidFill>
                      <a:srgbClr val="376092"/>
                    </a:solidFill>
                    <a:latin typeface="Calibri"/>
                  </a:rPr>
                  <a:t> = </a:t>
                </a:r>
                <a14:m>
                  <m:oMath xmlns:m="http://schemas.openxmlformats.org/officeDocument/2006/math">
                    <m:f>
                      <m:fPr>
                        <m:ctrlPr>
                          <a:rPr lang="fr-FR" sz="2400" i="1" spc="-1" dirty="0">
                            <a:solidFill>
                              <a:srgbClr val="376092"/>
                            </a:solidFill>
                            <a:latin typeface="Cambria Math" panose="02040503050406030204" pitchFamily="18" charset="0"/>
                          </a:rPr>
                        </m:ctrlPr>
                      </m:fPr>
                      <m:num>
                        <m:r>
                          <a:rPr lang="fr-FR" sz="2400" b="0" i="1" spc="-1" dirty="0" smtClean="0">
                            <a:solidFill>
                              <a:srgbClr val="376092"/>
                            </a:solidFill>
                            <a:latin typeface="Cambria Math" panose="02040503050406030204" pitchFamily="18" charset="0"/>
                          </a:rPr>
                          <m:t>9</m:t>
                        </m:r>
                      </m:num>
                      <m:den>
                        <m:r>
                          <a:rPr lang="fr-FR" sz="2400" spc="-1" dirty="0">
                            <a:solidFill>
                              <a:srgbClr val="376092"/>
                            </a:solidFill>
                            <a:latin typeface="Cambria Math" panose="02040503050406030204" pitchFamily="18" charset="0"/>
                          </a:rPr>
                          <m:t>12</m:t>
                        </m:r>
                      </m:den>
                    </m:f>
                  </m:oMath>
                </a14:m>
                <a:r>
                  <a:rPr lang="fr-FR" sz="2400" spc="-1" dirty="0">
                    <a:solidFill>
                      <a:srgbClr val="376092"/>
                    </a:solidFill>
                    <a:latin typeface="Calibri"/>
                  </a:rPr>
                  <a:t> = </a:t>
                </a:r>
                <a14:m>
                  <m:oMath xmlns:m="http://schemas.openxmlformats.org/officeDocument/2006/math">
                    <m:f>
                      <m:fPr>
                        <m:ctrlPr>
                          <a:rPr lang="fr-FR" sz="2400" i="1" spc="-1" dirty="0">
                            <a:solidFill>
                              <a:srgbClr val="376092"/>
                            </a:solidFill>
                            <a:latin typeface="Cambria Math" panose="02040503050406030204" pitchFamily="18" charset="0"/>
                          </a:rPr>
                        </m:ctrlPr>
                      </m:fPr>
                      <m:num>
                        <m:r>
                          <a:rPr lang="fr-FR" sz="2400" b="0" i="1" spc="-1" dirty="0" smtClean="0">
                            <a:solidFill>
                              <a:srgbClr val="376092"/>
                            </a:solidFill>
                            <a:latin typeface="Cambria Math" panose="02040503050406030204" pitchFamily="18" charset="0"/>
                          </a:rPr>
                          <m:t>3</m:t>
                        </m:r>
                      </m:num>
                      <m:den>
                        <m:r>
                          <a:rPr lang="fr-FR" sz="2400" b="0" i="0" spc="-1" dirty="0" smtClean="0">
                            <a:solidFill>
                              <a:srgbClr val="376092"/>
                            </a:solidFill>
                            <a:latin typeface="Cambria Math" panose="02040503050406030204" pitchFamily="18" charset="0"/>
                          </a:rPr>
                          <m:t>4</m:t>
                        </m:r>
                      </m:den>
                    </m:f>
                  </m:oMath>
                </a14:m>
                <a:r>
                  <a:rPr lang="fr-FR" sz="2400" spc="-1" dirty="0">
                    <a:solidFill>
                      <a:srgbClr val="376092"/>
                    </a:solidFill>
                    <a:latin typeface="Calibri"/>
                  </a:rPr>
                  <a:t> = 0,75</a:t>
                </a:r>
              </a:p>
              <a:p>
                <a:pPr marL="864000" lvl="1" indent="-324000">
                  <a:spcAft>
                    <a:spcPts val="1134"/>
                  </a:spcAft>
                  <a:buClr>
                    <a:srgbClr val="000000"/>
                  </a:buClr>
                  <a:buSzPct val="45000"/>
                  <a:buFont typeface="Wingdings" charset="2"/>
                  <a:buChar char=""/>
                </a:pP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𝜎</m:t>
                    </m:r>
                    <m:r>
                      <a:rPr lang="fr-FR" sz="2400" b="0" i="1" spc="-1" smtClean="0">
                        <a:solidFill>
                          <a:srgbClr val="376092"/>
                        </a:solidFill>
                        <a:latin typeface="Cambria Math" panose="02040503050406030204" pitchFamily="18" charset="0"/>
                        <a:ea typeface="Cambria Math" panose="02040503050406030204" pitchFamily="18" charset="0"/>
                      </a:rPr>
                      <m:t>=</m:t>
                    </m:r>
                    <m:f>
                      <m:fPr>
                        <m:ctrlPr>
                          <a:rPr lang="fr-FR" sz="2400" b="0" i="1" spc="-1" smtClean="0">
                            <a:solidFill>
                              <a:srgbClr val="376092"/>
                            </a:solidFill>
                            <a:latin typeface="Cambria Math" panose="02040503050406030204" pitchFamily="18" charset="0"/>
                            <a:ea typeface="Cambria Math" panose="02040503050406030204" pitchFamily="18" charset="0"/>
                          </a:rPr>
                        </m:ctrlPr>
                      </m:fPr>
                      <m:num>
                        <m:r>
                          <a:rPr lang="fr-FR" sz="2400" b="0" i="1" spc="-1" smtClean="0">
                            <a:solidFill>
                              <a:srgbClr val="376092"/>
                            </a:solidFill>
                            <a:latin typeface="Cambria Math" panose="02040503050406030204" pitchFamily="18" charset="0"/>
                            <a:ea typeface="Cambria Math" panose="02040503050406030204" pitchFamily="18" charset="0"/>
                          </a:rPr>
                          <m:t>𝑏</m:t>
                        </m:r>
                        <m:r>
                          <a:rPr lang="fr-FR" sz="2400" b="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𝑎</m:t>
                        </m:r>
                      </m:num>
                      <m:den>
                        <m:r>
                          <a:rPr lang="fr-FR" sz="2400" b="0" i="1" spc="-1" smtClean="0">
                            <a:solidFill>
                              <a:srgbClr val="376092"/>
                            </a:solidFill>
                            <a:latin typeface="Cambria Math" panose="02040503050406030204" pitchFamily="18" charset="0"/>
                            <a:ea typeface="Cambria Math" panose="02040503050406030204" pitchFamily="18" charset="0"/>
                          </a:rPr>
                          <m:t>2</m:t>
                        </m:r>
                        <m:rad>
                          <m:radPr>
                            <m:degHide m:val="on"/>
                            <m:ctrlPr>
                              <a:rPr lang="fr-FR" sz="2400" b="0" i="1" spc="-1" smtClean="0">
                                <a:solidFill>
                                  <a:srgbClr val="376092"/>
                                </a:solidFill>
                                <a:latin typeface="Cambria Math" panose="02040503050406030204" pitchFamily="18" charset="0"/>
                                <a:ea typeface="Cambria Math" panose="02040503050406030204" pitchFamily="18" charset="0"/>
                              </a:rPr>
                            </m:ctrlPr>
                          </m:radPr>
                          <m:deg/>
                          <m:e>
                            <m:r>
                              <a:rPr lang="fr-FR" sz="2400" b="0" i="1" spc="-1" smtClean="0">
                                <a:solidFill>
                                  <a:srgbClr val="376092"/>
                                </a:solidFill>
                                <a:latin typeface="Cambria Math" panose="02040503050406030204" pitchFamily="18" charset="0"/>
                                <a:ea typeface="Cambria Math" panose="02040503050406030204" pitchFamily="18" charset="0"/>
                              </a:rPr>
                              <m:t>3</m:t>
                            </m:r>
                          </m:e>
                        </m:rad>
                      </m:den>
                    </m:f>
                  </m:oMath>
                </a14:m>
                <a:r>
                  <a:rPr lang="fr-FR" sz="2400" spc="-1" dirty="0">
                    <a:solidFill>
                      <a:srgbClr val="376092"/>
                    </a:solidFill>
                    <a:latin typeface="Calibri"/>
                  </a:rPr>
                  <a:t> = </a:t>
                </a:r>
                <a14:m>
                  <m:oMath xmlns:m="http://schemas.openxmlformats.org/officeDocument/2006/math">
                    <m:f>
                      <m:fPr>
                        <m:ctrlPr>
                          <a:rPr lang="fr-FR" sz="2400" i="1" spc="-1">
                            <a:solidFill>
                              <a:srgbClr val="376092"/>
                            </a:solidFill>
                            <a:latin typeface="Cambria Math" panose="02040503050406030204" pitchFamily="18" charset="0"/>
                            <a:ea typeface="Cambria Math" panose="02040503050406030204" pitchFamily="18" charset="0"/>
                          </a:rPr>
                        </m:ctrlPr>
                      </m:fPr>
                      <m:num>
                        <m:r>
                          <a:rPr lang="fr-FR" sz="2400" b="0" i="1" spc="-1" smtClean="0">
                            <a:solidFill>
                              <a:srgbClr val="376092"/>
                            </a:solidFill>
                            <a:latin typeface="Cambria Math" panose="02040503050406030204" pitchFamily="18" charset="0"/>
                            <a:ea typeface="Cambria Math" panose="02040503050406030204" pitchFamily="18" charset="0"/>
                          </a:rPr>
                          <m:t>5</m:t>
                        </m:r>
                        <m:r>
                          <a:rPr lang="fr-FR" sz="2400" i="1" spc="-1">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2</m:t>
                        </m:r>
                      </m:num>
                      <m:den>
                        <m:r>
                          <a:rPr lang="fr-FR" sz="2400" i="1" spc="-1">
                            <a:solidFill>
                              <a:srgbClr val="376092"/>
                            </a:solidFill>
                            <a:latin typeface="Cambria Math" panose="02040503050406030204" pitchFamily="18" charset="0"/>
                            <a:ea typeface="Cambria Math" panose="02040503050406030204" pitchFamily="18" charset="0"/>
                          </a:rPr>
                          <m:t>2</m:t>
                        </m:r>
                        <m:rad>
                          <m:radPr>
                            <m:degHide m:val="on"/>
                            <m:ctrlPr>
                              <a:rPr lang="fr-FR" sz="2400" i="1" spc="-1">
                                <a:solidFill>
                                  <a:srgbClr val="376092"/>
                                </a:solidFill>
                                <a:latin typeface="Cambria Math" panose="02040503050406030204" pitchFamily="18" charset="0"/>
                                <a:ea typeface="Cambria Math" panose="02040503050406030204" pitchFamily="18" charset="0"/>
                              </a:rPr>
                            </m:ctrlPr>
                          </m:radPr>
                          <m:deg/>
                          <m:e>
                            <m:r>
                              <a:rPr lang="fr-FR" sz="2400" i="1" spc="-1">
                                <a:solidFill>
                                  <a:srgbClr val="376092"/>
                                </a:solidFill>
                                <a:latin typeface="Cambria Math" panose="02040503050406030204" pitchFamily="18" charset="0"/>
                                <a:ea typeface="Cambria Math" panose="02040503050406030204" pitchFamily="18" charset="0"/>
                              </a:rPr>
                              <m:t>3</m:t>
                            </m:r>
                          </m:e>
                        </m:rad>
                      </m:den>
                    </m:f>
                  </m:oMath>
                </a14:m>
                <a:r>
                  <a:rPr lang="fr-FR" sz="2400" spc="-1" dirty="0">
                    <a:solidFill>
                      <a:srgbClr val="376092"/>
                    </a:solidFill>
                    <a:latin typeface="Calibri"/>
                  </a:rPr>
                  <a:t> = </a:t>
                </a:r>
                <a14:m>
                  <m:oMath xmlns:m="http://schemas.openxmlformats.org/officeDocument/2006/math">
                    <m:f>
                      <m:fPr>
                        <m:ctrlPr>
                          <a:rPr lang="fr-FR" sz="2400" i="1" spc="-1">
                            <a:solidFill>
                              <a:srgbClr val="376092"/>
                            </a:solidFill>
                            <a:latin typeface="Cambria Math" panose="02040503050406030204" pitchFamily="18" charset="0"/>
                            <a:ea typeface="Cambria Math" panose="02040503050406030204" pitchFamily="18" charset="0"/>
                          </a:rPr>
                        </m:ctrlPr>
                      </m:fPr>
                      <m:num>
                        <m:r>
                          <a:rPr lang="fr-FR" sz="2400" b="0" i="1" spc="-1" smtClean="0">
                            <a:solidFill>
                              <a:srgbClr val="376092"/>
                            </a:solidFill>
                            <a:latin typeface="Cambria Math" panose="02040503050406030204" pitchFamily="18" charset="0"/>
                            <a:ea typeface="Cambria Math" panose="02040503050406030204" pitchFamily="18" charset="0"/>
                          </a:rPr>
                          <m:t>3</m:t>
                        </m:r>
                      </m:num>
                      <m:den>
                        <m:r>
                          <a:rPr lang="fr-FR" sz="2400" i="1" spc="-1">
                            <a:solidFill>
                              <a:srgbClr val="376092"/>
                            </a:solidFill>
                            <a:latin typeface="Cambria Math" panose="02040503050406030204" pitchFamily="18" charset="0"/>
                            <a:ea typeface="Cambria Math" panose="02040503050406030204" pitchFamily="18" charset="0"/>
                          </a:rPr>
                          <m:t>2</m:t>
                        </m:r>
                        <m:rad>
                          <m:radPr>
                            <m:degHide m:val="on"/>
                            <m:ctrlPr>
                              <a:rPr lang="fr-FR" sz="2400" i="1" spc="-1">
                                <a:solidFill>
                                  <a:srgbClr val="376092"/>
                                </a:solidFill>
                                <a:latin typeface="Cambria Math" panose="02040503050406030204" pitchFamily="18" charset="0"/>
                                <a:ea typeface="Cambria Math" panose="02040503050406030204" pitchFamily="18" charset="0"/>
                              </a:rPr>
                            </m:ctrlPr>
                          </m:radPr>
                          <m:deg/>
                          <m:e>
                            <m:r>
                              <a:rPr lang="fr-FR" sz="2400" i="1" spc="-1">
                                <a:solidFill>
                                  <a:srgbClr val="376092"/>
                                </a:solidFill>
                                <a:latin typeface="Cambria Math" panose="02040503050406030204" pitchFamily="18" charset="0"/>
                                <a:ea typeface="Cambria Math" panose="02040503050406030204" pitchFamily="18" charset="0"/>
                              </a:rPr>
                              <m:t>3</m:t>
                            </m:r>
                          </m:e>
                        </m:rad>
                      </m:den>
                    </m:f>
                  </m:oMath>
                </a14:m>
                <a:r>
                  <a:rPr lang="fr-FR" sz="2400" spc="-1" dirty="0">
                    <a:solidFill>
                      <a:srgbClr val="376092"/>
                    </a:solidFill>
                    <a:latin typeface="Calibri"/>
                  </a:rPr>
                  <a:t> = 0,866 = </a:t>
                </a:r>
                <a14:m>
                  <m:oMath xmlns:m="http://schemas.openxmlformats.org/officeDocument/2006/math">
                    <m:rad>
                      <m:radPr>
                        <m:degHide m:val="on"/>
                        <m:ctrlPr>
                          <a:rPr lang="fr-FR" sz="2400" i="1" spc="-1">
                            <a:solidFill>
                              <a:srgbClr val="376092"/>
                            </a:solidFill>
                            <a:latin typeface="Cambria Math" panose="02040503050406030204" pitchFamily="18" charset="0"/>
                            <a:ea typeface="Cambria Math" panose="02040503050406030204" pitchFamily="18" charset="0"/>
                          </a:rPr>
                        </m:ctrlPr>
                      </m:radPr>
                      <m:deg/>
                      <m:e>
                        <m:r>
                          <a:rPr lang="fr-FR" sz="2400" i="1" spc="-1">
                            <a:solidFill>
                              <a:srgbClr val="376092"/>
                            </a:solidFill>
                            <a:latin typeface="Cambria Math" panose="02040503050406030204" pitchFamily="18" charset="0"/>
                            <a:ea typeface="Cambria Math" panose="02040503050406030204" pitchFamily="18" charset="0"/>
                          </a:rPr>
                          <m:t>𝑉</m:t>
                        </m:r>
                        <m:d>
                          <m:dPr>
                            <m:ctrlPr>
                              <a:rPr lang="fr-FR" sz="2400" i="1" spc="-1">
                                <a:solidFill>
                                  <a:srgbClr val="376092"/>
                                </a:solidFill>
                                <a:latin typeface="Cambria Math" panose="02040503050406030204" pitchFamily="18" charset="0"/>
                                <a:ea typeface="Cambria Math" panose="02040503050406030204" pitchFamily="18" charset="0"/>
                              </a:rPr>
                            </m:ctrlPr>
                          </m:dPr>
                          <m:e>
                            <m:r>
                              <a:rPr lang="fr-FR" sz="2400" i="1" spc="-1">
                                <a:solidFill>
                                  <a:srgbClr val="376092"/>
                                </a:solidFill>
                                <a:latin typeface="Cambria Math" panose="02040503050406030204" pitchFamily="18" charset="0"/>
                                <a:ea typeface="Cambria Math" panose="02040503050406030204" pitchFamily="18" charset="0"/>
                              </a:rPr>
                              <m:t>𝑋</m:t>
                            </m:r>
                          </m:e>
                        </m:d>
                      </m:e>
                    </m:rad>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322772"/>
                <a:ext cx="8229240" cy="4802987"/>
              </a:xfrm>
              <a:prstGeom prst="rect">
                <a:avLst/>
              </a:prstGeom>
              <a:blipFill>
                <a:blip r:embed="rId2"/>
                <a:stretch>
                  <a:fillRect t="-2030" r="-889"/>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327445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normale – Définition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896645"/>
                <a:ext cx="8229240" cy="5229115"/>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normale est une des lois de probabilités les plus utilisée pour modéliser les phénomènes naturelles issues de plusieurs événements aléatoires.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Elle est également appelée loi gaussienne, loi de Gauss ou loi de Laplace (1749-1827) – Gauss (1777-1855).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normale est une loi de probabilité absolument continue qui dépend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De son espérance :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𝜇</m:t>
                    </m:r>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De son écart-type :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𝜎</m:t>
                    </m:r>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Densité de probabilité : f(x) = </a:t>
                </a:r>
                <a14:m>
                  <m:oMath xmlns:m="http://schemas.openxmlformats.org/officeDocument/2006/math">
                    <m:f>
                      <m:fPr>
                        <m:ctrlPr>
                          <a:rPr lang="fr-FR" sz="2400" b="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1</m:t>
                        </m:r>
                      </m:num>
                      <m:den>
                        <m:r>
                          <a:rPr lang="fr-FR" sz="2400" b="0" i="1" spc="-1" smtClean="0">
                            <a:solidFill>
                              <a:srgbClr val="376092"/>
                            </a:solidFill>
                            <a:latin typeface="Cambria Math" panose="02040503050406030204" pitchFamily="18" charset="0"/>
                            <a:ea typeface="Cambria Math" panose="02040503050406030204" pitchFamily="18" charset="0"/>
                          </a:rPr>
                          <m:t>𝜎</m:t>
                        </m:r>
                        <m:rad>
                          <m:radPr>
                            <m:degHide m:val="on"/>
                            <m:ctrlPr>
                              <a:rPr lang="fr-FR" sz="2400" b="0" i="1" spc="-1" smtClean="0">
                                <a:solidFill>
                                  <a:srgbClr val="376092"/>
                                </a:solidFill>
                                <a:latin typeface="Cambria Math" panose="02040503050406030204" pitchFamily="18" charset="0"/>
                                <a:ea typeface="Cambria Math" panose="02040503050406030204" pitchFamily="18" charset="0"/>
                              </a:rPr>
                            </m:ctrlPr>
                          </m:radPr>
                          <m:deg/>
                          <m:e>
                            <m:r>
                              <a:rPr lang="fr-FR" sz="2400" b="0" i="1" spc="-1" smtClean="0">
                                <a:solidFill>
                                  <a:srgbClr val="376092"/>
                                </a:solidFill>
                                <a:latin typeface="Cambria Math" panose="02040503050406030204" pitchFamily="18" charset="0"/>
                                <a:ea typeface="Cambria Math" panose="02040503050406030204" pitchFamily="18" charset="0"/>
                              </a:rPr>
                              <m:t>2</m:t>
                            </m:r>
                            <m:r>
                              <a:rPr lang="fr-FR" sz="2400" b="0" i="1" spc="-1" smtClean="0">
                                <a:solidFill>
                                  <a:srgbClr val="376092"/>
                                </a:solidFill>
                                <a:latin typeface="Cambria Math" panose="02040503050406030204" pitchFamily="18" charset="0"/>
                                <a:ea typeface="Cambria Math" panose="02040503050406030204" pitchFamily="18" charset="0"/>
                              </a:rPr>
                              <m:t>𝜋</m:t>
                            </m:r>
                          </m:e>
                        </m:rad>
                      </m:den>
                    </m:f>
                    <m:sSup>
                      <m:sSupPr>
                        <m:ctrlPr>
                          <a:rPr lang="fr-FR" sz="2400" b="0" i="1" spc="-1" smtClean="0">
                            <a:solidFill>
                              <a:srgbClr val="376092"/>
                            </a:solidFill>
                            <a:latin typeface="Cambria Math" panose="02040503050406030204" pitchFamily="18" charset="0"/>
                            <a:ea typeface="Cambria Math" panose="02040503050406030204" pitchFamily="18" charset="0"/>
                          </a:rPr>
                        </m:ctrlPr>
                      </m:sSupPr>
                      <m:e>
                        <m:r>
                          <a:rPr lang="fr-FR" sz="2400" b="0" i="1" spc="-1" smtClean="0">
                            <a:solidFill>
                              <a:srgbClr val="376092"/>
                            </a:solidFill>
                            <a:latin typeface="Cambria Math" panose="02040503050406030204" pitchFamily="18" charset="0"/>
                            <a:ea typeface="Cambria Math" panose="02040503050406030204" pitchFamily="18" charset="0"/>
                          </a:rPr>
                          <m:t>𝑒</m:t>
                        </m:r>
                      </m:e>
                      <m:sup>
                        <m:r>
                          <a:rPr lang="fr-FR" sz="2400" b="0" i="1" spc="-1" smtClean="0">
                            <a:solidFill>
                              <a:srgbClr val="376092"/>
                            </a:solidFill>
                            <a:latin typeface="Cambria Math" panose="02040503050406030204" pitchFamily="18" charset="0"/>
                            <a:ea typeface="Cambria Math" panose="02040503050406030204" pitchFamily="18" charset="0"/>
                          </a:rPr>
                          <m:t>−</m:t>
                        </m:r>
                        <m:f>
                          <m:fPr>
                            <m:ctrlPr>
                              <a:rPr lang="fr-FR" sz="2400" b="0" i="1" spc="-1" smtClean="0">
                                <a:solidFill>
                                  <a:srgbClr val="376092"/>
                                </a:solidFill>
                                <a:latin typeface="Cambria Math" panose="02040503050406030204" pitchFamily="18" charset="0"/>
                                <a:ea typeface="Cambria Math" panose="02040503050406030204" pitchFamily="18" charset="0"/>
                              </a:rPr>
                            </m:ctrlPr>
                          </m:fPr>
                          <m:num>
                            <m:r>
                              <a:rPr lang="fr-FR" sz="2400" b="0" i="1" spc="-1" smtClean="0">
                                <a:solidFill>
                                  <a:srgbClr val="376092"/>
                                </a:solidFill>
                                <a:latin typeface="Cambria Math" panose="02040503050406030204" pitchFamily="18" charset="0"/>
                                <a:ea typeface="Cambria Math" panose="02040503050406030204" pitchFamily="18" charset="0"/>
                              </a:rPr>
                              <m:t>1</m:t>
                            </m:r>
                          </m:num>
                          <m:den>
                            <m:r>
                              <a:rPr lang="fr-FR" sz="2400" b="0" i="1" spc="-1" smtClean="0">
                                <a:solidFill>
                                  <a:srgbClr val="376092"/>
                                </a:solidFill>
                                <a:latin typeface="Cambria Math" panose="02040503050406030204" pitchFamily="18" charset="0"/>
                                <a:ea typeface="Cambria Math" panose="02040503050406030204" pitchFamily="18" charset="0"/>
                              </a:rPr>
                              <m:t>2</m:t>
                            </m:r>
                          </m:den>
                        </m:f>
                        <m:r>
                          <a:rPr lang="fr-FR" sz="2400" b="0" i="1" spc="-1" smtClean="0">
                            <a:solidFill>
                              <a:srgbClr val="376092"/>
                            </a:solidFill>
                            <a:latin typeface="Cambria Math" panose="02040503050406030204" pitchFamily="18" charset="0"/>
                            <a:ea typeface="Cambria Math" panose="02040503050406030204" pitchFamily="18" charset="0"/>
                          </a:rPr>
                          <m:t>(</m:t>
                        </m:r>
                        <m:f>
                          <m:fPr>
                            <m:ctrlPr>
                              <a:rPr lang="fr-FR" sz="2400" b="0" i="1" spc="-1" smtClean="0">
                                <a:solidFill>
                                  <a:srgbClr val="376092"/>
                                </a:solidFill>
                                <a:latin typeface="Cambria Math" panose="02040503050406030204" pitchFamily="18" charset="0"/>
                                <a:ea typeface="Cambria Math" panose="02040503050406030204" pitchFamily="18" charset="0"/>
                              </a:rPr>
                            </m:ctrlPr>
                          </m:fPr>
                          <m:num>
                            <m:r>
                              <a:rPr lang="fr-FR" sz="2400" b="0" i="1" spc="-1" smtClean="0">
                                <a:solidFill>
                                  <a:srgbClr val="376092"/>
                                </a:solidFill>
                                <a:latin typeface="Cambria Math" panose="02040503050406030204" pitchFamily="18" charset="0"/>
                                <a:ea typeface="Cambria Math" panose="02040503050406030204" pitchFamily="18" charset="0"/>
                              </a:rPr>
                              <m:t>𝑥</m:t>
                            </m:r>
                            <m:r>
                              <a:rPr lang="fr-FR" sz="2400" b="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𝜇</m:t>
                            </m:r>
                          </m:num>
                          <m:den>
                            <m:r>
                              <a:rPr lang="fr-FR" sz="2400" b="0" i="1" spc="-1" smtClean="0">
                                <a:solidFill>
                                  <a:srgbClr val="376092"/>
                                </a:solidFill>
                                <a:latin typeface="Cambria Math" panose="02040503050406030204" pitchFamily="18" charset="0"/>
                                <a:ea typeface="Cambria Math" panose="02040503050406030204" pitchFamily="18" charset="0"/>
                              </a:rPr>
                              <m:t>𝜎</m:t>
                            </m:r>
                          </m:den>
                        </m:f>
                        <m:r>
                          <a:rPr lang="fr-FR" sz="2400" b="0" i="1" spc="-1" smtClean="0">
                            <a:solidFill>
                              <a:srgbClr val="376092"/>
                            </a:solidFill>
                            <a:latin typeface="Cambria Math" panose="02040503050406030204" pitchFamily="18" charset="0"/>
                            <a:ea typeface="Cambria Math" panose="02040503050406030204" pitchFamily="18" charset="0"/>
                          </a:rPr>
                          <m:t>)²</m:t>
                        </m:r>
                      </m:sup>
                    </m:sSup>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896645"/>
                <a:ext cx="8229240" cy="5229115"/>
              </a:xfrm>
              <a:prstGeom prst="rect">
                <a:avLst/>
              </a:prstGeom>
              <a:blipFill>
                <a:blip r:embed="rId2"/>
                <a:stretch>
                  <a:fillRect t="-1748" r="-963"/>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20204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normale – Intervalles : </a:t>
            </a:r>
            <a:endParaRPr lang="en-US" sz="3200" b="0" strike="noStrike" spc="-1" dirty="0">
              <a:solidFill>
                <a:srgbClr val="376092"/>
              </a:solidFill>
              <a:latin typeface="Arial"/>
            </a:endParaRPr>
          </a:p>
        </p:txBody>
      </p:sp>
      <p:sp>
        <p:nvSpPr>
          <p:cNvPr id="136" name="TextShape 2"/>
          <p:cNvSpPr txBox="1"/>
          <p:nvPr/>
        </p:nvSpPr>
        <p:spPr>
          <a:xfrm>
            <a:off x="457200" y="1260629"/>
            <a:ext cx="8229240" cy="486513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normale s’intéresse à des valeurs continues (P(a&lt;x&lt;</a:t>
            </a:r>
            <a:r>
              <a:rPr lang="fr-FR" sz="2400" spc="-1">
                <a:solidFill>
                  <a:srgbClr val="376092"/>
                </a:solidFill>
                <a:latin typeface="Calibri"/>
              </a:rPr>
              <a:t>b)) </a:t>
            </a:r>
            <a:r>
              <a:rPr lang="fr-FR" sz="2400" spc="-1" dirty="0">
                <a:solidFill>
                  <a:srgbClr val="376092"/>
                </a:solidFill>
                <a:latin typeface="Calibri"/>
              </a:rPr>
              <a:t>alors que la loi binomiale s’intéresse à des valeurs </a:t>
            </a:r>
            <a:r>
              <a:rPr lang="fr-FR" sz="2400" spc="-1">
                <a:solidFill>
                  <a:srgbClr val="376092"/>
                </a:solidFill>
                <a:latin typeface="Calibri"/>
              </a:rPr>
              <a:t>discrètes (P(X=2)).</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Elle est donc préférable lorsque les problèmes deviennent plus compliqués.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Elle travaille sur des intervalles plutôt que sur des valeurs discrètes.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loi normale : P(X=k) = 0 on a donc égalité entre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&lt; a ) = P(x &lt;= a)</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&gt; a) = P(x &gt;= a)</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80837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normale – Représentation :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représenter une loi normale sous Excel.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donner des valeurs de x de 0 à 10 par intervalle de 1/10</a:t>
            </a:r>
            <a:r>
              <a:rPr lang="fr-FR" sz="2400" spc="-1" baseline="30000" dirty="0">
                <a:solidFill>
                  <a:srgbClr val="376092"/>
                </a:solidFill>
                <a:latin typeface="Calibri"/>
              </a:rPr>
              <a:t>ième</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Utilisons la fonction Excel </a:t>
            </a:r>
            <a:r>
              <a:rPr lang="fr-FR" sz="2400" spc="-1" dirty="0" err="1">
                <a:solidFill>
                  <a:srgbClr val="376092"/>
                </a:solidFill>
                <a:latin typeface="Calibri"/>
              </a:rPr>
              <a:t>loi.normale</a:t>
            </a:r>
            <a:r>
              <a:rPr lang="fr-FR" sz="2400" spc="-1" dirty="0">
                <a:solidFill>
                  <a:srgbClr val="376092"/>
                </a:solidFill>
                <a:latin typeface="Calibri"/>
              </a:rPr>
              <a:t> et étudions ses paramètres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X : la valeur du paramètre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 : sommet de la courbe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Ecart-type : Dispersion de la courbe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Cumulative : Est-ce que la courbe doit être cumulative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Modifions ces paramètres et voyons leur influence sur la courbe et notons l’aspect symétrique de la courbe.</a:t>
            </a: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55303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normale – Représentation :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probabilité de la densité de la courbe est de 1, c’est la surface sous la courbe.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 la courbe est symétrique nous savons que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&lt; espérance) = P(x &gt; espérance) = 0,5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Ceci va nous aider à généraliser pour n’importe quelle valeur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&lt; a) = 1 – P(x &gt; a)</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&gt; a) = 1 – P(x &lt; a)</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Reprenons la courbe pour comprendre ces égalités.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Représentons également sur la courbe P(a &lt; x &lt; b).</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Voyons que P(a &lt; x &lt; b) = 1  - P(x &lt; a) – P(x &gt; b)</a:t>
            </a: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37227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normale – Exemples :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normale permet de représenter des événements qui ont de fortes chances de s’approcher de l’espérance et des chances réduites de s’en éloigner significativement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Marche au hasard sur les 4 points cardinaux</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1000 lancés de 100 pièces avec comptage des piles et des faces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Usure d’un pneu</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Taille des individus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Poids d’une balle de tennis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Dimension d’une pièce en sortie d’usine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90942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normale – Espérance, variance, écart type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784412"/>
                <a:ext cx="8229240" cy="434134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normale est définie par son espérance et son écart type.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Ces deux informations sont donc initialement données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la variance, on sait qu’il s’agit du carré de l’écart type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V(X) =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𝜎</m:t>
                    </m:r>
                    <m:r>
                      <a:rPr lang="fr-FR" sz="2400" b="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𝑥</m:t>
                    </m:r>
                    <m:r>
                      <a:rPr lang="fr-FR" sz="2400" b="0" i="1" spc="-1" smtClean="0">
                        <a:solidFill>
                          <a:srgbClr val="376092"/>
                        </a:solidFill>
                        <a:latin typeface="Cambria Math" panose="02040503050406030204" pitchFamily="18" charset="0"/>
                        <a:ea typeface="Cambria Math" panose="02040503050406030204" pitchFamily="18" charset="0"/>
                      </a:rPr>
                      <m:t>)²</m:t>
                    </m:r>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Représenter sous Excel la loi normale : N(10,2)</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784412"/>
                <a:ext cx="8229240" cy="4341348"/>
              </a:xfrm>
              <a:prstGeom prst="rect">
                <a:avLst/>
              </a:prstGeom>
              <a:blipFill>
                <a:blip r:embed="rId2"/>
                <a:stretch>
                  <a:fillRect t="-2247" r="-296"/>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270531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centrée réduite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centrée réduite ou loi normale standard est une loi normale particulière : N(0;1)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Elle est donc centrée sur 0 et possède un écart-type de 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Densité de probabilité : f(x) = </a:t>
                </a:r>
                <a14:m>
                  <m:oMath xmlns:m="http://schemas.openxmlformats.org/officeDocument/2006/math">
                    <m:f>
                      <m:fPr>
                        <m:ctrlPr>
                          <a:rPr lang="fr-FR" sz="2400" b="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1</m:t>
                        </m:r>
                      </m:num>
                      <m:den>
                        <m:r>
                          <a:rPr lang="fr-FR" sz="2400" b="0" i="1" spc="-1" smtClean="0">
                            <a:solidFill>
                              <a:srgbClr val="376092"/>
                            </a:solidFill>
                            <a:latin typeface="Cambria Math" panose="02040503050406030204" pitchFamily="18" charset="0"/>
                            <a:ea typeface="Cambria Math" panose="02040503050406030204" pitchFamily="18" charset="0"/>
                          </a:rPr>
                          <m:t>𝜎</m:t>
                        </m:r>
                        <m:rad>
                          <m:radPr>
                            <m:degHide m:val="on"/>
                            <m:ctrlPr>
                              <a:rPr lang="fr-FR" sz="2400" b="0" i="1" spc="-1" smtClean="0">
                                <a:solidFill>
                                  <a:srgbClr val="376092"/>
                                </a:solidFill>
                                <a:latin typeface="Cambria Math" panose="02040503050406030204" pitchFamily="18" charset="0"/>
                                <a:ea typeface="Cambria Math" panose="02040503050406030204" pitchFamily="18" charset="0"/>
                              </a:rPr>
                            </m:ctrlPr>
                          </m:radPr>
                          <m:deg/>
                          <m:e>
                            <m:r>
                              <a:rPr lang="fr-FR" sz="2400" b="0" i="1" spc="-1" smtClean="0">
                                <a:solidFill>
                                  <a:srgbClr val="376092"/>
                                </a:solidFill>
                                <a:latin typeface="Cambria Math" panose="02040503050406030204" pitchFamily="18" charset="0"/>
                                <a:ea typeface="Cambria Math" panose="02040503050406030204" pitchFamily="18" charset="0"/>
                              </a:rPr>
                              <m:t>2</m:t>
                            </m:r>
                            <m:r>
                              <a:rPr lang="fr-FR" sz="2400" b="0" i="1" spc="-1" smtClean="0">
                                <a:solidFill>
                                  <a:srgbClr val="376092"/>
                                </a:solidFill>
                                <a:latin typeface="Cambria Math" panose="02040503050406030204" pitchFamily="18" charset="0"/>
                                <a:ea typeface="Cambria Math" panose="02040503050406030204" pitchFamily="18" charset="0"/>
                              </a:rPr>
                              <m:t>𝜋</m:t>
                            </m:r>
                          </m:e>
                        </m:rad>
                      </m:den>
                    </m:f>
                    <m:sSup>
                      <m:sSupPr>
                        <m:ctrlPr>
                          <a:rPr lang="fr-FR" sz="2400" b="0" i="1" spc="-1" smtClean="0">
                            <a:solidFill>
                              <a:srgbClr val="376092"/>
                            </a:solidFill>
                            <a:latin typeface="Cambria Math" panose="02040503050406030204" pitchFamily="18" charset="0"/>
                            <a:ea typeface="Cambria Math" panose="02040503050406030204" pitchFamily="18" charset="0"/>
                          </a:rPr>
                        </m:ctrlPr>
                      </m:sSupPr>
                      <m:e>
                        <m:r>
                          <a:rPr lang="fr-FR" sz="2400" b="0" i="1" spc="-1" smtClean="0">
                            <a:solidFill>
                              <a:srgbClr val="376092"/>
                            </a:solidFill>
                            <a:latin typeface="Cambria Math" panose="02040503050406030204" pitchFamily="18" charset="0"/>
                            <a:ea typeface="Cambria Math" panose="02040503050406030204" pitchFamily="18" charset="0"/>
                          </a:rPr>
                          <m:t>𝑒</m:t>
                        </m:r>
                      </m:e>
                      <m:sup>
                        <m:r>
                          <a:rPr lang="fr-FR" sz="2400" b="0" i="1" spc="-1" smtClean="0">
                            <a:solidFill>
                              <a:srgbClr val="376092"/>
                            </a:solidFill>
                            <a:latin typeface="Cambria Math" panose="02040503050406030204" pitchFamily="18" charset="0"/>
                            <a:ea typeface="Cambria Math" panose="02040503050406030204" pitchFamily="18" charset="0"/>
                          </a:rPr>
                          <m:t>−</m:t>
                        </m:r>
                        <m:f>
                          <m:fPr>
                            <m:ctrlPr>
                              <a:rPr lang="fr-FR" sz="2400" b="0" i="1" spc="-1" smtClean="0">
                                <a:solidFill>
                                  <a:srgbClr val="376092"/>
                                </a:solidFill>
                                <a:latin typeface="Cambria Math" panose="02040503050406030204" pitchFamily="18" charset="0"/>
                                <a:ea typeface="Cambria Math" panose="02040503050406030204" pitchFamily="18" charset="0"/>
                              </a:rPr>
                            </m:ctrlPr>
                          </m:fPr>
                          <m:num>
                            <m:r>
                              <a:rPr lang="fr-FR" sz="2400" b="0" i="1" spc="-1" smtClean="0">
                                <a:solidFill>
                                  <a:srgbClr val="376092"/>
                                </a:solidFill>
                                <a:latin typeface="Cambria Math" panose="02040503050406030204" pitchFamily="18" charset="0"/>
                                <a:ea typeface="Cambria Math" panose="02040503050406030204" pitchFamily="18" charset="0"/>
                              </a:rPr>
                              <m:t>1</m:t>
                            </m:r>
                          </m:num>
                          <m:den>
                            <m:r>
                              <a:rPr lang="fr-FR" sz="2400" b="0" i="1" spc="-1" smtClean="0">
                                <a:solidFill>
                                  <a:srgbClr val="376092"/>
                                </a:solidFill>
                                <a:latin typeface="Cambria Math" panose="02040503050406030204" pitchFamily="18" charset="0"/>
                                <a:ea typeface="Cambria Math" panose="02040503050406030204" pitchFamily="18" charset="0"/>
                              </a:rPr>
                              <m:t>2</m:t>
                            </m:r>
                          </m:den>
                        </m:f>
                        <m:r>
                          <a:rPr lang="fr-FR" sz="2400" b="0" i="1" spc="-1" smtClean="0">
                            <a:solidFill>
                              <a:srgbClr val="376092"/>
                            </a:solidFill>
                            <a:latin typeface="Cambria Math" panose="02040503050406030204" pitchFamily="18" charset="0"/>
                            <a:ea typeface="Cambria Math" panose="02040503050406030204" pitchFamily="18" charset="0"/>
                          </a:rPr>
                          <m:t>(</m:t>
                        </m:r>
                        <m:f>
                          <m:fPr>
                            <m:ctrlPr>
                              <a:rPr lang="fr-FR" sz="2400" b="0" i="1" spc="-1" smtClean="0">
                                <a:solidFill>
                                  <a:srgbClr val="376092"/>
                                </a:solidFill>
                                <a:latin typeface="Cambria Math" panose="02040503050406030204" pitchFamily="18" charset="0"/>
                                <a:ea typeface="Cambria Math" panose="02040503050406030204" pitchFamily="18" charset="0"/>
                              </a:rPr>
                            </m:ctrlPr>
                          </m:fPr>
                          <m:num>
                            <m:r>
                              <a:rPr lang="fr-FR" sz="2400" b="0" i="1" spc="-1" smtClean="0">
                                <a:solidFill>
                                  <a:srgbClr val="376092"/>
                                </a:solidFill>
                                <a:latin typeface="Cambria Math" panose="02040503050406030204" pitchFamily="18" charset="0"/>
                                <a:ea typeface="Cambria Math" panose="02040503050406030204" pitchFamily="18" charset="0"/>
                              </a:rPr>
                              <m:t>𝑥</m:t>
                            </m:r>
                            <m:r>
                              <a:rPr lang="fr-FR" sz="2400" b="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𝜇</m:t>
                            </m:r>
                          </m:num>
                          <m:den>
                            <m:r>
                              <a:rPr lang="fr-FR" sz="2400" b="0" i="1" spc="-1" smtClean="0">
                                <a:solidFill>
                                  <a:srgbClr val="376092"/>
                                </a:solidFill>
                                <a:latin typeface="Cambria Math" panose="02040503050406030204" pitchFamily="18" charset="0"/>
                                <a:ea typeface="Cambria Math" panose="02040503050406030204" pitchFamily="18" charset="0"/>
                              </a:rPr>
                              <m:t>𝜎</m:t>
                            </m:r>
                          </m:den>
                        </m:f>
                        <m:r>
                          <a:rPr lang="fr-FR" sz="2400" b="0" i="1" spc="-1" smtClean="0">
                            <a:solidFill>
                              <a:srgbClr val="376092"/>
                            </a:solidFill>
                            <a:latin typeface="Cambria Math" panose="02040503050406030204" pitchFamily="18" charset="0"/>
                            <a:ea typeface="Cambria Math" panose="02040503050406030204" pitchFamily="18" charset="0"/>
                          </a:rPr>
                          <m:t>)²</m:t>
                        </m:r>
                      </m:sup>
                    </m:sSup>
                  </m:oMath>
                </a14:m>
                <a:r>
                  <a:rPr lang="fr-FR" sz="2400" spc="-1" dirty="0">
                    <a:solidFill>
                      <a:srgbClr val="376092"/>
                    </a:solidFill>
                    <a:latin typeface="Calibri"/>
                  </a:rPr>
                  <a:t>=</a:t>
                </a:r>
                <a:r>
                  <a:rPr lang="fr-FR" sz="2400" spc="-1" dirty="0">
                    <a:solidFill>
                      <a:srgbClr val="376092"/>
                    </a:solidFill>
                  </a:rPr>
                  <a:t> </a:t>
                </a:r>
                <a14:m>
                  <m:oMath xmlns:m="http://schemas.openxmlformats.org/officeDocument/2006/math">
                    <m:f>
                      <m:fPr>
                        <m:ctrlPr>
                          <a:rPr lang="fr-FR" sz="2400" i="1" spc="-1">
                            <a:solidFill>
                              <a:srgbClr val="376092"/>
                            </a:solidFill>
                            <a:latin typeface="Cambria Math" panose="02040503050406030204" pitchFamily="18" charset="0"/>
                          </a:rPr>
                        </m:ctrlPr>
                      </m:fPr>
                      <m:num>
                        <m:r>
                          <a:rPr lang="fr-FR" sz="2400" i="1" spc="-1">
                            <a:solidFill>
                              <a:srgbClr val="376092"/>
                            </a:solidFill>
                            <a:latin typeface="Cambria Math" panose="02040503050406030204" pitchFamily="18" charset="0"/>
                          </a:rPr>
                          <m:t>1</m:t>
                        </m:r>
                      </m:num>
                      <m:den>
                        <m:rad>
                          <m:radPr>
                            <m:degHide m:val="on"/>
                            <m:ctrlPr>
                              <a:rPr lang="fr-FR" sz="2400" i="1" spc="-1">
                                <a:solidFill>
                                  <a:srgbClr val="376092"/>
                                </a:solidFill>
                                <a:latin typeface="Cambria Math" panose="02040503050406030204" pitchFamily="18" charset="0"/>
                                <a:ea typeface="Cambria Math" panose="02040503050406030204" pitchFamily="18" charset="0"/>
                              </a:rPr>
                            </m:ctrlPr>
                          </m:radPr>
                          <m:deg/>
                          <m:e>
                            <m:r>
                              <a:rPr lang="fr-FR" sz="2400" i="1" spc="-1">
                                <a:solidFill>
                                  <a:srgbClr val="376092"/>
                                </a:solidFill>
                                <a:latin typeface="Cambria Math" panose="02040503050406030204" pitchFamily="18" charset="0"/>
                                <a:ea typeface="Cambria Math" panose="02040503050406030204" pitchFamily="18" charset="0"/>
                              </a:rPr>
                              <m:t>2</m:t>
                            </m:r>
                            <m:r>
                              <a:rPr lang="fr-FR" sz="2400" i="1" spc="-1">
                                <a:solidFill>
                                  <a:srgbClr val="376092"/>
                                </a:solidFill>
                                <a:latin typeface="Cambria Math" panose="02040503050406030204" pitchFamily="18" charset="0"/>
                                <a:ea typeface="Cambria Math" panose="02040503050406030204" pitchFamily="18" charset="0"/>
                              </a:rPr>
                              <m:t>𝜋</m:t>
                            </m:r>
                          </m:e>
                        </m:rad>
                      </m:den>
                    </m:f>
                    <m:sSup>
                      <m:sSupPr>
                        <m:ctrlPr>
                          <a:rPr lang="fr-FR" sz="2400" i="1" spc="-1">
                            <a:solidFill>
                              <a:srgbClr val="376092"/>
                            </a:solidFill>
                            <a:latin typeface="Cambria Math" panose="02040503050406030204" pitchFamily="18" charset="0"/>
                            <a:ea typeface="Cambria Math" panose="02040503050406030204" pitchFamily="18" charset="0"/>
                          </a:rPr>
                        </m:ctrlPr>
                      </m:sSupPr>
                      <m:e>
                        <m:r>
                          <a:rPr lang="fr-FR" sz="2400" i="1" spc="-1">
                            <a:solidFill>
                              <a:srgbClr val="376092"/>
                            </a:solidFill>
                            <a:latin typeface="Cambria Math" panose="02040503050406030204" pitchFamily="18" charset="0"/>
                            <a:ea typeface="Cambria Math" panose="02040503050406030204" pitchFamily="18" charset="0"/>
                          </a:rPr>
                          <m:t>𝑒</m:t>
                        </m:r>
                      </m:e>
                      <m:sup>
                        <m:r>
                          <a:rPr lang="fr-FR" sz="2400" i="1" spc="-1">
                            <a:solidFill>
                              <a:srgbClr val="376092"/>
                            </a:solidFill>
                            <a:latin typeface="Cambria Math" panose="02040503050406030204" pitchFamily="18" charset="0"/>
                            <a:ea typeface="Cambria Math" panose="02040503050406030204" pitchFamily="18" charset="0"/>
                          </a:rPr>
                          <m:t>−</m:t>
                        </m:r>
                        <m:f>
                          <m:fPr>
                            <m:ctrlPr>
                              <a:rPr lang="fr-FR" sz="2400" i="1" spc="-1">
                                <a:solidFill>
                                  <a:srgbClr val="376092"/>
                                </a:solidFill>
                                <a:latin typeface="Cambria Math" panose="02040503050406030204" pitchFamily="18" charset="0"/>
                                <a:ea typeface="Cambria Math" panose="02040503050406030204" pitchFamily="18" charset="0"/>
                              </a:rPr>
                            </m:ctrlPr>
                          </m:fPr>
                          <m:num>
                            <m:r>
                              <a:rPr lang="fr-FR" sz="2400" i="1" spc="-1">
                                <a:solidFill>
                                  <a:srgbClr val="376092"/>
                                </a:solidFill>
                                <a:latin typeface="Cambria Math" panose="02040503050406030204" pitchFamily="18" charset="0"/>
                                <a:ea typeface="Cambria Math" panose="02040503050406030204" pitchFamily="18" charset="0"/>
                              </a:rPr>
                              <m:t>1</m:t>
                            </m:r>
                          </m:num>
                          <m:den>
                            <m:r>
                              <a:rPr lang="fr-FR" sz="2400" i="1" spc="-1">
                                <a:solidFill>
                                  <a:srgbClr val="376092"/>
                                </a:solidFill>
                                <a:latin typeface="Cambria Math" panose="02040503050406030204" pitchFamily="18" charset="0"/>
                                <a:ea typeface="Cambria Math" panose="02040503050406030204" pitchFamily="18" charset="0"/>
                              </a:rPr>
                              <m:t>2</m:t>
                            </m:r>
                          </m:den>
                        </m:f>
                        <m:r>
                          <a:rPr lang="fr-FR" sz="2400" b="0" i="1" spc="-1" smtClean="0">
                            <a:solidFill>
                              <a:srgbClr val="376092"/>
                            </a:solidFill>
                            <a:latin typeface="Cambria Math" panose="02040503050406030204" pitchFamily="18" charset="0"/>
                            <a:ea typeface="Cambria Math" panose="02040503050406030204" pitchFamily="18" charset="0"/>
                          </a:rPr>
                          <m:t>𝑥</m:t>
                        </m:r>
                        <m:r>
                          <a:rPr lang="fr-FR" sz="2400" i="1" spc="-1">
                            <a:solidFill>
                              <a:srgbClr val="376092"/>
                            </a:solidFill>
                            <a:latin typeface="Cambria Math" panose="02040503050406030204" pitchFamily="18" charset="0"/>
                            <a:ea typeface="Cambria Math" panose="02040503050406030204" pitchFamily="18" charset="0"/>
                          </a:rPr>
                          <m:t>²</m:t>
                        </m:r>
                      </m:sup>
                    </m:sSup>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centrée réduite définie un standard et on peut ramené tous les cas de figure vers la loi centrée réduite à l’aide d’un changement de variable.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but est de simplifier les calculs pour revenir au problème initial par la suite.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778640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centrée réduite - propriétés :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Mettons à jour quelques propriétés de la loi centrée réduite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&lt; 0) = p(x &gt; 0) = 0,5</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&lt; -1) = p(x &gt; 1) </a:t>
            </a:r>
          </a:p>
          <a:p>
            <a:pPr marL="540000" lvl="1">
              <a:spcAft>
                <a:spcPts val="1134"/>
              </a:spcAft>
              <a:buClr>
                <a:srgbClr val="000000"/>
              </a:buClr>
              <a:buSzPct val="45000"/>
            </a:pPr>
            <a:r>
              <a:rPr lang="fr-FR" sz="2400" spc="-1" dirty="0">
                <a:solidFill>
                  <a:srgbClr val="376092"/>
                </a:solidFill>
                <a:latin typeface="Calibri"/>
              </a:rPr>
              <a:t>	= 1 – P(x &gt; -1) = 1 – P( x &lt; 1) </a:t>
            </a:r>
          </a:p>
          <a:p>
            <a:pPr marL="540000" lvl="1">
              <a:spcAft>
                <a:spcPts val="1134"/>
              </a:spcAft>
              <a:buClr>
                <a:srgbClr val="000000"/>
              </a:buClr>
              <a:buSzPct val="45000"/>
            </a:pPr>
            <a:r>
              <a:rPr lang="fr-FR" sz="2400" spc="-1" dirty="0">
                <a:solidFill>
                  <a:srgbClr val="376092"/>
                </a:solidFill>
                <a:latin typeface="Calibri"/>
              </a:rPr>
              <a:t>	= 0,5 – P(-1&lt;x&lt;0) = 0,5 – P(0&lt;x&lt;1)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Voyons comment interpréter toutes ces égalités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Cela nous permettra de nous familiariser d’avantage avec les propriétés de la loi normale centrée réduite.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existe ensuite une table de la loi normale centrée réduite qui va nous aider à solutionner nos problèmes.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20860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Loi normale </a:t>
            </a:r>
            <a:r>
              <a:rPr lang="fr-FR" sz="3200" spc="-1" dirty="0">
                <a:solidFill>
                  <a:srgbClr val="376092"/>
                </a:solidFill>
                <a:latin typeface="Arial"/>
              </a:rPr>
              <a:t>:</a:t>
            </a:r>
            <a:endParaRPr lang="en-US" sz="3200" b="0" strike="noStrike" spc="-1" dirty="0">
              <a:solidFill>
                <a:srgbClr val="376092"/>
              </a:solidFill>
              <a:latin typeface="Arial"/>
            </a:endParaRPr>
          </a:p>
        </p:txBody>
      </p:sp>
      <p:sp>
        <p:nvSpPr>
          <p:cNvPr id="140" name="TextShape 2"/>
          <p:cNvSpPr txBox="1"/>
          <p:nvPr/>
        </p:nvSpPr>
        <p:spPr>
          <a:xfrm>
            <a:off x="457200" y="1677880"/>
            <a:ext cx="8229240" cy="444788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Loi uniforme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Espérance, variance et écart type de la loi uniforme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Loi normale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Approximation d’une loi binomiale par une loi normale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Théorème de la limite centrée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Cas concrets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Questions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Lecture de la table de loi normale : </a:t>
            </a:r>
            <a:endParaRPr lang="en-US" sz="3200" b="0" strike="noStrike" spc="-1" dirty="0">
              <a:solidFill>
                <a:srgbClr val="376092"/>
              </a:solidFill>
              <a:latin typeface="Arial"/>
            </a:endParaRPr>
          </a:p>
        </p:txBody>
      </p:sp>
      <p:sp>
        <p:nvSpPr>
          <p:cNvPr id="136" name="TextShape 2"/>
          <p:cNvSpPr txBox="1"/>
          <p:nvPr/>
        </p:nvSpPr>
        <p:spPr>
          <a:xfrm>
            <a:off x="457200" y="967666"/>
            <a:ext cx="3679794" cy="515809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table de la loi normale centrée réduite va nous permettre de faire des approximations des probabilités.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première colonne va nous donner les dixièmes et les entêtes de colonne représentent les centièmes.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Recherchons P(X &lt; 0,47) et P(X &lt; 1,72)</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Calculer x sachant que la prob. 0,8023</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3" name="Image 2">
            <a:extLst>
              <a:ext uri="{FF2B5EF4-FFF2-40B4-BE49-F238E27FC236}">
                <a16:creationId xmlns:a16="http://schemas.microsoft.com/office/drawing/2014/main" id="{8FF8BE66-3AA2-442C-8549-43A22543C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480" y="892734"/>
            <a:ext cx="4823661" cy="5690586"/>
          </a:xfrm>
          <a:prstGeom prst="rect">
            <a:avLst/>
          </a:prstGeom>
        </p:spPr>
      </p:pic>
    </p:spTree>
    <p:extLst>
      <p:ext uri="{BB962C8B-B14F-4D97-AF65-F5344CB8AC3E}">
        <p14:creationId xmlns:p14="http://schemas.microsoft.com/office/powerpoint/2010/main" val="2579746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Lecture de la table de loi normale : </a:t>
            </a:r>
            <a:endParaRPr lang="en-US" sz="3200" b="0" strike="noStrike" spc="-1" dirty="0">
              <a:solidFill>
                <a:srgbClr val="376092"/>
              </a:solidFill>
              <a:latin typeface="Arial"/>
            </a:endParaRPr>
          </a:p>
        </p:txBody>
      </p:sp>
      <p:sp>
        <p:nvSpPr>
          <p:cNvPr id="136" name="TextShape 2"/>
          <p:cNvSpPr txBox="1"/>
          <p:nvPr/>
        </p:nvSpPr>
        <p:spPr>
          <a:xfrm>
            <a:off x="457199" y="1207362"/>
            <a:ext cx="8229239" cy="491839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L’aspect symétrique de la loi normale va nous permettre de trouver des équivalences pour nous ramener à un cas du tableau</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Recherchons P(X &lt; - 0,47) et P(X &lt; - 1,72)</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voyons qu’au delà de 3, 99% des cas sont couverts et on peut considérer qu’au-delà de 4, 100% des cas sont couverts par arrondi.</a:t>
            </a: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015262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Ramener un problème de loi normale en un problème de loi normale centrée réduite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417320"/>
                <a:ext cx="8229239"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L’idée est de ramener une loi N (E,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𝜎</m:t>
                    </m:r>
                    <m:r>
                      <a:rPr lang="fr-FR" sz="2400" b="0" i="1" spc="-1" smtClean="0">
                        <a:solidFill>
                          <a:srgbClr val="376092"/>
                        </a:solidFill>
                        <a:latin typeface="Cambria Math" panose="02040503050406030204" pitchFamily="18" charset="0"/>
                        <a:ea typeface="Cambria Math" panose="02040503050406030204" pitchFamily="18" charset="0"/>
                      </a:rPr>
                      <m:t> )</m:t>
                    </m:r>
                  </m:oMath>
                </a14:m>
                <a:r>
                  <a:rPr lang="fr-FR" sz="2400" b="0" spc="-1" dirty="0">
                    <a:solidFill>
                      <a:srgbClr val="376092"/>
                    </a:solidFill>
                    <a:latin typeface="Calibri"/>
                    <a:ea typeface="Cambria Math" panose="02040503050406030204" pitchFamily="18" charset="0"/>
                  </a:rPr>
                  <a:t> vers N (0, 1)</a:t>
                </a:r>
              </a:p>
              <a:p>
                <a:pPr marL="406800" indent="-324000">
                  <a:spcAft>
                    <a:spcPts val="1134"/>
                  </a:spcAft>
                  <a:buClr>
                    <a:srgbClr val="000000"/>
                  </a:buClr>
                  <a:buSzPct val="45000"/>
                  <a:buFont typeface="Wingdings" charset="2"/>
                  <a:buChar char=""/>
                </a:pPr>
                <a:r>
                  <a:rPr lang="fr-FR" sz="2400" b="0" spc="-1" dirty="0">
                    <a:solidFill>
                      <a:srgbClr val="376092"/>
                    </a:solidFill>
                    <a:latin typeface="Calibri"/>
                    <a:ea typeface="Cambria Math" panose="02040503050406030204" pitchFamily="18" charset="0"/>
                  </a:rPr>
                  <a:t>Pour une probabilité de x sur N : P(x &lt; 2) par exemple il faut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ea typeface="Cambria Math" panose="02040503050406030204" pitchFamily="18" charset="0"/>
                  </a:rPr>
                  <a:t>Ramener l’espérance à zéro : P(x&lt;2) =&gt; P(x&lt;2 – E)</a:t>
                </a:r>
              </a:p>
              <a:p>
                <a:pPr marL="864000" lvl="1" indent="-324000">
                  <a:spcAft>
                    <a:spcPts val="1134"/>
                  </a:spcAft>
                  <a:buClr>
                    <a:srgbClr val="000000"/>
                  </a:buClr>
                  <a:buSzPct val="45000"/>
                  <a:buFont typeface="Wingdings" charset="2"/>
                  <a:buChar char=""/>
                </a:pPr>
                <a:r>
                  <a:rPr lang="fr-FR" sz="2400" b="0" spc="-1" dirty="0">
                    <a:solidFill>
                      <a:srgbClr val="376092"/>
                    </a:solidFill>
                    <a:latin typeface="Calibri"/>
                    <a:ea typeface="Cambria Math" panose="02040503050406030204" pitchFamily="18" charset="0"/>
                  </a:rPr>
                  <a:t>Ramener l’écart type à 1 : P(x&lt;2-E) =&gt; P(x&lt;(2-E)/</a:t>
                </a:r>
                <a:r>
                  <a:rPr lang="fr-FR" sz="2400" spc="-1" dirty="0">
                    <a:solidFill>
                      <a:srgbClr val="376092"/>
                    </a:solidFill>
                    <a:ea typeface="Cambria Math" panose="02040503050406030204" pitchFamily="18" charset="0"/>
                  </a:rPr>
                  <a:t>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𝜎</m:t>
                    </m:r>
                  </m:oMath>
                </a14:m>
                <a:r>
                  <a:rPr lang="fr-FR" sz="2400" b="0" spc="-1" dirty="0">
                    <a:solidFill>
                      <a:srgbClr val="376092"/>
                    </a:solidFill>
                    <a:latin typeface="Calibri"/>
                    <a:ea typeface="Cambria Math" panose="02040503050406030204" pitchFamily="18" charset="0"/>
                  </a:rPr>
                  <a:t>) </a:t>
                </a:r>
              </a:p>
              <a:p>
                <a:pPr marL="406800" indent="-324000">
                  <a:spcAft>
                    <a:spcPts val="1134"/>
                  </a:spcAft>
                  <a:buClr>
                    <a:srgbClr val="000000"/>
                  </a:buClr>
                  <a:buSzPct val="45000"/>
                  <a:buFont typeface="Wingdings" charset="2"/>
                  <a:buChar char=""/>
                </a:pPr>
                <a:r>
                  <a:rPr lang="fr-FR" sz="2400" spc="-1" dirty="0">
                    <a:solidFill>
                      <a:srgbClr val="376092"/>
                    </a:solidFill>
                    <a:latin typeface="Calibri"/>
                    <a:ea typeface="Cambria Math" panose="02040503050406030204" pitchFamily="18" charset="0"/>
                  </a:rPr>
                  <a:t>Au terme de ces deux opérations, nous aurons donc transposé notre loi normale en loi normale centrée réduite et nous pourrons utiliser la table vue précédemment.</a:t>
                </a:r>
              </a:p>
              <a:p>
                <a:pPr marL="406800" indent="-324000">
                  <a:spcAft>
                    <a:spcPts val="1134"/>
                  </a:spcAft>
                  <a:buClr>
                    <a:srgbClr val="000000"/>
                  </a:buClr>
                  <a:buSzPct val="45000"/>
                  <a:buFont typeface="Wingdings" charset="2"/>
                  <a:buChar char=""/>
                </a:pPr>
                <a:endParaRPr lang="fr-FR" sz="2400" b="0" spc="-1" dirty="0">
                  <a:solidFill>
                    <a:srgbClr val="376092"/>
                  </a:solidFill>
                  <a:latin typeface="Calibri"/>
                  <a:ea typeface="Cambria Math" panose="02040503050406030204" pitchFamily="18" charset="0"/>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417320"/>
                <a:ext cx="8229239" cy="4708439"/>
              </a:xfrm>
              <a:prstGeom prst="rect">
                <a:avLst/>
              </a:prstGeom>
              <a:blipFill>
                <a:blip r:embed="rId2"/>
                <a:stretch>
                  <a:fillRect t="-2073" r="-1481"/>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2931705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normale par l’exemple : </a:t>
            </a:r>
            <a:endParaRPr lang="en-US" sz="3200" b="0" strike="noStrike" spc="-1" dirty="0">
              <a:solidFill>
                <a:srgbClr val="376092"/>
              </a:solidFill>
              <a:latin typeface="Arial"/>
            </a:endParaRPr>
          </a:p>
        </p:txBody>
      </p:sp>
      <p:sp>
        <p:nvSpPr>
          <p:cNvPr id="136" name="TextShape 2"/>
          <p:cNvSpPr txBox="1"/>
          <p:nvPr/>
        </p:nvSpPr>
        <p:spPr>
          <a:xfrm>
            <a:off x="457199" y="1207362"/>
            <a:ext cx="8229239" cy="491839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Considérons un élevage de poulet. Après 110 jours, un poulet a un poids moyen de 1500g avec un écart-type de 200g.</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normale concernant le poids des poulets est donc N(1500, 200). Les poulets bas de gamme sont ceux qui ont moins de 1300g, les moyens de gamme ont entre 1300 et 1750g, les poulets haut de gamme ont plus de 1750g.</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Quel est la probabilité lorsque je prends un poulet au hasard d’avoir un poulet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Bas de gamme P(X &lt; 1300)</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Haut de gamme  P(1750 &lt; X)</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Moyen de gamme P(1300 &lt; X &lt; 1750)</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118150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normale par l’exemple : </a:t>
            </a:r>
            <a:endParaRPr lang="en-US" sz="3200" b="0" strike="noStrike" spc="-1" dirty="0">
              <a:solidFill>
                <a:srgbClr val="376092"/>
              </a:solidFill>
              <a:latin typeface="Arial"/>
            </a:endParaRPr>
          </a:p>
        </p:txBody>
      </p:sp>
      <p:sp>
        <p:nvSpPr>
          <p:cNvPr id="136" name="TextShape 2"/>
          <p:cNvSpPr txBox="1"/>
          <p:nvPr/>
        </p:nvSpPr>
        <p:spPr>
          <a:xfrm>
            <a:off x="457199" y="1207362"/>
            <a:ext cx="8229239" cy="491839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J’arrive au marché avec mes poulets et j’en vends 450 avec les répartitions vues ci-dessus. Quel est mon chiffre d’affaire sachant que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poulet haut de gamme coûte 12 euros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poulet moyen coûte 10 euros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poulet bas de gamme coûte 8 euros.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résoudre cette question avec un tableau Excel ce qui va nous permettre de voir comment en modifiant les prix de chaque catégorie on peut influer sur le Chiffre d’affaire.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Donner le poids minimum des 5% de poulets les plus lourds.</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247274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Approximation de la loi binomiale par la loi normale: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518082"/>
                <a:ext cx="8229239" cy="46076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binomiale s’appuie sur des valeurs discrètes.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normale s’appuie sur des variables à valeur continue.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avoir des cas où les propriétés de la loi binomiale ne sont pas suffisantes.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Exemple : Vous travaillez pour une entreprise qui produit des guitares et vous êtes responsable de la qualité. Vous savez que 30% des guitares produites ont un défaut. Vous décidez de porter votre analyse sur un échantillon de 100 guitares.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 l’aide des propriétés de la loi binomiale, il vous est possible de calculer facilement P(X = 35) =</a:t>
                </a:r>
                <a14:m>
                  <m:oMath xmlns:m="http://schemas.openxmlformats.org/officeDocument/2006/math">
                    <m:sSubSup>
                      <m:sSubSupPr>
                        <m:ctrlPr>
                          <a:rPr lang="fr-FR" sz="2400" i="1" spc="-1" dirty="0">
                            <a:solidFill>
                              <a:srgbClr val="376092"/>
                            </a:solidFill>
                            <a:latin typeface="Cambria Math" panose="02040503050406030204" pitchFamily="18" charset="0"/>
                          </a:rPr>
                        </m:ctrlPr>
                      </m:sSubSupPr>
                      <m:e>
                        <m:r>
                          <a:rPr lang="fr-FR" sz="2400" i="1" spc="-1" dirty="0">
                            <a:solidFill>
                              <a:srgbClr val="376092"/>
                            </a:solidFill>
                            <a:latin typeface="Cambria Math" panose="02040503050406030204" pitchFamily="18" charset="0"/>
                          </a:rPr>
                          <m:t>𝐶</m:t>
                        </m:r>
                      </m:e>
                      <m:sub>
                        <m:r>
                          <a:rPr lang="fr-FR" sz="2400" i="1" spc="-1" dirty="0">
                            <a:solidFill>
                              <a:srgbClr val="376092"/>
                            </a:solidFill>
                            <a:latin typeface="Cambria Math" panose="02040503050406030204" pitchFamily="18" charset="0"/>
                          </a:rPr>
                          <m:t>𝑛</m:t>
                        </m:r>
                      </m:sub>
                      <m:sup>
                        <m:r>
                          <a:rPr lang="fr-FR" sz="2400" i="1" spc="-1" dirty="0">
                            <a:solidFill>
                              <a:srgbClr val="376092"/>
                            </a:solidFill>
                            <a:latin typeface="Cambria Math" panose="02040503050406030204" pitchFamily="18" charset="0"/>
                          </a:rPr>
                          <m:t>𝑘</m:t>
                        </m:r>
                      </m:sup>
                    </m:sSubSup>
                    <m:r>
                      <a:rPr lang="fr-FR" sz="2400" b="0" i="0" spc="-1" dirty="0" smtClean="0">
                        <a:solidFill>
                          <a:srgbClr val="376092"/>
                        </a:solidFill>
                        <a:latin typeface="Cambria Math" panose="02040503050406030204" pitchFamily="18" charset="0"/>
                      </a:rPr>
                      <m:t>∗</m:t>
                    </m:r>
                    <m:r>
                      <m:rPr>
                        <m:sty m:val="p"/>
                      </m:rPr>
                      <a:rPr lang="fr-FR" sz="2400" b="0" i="0" spc="-1" dirty="0" smtClean="0">
                        <a:solidFill>
                          <a:srgbClr val="376092"/>
                        </a:solidFill>
                        <a:latin typeface="Cambria Math" panose="02040503050406030204" pitchFamily="18" charset="0"/>
                      </a:rPr>
                      <m:t>pk</m:t>
                    </m:r>
                    <m:r>
                      <a:rPr lang="fr-FR" sz="2400" b="0" i="0" spc="-1" dirty="0" smtClean="0">
                        <a:solidFill>
                          <a:srgbClr val="376092"/>
                        </a:solidFill>
                        <a:latin typeface="Cambria Math" panose="02040503050406030204" pitchFamily="18" charset="0"/>
                      </a:rPr>
                      <m:t> ∗</m:t>
                    </m:r>
                    <m:r>
                      <m:rPr>
                        <m:sty m:val="p"/>
                      </m:rPr>
                      <a:rPr lang="fr-FR" sz="2400" b="0" i="0" spc="-1" dirty="0" smtClean="0">
                        <a:solidFill>
                          <a:srgbClr val="376092"/>
                        </a:solidFill>
                        <a:latin typeface="Cambria Math" panose="02040503050406030204" pitchFamily="18" charset="0"/>
                      </a:rPr>
                      <m:t>q</m:t>
                    </m:r>
                    <m:r>
                      <a:rPr lang="fr-FR" sz="2400" b="0" i="0" spc="-1" dirty="0" smtClean="0">
                        <a:solidFill>
                          <a:srgbClr val="376092"/>
                        </a:solidFill>
                        <a:latin typeface="Cambria Math" panose="02040503050406030204" pitchFamily="18" charset="0"/>
                      </a:rPr>
                      <m:t> </m:t>
                    </m:r>
                    <m:r>
                      <m:rPr>
                        <m:sty m:val="p"/>
                      </m:rPr>
                      <a:rPr lang="fr-FR" sz="2400" b="0" i="0" spc="-1" baseline="30000" dirty="0" smtClean="0">
                        <a:solidFill>
                          <a:srgbClr val="376092"/>
                        </a:solidFill>
                        <a:latin typeface="Cambria Math" panose="02040503050406030204" pitchFamily="18" charset="0"/>
                      </a:rPr>
                      <m:t>n</m:t>
                    </m:r>
                    <m:r>
                      <a:rPr lang="fr-FR" sz="2400" b="0" i="0" spc="-1" baseline="30000" dirty="0" smtClean="0">
                        <a:solidFill>
                          <a:srgbClr val="376092"/>
                        </a:solidFill>
                        <a:latin typeface="Cambria Math" panose="02040503050406030204" pitchFamily="18" charset="0"/>
                      </a:rPr>
                      <m:t>−</m:t>
                    </m:r>
                    <m:r>
                      <m:rPr>
                        <m:sty m:val="p"/>
                      </m:rPr>
                      <a:rPr lang="fr-FR" sz="2400" b="0" i="0" spc="-1" baseline="30000" dirty="0" smtClean="0">
                        <a:solidFill>
                          <a:srgbClr val="376092"/>
                        </a:solidFill>
                        <a:latin typeface="Cambria Math" panose="02040503050406030204" pitchFamily="18" charset="0"/>
                      </a:rPr>
                      <m:t>k</m:t>
                    </m:r>
                  </m:oMath>
                </a14:m>
                <a:endParaRPr lang="fr-FR" sz="2400" spc="-1" baseline="30000"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518082"/>
                <a:ext cx="8229239" cy="4607677"/>
              </a:xfrm>
              <a:prstGeom prst="rect">
                <a:avLst/>
              </a:prstGeom>
              <a:blipFill>
                <a:blip r:embed="rId2"/>
                <a:stretch>
                  <a:fillRect t="-1984" r="-1778"/>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395207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Approximation de la loi binomiale par la loi normale: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518082"/>
                <a:ext cx="8229239" cy="46076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choses se compliquent s’il on cherche à déterminer P(X &lt;= 35) = P(x=0) + P(x=1)+ … + P(x=35)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va donc se baser sur la loi normale pour résoudre ce genre de problème.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Une très bonne approximation de la loi binomiale B(n, p) est la loi normale N(</a:t>
                </a:r>
                <a:r>
                  <a:rPr lang="fr-FR" sz="2400" spc="-1" dirty="0" err="1">
                    <a:solidFill>
                      <a:srgbClr val="376092"/>
                    </a:solidFill>
                    <a:latin typeface="Calibri"/>
                  </a:rPr>
                  <a:t>np</a:t>
                </a:r>
                <a:r>
                  <a:rPr lang="fr-FR" sz="2400" spc="-1" dirty="0">
                    <a:solidFill>
                      <a:srgbClr val="376092"/>
                    </a:solidFill>
                    <a:latin typeface="Calibri"/>
                  </a:rPr>
                  <a:t>, </a:t>
                </a:r>
                <a14:m>
                  <m:oMath xmlns:m="http://schemas.openxmlformats.org/officeDocument/2006/math">
                    <m:rad>
                      <m:radPr>
                        <m:degHide m:val="on"/>
                        <m:ctrlPr>
                          <a:rPr lang="fr-FR" sz="2400" b="0" i="1" spc="-1" smtClean="0">
                            <a:solidFill>
                              <a:srgbClr val="376092"/>
                            </a:solidFill>
                            <a:latin typeface="Cambria Math" panose="02040503050406030204" pitchFamily="18" charset="0"/>
                            <a:ea typeface="Cambria Math" panose="02040503050406030204" pitchFamily="18" charset="0"/>
                          </a:rPr>
                        </m:ctrlPr>
                      </m:radPr>
                      <m:deg/>
                      <m:e>
                        <m:r>
                          <a:rPr lang="fr-FR" sz="2400" b="0" i="1" spc="-1" smtClean="0">
                            <a:solidFill>
                              <a:srgbClr val="376092"/>
                            </a:solidFill>
                            <a:latin typeface="Cambria Math" panose="02040503050406030204" pitchFamily="18" charset="0"/>
                            <a:ea typeface="Cambria Math" panose="02040503050406030204" pitchFamily="18" charset="0"/>
                          </a:rPr>
                          <m:t>𝑛𝑝</m:t>
                        </m:r>
                        <m:d>
                          <m:dPr>
                            <m:ctrlPr>
                              <a:rPr lang="fr-FR" sz="2400" b="0" i="1" spc="-1" smtClean="0">
                                <a:solidFill>
                                  <a:srgbClr val="376092"/>
                                </a:solidFill>
                                <a:latin typeface="Cambria Math" panose="02040503050406030204" pitchFamily="18" charset="0"/>
                                <a:ea typeface="Cambria Math" panose="02040503050406030204" pitchFamily="18" charset="0"/>
                              </a:rPr>
                            </m:ctrlPr>
                          </m:dPr>
                          <m:e>
                            <m:r>
                              <a:rPr lang="fr-FR" sz="2400" b="0" i="1" spc="-1" smtClean="0">
                                <a:solidFill>
                                  <a:srgbClr val="376092"/>
                                </a:solidFill>
                                <a:latin typeface="Cambria Math" panose="02040503050406030204" pitchFamily="18" charset="0"/>
                                <a:ea typeface="Cambria Math" panose="02040503050406030204" pitchFamily="18" charset="0"/>
                              </a:rPr>
                              <m:t>1−</m:t>
                            </m:r>
                            <m:r>
                              <a:rPr lang="fr-FR" sz="2400" b="0" i="1" spc="-1" smtClean="0">
                                <a:solidFill>
                                  <a:srgbClr val="376092"/>
                                </a:solidFill>
                                <a:latin typeface="Cambria Math" panose="02040503050406030204" pitchFamily="18" charset="0"/>
                                <a:ea typeface="Cambria Math" panose="02040503050406030204" pitchFamily="18" charset="0"/>
                              </a:rPr>
                              <m:t>𝑝</m:t>
                            </m:r>
                          </m:e>
                        </m:d>
                      </m:e>
                    </m:rad>
                  </m:oMath>
                </a14:m>
                <a:r>
                  <a:rPr lang="fr-FR" sz="2400" spc="-1" dirty="0">
                    <a:solidFill>
                      <a:srgbClr val="376092"/>
                    </a:solidFill>
                    <a:latin typeface="Calibri"/>
                  </a:rPr>
                  <a:t>) lorsque: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 &gt;= 30</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np</a:t>
                </a:r>
                <a:r>
                  <a:rPr lang="fr-FR" sz="2400" spc="-1" dirty="0">
                    <a:solidFill>
                      <a:srgbClr val="376092"/>
                    </a:solidFill>
                    <a:latin typeface="Calibri"/>
                  </a:rPr>
                  <a:t> &gt;= 5</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n(1-p) &gt;= 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Autrement dit n doit être assez grand et p ne doit pas être trop proche de 0 ou 1.</a:t>
                </a:r>
              </a:p>
              <a:p>
                <a:pPr marL="540000" lvl="1">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518082"/>
                <a:ext cx="8229239" cy="4607677"/>
              </a:xfrm>
              <a:prstGeom prst="rect">
                <a:avLst/>
              </a:prstGeom>
              <a:blipFill>
                <a:blip r:embed="rId2"/>
                <a:stretch>
                  <a:fillRect t="-1984" r="-2222" b="-11243"/>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88311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Approximation de la loi binomiale par la loi normale: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518082"/>
                <a:ext cx="8229239" cy="46076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Notre loi binomiale B(100, 0,3) porte sur 100 guitare avec 0,3 de probabilité de défaut, vérifions si les conditions sont remplies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 &gt;= 30 : n = 100 OK</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Np</a:t>
                </a:r>
                <a:r>
                  <a:rPr lang="fr-FR" sz="2400" spc="-1" dirty="0">
                    <a:solidFill>
                      <a:srgbClr val="376092"/>
                    </a:solidFill>
                    <a:latin typeface="Calibri"/>
                  </a:rPr>
                  <a:t> &gt;= 5 : n*p = 100 * 0,3 = 30 OK</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N(1-p) &gt;= 5 : n * q = 100 * 0,7 = 70 OK</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donc possible d’approcher la loi binomiale B(100, 0.3) grâce à la loi normale N (E(x),</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𝜎</m:t>
                    </m:r>
                  </m:oMath>
                </a14:m>
                <a:r>
                  <a:rPr lang="fr-FR" sz="2400" spc="-1" dirty="0">
                    <a:solidFill>
                      <a:srgbClr val="376092"/>
                    </a:solidFill>
                    <a:latin typeface="Calibri"/>
                  </a:rPr>
                  <a:t>) avec</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E(x) = n * p = 100 * 0,3 = 30</a:t>
                </a:r>
              </a:p>
              <a:p>
                <a:pPr marL="864000" lvl="1" indent="-324000">
                  <a:spcAft>
                    <a:spcPts val="1134"/>
                  </a:spcAft>
                  <a:buClr>
                    <a:srgbClr val="000000"/>
                  </a:buClr>
                  <a:buSzPct val="45000"/>
                  <a:buFont typeface="Wingdings" charset="2"/>
                  <a:buChar char=""/>
                </a:pP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𝜎</m:t>
                    </m:r>
                    <m:r>
                      <a:rPr lang="fr-FR" sz="2400" i="1" spc="-1" smtClean="0">
                        <a:solidFill>
                          <a:srgbClr val="376092"/>
                        </a:solidFill>
                        <a:latin typeface="Cambria Math" panose="02040503050406030204" pitchFamily="18" charset="0"/>
                        <a:ea typeface="Cambria Math" panose="02040503050406030204" pitchFamily="18" charset="0"/>
                      </a:rPr>
                      <m:t> </m:t>
                    </m:r>
                  </m:oMath>
                </a14:m>
                <a:r>
                  <a:rPr lang="fr-FR" sz="2400" spc="-1" dirty="0">
                    <a:solidFill>
                      <a:srgbClr val="376092"/>
                    </a:solidFill>
                    <a:latin typeface="Calibri"/>
                  </a:rPr>
                  <a:t> = </a:t>
                </a:r>
                <a14:m>
                  <m:oMath xmlns:m="http://schemas.openxmlformats.org/officeDocument/2006/math">
                    <m:rad>
                      <m:radPr>
                        <m:degHide m:val="on"/>
                        <m:ctrlPr>
                          <a:rPr lang="fr-FR" sz="2400" b="0" i="1" spc="-1" smtClean="0">
                            <a:solidFill>
                              <a:srgbClr val="376092"/>
                            </a:solidFill>
                            <a:latin typeface="Cambria Math" panose="02040503050406030204" pitchFamily="18" charset="0"/>
                            <a:ea typeface="Cambria Math" panose="02040503050406030204" pitchFamily="18" charset="0"/>
                          </a:rPr>
                        </m:ctrlPr>
                      </m:radPr>
                      <m:deg/>
                      <m:e>
                        <m:r>
                          <a:rPr lang="fr-FR" sz="2400" b="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𝑛</m:t>
                        </m:r>
                      </m:e>
                    </m:rad>
                    <m:r>
                      <a:rPr lang="fr-FR" sz="2400" b="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𝑝</m:t>
                    </m:r>
                    <m:r>
                      <a:rPr lang="fr-FR" sz="2400" b="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𝑞</m:t>
                    </m:r>
                  </m:oMath>
                </a14:m>
                <a:r>
                  <a:rPr lang="fr-FR" sz="2400" spc="-1" dirty="0">
                    <a:solidFill>
                      <a:srgbClr val="376092"/>
                    </a:solidFill>
                    <a:latin typeface="Calibri"/>
                    <a:ea typeface="Cambria Math" panose="02040503050406030204" pitchFamily="18" charset="0"/>
                  </a:rPr>
                  <a:t>)  = </a:t>
                </a:r>
                <a14:m>
                  <m:oMath xmlns:m="http://schemas.openxmlformats.org/officeDocument/2006/math">
                    <m:rad>
                      <m:radPr>
                        <m:degHide m:val="on"/>
                        <m:ctrlPr>
                          <a:rPr lang="fr-FR" sz="2400" b="0" i="1" spc="-1" smtClean="0">
                            <a:solidFill>
                              <a:srgbClr val="376092"/>
                            </a:solidFill>
                            <a:latin typeface="Cambria Math" panose="02040503050406030204" pitchFamily="18" charset="0"/>
                            <a:ea typeface="Cambria Math" panose="02040503050406030204" pitchFamily="18" charset="0"/>
                          </a:rPr>
                        </m:ctrlPr>
                      </m:radPr>
                      <m:deg/>
                      <m:e>
                        <m:r>
                          <a:rPr lang="fr-FR" sz="2400" b="0" i="1" spc="-1" smtClean="0">
                            <a:solidFill>
                              <a:srgbClr val="376092"/>
                            </a:solidFill>
                            <a:latin typeface="Cambria Math" panose="02040503050406030204" pitchFamily="18" charset="0"/>
                            <a:ea typeface="Cambria Math" panose="02040503050406030204" pitchFamily="18" charset="0"/>
                          </a:rPr>
                          <m:t>100 ∗0,3 ∗0,7</m:t>
                        </m:r>
                      </m:e>
                    </m:rad>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Donc N(30, 4,58) </a:t>
                </a:r>
              </a:p>
              <a:p>
                <a:pPr marL="540000" lvl="1">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518082"/>
                <a:ext cx="8229239" cy="4607677"/>
              </a:xfrm>
              <a:prstGeom prst="rect">
                <a:avLst/>
              </a:prstGeom>
              <a:blipFill>
                <a:blip r:embed="rId2"/>
                <a:stretch>
                  <a:fillRect t="-1984" b="-14286"/>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073694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Approximation de la loi binomiale par la loi normale: </a:t>
            </a:r>
            <a:endParaRPr lang="en-US" sz="3200" b="0" strike="noStrike" spc="-1" dirty="0">
              <a:solidFill>
                <a:srgbClr val="376092"/>
              </a:solidFill>
              <a:latin typeface="Arial"/>
            </a:endParaRPr>
          </a:p>
        </p:txBody>
      </p:sp>
      <p:sp>
        <p:nvSpPr>
          <p:cNvPr id="136" name="TextShape 2"/>
          <p:cNvSpPr txBox="1"/>
          <p:nvPr/>
        </p:nvSpPr>
        <p:spPr>
          <a:xfrm>
            <a:off x="457199" y="1518082"/>
            <a:ext cx="8229239" cy="46076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comparer ces deux lois (B(100, 0,3) et N(30, 4,58) ) sous Excel pour se rendre compte de l’approximation.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Revenons à notre exemple. En loi normale P(X=35) = 0, si je veux une approximation, il faut utiliser un intervalle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P(34,5 &lt; x &lt; 35,5) = p(x &lt; 35,5) – p(x &lt; 34,5) (Tracer une courbe en cas de doute).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Je reviens à la loi centrée réduite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&lt; (35,5 – 30)/4,58) – p(x &lt; (34,5-30)/4,58)</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&lt; 1,2) - p(x &lt; 0,98)</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0,8849 – 08365 = 0,0484 (4,84%) (par lecture dans la table)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y a 4,84% de chance de tomber sur 35 guitares défectueuses.</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509284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Approximation de la loi binomiale par la loi normale: </a:t>
            </a:r>
            <a:endParaRPr lang="en-US" sz="3200" b="0" strike="noStrike" spc="-1" dirty="0">
              <a:solidFill>
                <a:srgbClr val="376092"/>
              </a:solidFill>
              <a:latin typeface="Arial"/>
            </a:endParaRPr>
          </a:p>
        </p:txBody>
      </p:sp>
      <p:sp>
        <p:nvSpPr>
          <p:cNvPr id="136" name="TextShape 2"/>
          <p:cNvSpPr txBox="1"/>
          <p:nvPr/>
        </p:nvSpPr>
        <p:spPr>
          <a:xfrm>
            <a:off x="457199" y="1482572"/>
            <a:ext cx="8229239" cy="464318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Cherchons maintenant une approximation pour P(X &lt;= 35).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je veux que 35 soit dans l’intervalle considéré, il faut que je modifie ma probabilité en P(X &lt; 35,5).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repart sur la loi centrée réduite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&lt; (35,5 -30 )/ 4,58) = 0,8849 (nous l’avons calculé au dessus).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donc 88,49% de chance d’obtenir au maximum 35 guitares défectueuses sur notre échantillon.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P(X&gt;= 35) soit on refait le calcul, soit on prend le complément P(x &gt;= 35) = 1 – p(x &lt;= 35) = 1 -0,8849 = 0.1151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donc 11,51% de chance d’obtenir au minimum 35 guitares défectueuses sur notre échantillon.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8890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uniforme :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lois uniformes continues forment une famille de probabilités à densité caractérisées par le fait que tous les intervalles de même longueur inclus dans le support de la loi ont la même probabilité.</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densité de probabilité de la loi uniforme continue est une fonction qui porte sur l’intervalle [a; b]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F(x) =</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1/(b-a) pour a &lt;= x &lt;= b</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0 sinon</a:t>
            </a: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072949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Théorème central limite : </a:t>
            </a:r>
            <a:endParaRPr lang="en-US" sz="3200" b="0" strike="noStrike" spc="-1" dirty="0">
              <a:solidFill>
                <a:srgbClr val="376092"/>
              </a:solidFill>
              <a:latin typeface="Arial"/>
            </a:endParaRPr>
          </a:p>
        </p:txBody>
      </p:sp>
      <p:sp>
        <p:nvSpPr>
          <p:cNvPr id="136" name="TextShape 2"/>
          <p:cNvSpPr txBox="1"/>
          <p:nvPr/>
        </p:nvSpPr>
        <p:spPr>
          <a:xfrm>
            <a:off x="457199" y="1482572"/>
            <a:ext cx="8229239" cy="464318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théorème central limite établit la convergence en loi de la somme d'une suite de variables aléatoires vers la loi normale.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suite de variables doit répondre à 2 critères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Les variables doivent venir de la même loi</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Elles doivent être indépendantes entre elles.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Cela permettrait de comprendre pourquoi la loi normale est omniprésente dans la nature.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s'agit en fait de l'addition de nombreux petits phénomènes aléatoire qui conduise à la représentation gaussienne.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192228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Théorème central limite par l'exemple : </a:t>
            </a:r>
            <a:endParaRPr lang="en-US" sz="3200" b="0" strike="noStrike" spc="-1" dirty="0">
              <a:solidFill>
                <a:srgbClr val="376092"/>
              </a:solidFill>
              <a:latin typeface="Arial"/>
            </a:endParaRPr>
          </a:p>
        </p:txBody>
      </p:sp>
      <p:sp>
        <p:nvSpPr>
          <p:cNvPr id="136" name="TextShape 2"/>
          <p:cNvSpPr txBox="1"/>
          <p:nvPr/>
        </p:nvSpPr>
        <p:spPr>
          <a:xfrm>
            <a:off x="457199" y="1482572"/>
            <a:ext cx="8229239" cy="464318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Modélisons quelques exemples pour voir si cela marche à tous les coups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Simulons un petit jeu avec une pièce : pile je gagne un euro, face je perds un euro. Je cumule les gains et les pertes sur plusieurs lancés et je répète l'expérience.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Est-ce que cela change quelque chose si les gains ne sont pas équilibrés ?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Je lance un dé 6 et je cumule les valeurs obtenues sur plusieurs lancés et je répète l'expérience. J'observe alors comment cette somme est répartie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Je reprends l'expérience précédente avec la moyenne.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221498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Théorème central limite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417320"/>
                <a:ext cx="8229239"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nous apercevons qu'en augmentant les expériences, nous nous approchons d'une distribution normale.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Plus la taille de l'échantillon choisi est grande, plus nous serons sur une forme normale.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Si la taille de l'échantillon tend vers +</a:t>
                </a:r>
                <a14:m>
                  <m:oMath xmlns:m="http://schemas.openxmlformats.org/officeDocument/2006/math">
                    <m:r>
                      <a:rPr lang="fr-FR" sz="2400" spc="-1" dirty="0" smtClean="0">
                        <a:solidFill>
                          <a:srgbClr val="376092"/>
                        </a:solidFill>
                        <a:latin typeface="Cambria Math" panose="02040503050406030204" pitchFamily="18" charset="0"/>
                      </a:rPr>
                      <m:t>∞</m:t>
                    </m:r>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choisi de nous pencher sur la moyenne mais nous aurions eu le même résultat avec la somme des nombres ou le produit des nombres.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Grâce au théorème de la limite centrée, on peut donc se rapprocher d'un cas connu alors que le problème semble énoncé de façon complètement aléatoire.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417320"/>
                <a:ext cx="8229239" cy="4708440"/>
              </a:xfrm>
              <a:prstGeom prst="rect">
                <a:avLst/>
              </a:prstGeom>
              <a:blipFill>
                <a:blip r:embed="rId2"/>
                <a:stretch>
                  <a:fillRect t="-2073" r="-2370" b="-1166"/>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4064267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Théorème central limite : </a:t>
            </a:r>
            <a:endParaRPr lang="en-US" sz="3200" b="0" strike="noStrike" spc="-1" dirty="0">
              <a:solidFill>
                <a:srgbClr val="376092"/>
              </a:solidFill>
              <a:latin typeface="Arial"/>
            </a:endParaRPr>
          </a:p>
        </p:txBody>
      </p:sp>
      <p:sp>
        <p:nvSpPr>
          <p:cNvPr id="136" name="TextShape 2"/>
          <p:cNvSpPr txBox="1"/>
          <p:nvPr/>
        </p:nvSpPr>
        <p:spPr>
          <a:xfrm>
            <a:off x="457199" y="1417320"/>
            <a:ext cx="8229239"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C'est finalement la répétition qui fait qu'une variable aléatoire qui ne suit pas forcément une loi normale devient étudiable.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cumuler plusieurs événements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Exemple : Lancer un dé deux fois de suite et faire la somme des résultats obtenus.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que cela soit possible, il faut que les variables aléatoires obtenues soient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Indépendantes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De même loi</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398897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uniforme – densité de probabilité :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tracer la densité de probabilité représentée par une fonction qui porte sur l’intervalle [2; 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tracer un repère orthonormé et plaçons sur l’axe des abscisses les valeurs 2 et 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tracer un rectangle d’aire 1 (100% des individus) dont l’un des côtés est le segment de l’axe des abscisses entre 2 et 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Déterminer la valeur k, qui sera l’ordonné des 2 autres points du rectangle.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Vérifier que k = 1/b-a.</a:t>
            </a: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83182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uniforme – densité de probabilité :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construction met bien en évidence les propriétés de la loi uniforme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forme de rectangle témoigne bien que chaque individu de l’intervalle a bien la même chance de se produire.</a:t>
            </a: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2" name="Image 1">
            <a:extLst>
              <a:ext uri="{FF2B5EF4-FFF2-40B4-BE49-F238E27FC236}">
                <a16:creationId xmlns:a16="http://schemas.microsoft.com/office/drawing/2014/main" id="{A5BBB1B0-57FF-47DB-BD06-6C0544CBCC6B}"/>
              </a:ext>
            </a:extLst>
          </p:cNvPr>
          <p:cNvPicPr>
            <a:picLocks noChangeAspect="1"/>
          </p:cNvPicPr>
          <p:nvPr/>
        </p:nvPicPr>
        <p:blipFill>
          <a:blip r:embed="rId2"/>
          <a:stretch>
            <a:fillRect/>
          </a:stretch>
        </p:blipFill>
        <p:spPr>
          <a:xfrm>
            <a:off x="1223269" y="2295062"/>
            <a:ext cx="6324600" cy="2019300"/>
          </a:xfrm>
          <a:prstGeom prst="rect">
            <a:avLst/>
          </a:prstGeom>
        </p:spPr>
      </p:pic>
    </p:spTree>
    <p:extLst>
      <p:ext uri="{BB962C8B-B14F-4D97-AF65-F5344CB8AC3E}">
        <p14:creationId xmlns:p14="http://schemas.microsoft.com/office/powerpoint/2010/main" val="84363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uniforme – Calcul de probabilité :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Maintenant que nous avons compris comment se définie la loi uniforme, nous allons nous intéresser à des calculs de probabilités.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Je voudrais calculer P(2,5 &lt;= x &lt;= 4) autrement dit quelle est la probabilité que x soit compris entre 2,5 et 4.</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suffit pour cela de calculer l’aire du rectangle ci-dessous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3" name="Image 2">
            <a:extLst>
              <a:ext uri="{FF2B5EF4-FFF2-40B4-BE49-F238E27FC236}">
                <a16:creationId xmlns:a16="http://schemas.microsoft.com/office/drawing/2014/main" id="{94B21794-5E5D-48A3-99C3-E99B22ACC0E9}"/>
              </a:ext>
            </a:extLst>
          </p:cNvPr>
          <p:cNvPicPr>
            <a:picLocks noChangeAspect="1"/>
          </p:cNvPicPr>
          <p:nvPr/>
        </p:nvPicPr>
        <p:blipFill>
          <a:blip r:embed="rId2"/>
          <a:stretch>
            <a:fillRect/>
          </a:stretch>
        </p:blipFill>
        <p:spPr>
          <a:xfrm>
            <a:off x="525063" y="3958322"/>
            <a:ext cx="7624457" cy="2522377"/>
          </a:xfrm>
          <a:prstGeom prst="rect">
            <a:avLst/>
          </a:prstGeom>
        </p:spPr>
      </p:pic>
    </p:spTree>
    <p:extLst>
      <p:ext uri="{BB962C8B-B14F-4D97-AF65-F5344CB8AC3E}">
        <p14:creationId xmlns:p14="http://schemas.microsoft.com/office/powerpoint/2010/main" val="41172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uniforme – Calcul de probabilité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calculer l’aire, il y a plusieurs possibilités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Soit on utilise l’intégrale : </a:t>
                </a:r>
                <a14:m>
                  <m:oMath xmlns:m="http://schemas.openxmlformats.org/officeDocument/2006/math">
                    <m:nary>
                      <m:naryPr>
                        <m:ctrlPr>
                          <a:rPr lang="fr-FR" sz="2400" i="1" spc="-1" smtClean="0">
                            <a:solidFill>
                              <a:srgbClr val="376092"/>
                            </a:solidFill>
                            <a:latin typeface="Cambria Math" panose="02040503050406030204" pitchFamily="18" charset="0"/>
                          </a:rPr>
                        </m:ctrlPr>
                      </m:naryPr>
                      <m:sub>
                        <m:r>
                          <m:rPr>
                            <m:brk m:alnAt="23"/>
                          </m:rPr>
                          <a:rPr lang="fr-FR" sz="2400" b="0" i="1" spc="-1" smtClean="0">
                            <a:solidFill>
                              <a:srgbClr val="376092"/>
                            </a:solidFill>
                            <a:latin typeface="Cambria Math" panose="02040503050406030204" pitchFamily="18" charset="0"/>
                          </a:rPr>
                          <m:t>2</m:t>
                        </m:r>
                        <m:r>
                          <a:rPr lang="fr-FR" sz="2400" b="0" i="1" spc="-1" smtClean="0">
                            <a:solidFill>
                              <a:srgbClr val="376092"/>
                            </a:solidFill>
                            <a:latin typeface="Cambria Math" panose="02040503050406030204" pitchFamily="18" charset="0"/>
                          </a:rPr>
                          <m:t>,5</m:t>
                        </m:r>
                      </m:sub>
                      <m:sup>
                        <m:r>
                          <a:rPr lang="fr-FR" sz="2400" b="0" i="1" spc="-1" smtClean="0">
                            <a:solidFill>
                              <a:srgbClr val="376092"/>
                            </a:solidFill>
                            <a:latin typeface="Cambria Math" panose="02040503050406030204" pitchFamily="18" charset="0"/>
                          </a:rPr>
                          <m:t>4</m:t>
                        </m:r>
                      </m:sup>
                      <m:e>
                        <m:r>
                          <a:rPr lang="fr-FR" sz="2400" b="0" i="1" spc="-1" smtClean="0">
                            <a:solidFill>
                              <a:srgbClr val="376092"/>
                            </a:solidFill>
                            <a:latin typeface="Cambria Math" panose="02040503050406030204" pitchFamily="18" charset="0"/>
                          </a:rPr>
                          <m:t>𝑓</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e>
                        </m:d>
                        <m:r>
                          <a:rPr lang="fr-FR" sz="2400" b="0" i="1" spc="-1" smtClean="0">
                            <a:solidFill>
                              <a:srgbClr val="376092"/>
                            </a:solidFill>
                            <a:latin typeface="Cambria Math" panose="02040503050406030204" pitchFamily="18" charset="0"/>
                          </a:rPr>
                          <m:t>𝑑𝑥</m:t>
                        </m:r>
                      </m:e>
                    </m:nary>
                  </m:oMath>
                </a14:m>
                <a:r>
                  <a:rPr lang="fr-FR" sz="2400" spc="-1" dirty="0">
                    <a:solidFill>
                      <a:srgbClr val="376092"/>
                    </a:solidFill>
                    <a:latin typeface="Calibri"/>
                  </a:rPr>
                  <a:t> = </a:t>
                </a:r>
                <a14:m>
                  <m:oMath xmlns:m="http://schemas.openxmlformats.org/officeDocument/2006/math">
                    <m:nary>
                      <m:naryPr>
                        <m:ctrlPr>
                          <a:rPr lang="fr-FR" sz="2400" i="1" spc="-1">
                            <a:solidFill>
                              <a:srgbClr val="376092"/>
                            </a:solidFill>
                            <a:latin typeface="Cambria Math" panose="02040503050406030204" pitchFamily="18" charset="0"/>
                          </a:rPr>
                        </m:ctrlPr>
                      </m:naryPr>
                      <m:sub>
                        <m:r>
                          <m:rPr>
                            <m:brk m:alnAt="23"/>
                          </m:rPr>
                          <a:rPr lang="fr-FR" sz="2400" i="1" spc="-1">
                            <a:solidFill>
                              <a:srgbClr val="376092"/>
                            </a:solidFill>
                            <a:latin typeface="Cambria Math" panose="02040503050406030204" pitchFamily="18" charset="0"/>
                          </a:rPr>
                          <m:t>2</m:t>
                        </m:r>
                        <m:r>
                          <a:rPr lang="fr-FR" sz="2400" i="1" spc="-1">
                            <a:solidFill>
                              <a:srgbClr val="376092"/>
                            </a:solidFill>
                            <a:latin typeface="Cambria Math" panose="02040503050406030204" pitchFamily="18" charset="0"/>
                          </a:rPr>
                          <m:t>,5</m:t>
                        </m:r>
                      </m:sub>
                      <m:sup>
                        <m:r>
                          <a:rPr lang="fr-FR" sz="2400" i="1" spc="-1">
                            <a:solidFill>
                              <a:srgbClr val="376092"/>
                            </a:solidFill>
                            <a:latin typeface="Cambria Math" panose="02040503050406030204" pitchFamily="18" charset="0"/>
                          </a:rPr>
                          <m:t>4</m:t>
                        </m:r>
                      </m:sup>
                      <m:e>
                        <m:f>
                          <m:fPr>
                            <m:ctrlPr>
                              <a:rPr lang="fr-FR" sz="2400" b="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1</m:t>
                            </m:r>
                          </m:num>
                          <m:den>
                            <m:r>
                              <a:rPr lang="fr-FR" sz="2400" b="0" i="1" spc="-1" smtClean="0">
                                <a:solidFill>
                                  <a:srgbClr val="376092"/>
                                </a:solidFill>
                                <a:latin typeface="Cambria Math" panose="02040503050406030204" pitchFamily="18" charset="0"/>
                              </a:rPr>
                              <m:t>3</m:t>
                            </m:r>
                          </m:den>
                        </m:f>
                        <m:r>
                          <a:rPr lang="fr-FR" sz="2400" i="1" spc="-1">
                            <a:solidFill>
                              <a:srgbClr val="376092"/>
                            </a:solidFill>
                            <a:latin typeface="Cambria Math" panose="02040503050406030204" pitchFamily="18" charset="0"/>
                          </a:rPr>
                          <m:t>𝑑𝑥</m:t>
                        </m:r>
                      </m:e>
                    </m:nary>
                  </m:oMath>
                </a14:m>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 Soit on calcule simplement l’aire du rectangle puisque nous connaissons sa hauteur (1/3) et sa longueur (4 – 2,5)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les deux cas, nous arrivons à la conclusion que P(2,5&lt;= x &lt;= 4) = 1/3 * 1,5 = 0,5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peut noter qu’il s’agit également du ratio entre la longueur du rectangle de base et celle de la probabilité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(5 – 2) * 0,5 = (4 – 2,5). Ceci est normal puisque la hauteur du rectangle est la même dans les deux cas.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On peut donc généraliser : P(c &lt;= x &lt;= d) = (d-c)/(b-a)</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r="-889" b="-6351"/>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31564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uniforme – Espérance :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 dans toutes les loi de probabilité, l’espérance est la valeur que l’on s’attend à trouver en moyenne.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définition prend tout son sens ici puisque le calcul de l’espérance est équivalent à la moyenne de l’intervalle.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Pour une loi uniforme U([</a:t>
            </a:r>
            <a:r>
              <a:rPr lang="fr-FR" sz="2400" spc="-1" dirty="0" err="1">
                <a:solidFill>
                  <a:srgbClr val="376092"/>
                </a:solidFill>
                <a:latin typeface="Calibri"/>
              </a:rPr>
              <a:t>a;b</a:t>
            </a:r>
            <a:r>
              <a:rPr lang="fr-FR" sz="2400" spc="-1" dirty="0">
                <a:solidFill>
                  <a:srgbClr val="376092"/>
                </a:solidFill>
                <a:latin typeface="Calibri"/>
              </a:rPr>
              <a:t>]) l’espérance E(X) = (</a:t>
            </a:r>
            <a:r>
              <a:rPr lang="fr-FR" sz="2400" spc="-1" dirty="0" err="1">
                <a:solidFill>
                  <a:srgbClr val="376092"/>
                </a:solidFill>
                <a:latin typeface="Calibri"/>
              </a:rPr>
              <a:t>a+b</a:t>
            </a:r>
            <a:r>
              <a:rPr lang="fr-FR" sz="2400" spc="-1" dirty="0">
                <a:solidFill>
                  <a:srgbClr val="376092"/>
                </a:solidFill>
                <a:latin typeface="Calibri"/>
              </a:rPr>
              <a:t>) / 2</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donc l’espérance dans notre loi uniforme U([2;5])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Graphiquement l’espérance est la valeur qui divise le rectangle représentant notre loi uniforme en 2 :</a:t>
            </a: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2" name="Image 1">
            <a:extLst>
              <a:ext uri="{FF2B5EF4-FFF2-40B4-BE49-F238E27FC236}">
                <a16:creationId xmlns:a16="http://schemas.microsoft.com/office/drawing/2014/main" id="{67C64149-0191-4147-B293-4DCC44A71A3B}"/>
              </a:ext>
            </a:extLst>
          </p:cNvPr>
          <p:cNvPicPr>
            <a:picLocks noChangeAspect="1"/>
          </p:cNvPicPr>
          <p:nvPr/>
        </p:nvPicPr>
        <p:blipFill>
          <a:blip r:embed="rId2"/>
          <a:stretch>
            <a:fillRect/>
          </a:stretch>
        </p:blipFill>
        <p:spPr>
          <a:xfrm>
            <a:off x="719091" y="4787283"/>
            <a:ext cx="7208668" cy="1673441"/>
          </a:xfrm>
          <a:prstGeom prst="rect">
            <a:avLst/>
          </a:prstGeom>
        </p:spPr>
      </p:pic>
    </p:spTree>
    <p:extLst>
      <p:ext uri="{BB962C8B-B14F-4D97-AF65-F5344CB8AC3E}">
        <p14:creationId xmlns:p14="http://schemas.microsoft.com/office/powerpoint/2010/main" val="414433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uniforme – Calcul de l'espérance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une loi à valeurs discrètes, nous avons vu que nous faisions la sommes des produits valeur * probabilité (xi * pi).</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Ici nous avons des valeurs continues mais le principe reste le même, nous allons juste utiliser une intégrale au lieu d'une somme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E(X) = </a:t>
                </a:r>
                <a14:m>
                  <m:oMath xmlns:m="http://schemas.openxmlformats.org/officeDocument/2006/math">
                    <m:nary>
                      <m:naryPr>
                        <m:limLoc m:val="subSup"/>
                        <m:grow m:val="on"/>
                        <m:ctrlPr>
                          <a:rPr lang="fr-FR" sz="2400" i="1" spc="-1" dirty="0" smtClean="0">
                            <a:solidFill>
                              <a:srgbClr val="376092"/>
                            </a:solidFill>
                            <a:latin typeface="Cambria Math" panose="02040503050406030204" pitchFamily="18" charset="0"/>
                          </a:rPr>
                        </m:ctrlPr>
                      </m:naryPr>
                      <m:sub>
                        <m:r>
                          <a:rPr lang="fr-FR" sz="2400" i="1" spc="-1" dirty="0">
                            <a:solidFill>
                              <a:srgbClr val="376092"/>
                            </a:solidFill>
                            <a:latin typeface="Cambria Math" panose="02040503050406030204" pitchFamily="18" charset="0"/>
                          </a:rPr>
                          <m:t>𝑎</m:t>
                        </m:r>
                      </m:sub>
                      <m:sup>
                        <m:r>
                          <a:rPr lang="fr-FR" sz="2400" i="1" spc="-1" dirty="0">
                            <a:solidFill>
                              <a:srgbClr val="376092"/>
                            </a:solidFill>
                            <a:latin typeface="Cambria Math" panose="02040503050406030204" pitchFamily="18" charset="0"/>
                          </a:rPr>
                          <m:t>𝑏</m:t>
                        </m:r>
                      </m:sup>
                      <m:e>
                        <m:r>
                          <a:rPr lang="fr-FR" sz="2400" b="0" i="1" spc="-1" dirty="0" smtClean="0">
                            <a:solidFill>
                              <a:srgbClr val="376092"/>
                            </a:solidFill>
                            <a:latin typeface="Cambria Math" panose="02040503050406030204" pitchFamily="18" charset="0"/>
                          </a:rPr>
                          <m:t>𝑥</m:t>
                        </m:r>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𝑓</m:t>
                        </m:r>
                        <m:d>
                          <m:dPr>
                            <m:ctrlPr>
                              <a:rPr lang="fr-FR" sz="2400" i="1" spc="-1" dirty="0">
                                <a:solidFill>
                                  <a:srgbClr val="376092"/>
                                </a:solidFill>
                                <a:latin typeface="Cambria Math" panose="02040503050406030204" pitchFamily="18" charset="0"/>
                              </a:rPr>
                            </m:ctrlPr>
                          </m:dPr>
                          <m:e>
                            <m:r>
                              <a:rPr lang="fr-FR" sz="2400" b="0" i="1" spc="-1" dirty="0" smtClean="0">
                                <a:solidFill>
                                  <a:srgbClr val="376092"/>
                                </a:solidFill>
                                <a:latin typeface="Cambria Math" panose="02040503050406030204" pitchFamily="18" charset="0"/>
                              </a:rPr>
                              <m:t>𝑥</m:t>
                            </m:r>
                          </m:e>
                        </m:d>
                        <m:r>
                          <a:rPr lang="fr-FR" sz="2400" i="0" spc="-1" dirty="0">
                            <a:solidFill>
                              <a:srgbClr val="376092"/>
                            </a:solidFill>
                            <a:latin typeface="Cambria Math" panose="02040503050406030204" pitchFamily="18" charset="0"/>
                          </a:rPr>
                          <m:t>ⅆ</m:t>
                        </m:r>
                        <m:r>
                          <a:rPr lang="fr-FR" sz="2400" b="0" i="1" spc="-1" dirty="0" smtClean="0">
                            <a:solidFill>
                              <a:srgbClr val="376092"/>
                            </a:solidFill>
                            <a:latin typeface="Cambria Math" panose="02040503050406030204" pitchFamily="18" charset="0"/>
                          </a:rPr>
                          <m:t>𝑥</m:t>
                        </m:r>
                      </m:e>
                    </m:nary>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f(x) est une fonction constante  </a:t>
                </a:r>
                <a14:m>
                  <m:oMath xmlns:m="http://schemas.openxmlformats.org/officeDocument/2006/math">
                    <m:f>
                      <m:fPr>
                        <m:ctrlPr>
                          <a:rPr lang="fr-FR" sz="2400" i="1" spc="-1" dirty="0" smtClean="0">
                            <a:solidFill>
                              <a:srgbClr val="376092"/>
                            </a:solidFill>
                            <a:latin typeface="Cambria Math" panose="02040503050406030204" pitchFamily="18" charset="0"/>
                          </a:rPr>
                        </m:ctrlPr>
                      </m:fPr>
                      <m:num>
                        <m:r>
                          <a:rPr lang="fr-FR" sz="2400" i="0" spc="-1" dirty="0">
                            <a:solidFill>
                              <a:srgbClr val="376092"/>
                            </a:solidFill>
                            <a:latin typeface="Cambria Math" panose="02040503050406030204" pitchFamily="18" charset="0"/>
                          </a:rPr>
                          <m:t>1</m:t>
                        </m:r>
                      </m:num>
                      <m:den>
                        <m:r>
                          <a:rPr lang="fr-FR" sz="2400" i="1" spc="-1" dirty="0">
                            <a:solidFill>
                              <a:srgbClr val="376092"/>
                            </a:solidFill>
                            <a:latin typeface="Cambria Math" panose="02040503050406030204" pitchFamily="18" charset="0"/>
                          </a:rPr>
                          <m:t>𝑏</m:t>
                        </m:r>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𝑎</m:t>
                        </m:r>
                      </m:den>
                    </m:f>
                  </m:oMath>
                </a14:m>
                <a:r>
                  <a:rPr lang="fr-FR" sz="2400" spc="-1" dirty="0">
                    <a:solidFill>
                      <a:srgbClr val="376092"/>
                    </a:solidFill>
                    <a:latin typeface="Calibri"/>
                  </a:rPr>
                  <a:t> et ne contient pas x:</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E(X) = </a:t>
                </a:r>
                <a14:m>
                  <m:oMath xmlns:m="http://schemas.openxmlformats.org/officeDocument/2006/math">
                    <m:f>
                      <m:fPr>
                        <m:ctrlPr>
                          <a:rPr lang="fr-FR" sz="2400" i="1" spc="-1" dirty="0">
                            <a:solidFill>
                              <a:srgbClr val="376092"/>
                            </a:solidFill>
                            <a:latin typeface="Cambria Math" panose="02040503050406030204" pitchFamily="18" charset="0"/>
                          </a:rPr>
                        </m:ctrlPr>
                      </m:fPr>
                      <m:num>
                        <m:r>
                          <a:rPr lang="fr-FR" sz="2400" i="0" spc="-1" dirty="0">
                            <a:solidFill>
                              <a:srgbClr val="376092"/>
                            </a:solidFill>
                            <a:latin typeface="Cambria Math" panose="02040503050406030204" pitchFamily="18" charset="0"/>
                          </a:rPr>
                          <m:t>1</m:t>
                        </m:r>
                      </m:num>
                      <m:den>
                        <m:r>
                          <a:rPr lang="fr-FR" sz="2400" i="1" spc="-1" dirty="0">
                            <a:solidFill>
                              <a:srgbClr val="376092"/>
                            </a:solidFill>
                            <a:latin typeface="Cambria Math" panose="02040503050406030204" pitchFamily="18" charset="0"/>
                          </a:rPr>
                          <m:t>𝑏</m:t>
                        </m:r>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𝑎</m:t>
                        </m:r>
                      </m:den>
                    </m:f>
                    <m:sSubSup>
                      <m:sSubSupPr>
                        <m:ctrlPr>
                          <a:rPr lang="fr-FR" sz="2400" i="1" spc="-1" dirty="0">
                            <a:solidFill>
                              <a:srgbClr val="376092"/>
                            </a:solidFill>
                            <a:latin typeface="Cambria Math" panose="02040503050406030204" pitchFamily="18" charset="0"/>
                          </a:rPr>
                        </m:ctrlPr>
                      </m:sSubSupPr>
                      <m:e>
                        <m:d>
                          <m:dPr>
                            <m:begChr m:val="["/>
                            <m:endChr m:val="]"/>
                            <m:ctrlPr>
                              <a:rPr lang="fr-FR" sz="2400" i="1" spc="-1" dirty="0">
                                <a:solidFill>
                                  <a:srgbClr val="376092"/>
                                </a:solidFill>
                                <a:latin typeface="Cambria Math" panose="02040503050406030204" pitchFamily="18" charset="0"/>
                              </a:rPr>
                            </m:ctrlPr>
                          </m:dPr>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b="0" i="1" spc="-1" dirty="0" smtClean="0">
                                        <a:solidFill>
                                          <a:srgbClr val="376092"/>
                                        </a:solidFill>
                                        <a:latin typeface="Cambria Math" panose="02040503050406030204" pitchFamily="18" charset="0"/>
                                      </a:rPr>
                                      <m:t>𝑥</m:t>
                                    </m:r>
                                  </m:e>
                                  <m:sup>
                                    <m:r>
                                      <a:rPr lang="fr-FR" sz="2400" i="0" spc="-1" dirty="0">
                                        <a:solidFill>
                                          <a:srgbClr val="376092"/>
                                        </a:solidFill>
                                        <a:latin typeface="Cambria Math" panose="02040503050406030204" pitchFamily="18" charset="0"/>
                                      </a:rPr>
                                      <m:t>2</m:t>
                                    </m:r>
                                  </m:sup>
                                </m:sSup>
                              </m:num>
                              <m:den>
                                <m:r>
                                  <a:rPr lang="fr-FR" sz="2400" i="0" spc="-1" dirty="0">
                                    <a:solidFill>
                                      <a:srgbClr val="376092"/>
                                    </a:solidFill>
                                    <a:latin typeface="Cambria Math" panose="02040503050406030204" pitchFamily="18" charset="0"/>
                                  </a:rPr>
                                  <m:t>2</m:t>
                                </m:r>
                              </m:den>
                            </m:f>
                          </m:e>
                        </m:d>
                      </m:e>
                      <m:sub>
                        <m:r>
                          <a:rPr lang="fr-FR" sz="2400" i="1" spc="-1" dirty="0">
                            <a:solidFill>
                              <a:srgbClr val="376092"/>
                            </a:solidFill>
                            <a:latin typeface="Cambria Math" panose="02040503050406030204" pitchFamily="18" charset="0"/>
                          </a:rPr>
                          <m:t>𝑎</m:t>
                        </m:r>
                      </m:sub>
                      <m:sup>
                        <m:r>
                          <a:rPr lang="fr-FR" sz="2400" i="1" spc="-1" dirty="0">
                            <a:solidFill>
                              <a:srgbClr val="376092"/>
                            </a:solidFill>
                            <a:latin typeface="Cambria Math" panose="02040503050406030204" pitchFamily="18" charset="0"/>
                          </a:rPr>
                          <m:t>𝑏</m:t>
                        </m:r>
                      </m:sup>
                    </m:sSubSup>
                    <m:r>
                      <a:rPr lang="fr-FR" sz="2400" i="0" spc="-1" dirty="0">
                        <a:solidFill>
                          <a:srgbClr val="376092"/>
                        </a:solidFill>
                        <a:latin typeface="Cambria Math" panose="02040503050406030204" pitchFamily="18" charset="0"/>
                      </a:rPr>
                      <m:t>=</m:t>
                    </m:r>
                    <m:f>
                      <m:fPr>
                        <m:ctrlPr>
                          <a:rPr lang="fr-FR" sz="2400" i="1" spc="-1" dirty="0">
                            <a:solidFill>
                              <a:srgbClr val="376092"/>
                            </a:solidFill>
                            <a:latin typeface="Cambria Math" panose="02040503050406030204" pitchFamily="18" charset="0"/>
                          </a:rPr>
                        </m:ctrlPr>
                      </m:fPr>
                      <m:num>
                        <m:r>
                          <a:rPr lang="fr-FR" sz="2400" i="0" spc="-1" dirty="0">
                            <a:solidFill>
                              <a:srgbClr val="376092"/>
                            </a:solidFill>
                            <a:latin typeface="Cambria Math" panose="02040503050406030204" pitchFamily="18" charset="0"/>
                          </a:rPr>
                          <m:t>1</m:t>
                        </m:r>
                      </m:num>
                      <m:den>
                        <m:r>
                          <a:rPr lang="fr-FR" sz="2400" i="1" spc="-1" dirty="0">
                            <a:solidFill>
                              <a:srgbClr val="376092"/>
                            </a:solidFill>
                            <a:latin typeface="Cambria Math" panose="02040503050406030204" pitchFamily="18" charset="0"/>
                          </a:rPr>
                          <m:t>𝑏</m:t>
                        </m:r>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𝑎</m:t>
                        </m:r>
                      </m:den>
                    </m:f>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𝑏</m:t>
                            </m:r>
                          </m:e>
                          <m:sup>
                            <m:r>
                              <a:rPr lang="fr-FR" sz="2400" i="0" spc="-1" dirty="0">
                                <a:solidFill>
                                  <a:srgbClr val="376092"/>
                                </a:solidFill>
                                <a:latin typeface="Cambria Math" panose="02040503050406030204" pitchFamily="18" charset="0"/>
                              </a:rPr>
                              <m:t>2</m:t>
                            </m:r>
                          </m:sup>
                        </m:sSup>
                        <m:r>
                          <a:rPr lang="fr-FR" sz="2400" i="0" spc="-1" dirty="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𝑎</m:t>
                            </m:r>
                          </m:e>
                          <m:sup>
                            <m:r>
                              <a:rPr lang="fr-FR" sz="2400" i="0" spc="-1" dirty="0">
                                <a:solidFill>
                                  <a:srgbClr val="376092"/>
                                </a:solidFill>
                                <a:latin typeface="Cambria Math" panose="02040503050406030204" pitchFamily="18" charset="0"/>
                              </a:rPr>
                              <m:t>2</m:t>
                            </m:r>
                          </m:sup>
                        </m:sSup>
                      </m:num>
                      <m:den>
                        <m:r>
                          <a:rPr lang="fr-FR" sz="2400" i="0" spc="-1" dirty="0">
                            <a:solidFill>
                              <a:srgbClr val="376092"/>
                            </a:solidFill>
                            <a:latin typeface="Cambria Math" panose="02040503050406030204" pitchFamily="18" charset="0"/>
                          </a:rPr>
                          <m:t>2</m:t>
                        </m:r>
                      </m:den>
                    </m:f>
                    <m:r>
                      <a:rPr lang="fr-FR" sz="2400" i="0" spc="-1" dirty="0">
                        <a:solidFill>
                          <a:srgbClr val="376092"/>
                        </a:solidFill>
                        <a:latin typeface="Cambria Math" panose="02040503050406030204" pitchFamily="18" charset="0"/>
                      </a:rPr>
                      <m:t>=</m:t>
                    </m:r>
                    <m:f>
                      <m:fPr>
                        <m:ctrlPr>
                          <a:rPr lang="fr-FR" sz="2400" i="1" spc="-1" dirty="0">
                            <a:solidFill>
                              <a:srgbClr val="376092"/>
                            </a:solidFill>
                            <a:latin typeface="Cambria Math" panose="02040503050406030204" pitchFamily="18" charset="0"/>
                          </a:rPr>
                        </m:ctrlPr>
                      </m:fPr>
                      <m:num>
                        <m:r>
                          <a:rPr lang="fr-FR" sz="2400" i="1" spc="-1" dirty="0">
                            <a:solidFill>
                              <a:srgbClr val="376092"/>
                            </a:solidFill>
                            <a:latin typeface="Cambria Math" panose="02040503050406030204" pitchFamily="18" charset="0"/>
                          </a:rPr>
                          <m:t>𝑎</m:t>
                        </m:r>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𝑏</m:t>
                        </m:r>
                      </m:num>
                      <m:den>
                        <m:r>
                          <a:rPr lang="fr-FR" sz="2400" i="0" spc="-1" dirty="0">
                            <a:solidFill>
                              <a:srgbClr val="376092"/>
                            </a:solidFill>
                            <a:latin typeface="Cambria Math" panose="02040503050406030204" pitchFamily="18" charset="0"/>
                          </a:rPr>
                          <m:t>2</m:t>
                        </m:r>
                      </m:den>
                    </m:f>
                  </m:oMath>
                </a14:m>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376887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5" ma:contentTypeDescription="Crée un document." ma:contentTypeScope="" ma:versionID="164c25963b1adeeea6dd707fda99622e">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51d11e80cf5ede38c7d84f65e3dfbba5"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a2ae5227-5587-46aa-a45e-4471b92825eb}" ma:internalName="TaxCatchAll" ma:showField="CatchAllData" ma:web="4457043f-fd85-4799-80f5-1f6eaf5bc4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e294f3-4627-4ce5-bb05-78017f98850e">
      <Terms xmlns="http://schemas.microsoft.com/office/infopath/2007/PartnerControls"/>
    </lcf76f155ced4ddcb4097134ff3c332f>
    <TaxCatchAll xmlns="4457043f-fd85-4799-80f5-1f6eaf5bc423" xsi:nil="true"/>
  </documentManagement>
</p:properties>
</file>

<file path=customXml/itemProps1.xml><?xml version="1.0" encoding="utf-8"?>
<ds:datastoreItem xmlns:ds="http://schemas.openxmlformats.org/officeDocument/2006/customXml" ds:itemID="{69C3349B-AB15-47EB-A612-798E7C5AB104}"/>
</file>

<file path=customXml/itemProps2.xml><?xml version="1.0" encoding="utf-8"?>
<ds:datastoreItem xmlns:ds="http://schemas.openxmlformats.org/officeDocument/2006/customXml" ds:itemID="{403CABA6-A0CD-4B7E-92AB-AA08A6787F84}"/>
</file>

<file path=customXml/itemProps3.xml><?xml version="1.0" encoding="utf-8"?>
<ds:datastoreItem xmlns:ds="http://schemas.openxmlformats.org/officeDocument/2006/customXml" ds:itemID="{C58B7001-923E-4862-8068-B143CBED0CFB}"/>
</file>

<file path=docProps/app.xml><?xml version="1.0" encoding="utf-8"?>
<Properties xmlns="http://schemas.openxmlformats.org/officeDocument/2006/extended-properties" xmlns:vt="http://schemas.openxmlformats.org/officeDocument/2006/docPropsVTypes">
  <Template/>
  <TotalTime>7551</TotalTime>
  <Words>3137</Words>
  <Application>Microsoft Office PowerPoint</Application>
  <PresentationFormat>Affichage à l'écran (4:3)</PresentationFormat>
  <Paragraphs>415</Paragraphs>
  <Slides>34</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34</vt:i4>
      </vt:variant>
    </vt:vector>
  </HeadingPairs>
  <TitlesOfParts>
    <vt:vector size="43" baseType="lpstr">
      <vt:lpstr>Arial</vt:lpstr>
      <vt:lpstr>Calibri</vt:lpstr>
      <vt:lpstr>Cambria Math</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312</cp:revision>
  <dcterms:created xsi:type="dcterms:W3CDTF">2012-01-17T22:15:29Z</dcterms:created>
  <dcterms:modified xsi:type="dcterms:W3CDTF">2021-11-20T20:18:19Z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