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 id="2147483661" r:id="rId5"/>
    <p:sldMasterId id="2147483674" r:id="rId6"/>
  </p:sldMasterIdLst>
  <p:notesMasterIdLst>
    <p:notesMasterId r:id="rId23"/>
  </p:notesMasterIdLst>
  <p:sldIdLst>
    <p:sldId id="256" r:id="rId7"/>
    <p:sldId id="343" r:id="rId8"/>
    <p:sldId id="382" r:id="rId9"/>
    <p:sldId id="376" r:id="rId10"/>
    <p:sldId id="393" r:id="rId11"/>
    <p:sldId id="378" r:id="rId12"/>
    <p:sldId id="392" r:id="rId13"/>
    <p:sldId id="377" r:id="rId14"/>
    <p:sldId id="383" r:id="rId15"/>
    <p:sldId id="384" r:id="rId16"/>
    <p:sldId id="385" r:id="rId17"/>
    <p:sldId id="386" r:id="rId18"/>
    <p:sldId id="387" r:id="rId19"/>
    <p:sldId id="389" r:id="rId20"/>
    <p:sldId id="388" r:id="rId21"/>
    <p:sldId id="281" r:id="rId22"/>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355AEB-0A8B-4C80-8D84-52CE71FCF751}" v="2" dt="2022-02-25T19:17:13.93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12" autoAdjust="0"/>
  </p:normalViewPr>
  <p:slideViewPr>
    <p:cSldViewPr snapToGrid="0">
      <p:cViewPr varScale="1">
        <p:scale>
          <a:sx n="108" d="100"/>
          <a:sy n="108" d="100"/>
        </p:scale>
        <p:origin x="1704" y="102"/>
      </p:cViewPr>
      <p:guideLst/>
    </p:cSldViewPr>
  </p:slideViewPr>
  <p:outlineViewPr>
    <p:cViewPr>
      <p:scale>
        <a:sx n="33" d="100"/>
        <a:sy n="33" d="100"/>
      </p:scale>
      <p:origin x="0" y="-3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IDUM Théo" userId="S::alss-sio-slam21-bth@ccicampus.fr::1295fc1d-d80d-4f06-b2a9-aac32a128e66" providerId="AD" clId="Web-{A1355AEB-0A8B-4C80-8D84-52CE71FCF751}"/>
    <pc:docChg chg="sldOrd">
      <pc:chgData name="BOLIDUM Théo" userId="S::alss-sio-slam21-bth@ccicampus.fr::1295fc1d-d80d-4f06-b2a9-aac32a128e66" providerId="AD" clId="Web-{A1355AEB-0A8B-4C80-8D84-52CE71FCF751}" dt="2022-02-25T19:17:13.932" v="1"/>
      <pc:docMkLst>
        <pc:docMk/>
      </pc:docMkLst>
      <pc:sldChg chg="ord">
        <pc:chgData name="BOLIDUM Théo" userId="S::alss-sio-slam21-bth@ccicampus.fr::1295fc1d-d80d-4f06-b2a9-aac32a128e66" providerId="AD" clId="Web-{A1355AEB-0A8B-4C80-8D84-52CE71FCF751}" dt="2022-02-25T19:17:10.854" v="0"/>
        <pc:sldMkLst>
          <pc:docMk/>
          <pc:sldMk cId="0" sldId="281"/>
        </pc:sldMkLst>
      </pc:sldChg>
      <pc:sldChg chg="ord">
        <pc:chgData name="BOLIDUM Théo" userId="S::alss-sio-slam21-bth@ccicampus.fr::1295fc1d-d80d-4f06-b2a9-aac32a128e66" providerId="AD" clId="Web-{A1355AEB-0A8B-4C80-8D84-52CE71FCF751}" dt="2022-02-25T19:17:13.932" v="1"/>
        <pc:sldMkLst>
          <pc:docMk/>
          <pc:sldMk cId="689087544" sldId="3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25/02/2022</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‹N°›</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‹N°›</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4149000"/>
            <a:ext cx="8380674" cy="1469520"/>
          </a:xfrm>
          <a:prstGeom prst="rect">
            <a:avLst/>
          </a:prstGeom>
          <a:noFill/>
          <a:ln w="0">
            <a:noFill/>
          </a:ln>
        </p:spPr>
        <p:txBody>
          <a:bodyPr lIns="0" tIns="0" rIns="0" bIns="0" anchor="ctr">
            <a:noAutofit/>
          </a:bodyPr>
          <a:lstStyle/>
          <a:p>
            <a:pPr algn="r"/>
            <a:r>
              <a:rPr lang="fr-FR" sz="4400" spc="-1" dirty="0">
                <a:solidFill>
                  <a:srgbClr val="376092"/>
                </a:solidFill>
                <a:latin typeface="Arial"/>
              </a:rPr>
              <a:t>Statistiques</a:t>
            </a:r>
            <a:br>
              <a:rPr dirty="0"/>
            </a:br>
            <a:r>
              <a:rPr lang="fr-FR" sz="4400" spc="-1" dirty="0">
                <a:solidFill>
                  <a:srgbClr val="376092"/>
                </a:solidFill>
                <a:latin typeface="Arial"/>
              </a:rPr>
              <a:t>Loi de poisson </a:t>
            </a:r>
            <a:endParaRPr lang="en-US" sz="4400" spc="-1" dirty="0">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a:solidFill>
                  <a:srgbClr val="999999"/>
                </a:solidFill>
                <a:latin typeface="Arial"/>
              </a:rPr>
              <a:t>CCI Campus</a:t>
            </a:r>
            <a:endParaRPr lang="en-US" sz="2400" b="0" strike="noStrike" spc="-1" dirty="0">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Philippe Schlegel</a:t>
            </a:r>
            <a:endParaRPr lang="en-US" sz="2400" b="0" strike="noStrike" spc="-1" dirty="0">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de Poisson - explication :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199" y="1417320"/>
                <a:ext cx="8331693" cy="470844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Donc </a:t>
                </a:r>
                <a14:m>
                  <m:oMath xmlns:m="http://schemas.openxmlformats.org/officeDocument/2006/math">
                    <m:nary>
                      <m:naryPr>
                        <m:chr m:val="∑"/>
                        <m:limLoc m:val="undOvr"/>
                        <m:grow m:val="on"/>
                        <m:ctrlPr>
                          <a:rPr lang="fr-FR" sz="2400" i="1" spc="-1" dirty="0" smtClean="0">
                            <a:solidFill>
                              <a:srgbClr val="376092"/>
                            </a:solidFill>
                            <a:latin typeface="Cambria Math" panose="02040503050406030204" pitchFamily="18" charset="0"/>
                          </a:rPr>
                        </m:ctrlPr>
                      </m:naryPr>
                      <m:sub>
                        <m:r>
                          <a:rPr lang="fr-FR" sz="2400" i="1" spc="-1" dirty="0" smtClean="0">
                            <a:solidFill>
                              <a:srgbClr val="376092"/>
                            </a:solidFill>
                            <a:latin typeface="Cambria Math" panose="02040503050406030204" pitchFamily="18" charset="0"/>
                          </a:rPr>
                          <m:t>𝑘</m:t>
                        </m:r>
                        <m:r>
                          <a:rPr lang="fr-FR" sz="2400" i="0" spc="-1" dirty="0" smtClean="0">
                            <a:solidFill>
                              <a:srgbClr val="376092"/>
                            </a:solidFill>
                            <a:latin typeface="Cambria Math" panose="02040503050406030204" pitchFamily="18" charset="0"/>
                          </a:rPr>
                          <m:t>=0</m:t>
                        </m:r>
                      </m:sub>
                      <m:sup>
                        <m:r>
                          <a:rPr lang="fr-FR" sz="2400" i="0" spc="-1" dirty="0" smtClean="0">
                            <a:solidFill>
                              <a:srgbClr val="376092"/>
                            </a:solidFill>
                            <a:latin typeface="Cambria Math" panose="02040503050406030204" pitchFamily="18" charset="0"/>
                          </a:rPr>
                          <m:t>∞</m:t>
                        </m:r>
                      </m:sup>
                      <m:e>
                        <m:r>
                          <a:rPr lang="fr-FR" sz="2400" i="1" spc="-1" dirty="0" smtClean="0">
                            <a:solidFill>
                              <a:srgbClr val="376092"/>
                            </a:solidFill>
                            <a:latin typeface="Cambria Math" panose="02040503050406030204" pitchFamily="18" charset="0"/>
                          </a:rPr>
                          <m:t>𝑝</m:t>
                        </m:r>
                        <m:d>
                          <m:dPr>
                            <m:ctrlPr>
                              <a:rPr lang="fr-FR" sz="2400" i="1" spc="-1" dirty="0" smtClean="0">
                                <a:solidFill>
                                  <a:srgbClr val="376092"/>
                                </a:solidFill>
                                <a:latin typeface="Cambria Math" panose="02040503050406030204" pitchFamily="18" charset="0"/>
                              </a:rPr>
                            </m:ctrlPr>
                          </m:dPr>
                          <m:e>
                            <m:r>
                              <a:rPr lang="fr-FR" sz="2400" i="1" spc="-1" dirty="0" smtClean="0">
                                <a:solidFill>
                                  <a:srgbClr val="376092"/>
                                </a:solidFill>
                                <a:latin typeface="Cambria Math" panose="02040503050406030204" pitchFamily="18" charset="0"/>
                              </a:rPr>
                              <m:t>𝑥</m:t>
                            </m:r>
                            <m:r>
                              <a:rPr lang="fr-FR" sz="2400" i="0" spc="-1" dirty="0" smtClean="0">
                                <a:solidFill>
                                  <a:srgbClr val="376092"/>
                                </a:solidFill>
                                <a:latin typeface="Cambria Math" panose="02040503050406030204" pitchFamily="18" charset="0"/>
                              </a:rPr>
                              <m:t>=</m:t>
                            </m:r>
                            <m:r>
                              <a:rPr lang="fr-FR" sz="2400" i="1" spc="-1" dirty="0" smtClean="0">
                                <a:solidFill>
                                  <a:srgbClr val="376092"/>
                                </a:solidFill>
                                <a:latin typeface="Cambria Math" panose="02040503050406030204" pitchFamily="18" charset="0"/>
                              </a:rPr>
                              <m:t>𝑘</m:t>
                            </m:r>
                          </m:e>
                        </m:d>
                      </m:e>
                    </m:nary>
                    <m:r>
                      <a:rPr lang="fr-FR" sz="2400" i="0" spc="-1" dirty="0" smtClean="0">
                        <a:solidFill>
                          <a:srgbClr val="376092"/>
                        </a:solidFill>
                        <a:latin typeface="Cambria Math" panose="02040503050406030204" pitchFamily="18" charset="0"/>
                      </a:rPr>
                      <m:t>=</m:t>
                    </m:r>
                    <m:nary>
                      <m:naryPr>
                        <m:chr m:val="∑"/>
                        <m:limLoc m:val="undOvr"/>
                        <m:grow m:val="on"/>
                        <m:ctrlPr>
                          <a:rPr lang="fr-FR" sz="2400" i="1" spc="-1" dirty="0" smtClean="0">
                            <a:solidFill>
                              <a:srgbClr val="376092"/>
                            </a:solidFill>
                            <a:latin typeface="Cambria Math" panose="02040503050406030204" pitchFamily="18" charset="0"/>
                          </a:rPr>
                        </m:ctrlPr>
                      </m:naryPr>
                      <m:sub>
                        <m:r>
                          <a:rPr lang="fr-FR" sz="2400" i="1" spc="-1" dirty="0">
                            <a:solidFill>
                              <a:srgbClr val="376092"/>
                            </a:solidFill>
                            <a:latin typeface="Cambria Math" panose="02040503050406030204" pitchFamily="18" charset="0"/>
                          </a:rPr>
                          <m:t>𝑘</m:t>
                        </m:r>
                        <m:r>
                          <a:rPr lang="fr-FR" sz="2400" i="0" spc="-1" dirty="0">
                            <a:solidFill>
                              <a:srgbClr val="376092"/>
                            </a:solidFill>
                            <a:latin typeface="Cambria Math" panose="02040503050406030204" pitchFamily="18" charset="0"/>
                          </a:rPr>
                          <m:t>=0</m:t>
                        </m:r>
                      </m:sub>
                      <m:sup>
                        <m:r>
                          <a:rPr lang="fr-FR" sz="2400" i="0" spc="-1" dirty="0">
                            <a:solidFill>
                              <a:srgbClr val="376092"/>
                            </a:solidFill>
                            <a:latin typeface="Cambria Math" panose="02040503050406030204" pitchFamily="18" charset="0"/>
                          </a:rPr>
                          <m:t>∞</m:t>
                        </m:r>
                      </m:sup>
                      <m:e>
                        <m:f>
                          <m:fPr>
                            <m:ctrlPr>
                              <a:rPr lang="fr-FR" sz="2400" i="1" spc="-1" dirty="0">
                                <a:solidFill>
                                  <a:srgbClr val="376092"/>
                                </a:solidFill>
                                <a:latin typeface="Cambria Math" panose="02040503050406030204" pitchFamily="18" charset="0"/>
                              </a:rPr>
                            </m:ctrlPr>
                          </m:fPr>
                          <m:num>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𝜆</m:t>
                                </m:r>
                              </m:e>
                              <m:sup>
                                <m:r>
                                  <a:rPr lang="fr-FR" sz="2400" i="1" spc="-1" dirty="0">
                                    <a:solidFill>
                                      <a:srgbClr val="376092"/>
                                    </a:solidFill>
                                    <a:latin typeface="Cambria Math" panose="02040503050406030204" pitchFamily="18" charset="0"/>
                                  </a:rPr>
                                  <m:t>𝑘</m:t>
                                </m:r>
                              </m:sup>
                            </m:sSup>
                          </m:num>
                          <m:den>
                            <m:r>
                              <a:rPr lang="fr-FR" sz="2400" i="1" spc="-1" dirty="0">
                                <a:solidFill>
                                  <a:srgbClr val="376092"/>
                                </a:solidFill>
                                <a:latin typeface="Cambria Math" panose="02040503050406030204" pitchFamily="18" charset="0"/>
                              </a:rPr>
                              <m:t>𝑘</m:t>
                            </m:r>
                            <m:r>
                              <a:rPr lang="fr-FR" sz="2400" i="0" spc="-1" dirty="0">
                                <a:solidFill>
                                  <a:srgbClr val="376092"/>
                                </a:solidFill>
                                <a:latin typeface="Cambria Math" panose="02040503050406030204" pitchFamily="18" charset="0"/>
                              </a:rPr>
                              <m:t>!</m:t>
                            </m:r>
                          </m:den>
                        </m:f>
                        <m:sSup>
                          <m:sSupPr>
                            <m:ctrlPr>
                              <a:rPr lang="fr-FR" sz="2400" i="1" spc="-1" dirty="0">
                                <a:solidFill>
                                  <a:srgbClr val="376092"/>
                                </a:solidFill>
                                <a:latin typeface="Cambria Math" panose="02040503050406030204" pitchFamily="18" charset="0"/>
                              </a:rPr>
                            </m:ctrlPr>
                          </m:sSupPr>
                          <m:e>
                            <m:r>
                              <a:rPr lang="fr-FR" sz="2400" i="0" spc="-1" dirty="0">
                                <a:solidFill>
                                  <a:srgbClr val="376092"/>
                                </a:solidFill>
                                <a:latin typeface="Cambria Math" panose="02040503050406030204" pitchFamily="18" charset="0"/>
                              </a:rPr>
                              <m:t>ⅇ</m:t>
                            </m:r>
                          </m:e>
                          <m:sup>
                            <m:r>
                              <a:rPr lang="fr-FR" sz="2400" i="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𝜆</m:t>
                            </m:r>
                          </m:sup>
                        </m:sSup>
                      </m:e>
                    </m:nary>
                  </m:oMath>
                </a14:m>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14:m>
                  <m:oMath xmlns:m="http://schemas.openxmlformats.org/officeDocument/2006/math">
                    <m:sSup>
                      <m:sSupPr>
                        <m:ctrlPr>
                          <a:rPr lang="fr-FR" sz="2400" i="1" spc="-1" dirty="0" smtClean="0">
                            <a:solidFill>
                              <a:srgbClr val="376092"/>
                            </a:solidFill>
                            <a:latin typeface="Cambria Math" panose="02040503050406030204" pitchFamily="18" charset="0"/>
                          </a:rPr>
                        </m:ctrlPr>
                      </m:sSupPr>
                      <m:e>
                        <m:r>
                          <a:rPr lang="fr-FR" sz="2400" i="0" spc="-1" dirty="0">
                            <a:solidFill>
                              <a:srgbClr val="376092"/>
                            </a:solidFill>
                            <a:latin typeface="Cambria Math" panose="02040503050406030204" pitchFamily="18" charset="0"/>
                          </a:rPr>
                          <m:t>ⅇ</m:t>
                        </m:r>
                      </m:e>
                      <m:sup>
                        <m:r>
                          <a:rPr lang="fr-FR" sz="2400" i="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𝜆</m:t>
                        </m:r>
                      </m:sup>
                    </m:sSup>
                  </m:oMath>
                </a14:m>
                <a:r>
                  <a:rPr lang="fr-FR" sz="2400" spc="-1" dirty="0">
                    <a:solidFill>
                      <a:srgbClr val="376092"/>
                    </a:solidFill>
                    <a:latin typeface="Calibri"/>
                  </a:rPr>
                  <a:t> est indépendant de la variation du paramètre k donc :</a:t>
                </a:r>
              </a:p>
              <a:p>
                <a:pPr marL="864000" lvl="1" indent="-324000">
                  <a:spcAft>
                    <a:spcPts val="1134"/>
                  </a:spcAft>
                  <a:buClr>
                    <a:srgbClr val="000000"/>
                  </a:buClr>
                  <a:buSzPct val="45000"/>
                  <a:buFont typeface="Wingdings" charset="2"/>
                  <a:buChar char=""/>
                </a:pPr>
                <a14:m>
                  <m:oMath xmlns:m="http://schemas.openxmlformats.org/officeDocument/2006/math">
                    <m:nary>
                      <m:naryPr>
                        <m:chr m:val="∑"/>
                        <m:limLoc m:val="undOvr"/>
                        <m:grow m:val="on"/>
                        <m:ctrlPr>
                          <a:rPr lang="fr-FR" sz="2400" i="1" spc="-1" dirty="0" smtClean="0">
                            <a:solidFill>
                              <a:srgbClr val="376092"/>
                            </a:solidFill>
                            <a:latin typeface="Cambria Math" panose="02040503050406030204" pitchFamily="18" charset="0"/>
                          </a:rPr>
                        </m:ctrlPr>
                      </m:naryPr>
                      <m:sub>
                        <m:r>
                          <a:rPr lang="fr-FR" sz="2400" i="1" spc="-1" dirty="0" smtClean="0">
                            <a:solidFill>
                              <a:srgbClr val="376092"/>
                            </a:solidFill>
                            <a:latin typeface="Cambria Math" panose="02040503050406030204" pitchFamily="18" charset="0"/>
                          </a:rPr>
                          <m:t>𝑘</m:t>
                        </m:r>
                        <m:r>
                          <a:rPr lang="fr-FR" sz="2400" i="0" spc="-1" dirty="0" smtClean="0">
                            <a:solidFill>
                              <a:srgbClr val="376092"/>
                            </a:solidFill>
                            <a:latin typeface="Cambria Math" panose="02040503050406030204" pitchFamily="18" charset="0"/>
                          </a:rPr>
                          <m:t>=0</m:t>
                        </m:r>
                      </m:sub>
                      <m:sup>
                        <m:r>
                          <a:rPr lang="fr-FR" sz="2400" i="0" spc="-1" dirty="0" smtClean="0">
                            <a:solidFill>
                              <a:srgbClr val="376092"/>
                            </a:solidFill>
                            <a:latin typeface="Cambria Math" panose="02040503050406030204" pitchFamily="18" charset="0"/>
                          </a:rPr>
                          <m:t>∞</m:t>
                        </m:r>
                      </m:sup>
                      <m:e>
                        <m:r>
                          <a:rPr lang="fr-FR" sz="2400" i="1" spc="-1" dirty="0" smtClean="0">
                            <a:solidFill>
                              <a:srgbClr val="376092"/>
                            </a:solidFill>
                            <a:latin typeface="Cambria Math" panose="02040503050406030204" pitchFamily="18" charset="0"/>
                          </a:rPr>
                          <m:t>𝑝</m:t>
                        </m:r>
                        <m:d>
                          <m:dPr>
                            <m:ctrlPr>
                              <a:rPr lang="fr-FR" sz="2400" i="1" spc="-1" dirty="0" smtClean="0">
                                <a:solidFill>
                                  <a:srgbClr val="376092"/>
                                </a:solidFill>
                                <a:latin typeface="Cambria Math" panose="02040503050406030204" pitchFamily="18" charset="0"/>
                              </a:rPr>
                            </m:ctrlPr>
                          </m:dPr>
                          <m:e>
                            <m:r>
                              <a:rPr lang="fr-FR" sz="2400" i="1" spc="-1" dirty="0" smtClean="0">
                                <a:solidFill>
                                  <a:srgbClr val="376092"/>
                                </a:solidFill>
                                <a:latin typeface="Cambria Math" panose="02040503050406030204" pitchFamily="18" charset="0"/>
                              </a:rPr>
                              <m:t>𝑥</m:t>
                            </m:r>
                            <m:r>
                              <a:rPr lang="fr-FR" sz="2400" i="0" spc="-1" dirty="0" smtClean="0">
                                <a:solidFill>
                                  <a:srgbClr val="376092"/>
                                </a:solidFill>
                                <a:latin typeface="Cambria Math" panose="02040503050406030204" pitchFamily="18" charset="0"/>
                              </a:rPr>
                              <m:t>=</m:t>
                            </m:r>
                            <m:r>
                              <a:rPr lang="fr-FR" sz="2400" i="1" spc="-1" dirty="0" smtClean="0">
                                <a:solidFill>
                                  <a:srgbClr val="376092"/>
                                </a:solidFill>
                                <a:latin typeface="Cambria Math" panose="02040503050406030204" pitchFamily="18" charset="0"/>
                              </a:rPr>
                              <m:t>𝑘</m:t>
                            </m:r>
                          </m:e>
                        </m:d>
                      </m:e>
                    </m:nary>
                    <m:r>
                      <a:rPr lang="fr-FR" sz="2400" i="0" spc="-1" dirty="0" smtClean="0">
                        <a:solidFill>
                          <a:srgbClr val="376092"/>
                        </a:solidFill>
                        <a:latin typeface="Cambria Math" panose="02040503050406030204" pitchFamily="18" charset="0"/>
                      </a:rPr>
                      <m:t>=</m:t>
                    </m:r>
                    <m:sSup>
                      <m:sSupPr>
                        <m:ctrlPr>
                          <a:rPr lang="fr-FR" sz="2400" i="1" spc="-1" dirty="0">
                            <a:solidFill>
                              <a:srgbClr val="376092"/>
                            </a:solidFill>
                            <a:latin typeface="Cambria Math" panose="02040503050406030204" pitchFamily="18" charset="0"/>
                          </a:rPr>
                        </m:ctrlPr>
                      </m:sSupPr>
                      <m:e>
                        <m:r>
                          <a:rPr lang="fr-FR" sz="2400" spc="-1" dirty="0">
                            <a:solidFill>
                              <a:srgbClr val="376092"/>
                            </a:solidFill>
                            <a:latin typeface="Cambria Math" panose="02040503050406030204" pitchFamily="18" charset="0"/>
                          </a:rPr>
                          <m:t>ⅇ</m:t>
                        </m:r>
                      </m:e>
                      <m:sup>
                        <m:r>
                          <a:rPr lang="fr-FR" sz="240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𝜆</m:t>
                        </m:r>
                      </m:sup>
                    </m:sSup>
                    <m:nary>
                      <m:naryPr>
                        <m:chr m:val="∑"/>
                        <m:limLoc m:val="undOvr"/>
                        <m:grow m:val="on"/>
                        <m:ctrlPr>
                          <a:rPr lang="fr-FR" sz="2400" i="1" spc="-1" dirty="0" smtClean="0">
                            <a:solidFill>
                              <a:srgbClr val="376092"/>
                            </a:solidFill>
                            <a:latin typeface="Cambria Math" panose="02040503050406030204" pitchFamily="18" charset="0"/>
                          </a:rPr>
                        </m:ctrlPr>
                      </m:naryPr>
                      <m:sub>
                        <m:r>
                          <a:rPr lang="fr-FR" sz="2400" i="1" spc="-1" dirty="0">
                            <a:solidFill>
                              <a:srgbClr val="376092"/>
                            </a:solidFill>
                            <a:latin typeface="Cambria Math" panose="02040503050406030204" pitchFamily="18" charset="0"/>
                          </a:rPr>
                          <m:t>𝑘</m:t>
                        </m:r>
                        <m:r>
                          <a:rPr lang="fr-FR" sz="2400" i="0" spc="-1" dirty="0">
                            <a:solidFill>
                              <a:srgbClr val="376092"/>
                            </a:solidFill>
                            <a:latin typeface="Cambria Math" panose="02040503050406030204" pitchFamily="18" charset="0"/>
                          </a:rPr>
                          <m:t>=0</m:t>
                        </m:r>
                      </m:sub>
                      <m:sup>
                        <m:r>
                          <a:rPr lang="fr-FR" sz="2400" i="0" spc="-1" dirty="0">
                            <a:solidFill>
                              <a:srgbClr val="376092"/>
                            </a:solidFill>
                            <a:latin typeface="Cambria Math" panose="02040503050406030204" pitchFamily="18" charset="0"/>
                          </a:rPr>
                          <m:t>∞</m:t>
                        </m:r>
                      </m:sup>
                      <m:e>
                        <m:f>
                          <m:fPr>
                            <m:ctrlPr>
                              <a:rPr lang="fr-FR" sz="2400" i="1" spc="-1" dirty="0">
                                <a:solidFill>
                                  <a:srgbClr val="376092"/>
                                </a:solidFill>
                                <a:latin typeface="Cambria Math" panose="02040503050406030204" pitchFamily="18" charset="0"/>
                              </a:rPr>
                            </m:ctrlPr>
                          </m:fPr>
                          <m:num>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𝜆</m:t>
                                </m:r>
                              </m:e>
                              <m:sup>
                                <m:r>
                                  <a:rPr lang="fr-FR" sz="2400" i="1" spc="-1" dirty="0">
                                    <a:solidFill>
                                      <a:srgbClr val="376092"/>
                                    </a:solidFill>
                                    <a:latin typeface="Cambria Math" panose="02040503050406030204" pitchFamily="18" charset="0"/>
                                  </a:rPr>
                                  <m:t>𝑘</m:t>
                                </m:r>
                              </m:sup>
                            </m:sSup>
                          </m:num>
                          <m:den>
                            <m:r>
                              <a:rPr lang="fr-FR" sz="2400" i="1" spc="-1" dirty="0">
                                <a:solidFill>
                                  <a:srgbClr val="376092"/>
                                </a:solidFill>
                                <a:latin typeface="Cambria Math" panose="02040503050406030204" pitchFamily="18" charset="0"/>
                              </a:rPr>
                              <m:t>𝑘</m:t>
                            </m:r>
                            <m:r>
                              <a:rPr lang="fr-FR" sz="2400" i="0" spc="-1" dirty="0">
                                <a:solidFill>
                                  <a:srgbClr val="376092"/>
                                </a:solidFill>
                                <a:latin typeface="Cambria Math" panose="02040503050406030204" pitchFamily="18" charset="0"/>
                              </a:rPr>
                              <m:t>!</m:t>
                            </m:r>
                          </m:den>
                        </m:f>
                      </m:e>
                    </m:nary>
                  </m:oMath>
                </a14:m>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Mais nous avons vu que : </a:t>
                </a:r>
                <a14:m>
                  <m:oMath xmlns:m="http://schemas.openxmlformats.org/officeDocument/2006/math">
                    <m:nary>
                      <m:naryPr>
                        <m:chr m:val="∑"/>
                        <m:limLoc m:val="undOvr"/>
                        <m:grow m:val="on"/>
                        <m:ctrlPr>
                          <a:rPr lang="fr-FR" sz="2400" i="1" spc="-1" dirty="0" smtClean="0">
                            <a:solidFill>
                              <a:srgbClr val="376092"/>
                            </a:solidFill>
                            <a:latin typeface="Cambria Math" panose="02040503050406030204" pitchFamily="18" charset="0"/>
                          </a:rPr>
                        </m:ctrlPr>
                      </m:naryPr>
                      <m:sub>
                        <m:r>
                          <a:rPr lang="fr-FR" sz="2400" i="1" spc="-1" dirty="0" smtClean="0">
                            <a:solidFill>
                              <a:srgbClr val="376092"/>
                            </a:solidFill>
                            <a:latin typeface="Cambria Math" panose="02040503050406030204" pitchFamily="18" charset="0"/>
                          </a:rPr>
                          <m:t>𝑘</m:t>
                        </m:r>
                        <m:r>
                          <a:rPr lang="fr-FR" sz="2400" i="0" spc="-1" dirty="0" smtClean="0">
                            <a:solidFill>
                              <a:srgbClr val="376092"/>
                            </a:solidFill>
                            <a:latin typeface="Cambria Math" panose="02040503050406030204" pitchFamily="18" charset="0"/>
                          </a:rPr>
                          <m:t>=0</m:t>
                        </m:r>
                      </m:sub>
                      <m:sup>
                        <m:r>
                          <a:rPr lang="fr-FR" sz="2400" i="0" spc="-1" dirty="0" smtClean="0">
                            <a:solidFill>
                              <a:srgbClr val="376092"/>
                            </a:solidFill>
                            <a:latin typeface="Cambria Math" panose="02040503050406030204" pitchFamily="18" charset="0"/>
                          </a:rPr>
                          <m:t>∞</m:t>
                        </m:r>
                      </m:sup>
                      <m:e>
                        <m:f>
                          <m:fPr>
                            <m:ctrlPr>
                              <a:rPr lang="fr-FR" sz="2400" i="1" spc="-1" dirty="0" smtClean="0">
                                <a:solidFill>
                                  <a:srgbClr val="376092"/>
                                </a:solidFill>
                                <a:latin typeface="Cambria Math" panose="02040503050406030204" pitchFamily="18" charset="0"/>
                              </a:rPr>
                            </m:ctrlPr>
                          </m:fPr>
                          <m:num>
                            <m:sSup>
                              <m:sSupPr>
                                <m:ctrlPr>
                                  <a:rPr lang="fr-FR" sz="2400" i="1" spc="-1" dirty="0" smtClean="0">
                                    <a:solidFill>
                                      <a:srgbClr val="376092"/>
                                    </a:solidFill>
                                    <a:latin typeface="Cambria Math" panose="02040503050406030204" pitchFamily="18" charset="0"/>
                                  </a:rPr>
                                </m:ctrlPr>
                              </m:sSupPr>
                              <m:e>
                                <m:r>
                                  <a:rPr lang="fr-FR" sz="2400" i="1" spc="-1" dirty="0" smtClean="0">
                                    <a:solidFill>
                                      <a:srgbClr val="376092"/>
                                    </a:solidFill>
                                    <a:latin typeface="Cambria Math" panose="02040503050406030204" pitchFamily="18" charset="0"/>
                                  </a:rPr>
                                  <m:t>𝜆</m:t>
                                </m:r>
                              </m:e>
                              <m:sup>
                                <m:r>
                                  <a:rPr lang="fr-FR" sz="2400" i="1" spc="-1" dirty="0" smtClean="0">
                                    <a:solidFill>
                                      <a:srgbClr val="376092"/>
                                    </a:solidFill>
                                    <a:latin typeface="Cambria Math" panose="02040503050406030204" pitchFamily="18" charset="0"/>
                                  </a:rPr>
                                  <m:t>𝑘</m:t>
                                </m:r>
                              </m:sup>
                            </m:sSup>
                          </m:num>
                          <m:den>
                            <m:r>
                              <a:rPr lang="fr-FR" sz="2400" b="0" i="1" spc="-1" dirty="0" smtClean="0">
                                <a:solidFill>
                                  <a:srgbClr val="376092"/>
                                </a:solidFill>
                                <a:latin typeface="Cambria Math" panose="02040503050406030204" pitchFamily="18" charset="0"/>
                              </a:rPr>
                              <m:t>𝑘</m:t>
                            </m:r>
                            <m:r>
                              <a:rPr lang="fr-FR" sz="2400" b="0" i="1" spc="-1" dirty="0" smtClean="0">
                                <a:solidFill>
                                  <a:srgbClr val="376092"/>
                                </a:solidFill>
                                <a:latin typeface="Cambria Math" panose="02040503050406030204" pitchFamily="18" charset="0"/>
                              </a:rPr>
                              <m:t>!</m:t>
                            </m:r>
                          </m:den>
                        </m:f>
                      </m:e>
                    </m:nary>
                    <m:r>
                      <a:rPr lang="fr-FR" sz="2400" i="0" spc="-1" dirty="0" smtClean="0">
                        <a:solidFill>
                          <a:srgbClr val="376092"/>
                        </a:solidFill>
                        <a:latin typeface="Cambria Math" panose="02040503050406030204" pitchFamily="18" charset="0"/>
                      </a:rPr>
                      <m:t>=</m:t>
                    </m:r>
                    <m:f>
                      <m:fPr>
                        <m:ctrlPr>
                          <a:rPr lang="fr-FR" sz="2400" i="1" spc="-1" dirty="0" smtClean="0">
                            <a:solidFill>
                              <a:srgbClr val="376092"/>
                            </a:solidFill>
                            <a:latin typeface="Cambria Math" panose="02040503050406030204" pitchFamily="18" charset="0"/>
                          </a:rPr>
                        </m:ctrlPr>
                      </m:fPr>
                      <m:num>
                        <m:sSup>
                          <m:sSupPr>
                            <m:ctrlPr>
                              <a:rPr lang="fr-FR" sz="2400" i="1" spc="-1" dirty="0" smtClean="0">
                                <a:solidFill>
                                  <a:srgbClr val="376092"/>
                                </a:solidFill>
                                <a:latin typeface="Cambria Math" panose="02040503050406030204" pitchFamily="18" charset="0"/>
                              </a:rPr>
                            </m:ctrlPr>
                          </m:sSupPr>
                          <m:e>
                            <m:r>
                              <a:rPr lang="fr-FR" sz="2400" i="1" spc="-1" dirty="0" smtClean="0">
                                <a:solidFill>
                                  <a:srgbClr val="376092"/>
                                </a:solidFill>
                                <a:latin typeface="Cambria Math" panose="02040503050406030204" pitchFamily="18" charset="0"/>
                              </a:rPr>
                              <m:t>𝜆</m:t>
                            </m:r>
                          </m:e>
                          <m:sup>
                            <m:r>
                              <a:rPr lang="fr-FR" sz="2400" i="0" spc="-1" dirty="0" smtClean="0">
                                <a:solidFill>
                                  <a:srgbClr val="376092"/>
                                </a:solidFill>
                                <a:latin typeface="Cambria Math" panose="02040503050406030204" pitchFamily="18" charset="0"/>
                              </a:rPr>
                              <m:t>0</m:t>
                            </m:r>
                          </m:sup>
                        </m:sSup>
                      </m:num>
                      <m:den>
                        <m:r>
                          <a:rPr lang="fr-FR" sz="2400" i="0" spc="-1" dirty="0" smtClean="0">
                            <a:solidFill>
                              <a:srgbClr val="376092"/>
                            </a:solidFill>
                            <a:latin typeface="Cambria Math" panose="02040503050406030204" pitchFamily="18" charset="0"/>
                          </a:rPr>
                          <m:t>0!</m:t>
                        </m:r>
                      </m:den>
                    </m:f>
                    <m:r>
                      <a:rPr lang="fr-FR" sz="2400" i="0" spc="-1" dirty="0" smtClean="0">
                        <a:solidFill>
                          <a:srgbClr val="376092"/>
                        </a:solidFill>
                        <a:latin typeface="Cambria Math" panose="02040503050406030204" pitchFamily="18" charset="0"/>
                      </a:rPr>
                      <m:t>+</m:t>
                    </m:r>
                    <m:f>
                      <m:fPr>
                        <m:ctrlPr>
                          <a:rPr lang="fr-FR" sz="2400" i="1" spc="-1" dirty="0" smtClean="0">
                            <a:solidFill>
                              <a:srgbClr val="376092"/>
                            </a:solidFill>
                            <a:latin typeface="Cambria Math" panose="02040503050406030204" pitchFamily="18" charset="0"/>
                          </a:rPr>
                        </m:ctrlPr>
                      </m:fPr>
                      <m:num>
                        <m:sSup>
                          <m:sSupPr>
                            <m:ctrlPr>
                              <a:rPr lang="fr-FR" sz="2400" i="1" spc="-1" dirty="0" smtClean="0">
                                <a:solidFill>
                                  <a:srgbClr val="376092"/>
                                </a:solidFill>
                                <a:latin typeface="Cambria Math" panose="02040503050406030204" pitchFamily="18" charset="0"/>
                              </a:rPr>
                            </m:ctrlPr>
                          </m:sSupPr>
                          <m:e>
                            <m:r>
                              <a:rPr lang="fr-FR" sz="2400" i="1" spc="-1" dirty="0" smtClean="0">
                                <a:solidFill>
                                  <a:srgbClr val="376092"/>
                                </a:solidFill>
                                <a:latin typeface="Cambria Math" panose="02040503050406030204" pitchFamily="18" charset="0"/>
                              </a:rPr>
                              <m:t>𝜆</m:t>
                            </m:r>
                          </m:e>
                          <m:sup>
                            <m:r>
                              <a:rPr lang="fr-FR" sz="2400" i="0" spc="-1" dirty="0" smtClean="0">
                                <a:solidFill>
                                  <a:srgbClr val="376092"/>
                                </a:solidFill>
                                <a:latin typeface="Cambria Math" panose="02040503050406030204" pitchFamily="18" charset="0"/>
                              </a:rPr>
                              <m:t>1</m:t>
                            </m:r>
                          </m:sup>
                        </m:sSup>
                      </m:num>
                      <m:den>
                        <m:r>
                          <a:rPr lang="fr-FR" sz="2400" i="0" spc="-1" dirty="0" smtClean="0">
                            <a:solidFill>
                              <a:srgbClr val="376092"/>
                            </a:solidFill>
                            <a:latin typeface="Cambria Math" panose="02040503050406030204" pitchFamily="18" charset="0"/>
                          </a:rPr>
                          <m:t>1!</m:t>
                        </m:r>
                      </m:den>
                    </m:f>
                    <m:r>
                      <a:rPr lang="fr-FR" sz="2400" i="0" spc="-1" dirty="0" smtClean="0">
                        <a:solidFill>
                          <a:srgbClr val="376092"/>
                        </a:solidFill>
                        <a:latin typeface="Cambria Math" panose="02040503050406030204" pitchFamily="18" charset="0"/>
                      </a:rPr>
                      <m:t>+…⋅</m:t>
                    </m:r>
                  </m:oMath>
                </a14:m>
                <a:r>
                  <a:rPr lang="fr-FR" sz="2400" spc="-1" dirty="0">
                    <a:solidFill>
                      <a:srgbClr val="376092"/>
                    </a:solidFill>
                    <a:latin typeface="Calibri"/>
                  </a:rPr>
                  <a:t> = e</a:t>
                </a:r>
                <a:r>
                  <a:rPr lang="fr-FR" sz="2400" spc="-1" dirty="0">
                    <a:solidFill>
                      <a:srgbClr val="376092"/>
                    </a:solidFill>
                  </a:rPr>
                  <a:t> </a:t>
                </a:r>
                <a14:m>
                  <m:oMath xmlns:m="http://schemas.openxmlformats.org/officeDocument/2006/math">
                    <m:r>
                      <a:rPr lang="fr-FR" sz="2400" i="1" spc="-1" baseline="30000" dirty="0">
                        <a:solidFill>
                          <a:srgbClr val="376092"/>
                        </a:solidFill>
                        <a:latin typeface="Cambria Math" panose="02040503050406030204" pitchFamily="18" charset="0"/>
                      </a:rPr>
                      <m:t>𝜆</m:t>
                    </m:r>
                  </m:oMath>
                </a14:m>
                <a:endParaRPr lang="fr-FR" sz="2400" spc="-1" baseline="30000"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Donc </a:t>
                </a:r>
                <a14:m>
                  <m:oMath xmlns:m="http://schemas.openxmlformats.org/officeDocument/2006/math">
                    <m:nary>
                      <m:naryPr>
                        <m:chr m:val="∑"/>
                        <m:limLoc m:val="undOvr"/>
                        <m:grow m:val="on"/>
                        <m:ctrlPr>
                          <a:rPr lang="fr-FR" sz="2400" i="1" spc="-1" dirty="0" smtClean="0">
                            <a:solidFill>
                              <a:srgbClr val="376092"/>
                            </a:solidFill>
                            <a:latin typeface="Cambria Math" panose="02040503050406030204" pitchFamily="18" charset="0"/>
                          </a:rPr>
                        </m:ctrlPr>
                      </m:naryPr>
                      <m:sub>
                        <m:r>
                          <a:rPr lang="fr-FR" sz="2400" i="1" spc="-1" dirty="0" smtClean="0">
                            <a:solidFill>
                              <a:srgbClr val="376092"/>
                            </a:solidFill>
                            <a:latin typeface="Cambria Math" panose="02040503050406030204" pitchFamily="18" charset="0"/>
                          </a:rPr>
                          <m:t>𝑘</m:t>
                        </m:r>
                        <m:r>
                          <a:rPr lang="fr-FR" sz="2400" i="0" spc="-1" dirty="0" smtClean="0">
                            <a:solidFill>
                              <a:srgbClr val="376092"/>
                            </a:solidFill>
                            <a:latin typeface="Cambria Math" panose="02040503050406030204" pitchFamily="18" charset="0"/>
                          </a:rPr>
                          <m:t>=0</m:t>
                        </m:r>
                      </m:sub>
                      <m:sup>
                        <m:r>
                          <a:rPr lang="fr-FR" sz="2400" i="0" spc="-1" dirty="0" smtClean="0">
                            <a:solidFill>
                              <a:srgbClr val="376092"/>
                            </a:solidFill>
                            <a:latin typeface="Cambria Math" panose="02040503050406030204" pitchFamily="18" charset="0"/>
                          </a:rPr>
                          <m:t>∞</m:t>
                        </m:r>
                      </m:sup>
                      <m:e>
                        <m:r>
                          <a:rPr lang="fr-FR" sz="2400" i="1" spc="-1" dirty="0" smtClean="0">
                            <a:solidFill>
                              <a:srgbClr val="376092"/>
                            </a:solidFill>
                            <a:latin typeface="Cambria Math" panose="02040503050406030204" pitchFamily="18" charset="0"/>
                          </a:rPr>
                          <m:t>𝑝</m:t>
                        </m:r>
                        <m:d>
                          <m:dPr>
                            <m:ctrlPr>
                              <a:rPr lang="fr-FR" sz="2400" i="1" spc="-1" dirty="0" smtClean="0">
                                <a:solidFill>
                                  <a:srgbClr val="376092"/>
                                </a:solidFill>
                                <a:latin typeface="Cambria Math" panose="02040503050406030204" pitchFamily="18" charset="0"/>
                              </a:rPr>
                            </m:ctrlPr>
                          </m:dPr>
                          <m:e>
                            <m:r>
                              <a:rPr lang="fr-FR" sz="2400" i="1" spc="-1" dirty="0" smtClean="0">
                                <a:solidFill>
                                  <a:srgbClr val="376092"/>
                                </a:solidFill>
                                <a:latin typeface="Cambria Math" panose="02040503050406030204" pitchFamily="18" charset="0"/>
                              </a:rPr>
                              <m:t>𝑥</m:t>
                            </m:r>
                            <m:r>
                              <a:rPr lang="fr-FR" sz="2400" i="0" spc="-1" dirty="0" smtClean="0">
                                <a:solidFill>
                                  <a:srgbClr val="376092"/>
                                </a:solidFill>
                                <a:latin typeface="Cambria Math" panose="02040503050406030204" pitchFamily="18" charset="0"/>
                              </a:rPr>
                              <m:t>=</m:t>
                            </m:r>
                            <m:r>
                              <a:rPr lang="fr-FR" sz="2400" i="1" spc="-1" dirty="0" smtClean="0">
                                <a:solidFill>
                                  <a:srgbClr val="376092"/>
                                </a:solidFill>
                                <a:latin typeface="Cambria Math" panose="02040503050406030204" pitchFamily="18" charset="0"/>
                              </a:rPr>
                              <m:t>𝑘</m:t>
                            </m:r>
                          </m:e>
                        </m:d>
                      </m:e>
                    </m:nary>
                    <m:r>
                      <a:rPr lang="fr-FR" sz="2400" i="0" spc="-1" dirty="0" smtClean="0">
                        <a:solidFill>
                          <a:srgbClr val="376092"/>
                        </a:solidFill>
                        <a:latin typeface="Cambria Math" panose="02040503050406030204" pitchFamily="18" charset="0"/>
                      </a:rPr>
                      <m:t>=</m:t>
                    </m:r>
                    <m:sSup>
                      <m:sSupPr>
                        <m:ctrlPr>
                          <a:rPr lang="fr-FR" sz="2400" i="1" spc="-1" dirty="0">
                            <a:solidFill>
                              <a:srgbClr val="376092"/>
                            </a:solidFill>
                            <a:latin typeface="Cambria Math" panose="02040503050406030204" pitchFamily="18" charset="0"/>
                          </a:rPr>
                        </m:ctrlPr>
                      </m:sSupPr>
                      <m:e>
                        <m:r>
                          <a:rPr lang="fr-FR" sz="2400" spc="-1" dirty="0">
                            <a:solidFill>
                              <a:srgbClr val="376092"/>
                            </a:solidFill>
                            <a:latin typeface="Cambria Math" panose="02040503050406030204" pitchFamily="18" charset="0"/>
                          </a:rPr>
                          <m:t>ⅇ</m:t>
                        </m:r>
                      </m:e>
                      <m:sup>
                        <m:r>
                          <a:rPr lang="fr-FR" sz="240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𝜆</m:t>
                        </m:r>
                      </m:sup>
                    </m:sSup>
                    <m:r>
                      <m:rPr>
                        <m:nor/>
                      </m:rPr>
                      <a:rPr lang="fr-FR" sz="2400" spc="-1" dirty="0">
                        <a:solidFill>
                          <a:srgbClr val="376092"/>
                        </a:solidFill>
                        <a:latin typeface="Calibri"/>
                      </a:rPr>
                      <m:t>e</m:t>
                    </m:r>
                    <m:r>
                      <m:rPr>
                        <m:nor/>
                      </m:rPr>
                      <a:rPr lang="fr-FR" sz="2400" spc="-1" dirty="0">
                        <a:solidFill>
                          <a:srgbClr val="376092"/>
                        </a:solidFill>
                      </a:rPr>
                      <m:t> </m:t>
                    </m:r>
                    <m:r>
                      <a:rPr lang="fr-FR" sz="2400" i="1" spc="-1" baseline="30000" dirty="0">
                        <a:solidFill>
                          <a:srgbClr val="376092"/>
                        </a:solidFill>
                        <a:latin typeface="Cambria Math" panose="02040503050406030204" pitchFamily="18" charset="0"/>
                      </a:rPr>
                      <m:t>𝜆</m:t>
                    </m:r>
                  </m:oMath>
                </a14:m>
                <a:r>
                  <a:rPr lang="fr-FR" sz="2400" spc="-1" dirty="0">
                    <a:solidFill>
                      <a:srgbClr val="376092"/>
                    </a:solidFill>
                    <a:latin typeface="Calibri"/>
                  </a:rPr>
                  <a:t> = </a:t>
                </a:r>
                <a14:m>
                  <m:oMath xmlns:m="http://schemas.openxmlformats.org/officeDocument/2006/math">
                    <m:sSup>
                      <m:sSupPr>
                        <m:ctrlPr>
                          <a:rPr lang="fr-FR" sz="2400" i="1" spc="-1" dirty="0">
                            <a:solidFill>
                              <a:srgbClr val="376092"/>
                            </a:solidFill>
                            <a:latin typeface="Cambria Math" panose="02040503050406030204" pitchFamily="18" charset="0"/>
                          </a:rPr>
                        </m:ctrlPr>
                      </m:sSupPr>
                      <m:e>
                        <m:r>
                          <a:rPr lang="fr-FR" sz="2400" spc="-1" dirty="0">
                            <a:solidFill>
                              <a:srgbClr val="376092"/>
                            </a:solidFill>
                            <a:latin typeface="Cambria Math" panose="02040503050406030204" pitchFamily="18" charset="0"/>
                          </a:rPr>
                          <m:t>ⅇ</m:t>
                        </m:r>
                      </m:e>
                      <m:sup>
                        <m:r>
                          <a:rPr lang="fr-FR" sz="2400" i="1" spc="-1" dirty="0">
                            <a:solidFill>
                              <a:srgbClr val="376092"/>
                            </a:solidFill>
                            <a:latin typeface="Cambria Math" panose="02040503050406030204" pitchFamily="18" charset="0"/>
                          </a:rPr>
                          <m:t>𝜆</m:t>
                        </m:r>
                        <m:r>
                          <a:rPr lang="fr-FR" sz="240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𝜆</m:t>
                        </m:r>
                      </m:sup>
                    </m:sSup>
                  </m:oMath>
                </a14:m>
                <a:r>
                  <a:rPr lang="fr-FR" sz="2400" spc="-1" dirty="0">
                    <a:solidFill>
                      <a:srgbClr val="376092"/>
                    </a:solidFill>
                    <a:latin typeface="Calibri"/>
                  </a:rPr>
                  <a:t> = e</a:t>
                </a:r>
                <a:r>
                  <a:rPr lang="fr-FR" sz="2400" spc="-1" baseline="30000" dirty="0">
                    <a:solidFill>
                      <a:srgbClr val="376092"/>
                    </a:solidFill>
                    <a:latin typeface="Calibri"/>
                  </a:rPr>
                  <a:t>0</a:t>
                </a:r>
                <a:r>
                  <a:rPr lang="fr-FR" sz="2400" spc="-1" dirty="0">
                    <a:solidFill>
                      <a:srgbClr val="376092"/>
                    </a:solidFill>
                    <a:latin typeface="Calibri"/>
                  </a:rPr>
                  <a:t> = 1</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199" y="1417320"/>
                <a:ext cx="8331693" cy="4708440"/>
              </a:xfrm>
              <a:prstGeom prst="rect">
                <a:avLst/>
              </a:prstGeom>
              <a:blipFill>
                <a:blip r:embed="rId2"/>
                <a:stretch>
                  <a:fillRect/>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515247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de Poisson - explication :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199" y="1417320"/>
                <a:ext cx="8331693" cy="470844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allons expliquer la valeur de l'espérance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Espérance(X) = </a:t>
                </a:r>
                <a14:m>
                  <m:oMath xmlns:m="http://schemas.openxmlformats.org/officeDocument/2006/math">
                    <m:r>
                      <a:rPr lang="fr-FR" sz="2400" spc="-1" dirty="0" smtClean="0">
                        <a:solidFill>
                          <a:srgbClr val="376092"/>
                        </a:solidFill>
                        <a:latin typeface="Cambria Math" panose="02040503050406030204" pitchFamily="18" charset="0"/>
                      </a:rPr>
                      <m:t>𝜆</m:t>
                    </m:r>
                  </m:oMath>
                </a14:m>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De manière générale : Espérance(X) = </a:t>
                </a:r>
                <a14:m>
                  <m:oMath xmlns:m="http://schemas.openxmlformats.org/officeDocument/2006/math">
                    <m:nary>
                      <m:naryPr>
                        <m:chr m:val="∑"/>
                        <m:grow m:val="on"/>
                        <m:subHide m:val="on"/>
                        <m:supHide m:val="on"/>
                        <m:ctrlPr>
                          <a:rPr lang="fr-FR" sz="2400" i="1" spc="-1" dirty="0" smtClean="0">
                            <a:solidFill>
                              <a:srgbClr val="376092"/>
                            </a:solidFill>
                            <a:latin typeface="Cambria Math" panose="02040503050406030204" pitchFamily="18" charset="0"/>
                          </a:rPr>
                        </m:ctrlPr>
                      </m:naryPr>
                      <m:sub/>
                      <m:sup/>
                      <m:e>
                        <m:sSub>
                          <m:sSubPr>
                            <m:ctrlPr>
                              <a:rPr lang="fr-FR" sz="2400" i="1" spc="-1" dirty="0" smtClean="0">
                                <a:solidFill>
                                  <a:srgbClr val="376092"/>
                                </a:solidFill>
                                <a:latin typeface="Cambria Math" panose="02040503050406030204" pitchFamily="18" charset="0"/>
                              </a:rPr>
                            </m:ctrlPr>
                          </m:sSubPr>
                          <m:e>
                            <m:r>
                              <a:rPr lang="fr-FR" sz="2400" i="1" spc="-1" dirty="0" smtClean="0">
                                <a:solidFill>
                                  <a:srgbClr val="376092"/>
                                </a:solidFill>
                                <a:latin typeface="Cambria Math" panose="02040503050406030204" pitchFamily="18" charset="0"/>
                              </a:rPr>
                              <m:t>𝑥</m:t>
                            </m:r>
                          </m:e>
                          <m:sub>
                            <m:r>
                              <a:rPr lang="fr-FR" sz="2400" i="1" spc="-1" dirty="0" smtClean="0">
                                <a:solidFill>
                                  <a:srgbClr val="376092"/>
                                </a:solidFill>
                                <a:latin typeface="Cambria Math" panose="02040503050406030204" pitchFamily="18" charset="0"/>
                              </a:rPr>
                              <m:t>𝑖</m:t>
                            </m:r>
                          </m:sub>
                        </m:sSub>
                        <m:sSub>
                          <m:sSubPr>
                            <m:ctrlPr>
                              <a:rPr lang="fr-FR" sz="2400" i="1" spc="-1" dirty="0" smtClean="0">
                                <a:solidFill>
                                  <a:srgbClr val="376092"/>
                                </a:solidFill>
                                <a:latin typeface="Cambria Math" panose="02040503050406030204" pitchFamily="18" charset="0"/>
                              </a:rPr>
                            </m:ctrlPr>
                          </m:sSubPr>
                          <m:e>
                            <m:r>
                              <a:rPr lang="fr-FR" sz="2400" i="1" spc="-1" dirty="0" smtClean="0">
                                <a:solidFill>
                                  <a:srgbClr val="376092"/>
                                </a:solidFill>
                                <a:latin typeface="Cambria Math" panose="02040503050406030204" pitchFamily="18" charset="0"/>
                              </a:rPr>
                              <m:t>𝑝</m:t>
                            </m:r>
                          </m:e>
                          <m:sub>
                            <m:r>
                              <a:rPr lang="fr-FR" sz="2400" i="1" spc="-1" dirty="0" smtClean="0">
                                <a:solidFill>
                                  <a:srgbClr val="376092"/>
                                </a:solidFill>
                                <a:latin typeface="Cambria Math" panose="02040503050406030204" pitchFamily="18" charset="0"/>
                              </a:rPr>
                              <m:t>𝑖</m:t>
                            </m:r>
                          </m:sub>
                        </m:sSub>
                      </m:e>
                    </m:nary>
                  </m:oMath>
                </a14:m>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la loi de Poisson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Espérance(X) = </a:t>
                </a:r>
                <a14:m>
                  <m:oMath xmlns:m="http://schemas.openxmlformats.org/officeDocument/2006/math">
                    <m:nary>
                      <m:naryPr>
                        <m:chr m:val="∑"/>
                        <m:limLoc m:val="undOvr"/>
                        <m:grow m:val="on"/>
                        <m:ctrlPr>
                          <a:rPr lang="fr-FR" sz="2400" i="1" spc="-1" dirty="0" smtClean="0">
                            <a:solidFill>
                              <a:srgbClr val="376092"/>
                            </a:solidFill>
                            <a:latin typeface="Cambria Math" panose="02040503050406030204" pitchFamily="18" charset="0"/>
                          </a:rPr>
                        </m:ctrlPr>
                      </m:naryPr>
                      <m:sub>
                        <m:r>
                          <a:rPr lang="fr-FR" sz="2400" i="1" spc="-1" dirty="0" smtClean="0">
                            <a:solidFill>
                              <a:srgbClr val="376092"/>
                            </a:solidFill>
                            <a:latin typeface="Cambria Math" panose="02040503050406030204" pitchFamily="18" charset="0"/>
                          </a:rPr>
                          <m:t>𝑘</m:t>
                        </m:r>
                        <m:r>
                          <a:rPr lang="fr-FR" sz="2400" i="0" spc="-1" dirty="0" smtClean="0">
                            <a:solidFill>
                              <a:srgbClr val="376092"/>
                            </a:solidFill>
                            <a:latin typeface="Cambria Math" panose="02040503050406030204" pitchFamily="18" charset="0"/>
                          </a:rPr>
                          <m:t>=</m:t>
                        </m:r>
                        <m:r>
                          <a:rPr lang="fr-FR" sz="2400" b="0" i="0" spc="-1" dirty="0" smtClean="0">
                            <a:solidFill>
                              <a:srgbClr val="376092"/>
                            </a:solidFill>
                            <a:latin typeface="Cambria Math" panose="02040503050406030204" pitchFamily="18" charset="0"/>
                          </a:rPr>
                          <m:t>0</m:t>
                        </m:r>
                      </m:sub>
                      <m:sup>
                        <m:r>
                          <a:rPr lang="fr-FR" sz="2400" i="0" spc="-1" dirty="0" smtClean="0">
                            <a:solidFill>
                              <a:srgbClr val="376092"/>
                            </a:solidFill>
                            <a:latin typeface="Cambria Math" panose="02040503050406030204" pitchFamily="18" charset="0"/>
                          </a:rPr>
                          <m:t>∞</m:t>
                        </m:r>
                      </m:sup>
                      <m:e>
                        <m:r>
                          <a:rPr lang="fr-FR" sz="2400" b="0" i="1" spc="-1" dirty="0" smtClean="0">
                            <a:solidFill>
                              <a:srgbClr val="376092"/>
                            </a:solidFill>
                            <a:latin typeface="Cambria Math" panose="02040503050406030204" pitchFamily="18" charset="0"/>
                          </a:rPr>
                          <m:t>𝑘</m:t>
                        </m:r>
                        <m:r>
                          <a:rPr lang="fr-FR" sz="2400" i="1" spc="-1" dirty="0" smtClean="0">
                            <a:solidFill>
                              <a:srgbClr val="376092"/>
                            </a:solidFill>
                            <a:latin typeface="Cambria Math" panose="02040503050406030204" pitchFamily="18" charset="0"/>
                          </a:rPr>
                          <m:t>𝑃</m:t>
                        </m:r>
                        <m:d>
                          <m:dPr>
                            <m:ctrlPr>
                              <a:rPr lang="fr-FR" sz="2400" i="1" spc="-1" dirty="0" smtClean="0">
                                <a:solidFill>
                                  <a:srgbClr val="376092"/>
                                </a:solidFill>
                                <a:latin typeface="Cambria Math" panose="02040503050406030204" pitchFamily="18" charset="0"/>
                              </a:rPr>
                            </m:ctrlPr>
                          </m:dPr>
                          <m:e>
                            <m:r>
                              <a:rPr lang="fr-FR" sz="2400" i="1" spc="-1" dirty="0" smtClean="0">
                                <a:solidFill>
                                  <a:srgbClr val="376092"/>
                                </a:solidFill>
                                <a:latin typeface="Cambria Math" panose="02040503050406030204" pitchFamily="18" charset="0"/>
                              </a:rPr>
                              <m:t>𝑥</m:t>
                            </m:r>
                            <m:r>
                              <a:rPr lang="fr-FR" sz="2400" i="0" spc="-1" dirty="0" smtClean="0">
                                <a:solidFill>
                                  <a:srgbClr val="376092"/>
                                </a:solidFill>
                                <a:latin typeface="Cambria Math" panose="02040503050406030204" pitchFamily="18" charset="0"/>
                              </a:rPr>
                              <m:t>=</m:t>
                            </m:r>
                            <m:r>
                              <a:rPr lang="fr-FR" sz="2400" i="1" spc="-1" dirty="0" smtClean="0">
                                <a:solidFill>
                                  <a:srgbClr val="376092"/>
                                </a:solidFill>
                                <a:latin typeface="Cambria Math" panose="02040503050406030204" pitchFamily="18" charset="0"/>
                              </a:rPr>
                              <m:t>𝑘</m:t>
                            </m:r>
                          </m:e>
                        </m:d>
                      </m:e>
                    </m:nary>
                  </m:oMath>
                </a14:m>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Espérance(X) = </a:t>
                </a:r>
                <a14:m>
                  <m:oMath xmlns:m="http://schemas.openxmlformats.org/officeDocument/2006/math">
                    <m:nary>
                      <m:naryPr>
                        <m:chr m:val="∑"/>
                        <m:limLoc m:val="undOvr"/>
                        <m:grow m:val="on"/>
                        <m:ctrlPr>
                          <a:rPr lang="fr-FR" sz="2400" i="1" spc="-1" dirty="0" smtClean="0">
                            <a:solidFill>
                              <a:srgbClr val="376092"/>
                            </a:solidFill>
                            <a:latin typeface="Cambria Math" panose="02040503050406030204" pitchFamily="18" charset="0"/>
                          </a:rPr>
                        </m:ctrlPr>
                      </m:naryPr>
                      <m:sub>
                        <m:r>
                          <a:rPr lang="fr-FR" sz="2400" i="1" spc="-1" dirty="0" smtClean="0">
                            <a:solidFill>
                              <a:srgbClr val="376092"/>
                            </a:solidFill>
                            <a:latin typeface="Cambria Math" panose="02040503050406030204" pitchFamily="18" charset="0"/>
                          </a:rPr>
                          <m:t>𝑘</m:t>
                        </m:r>
                        <m:r>
                          <a:rPr lang="fr-FR" sz="2400" i="0" spc="-1" dirty="0" smtClean="0">
                            <a:solidFill>
                              <a:srgbClr val="376092"/>
                            </a:solidFill>
                            <a:latin typeface="Cambria Math" panose="02040503050406030204" pitchFamily="18" charset="0"/>
                          </a:rPr>
                          <m:t>=</m:t>
                        </m:r>
                        <m:r>
                          <a:rPr lang="fr-FR" sz="2400" b="0" i="0" spc="-1" dirty="0" smtClean="0">
                            <a:solidFill>
                              <a:srgbClr val="376092"/>
                            </a:solidFill>
                            <a:latin typeface="Cambria Math" panose="02040503050406030204" pitchFamily="18" charset="0"/>
                          </a:rPr>
                          <m:t>0</m:t>
                        </m:r>
                      </m:sub>
                      <m:sup>
                        <m:r>
                          <a:rPr lang="fr-FR" sz="2400" i="0" spc="-1" dirty="0" smtClean="0">
                            <a:solidFill>
                              <a:srgbClr val="376092"/>
                            </a:solidFill>
                            <a:latin typeface="Cambria Math" panose="02040503050406030204" pitchFamily="18" charset="0"/>
                          </a:rPr>
                          <m:t>∞</m:t>
                        </m:r>
                      </m:sup>
                      <m:e>
                        <m:r>
                          <a:rPr lang="fr-FR" sz="2400" b="0" i="1" spc="-1" dirty="0" smtClean="0">
                            <a:solidFill>
                              <a:srgbClr val="376092"/>
                            </a:solidFill>
                            <a:latin typeface="Cambria Math" panose="02040503050406030204" pitchFamily="18" charset="0"/>
                          </a:rPr>
                          <m:t>𝑘</m:t>
                        </m:r>
                        <m:f>
                          <m:fPr>
                            <m:ctrlPr>
                              <a:rPr lang="fr-FR" sz="2400" i="1" spc="-1" dirty="0">
                                <a:solidFill>
                                  <a:srgbClr val="376092"/>
                                </a:solidFill>
                                <a:latin typeface="Cambria Math" panose="02040503050406030204" pitchFamily="18" charset="0"/>
                              </a:rPr>
                            </m:ctrlPr>
                          </m:fPr>
                          <m:num>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𝜆</m:t>
                                </m:r>
                              </m:e>
                              <m:sup>
                                <m:r>
                                  <a:rPr lang="fr-FR" sz="2400" i="1" spc="-1" dirty="0">
                                    <a:solidFill>
                                      <a:srgbClr val="376092"/>
                                    </a:solidFill>
                                    <a:latin typeface="Cambria Math" panose="02040503050406030204" pitchFamily="18" charset="0"/>
                                  </a:rPr>
                                  <m:t>𝑘</m:t>
                                </m:r>
                              </m:sup>
                            </m:sSup>
                          </m:num>
                          <m:den>
                            <m:r>
                              <a:rPr lang="fr-FR" sz="2400" i="1" spc="-1" dirty="0">
                                <a:solidFill>
                                  <a:srgbClr val="376092"/>
                                </a:solidFill>
                                <a:latin typeface="Cambria Math" panose="02040503050406030204" pitchFamily="18" charset="0"/>
                              </a:rPr>
                              <m:t>𝑘</m:t>
                            </m:r>
                            <m:r>
                              <a:rPr lang="fr-FR" sz="2400" spc="-1" dirty="0">
                                <a:solidFill>
                                  <a:srgbClr val="376092"/>
                                </a:solidFill>
                                <a:latin typeface="Cambria Math" panose="02040503050406030204" pitchFamily="18" charset="0"/>
                              </a:rPr>
                              <m:t>!</m:t>
                            </m:r>
                          </m:den>
                        </m:f>
                        <m:sSup>
                          <m:sSupPr>
                            <m:ctrlPr>
                              <a:rPr lang="fr-FR" sz="2400" i="1" spc="-1" dirty="0">
                                <a:solidFill>
                                  <a:srgbClr val="376092"/>
                                </a:solidFill>
                                <a:latin typeface="Cambria Math" panose="02040503050406030204" pitchFamily="18" charset="0"/>
                              </a:rPr>
                            </m:ctrlPr>
                          </m:sSupPr>
                          <m:e>
                            <m:r>
                              <a:rPr lang="fr-FR" sz="2400" spc="-1" dirty="0">
                                <a:solidFill>
                                  <a:srgbClr val="376092"/>
                                </a:solidFill>
                                <a:latin typeface="Cambria Math" panose="02040503050406030204" pitchFamily="18" charset="0"/>
                              </a:rPr>
                              <m:t>ⅇ</m:t>
                            </m:r>
                          </m:e>
                          <m:sup>
                            <m:r>
                              <a:rPr lang="fr-FR" sz="240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𝜆</m:t>
                            </m:r>
                          </m:sup>
                        </m:sSup>
                        <m:r>
                          <a:rPr lang="fr-FR" sz="2400" b="0" i="1" spc="-1" dirty="0" smtClean="0">
                            <a:solidFill>
                              <a:srgbClr val="376092"/>
                            </a:solidFill>
                            <a:latin typeface="Cambria Math" panose="02040503050406030204" pitchFamily="18" charset="0"/>
                          </a:rPr>
                          <m:t> </m:t>
                        </m:r>
                      </m:e>
                    </m:nary>
                  </m:oMath>
                </a14:m>
                <a:r>
                  <a:rPr lang="fr-FR" sz="2400" spc="-1" dirty="0">
                    <a:solidFill>
                      <a:srgbClr val="376092"/>
                    </a:solidFill>
                    <a:latin typeface="Calibri"/>
                  </a:rPr>
                  <a:t>or, pour k =0, le terme est nul</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Espérance(X) = </a:t>
                </a:r>
                <a14:m>
                  <m:oMath xmlns:m="http://schemas.openxmlformats.org/officeDocument/2006/math">
                    <m:sSup>
                      <m:sSupPr>
                        <m:ctrlPr>
                          <a:rPr lang="fr-FR" sz="2400" i="1" spc="-1" dirty="0">
                            <a:solidFill>
                              <a:srgbClr val="376092"/>
                            </a:solidFill>
                            <a:latin typeface="Cambria Math" panose="02040503050406030204" pitchFamily="18" charset="0"/>
                          </a:rPr>
                        </m:ctrlPr>
                      </m:sSupPr>
                      <m:e>
                        <m:r>
                          <a:rPr lang="fr-FR" sz="2400" spc="-1" dirty="0">
                            <a:solidFill>
                              <a:srgbClr val="376092"/>
                            </a:solidFill>
                            <a:latin typeface="Cambria Math" panose="02040503050406030204" pitchFamily="18" charset="0"/>
                          </a:rPr>
                          <m:t>ⅇ</m:t>
                        </m:r>
                      </m:e>
                      <m:sup>
                        <m:r>
                          <a:rPr lang="fr-FR" sz="240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𝜆</m:t>
                        </m:r>
                      </m:sup>
                    </m:sSup>
                    <m:r>
                      <a:rPr lang="fr-FR" sz="2400" i="1" spc="-1" dirty="0">
                        <a:solidFill>
                          <a:srgbClr val="376092"/>
                        </a:solidFill>
                        <a:latin typeface="Cambria Math" panose="02040503050406030204" pitchFamily="18" charset="0"/>
                      </a:rPr>
                      <m:t> </m:t>
                    </m:r>
                    <m:nary>
                      <m:naryPr>
                        <m:chr m:val="∑"/>
                        <m:limLoc m:val="undOvr"/>
                        <m:grow m:val="on"/>
                        <m:ctrlPr>
                          <a:rPr lang="fr-FR" sz="2400" i="1" spc="-1" dirty="0" smtClean="0">
                            <a:solidFill>
                              <a:srgbClr val="376092"/>
                            </a:solidFill>
                            <a:latin typeface="Cambria Math" panose="02040503050406030204" pitchFamily="18" charset="0"/>
                          </a:rPr>
                        </m:ctrlPr>
                      </m:naryPr>
                      <m:sub>
                        <m:r>
                          <a:rPr lang="fr-FR" sz="2400" i="1" spc="-1" dirty="0" smtClean="0">
                            <a:solidFill>
                              <a:srgbClr val="376092"/>
                            </a:solidFill>
                            <a:latin typeface="Cambria Math" panose="02040503050406030204" pitchFamily="18" charset="0"/>
                          </a:rPr>
                          <m:t>𝑘</m:t>
                        </m:r>
                        <m:r>
                          <a:rPr lang="fr-FR" sz="2400" i="0" spc="-1" dirty="0" smtClean="0">
                            <a:solidFill>
                              <a:srgbClr val="376092"/>
                            </a:solidFill>
                            <a:latin typeface="Cambria Math" panose="02040503050406030204" pitchFamily="18" charset="0"/>
                          </a:rPr>
                          <m:t>=</m:t>
                        </m:r>
                        <m:r>
                          <a:rPr lang="fr-FR" sz="2400" b="0" i="0" spc="-1" dirty="0" smtClean="0">
                            <a:solidFill>
                              <a:srgbClr val="376092"/>
                            </a:solidFill>
                            <a:latin typeface="Cambria Math" panose="02040503050406030204" pitchFamily="18" charset="0"/>
                          </a:rPr>
                          <m:t>1</m:t>
                        </m:r>
                      </m:sub>
                      <m:sup>
                        <m:r>
                          <a:rPr lang="fr-FR" sz="2400" i="0" spc="-1" dirty="0" smtClean="0">
                            <a:solidFill>
                              <a:srgbClr val="376092"/>
                            </a:solidFill>
                            <a:latin typeface="Cambria Math" panose="02040503050406030204" pitchFamily="18" charset="0"/>
                          </a:rPr>
                          <m:t>∞</m:t>
                        </m:r>
                      </m:sup>
                      <m:e>
                        <m:r>
                          <a:rPr lang="fr-FR" sz="2400" b="0" i="1" spc="-1" dirty="0" smtClean="0">
                            <a:solidFill>
                              <a:srgbClr val="376092"/>
                            </a:solidFill>
                            <a:latin typeface="Cambria Math" panose="02040503050406030204" pitchFamily="18" charset="0"/>
                          </a:rPr>
                          <m:t>𝑘</m:t>
                        </m:r>
                        <m:f>
                          <m:fPr>
                            <m:ctrlPr>
                              <a:rPr lang="fr-FR" sz="2400" i="1" spc="-1" dirty="0">
                                <a:solidFill>
                                  <a:srgbClr val="376092"/>
                                </a:solidFill>
                                <a:latin typeface="Cambria Math" panose="02040503050406030204" pitchFamily="18" charset="0"/>
                              </a:rPr>
                            </m:ctrlPr>
                          </m:fPr>
                          <m:num>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𝜆</m:t>
                                </m:r>
                              </m:e>
                              <m:sup>
                                <m:r>
                                  <a:rPr lang="fr-FR" sz="2400" i="1" spc="-1" dirty="0">
                                    <a:solidFill>
                                      <a:srgbClr val="376092"/>
                                    </a:solidFill>
                                    <a:latin typeface="Cambria Math" panose="02040503050406030204" pitchFamily="18" charset="0"/>
                                  </a:rPr>
                                  <m:t>𝑘</m:t>
                                </m:r>
                              </m:sup>
                            </m:sSup>
                          </m:num>
                          <m:den>
                            <m:r>
                              <a:rPr lang="fr-FR" sz="2400" i="1" spc="-1" dirty="0">
                                <a:solidFill>
                                  <a:srgbClr val="376092"/>
                                </a:solidFill>
                                <a:latin typeface="Cambria Math" panose="02040503050406030204" pitchFamily="18" charset="0"/>
                              </a:rPr>
                              <m:t>𝑘</m:t>
                            </m:r>
                            <m:r>
                              <a:rPr lang="fr-FR" sz="2400" spc="-1" dirty="0">
                                <a:solidFill>
                                  <a:srgbClr val="376092"/>
                                </a:solidFill>
                                <a:latin typeface="Cambria Math" panose="02040503050406030204" pitchFamily="18" charset="0"/>
                              </a:rPr>
                              <m:t>!</m:t>
                            </m:r>
                          </m:den>
                        </m:f>
                        <m:r>
                          <a:rPr lang="fr-FR" sz="2400" b="0" i="1" spc="-1" dirty="0" smtClean="0">
                            <a:solidFill>
                              <a:srgbClr val="376092"/>
                            </a:solidFill>
                            <a:latin typeface="Cambria Math" panose="02040503050406030204" pitchFamily="18" charset="0"/>
                          </a:rPr>
                          <m:t> </m:t>
                        </m:r>
                      </m:e>
                    </m:nary>
                  </m:oMath>
                </a14:m>
                <a:r>
                  <a:rPr lang="fr-FR" sz="2400" spc="-1" dirty="0">
                    <a:solidFill>
                      <a:srgbClr val="376092"/>
                    </a:solidFill>
                    <a:latin typeface="Calibri"/>
                  </a:rPr>
                  <a:t>= </a:t>
                </a:r>
                <a14:m>
                  <m:oMath xmlns:m="http://schemas.openxmlformats.org/officeDocument/2006/math">
                    <m:sSup>
                      <m:sSupPr>
                        <m:ctrlPr>
                          <a:rPr lang="fr-FR" sz="2400" i="1" spc="-1" dirty="0">
                            <a:solidFill>
                              <a:srgbClr val="376092"/>
                            </a:solidFill>
                            <a:latin typeface="Cambria Math" panose="02040503050406030204" pitchFamily="18" charset="0"/>
                          </a:rPr>
                        </m:ctrlPr>
                      </m:sSupPr>
                      <m:e>
                        <m:r>
                          <a:rPr lang="fr-FR" sz="2400" spc="-1" dirty="0">
                            <a:solidFill>
                              <a:srgbClr val="376092"/>
                            </a:solidFill>
                            <a:latin typeface="Cambria Math" panose="02040503050406030204" pitchFamily="18" charset="0"/>
                          </a:rPr>
                          <m:t>ⅇ</m:t>
                        </m:r>
                      </m:e>
                      <m:sup>
                        <m:r>
                          <a:rPr lang="fr-FR" sz="240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𝜆</m:t>
                        </m:r>
                      </m:sup>
                    </m:sSup>
                    <m:r>
                      <a:rPr lang="fr-FR" sz="2400" i="1" spc="-1" dirty="0">
                        <a:solidFill>
                          <a:srgbClr val="376092"/>
                        </a:solidFill>
                        <a:latin typeface="Cambria Math" panose="02040503050406030204" pitchFamily="18" charset="0"/>
                      </a:rPr>
                      <m:t> </m:t>
                    </m:r>
                    <m:nary>
                      <m:naryPr>
                        <m:chr m:val="∑"/>
                        <m:limLoc m:val="undOvr"/>
                        <m:grow m:val="on"/>
                        <m:ctrlPr>
                          <a:rPr lang="fr-FR" sz="2400" i="1" spc="-1" dirty="0">
                            <a:solidFill>
                              <a:srgbClr val="376092"/>
                            </a:solidFill>
                            <a:latin typeface="Cambria Math" panose="02040503050406030204" pitchFamily="18" charset="0"/>
                          </a:rPr>
                        </m:ctrlPr>
                      </m:naryPr>
                      <m:sub>
                        <m:r>
                          <a:rPr lang="fr-FR" sz="2400" i="1" spc="-1" dirty="0">
                            <a:solidFill>
                              <a:srgbClr val="376092"/>
                            </a:solidFill>
                            <a:latin typeface="Cambria Math" panose="02040503050406030204" pitchFamily="18" charset="0"/>
                          </a:rPr>
                          <m:t>𝑘</m:t>
                        </m:r>
                        <m:r>
                          <a:rPr lang="fr-FR" sz="2400" spc="-1" dirty="0">
                            <a:solidFill>
                              <a:srgbClr val="376092"/>
                            </a:solidFill>
                            <a:latin typeface="Cambria Math" panose="02040503050406030204" pitchFamily="18" charset="0"/>
                          </a:rPr>
                          <m:t>=1</m:t>
                        </m:r>
                      </m:sub>
                      <m:sup>
                        <m:r>
                          <a:rPr lang="fr-FR" sz="2400" spc="-1" dirty="0">
                            <a:solidFill>
                              <a:srgbClr val="376092"/>
                            </a:solidFill>
                            <a:latin typeface="Cambria Math" panose="02040503050406030204" pitchFamily="18" charset="0"/>
                          </a:rPr>
                          <m:t>∞</m:t>
                        </m:r>
                      </m:sup>
                      <m:e>
                        <m:f>
                          <m:fPr>
                            <m:ctrlPr>
                              <a:rPr lang="fr-FR" sz="2400" i="1" spc="-1" dirty="0">
                                <a:solidFill>
                                  <a:srgbClr val="376092"/>
                                </a:solidFill>
                                <a:latin typeface="Cambria Math" panose="02040503050406030204" pitchFamily="18" charset="0"/>
                              </a:rPr>
                            </m:ctrlPr>
                          </m:fPr>
                          <m:num>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𝜆</m:t>
                                </m:r>
                              </m:e>
                              <m:sup>
                                <m:r>
                                  <a:rPr lang="fr-FR" sz="2400" i="1" spc="-1" dirty="0">
                                    <a:solidFill>
                                      <a:srgbClr val="376092"/>
                                    </a:solidFill>
                                    <a:latin typeface="Cambria Math" panose="02040503050406030204" pitchFamily="18" charset="0"/>
                                  </a:rPr>
                                  <m:t>𝑘</m:t>
                                </m:r>
                              </m:sup>
                            </m:sSup>
                          </m:num>
                          <m:den>
                            <m:r>
                              <a:rPr lang="fr-FR" sz="2400" b="0" i="1" spc="-1" dirty="0" smtClean="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𝑘</m:t>
                            </m:r>
                            <m:r>
                              <a:rPr lang="fr-FR" sz="2400" b="0" i="1" spc="-1" dirty="0" smtClean="0">
                                <a:solidFill>
                                  <a:srgbClr val="376092"/>
                                </a:solidFill>
                                <a:latin typeface="Cambria Math" panose="02040503050406030204" pitchFamily="18" charset="0"/>
                              </a:rPr>
                              <m:t>−1)</m:t>
                            </m:r>
                            <m:r>
                              <a:rPr lang="fr-FR" sz="2400" spc="-1" dirty="0">
                                <a:solidFill>
                                  <a:srgbClr val="376092"/>
                                </a:solidFill>
                                <a:latin typeface="Cambria Math" panose="02040503050406030204" pitchFamily="18" charset="0"/>
                              </a:rPr>
                              <m:t>!</m:t>
                            </m:r>
                          </m:den>
                        </m:f>
                        <m:r>
                          <a:rPr lang="fr-FR" sz="2400" i="1" spc="-1" dirty="0">
                            <a:solidFill>
                              <a:srgbClr val="376092"/>
                            </a:solidFill>
                            <a:latin typeface="Cambria Math" panose="02040503050406030204" pitchFamily="18" charset="0"/>
                          </a:rPr>
                          <m:t> </m:t>
                        </m:r>
                      </m:e>
                    </m:nary>
                  </m:oMath>
                </a14:m>
                <a:endParaRPr lang="fr-FR" sz="2400"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199" y="1417320"/>
                <a:ext cx="8331693" cy="4708440"/>
              </a:xfrm>
              <a:prstGeom prst="rect">
                <a:avLst/>
              </a:prstGeom>
              <a:blipFill>
                <a:blip r:embed="rId2"/>
                <a:stretch>
                  <a:fillRect t="-2073"/>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66469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de Poisson - explication :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199" y="1417320"/>
                <a:ext cx="8331693" cy="470844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Posons maintenant j = k-1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Espérance(X) = </a:t>
                </a:r>
                <a14:m>
                  <m:oMath xmlns:m="http://schemas.openxmlformats.org/officeDocument/2006/math">
                    <m:sSup>
                      <m:sSupPr>
                        <m:ctrlPr>
                          <a:rPr lang="fr-FR" sz="2400" i="1" spc="-1" dirty="0">
                            <a:solidFill>
                              <a:srgbClr val="376092"/>
                            </a:solidFill>
                            <a:latin typeface="Cambria Math" panose="02040503050406030204" pitchFamily="18" charset="0"/>
                          </a:rPr>
                        </m:ctrlPr>
                      </m:sSupPr>
                      <m:e>
                        <m:r>
                          <a:rPr lang="fr-FR" sz="2400" spc="-1" dirty="0">
                            <a:solidFill>
                              <a:srgbClr val="376092"/>
                            </a:solidFill>
                            <a:latin typeface="Cambria Math" panose="02040503050406030204" pitchFamily="18" charset="0"/>
                          </a:rPr>
                          <m:t>ⅇ</m:t>
                        </m:r>
                      </m:e>
                      <m:sup>
                        <m:r>
                          <a:rPr lang="fr-FR" sz="240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𝜆</m:t>
                        </m:r>
                      </m:sup>
                    </m:sSup>
                    <m:r>
                      <a:rPr lang="fr-FR" sz="2400" i="1" spc="-1" dirty="0">
                        <a:solidFill>
                          <a:srgbClr val="376092"/>
                        </a:solidFill>
                        <a:latin typeface="Cambria Math" panose="02040503050406030204" pitchFamily="18" charset="0"/>
                      </a:rPr>
                      <m:t> </m:t>
                    </m:r>
                    <m:nary>
                      <m:naryPr>
                        <m:chr m:val="∑"/>
                        <m:limLoc m:val="undOvr"/>
                        <m:grow m:val="on"/>
                        <m:ctrlPr>
                          <a:rPr lang="fr-FR" sz="2400" i="1" spc="-1" dirty="0">
                            <a:solidFill>
                              <a:srgbClr val="376092"/>
                            </a:solidFill>
                            <a:latin typeface="Cambria Math" panose="02040503050406030204" pitchFamily="18" charset="0"/>
                          </a:rPr>
                        </m:ctrlPr>
                      </m:naryPr>
                      <m:sub>
                        <m:r>
                          <m:rPr>
                            <m:sty m:val="p"/>
                            <m:brk/>
                            <m:aln/>
                          </m:rPr>
                          <a:rPr lang="fr-FR" sz="2400" b="0" i="0" spc="-1" dirty="0" smtClean="0">
                            <a:solidFill>
                              <a:srgbClr val="376092"/>
                            </a:solidFill>
                            <a:latin typeface="Cambria Math" panose="02040503050406030204" pitchFamily="18" charset="0"/>
                          </a:rPr>
                          <m:t>j</m:t>
                        </m:r>
                        <m:r>
                          <a:rPr lang="fr-FR" sz="2400" spc="-1" dirty="0">
                            <a:solidFill>
                              <a:srgbClr val="376092"/>
                            </a:solidFill>
                            <a:latin typeface="Cambria Math" panose="02040503050406030204" pitchFamily="18" charset="0"/>
                          </a:rPr>
                          <m:t>=</m:t>
                        </m:r>
                        <m:r>
                          <a:rPr lang="fr-FR" sz="2400" b="0" i="1" spc="-1" dirty="0" smtClean="0">
                            <a:solidFill>
                              <a:srgbClr val="376092"/>
                            </a:solidFill>
                            <a:latin typeface="Cambria Math" panose="02040503050406030204" pitchFamily="18" charset="0"/>
                          </a:rPr>
                          <m:t>0</m:t>
                        </m:r>
                      </m:sub>
                      <m:sup>
                        <m:r>
                          <a:rPr lang="fr-FR" sz="2400" spc="-1" dirty="0">
                            <a:solidFill>
                              <a:srgbClr val="376092"/>
                            </a:solidFill>
                            <a:latin typeface="Cambria Math" panose="02040503050406030204" pitchFamily="18" charset="0"/>
                          </a:rPr>
                          <m:t>∞</m:t>
                        </m:r>
                      </m:sup>
                      <m:e>
                        <m:f>
                          <m:fPr>
                            <m:ctrlPr>
                              <a:rPr lang="fr-FR" sz="2400" i="1" spc="-1" dirty="0">
                                <a:solidFill>
                                  <a:srgbClr val="376092"/>
                                </a:solidFill>
                                <a:latin typeface="Cambria Math" panose="02040503050406030204" pitchFamily="18" charset="0"/>
                              </a:rPr>
                            </m:ctrlPr>
                          </m:fPr>
                          <m:num>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𝜆</m:t>
                                </m:r>
                              </m:e>
                              <m:sup>
                                <m:r>
                                  <a:rPr lang="fr-FR" sz="2400" b="0" i="1" spc="-1" dirty="0" smtClean="0">
                                    <a:solidFill>
                                      <a:srgbClr val="376092"/>
                                    </a:solidFill>
                                    <a:latin typeface="Cambria Math" panose="02040503050406030204" pitchFamily="18" charset="0"/>
                                  </a:rPr>
                                  <m:t>𝑗</m:t>
                                </m:r>
                                <m:r>
                                  <a:rPr lang="fr-FR" sz="2400" b="0" i="1" spc="-1" dirty="0" smtClean="0">
                                    <a:solidFill>
                                      <a:srgbClr val="376092"/>
                                    </a:solidFill>
                                    <a:latin typeface="Cambria Math" panose="02040503050406030204" pitchFamily="18" charset="0"/>
                                  </a:rPr>
                                  <m:t>+1</m:t>
                                </m:r>
                              </m:sup>
                            </m:sSup>
                          </m:num>
                          <m:den>
                            <m:r>
                              <a:rPr lang="fr-FR" sz="2400" b="0" i="1" spc="-1" dirty="0" smtClean="0">
                                <a:solidFill>
                                  <a:srgbClr val="376092"/>
                                </a:solidFill>
                                <a:latin typeface="Cambria Math" panose="02040503050406030204" pitchFamily="18" charset="0"/>
                              </a:rPr>
                              <m:t>𝑗</m:t>
                            </m:r>
                            <m:r>
                              <a:rPr lang="fr-FR" sz="2400" spc="-1" dirty="0">
                                <a:solidFill>
                                  <a:srgbClr val="376092"/>
                                </a:solidFill>
                                <a:latin typeface="Cambria Math" panose="02040503050406030204" pitchFamily="18" charset="0"/>
                              </a:rPr>
                              <m:t>!</m:t>
                            </m:r>
                          </m:den>
                        </m:f>
                        <m:r>
                          <a:rPr lang="fr-FR" sz="2400" i="1" spc="-1" dirty="0">
                            <a:solidFill>
                              <a:srgbClr val="376092"/>
                            </a:solidFill>
                            <a:latin typeface="Cambria Math" panose="02040503050406030204" pitchFamily="18" charset="0"/>
                          </a:rPr>
                          <m:t> </m:t>
                        </m:r>
                      </m:e>
                    </m:nary>
                  </m:oMath>
                </a14:m>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Espérance(X) = </a:t>
                </a:r>
                <a14:m>
                  <m:oMath xmlns:m="http://schemas.openxmlformats.org/officeDocument/2006/math">
                    <m:sSup>
                      <m:sSupPr>
                        <m:ctrlPr>
                          <a:rPr lang="fr-FR" sz="2400" i="1" spc="-1" dirty="0">
                            <a:solidFill>
                              <a:srgbClr val="376092"/>
                            </a:solidFill>
                            <a:latin typeface="Cambria Math" panose="02040503050406030204" pitchFamily="18" charset="0"/>
                          </a:rPr>
                        </m:ctrlPr>
                      </m:sSupPr>
                      <m:e>
                        <m:r>
                          <a:rPr lang="fr-FR" sz="2400" spc="-1" dirty="0">
                            <a:solidFill>
                              <a:srgbClr val="376092"/>
                            </a:solidFill>
                            <a:latin typeface="Cambria Math" panose="02040503050406030204" pitchFamily="18" charset="0"/>
                          </a:rPr>
                          <m:t>ⅇ</m:t>
                        </m:r>
                      </m:e>
                      <m:sup>
                        <m:r>
                          <a:rPr lang="fr-FR" sz="240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𝜆</m:t>
                        </m:r>
                      </m:sup>
                    </m:sSup>
                    <m:r>
                      <a:rPr lang="fr-FR" sz="2400" i="1" spc="-1" dirty="0">
                        <a:solidFill>
                          <a:srgbClr val="376092"/>
                        </a:solidFill>
                        <a:latin typeface="Cambria Math" panose="02040503050406030204" pitchFamily="18" charset="0"/>
                      </a:rPr>
                      <m:t> </m:t>
                    </m:r>
                    <m:nary>
                      <m:naryPr>
                        <m:chr m:val="∑"/>
                        <m:limLoc m:val="undOvr"/>
                        <m:grow m:val="on"/>
                        <m:ctrlPr>
                          <a:rPr lang="fr-FR" sz="2400" i="1" spc="-1" dirty="0">
                            <a:solidFill>
                              <a:srgbClr val="376092"/>
                            </a:solidFill>
                            <a:latin typeface="Cambria Math" panose="02040503050406030204" pitchFamily="18" charset="0"/>
                          </a:rPr>
                        </m:ctrlPr>
                      </m:naryPr>
                      <m:sub>
                        <m:r>
                          <m:rPr>
                            <m:sty m:val="p"/>
                            <m:brk/>
                            <m:aln/>
                          </m:rPr>
                          <a:rPr lang="fr-FR" sz="2400" b="0" i="0" spc="-1" dirty="0" smtClean="0">
                            <a:solidFill>
                              <a:srgbClr val="376092"/>
                            </a:solidFill>
                            <a:latin typeface="Cambria Math" panose="02040503050406030204" pitchFamily="18" charset="0"/>
                          </a:rPr>
                          <m:t>j</m:t>
                        </m:r>
                        <m:r>
                          <a:rPr lang="fr-FR" sz="2400" spc="-1" dirty="0">
                            <a:solidFill>
                              <a:srgbClr val="376092"/>
                            </a:solidFill>
                            <a:latin typeface="Cambria Math" panose="02040503050406030204" pitchFamily="18" charset="0"/>
                          </a:rPr>
                          <m:t>=</m:t>
                        </m:r>
                        <m:r>
                          <a:rPr lang="fr-FR" sz="2400" b="0" i="1" spc="-1" dirty="0" smtClean="0">
                            <a:solidFill>
                              <a:srgbClr val="376092"/>
                            </a:solidFill>
                            <a:latin typeface="Cambria Math" panose="02040503050406030204" pitchFamily="18" charset="0"/>
                          </a:rPr>
                          <m:t>0</m:t>
                        </m:r>
                      </m:sub>
                      <m:sup>
                        <m:r>
                          <a:rPr lang="fr-FR" sz="2400" spc="-1" dirty="0">
                            <a:solidFill>
                              <a:srgbClr val="376092"/>
                            </a:solidFill>
                            <a:latin typeface="Cambria Math" panose="02040503050406030204" pitchFamily="18" charset="0"/>
                          </a:rPr>
                          <m:t>∞</m:t>
                        </m:r>
                      </m:sup>
                      <m:e>
                        <m:f>
                          <m:fPr>
                            <m:ctrlPr>
                              <a:rPr lang="fr-FR" sz="2400" i="1" spc="-1" dirty="0">
                                <a:solidFill>
                                  <a:srgbClr val="376092"/>
                                </a:solidFill>
                                <a:latin typeface="Cambria Math" panose="02040503050406030204" pitchFamily="18" charset="0"/>
                              </a:rPr>
                            </m:ctrlPr>
                          </m:fPr>
                          <m:num>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𝜆</m:t>
                                </m:r>
                                <m:r>
                                  <a:rPr lang="fr-FR" sz="2400" b="0" i="1" spc="-1" dirty="0" smtClean="0">
                                    <a:solidFill>
                                      <a:srgbClr val="376092"/>
                                    </a:solidFill>
                                    <a:latin typeface="Cambria Math" panose="02040503050406030204" pitchFamily="18" charset="0"/>
                                  </a:rPr>
                                  <m:t> ∗ </m:t>
                                </m:r>
                                <m:r>
                                  <a:rPr lang="fr-FR" sz="2400" i="1" spc="-1" dirty="0">
                                    <a:solidFill>
                                      <a:srgbClr val="376092"/>
                                    </a:solidFill>
                                    <a:latin typeface="Cambria Math" panose="02040503050406030204" pitchFamily="18" charset="0"/>
                                  </a:rPr>
                                  <m:t>𝜆</m:t>
                                </m:r>
                              </m:e>
                              <m:sup>
                                <m:r>
                                  <a:rPr lang="fr-FR" sz="2400" b="0" i="1" spc="-1" dirty="0" smtClean="0">
                                    <a:solidFill>
                                      <a:srgbClr val="376092"/>
                                    </a:solidFill>
                                    <a:latin typeface="Cambria Math" panose="02040503050406030204" pitchFamily="18" charset="0"/>
                                  </a:rPr>
                                  <m:t>𝑗</m:t>
                                </m:r>
                                <m:r>
                                  <a:rPr lang="fr-FR" sz="2400" b="0" i="1" spc="-1" dirty="0" smtClean="0">
                                    <a:solidFill>
                                      <a:srgbClr val="376092"/>
                                    </a:solidFill>
                                    <a:latin typeface="Cambria Math" panose="02040503050406030204" pitchFamily="18" charset="0"/>
                                  </a:rPr>
                                  <m:t> </m:t>
                                </m:r>
                              </m:sup>
                            </m:sSup>
                          </m:num>
                          <m:den>
                            <m:r>
                              <a:rPr lang="fr-FR" sz="2400" b="0" i="1" spc="-1" dirty="0" smtClean="0">
                                <a:solidFill>
                                  <a:srgbClr val="376092"/>
                                </a:solidFill>
                                <a:latin typeface="Cambria Math" panose="02040503050406030204" pitchFamily="18" charset="0"/>
                              </a:rPr>
                              <m:t>𝑗</m:t>
                            </m:r>
                            <m:r>
                              <a:rPr lang="fr-FR" sz="2400" spc="-1" dirty="0">
                                <a:solidFill>
                                  <a:srgbClr val="376092"/>
                                </a:solidFill>
                                <a:latin typeface="Cambria Math" panose="02040503050406030204" pitchFamily="18" charset="0"/>
                              </a:rPr>
                              <m:t>!</m:t>
                            </m:r>
                          </m:den>
                        </m:f>
                        <m:r>
                          <a:rPr lang="fr-FR" sz="2400" i="1" spc="-1" dirty="0">
                            <a:solidFill>
                              <a:srgbClr val="376092"/>
                            </a:solidFill>
                            <a:latin typeface="Cambria Math" panose="02040503050406030204" pitchFamily="18" charset="0"/>
                          </a:rPr>
                          <m:t> </m:t>
                        </m:r>
                      </m:e>
                    </m:nary>
                    <m:r>
                      <a:rPr lang="fr-FR" sz="2400" b="0" i="1" spc="-1" dirty="0" smtClean="0">
                        <a:solidFill>
                          <a:srgbClr val="376092"/>
                        </a:solidFill>
                        <a:latin typeface="Cambria Math" panose="02040503050406030204" pitchFamily="18" charset="0"/>
                      </a:rPr>
                      <m:t>=</m:t>
                    </m:r>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𝜆</m:t>
                        </m:r>
                        <m:r>
                          <a:rPr lang="fr-FR" sz="2400" b="0" i="0" spc="-1" dirty="0" smtClean="0">
                            <a:solidFill>
                              <a:srgbClr val="376092"/>
                            </a:solidFill>
                            <a:latin typeface="Cambria Math" panose="02040503050406030204" pitchFamily="18" charset="0"/>
                          </a:rPr>
                          <m:t>∗ </m:t>
                        </m:r>
                        <m:r>
                          <a:rPr lang="fr-FR" sz="2400" spc="-1" dirty="0">
                            <a:solidFill>
                              <a:srgbClr val="376092"/>
                            </a:solidFill>
                            <a:latin typeface="Cambria Math" panose="02040503050406030204" pitchFamily="18" charset="0"/>
                          </a:rPr>
                          <m:t>ⅇ</m:t>
                        </m:r>
                      </m:e>
                      <m:sup>
                        <m:r>
                          <a:rPr lang="fr-FR" sz="240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𝜆</m:t>
                        </m:r>
                      </m:sup>
                    </m:sSup>
                    <m:r>
                      <a:rPr lang="fr-FR" sz="2400" i="1" spc="-1" dirty="0">
                        <a:solidFill>
                          <a:srgbClr val="376092"/>
                        </a:solidFill>
                        <a:latin typeface="Cambria Math" panose="02040503050406030204" pitchFamily="18" charset="0"/>
                      </a:rPr>
                      <m:t> </m:t>
                    </m:r>
                    <m:nary>
                      <m:naryPr>
                        <m:chr m:val="∑"/>
                        <m:limLoc m:val="undOvr"/>
                        <m:grow m:val="on"/>
                        <m:ctrlPr>
                          <a:rPr lang="fr-FR" sz="2400" i="1" spc="-1" dirty="0">
                            <a:solidFill>
                              <a:srgbClr val="376092"/>
                            </a:solidFill>
                            <a:latin typeface="Cambria Math" panose="02040503050406030204" pitchFamily="18" charset="0"/>
                          </a:rPr>
                        </m:ctrlPr>
                      </m:naryPr>
                      <m:sub>
                        <m:r>
                          <m:rPr>
                            <m:sty m:val="p"/>
                            <m:brk/>
                            <m:aln/>
                          </m:rPr>
                          <a:rPr lang="fr-FR" sz="2400" spc="-1" dirty="0">
                            <a:solidFill>
                              <a:srgbClr val="376092"/>
                            </a:solidFill>
                            <a:latin typeface="Cambria Math" panose="02040503050406030204" pitchFamily="18" charset="0"/>
                          </a:rPr>
                          <m:t>j</m:t>
                        </m:r>
                        <m:r>
                          <a:rPr lang="fr-FR" sz="240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0</m:t>
                        </m:r>
                      </m:sub>
                      <m:sup>
                        <m:r>
                          <a:rPr lang="fr-FR" sz="2400" spc="-1" dirty="0">
                            <a:solidFill>
                              <a:srgbClr val="376092"/>
                            </a:solidFill>
                            <a:latin typeface="Cambria Math" panose="02040503050406030204" pitchFamily="18" charset="0"/>
                          </a:rPr>
                          <m:t>∞</m:t>
                        </m:r>
                      </m:sup>
                      <m:e>
                        <m:f>
                          <m:fPr>
                            <m:ctrlPr>
                              <a:rPr lang="fr-FR" sz="2400" i="1" spc="-1" dirty="0">
                                <a:solidFill>
                                  <a:srgbClr val="376092"/>
                                </a:solidFill>
                                <a:latin typeface="Cambria Math" panose="02040503050406030204" pitchFamily="18" charset="0"/>
                              </a:rPr>
                            </m:ctrlPr>
                          </m:fPr>
                          <m:num>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 </m:t>
                                </m:r>
                                <m:r>
                                  <a:rPr lang="fr-FR" sz="2400" i="1" spc="-1" dirty="0">
                                    <a:solidFill>
                                      <a:srgbClr val="376092"/>
                                    </a:solidFill>
                                    <a:latin typeface="Cambria Math" panose="02040503050406030204" pitchFamily="18" charset="0"/>
                                  </a:rPr>
                                  <m:t>𝜆</m:t>
                                </m:r>
                              </m:e>
                              <m:sup>
                                <m:r>
                                  <a:rPr lang="fr-FR" sz="2400" i="1" spc="-1" dirty="0">
                                    <a:solidFill>
                                      <a:srgbClr val="376092"/>
                                    </a:solidFill>
                                    <a:latin typeface="Cambria Math" panose="02040503050406030204" pitchFamily="18" charset="0"/>
                                  </a:rPr>
                                  <m:t>𝑗</m:t>
                                </m:r>
                                <m:r>
                                  <a:rPr lang="fr-FR" sz="2400" i="1" spc="-1" dirty="0">
                                    <a:solidFill>
                                      <a:srgbClr val="376092"/>
                                    </a:solidFill>
                                    <a:latin typeface="Cambria Math" panose="02040503050406030204" pitchFamily="18" charset="0"/>
                                  </a:rPr>
                                  <m:t> </m:t>
                                </m:r>
                              </m:sup>
                            </m:sSup>
                          </m:num>
                          <m:den>
                            <m:r>
                              <a:rPr lang="fr-FR" sz="2400" i="1" spc="-1" dirty="0">
                                <a:solidFill>
                                  <a:srgbClr val="376092"/>
                                </a:solidFill>
                                <a:latin typeface="Cambria Math" panose="02040503050406030204" pitchFamily="18" charset="0"/>
                              </a:rPr>
                              <m:t>𝑗</m:t>
                            </m:r>
                            <m:r>
                              <a:rPr lang="fr-FR" sz="2400" spc="-1" dirty="0">
                                <a:solidFill>
                                  <a:srgbClr val="376092"/>
                                </a:solidFill>
                                <a:latin typeface="Cambria Math" panose="02040503050406030204" pitchFamily="18" charset="0"/>
                              </a:rPr>
                              <m:t>!</m:t>
                            </m:r>
                          </m:den>
                        </m:f>
                        <m:r>
                          <a:rPr lang="fr-FR" sz="2400" i="1" spc="-1" dirty="0">
                            <a:solidFill>
                              <a:srgbClr val="376092"/>
                            </a:solidFill>
                            <a:latin typeface="Cambria Math" panose="02040503050406030204" pitchFamily="18" charset="0"/>
                          </a:rPr>
                          <m:t> </m:t>
                        </m:r>
                      </m:e>
                    </m:nary>
                  </m:oMath>
                </a14:m>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Or, nous avons admis plus haut que </a:t>
                </a:r>
                <a14:m>
                  <m:oMath xmlns:m="http://schemas.openxmlformats.org/officeDocument/2006/math">
                    <m:nary>
                      <m:naryPr>
                        <m:chr m:val="∑"/>
                        <m:limLoc m:val="undOvr"/>
                        <m:grow m:val="on"/>
                        <m:ctrlPr>
                          <a:rPr lang="fr-FR" sz="2400" i="1" spc="-1" dirty="0" smtClean="0">
                            <a:solidFill>
                              <a:srgbClr val="376092"/>
                            </a:solidFill>
                            <a:latin typeface="Cambria Math" panose="02040503050406030204" pitchFamily="18" charset="0"/>
                          </a:rPr>
                        </m:ctrlPr>
                      </m:naryPr>
                      <m:sub>
                        <m:r>
                          <a:rPr lang="fr-FR" sz="2400" i="1" spc="-1" dirty="0" smtClean="0">
                            <a:solidFill>
                              <a:srgbClr val="376092"/>
                            </a:solidFill>
                            <a:latin typeface="Cambria Math" panose="02040503050406030204" pitchFamily="18" charset="0"/>
                          </a:rPr>
                          <m:t>𝑘</m:t>
                        </m:r>
                        <m:r>
                          <a:rPr lang="fr-FR" sz="2400" i="0" spc="-1" dirty="0" smtClean="0">
                            <a:solidFill>
                              <a:srgbClr val="376092"/>
                            </a:solidFill>
                            <a:latin typeface="Cambria Math" panose="02040503050406030204" pitchFamily="18" charset="0"/>
                          </a:rPr>
                          <m:t>=0</m:t>
                        </m:r>
                      </m:sub>
                      <m:sup>
                        <m:r>
                          <a:rPr lang="fr-FR" sz="2400" i="0" spc="-1" dirty="0" smtClean="0">
                            <a:solidFill>
                              <a:srgbClr val="376092"/>
                            </a:solidFill>
                            <a:latin typeface="Cambria Math" panose="02040503050406030204" pitchFamily="18" charset="0"/>
                          </a:rPr>
                          <m:t>∞</m:t>
                        </m:r>
                      </m:sup>
                      <m:e>
                        <m:f>
                          <m:fPr>
                            <m:ctrlPr>
                              <a:rPr lang="fr-FR" sz="2400" i="1" spc="-1" dirty="0" smtClean="0">
                                <a:solidFill>
                                  <a:srgbClr val="376092"/>
                                </a:solidFill>
                                <a:latin typeface="Cambria Math" panose="02040503050406030204" pitchFamily="18" charset="0"/>
                              </a:rPr>
                            </m:ctrlPr>
                          </m:fPr>
                          <m:num>
                            <m:sSup>
                              <m:sSupPr>
                                <m:ctrlPr>
                                  <a:rPr lang="fr-FR" sz="2400" i="1" spc="-1" dirty="0" smtClean="0">
                                    <a:solidFill>
                                      <a:srgbClr val="376092"/>
                                    </a:solidFill>
                                    <a:latin typeface="Cambria Math" panose="02040503050406030204" pitchFamily="18" charset="0"/>
                                  </a:rPr>
                                </m:ctrlPr>
                              </m:sSupPr>
                              <m:e>
                                <m:r>
                                  <a:rPr lang="fr-FR" sz="2400" i="1" spc="-1" dirty="0" smtClean="0">
                                    <a:solidFill>
                                      <a:srgbClr val="376092"/>
                                    </a:solidFill>
                                    <a:latin typeface="Cambria Math" panose="02040503050406030204" pitchFamily="18" charset="0"/>
                                  </a:rPr>
                                  <m:t>𝜆</m:t>
                                </m:r>
                              </m:e>
                              <m:sup>
                                <m:r>
                                  <a:rPr lang="fr-FR" sz="2400" i="1" spc="-1" dirty="0" smtClean="0">
                                    <a:solidFill>
                                      <a:srgbClr val="376092"/>
                                    </a:solidFill>
                                    <a:latin typeface="Cambria Math" panose="02040503050406030204" pitchFamily="18" charset="0"/>
                                  </a:rPr>
                                  <m:t>𝑘</m:t>
                                </m:r>
                              </m:sup>
                            </m:sSup>
                          </m:num>
                          <m:den>
                            <m:r>
                              <a:rPr lang="fr-FR" sz="2400" b="0" i="1" spc="-1" dirty="0" smtClean="0">
                                <a:solidFill>
                                  <a:srgbClr val="376092"/>
                                </a:solidFill>
                                <a:latin typeface="Cambria Math" panose="02040503050406030204" pitchFamily="18" charset="0"/>
                              </a:rPr>
                              <m:t>𝑘</m:t>
                            </m:r>
                            <m:r>
                              <a:rPr lang="fr-FR" sz="2400" b="0" i="1" spc="-1" dirty="0" smtClean="0">
                                <a:solidFill>
                                  <a:srgbClr val="376092"/>
                                </a:solidFill>
                                <a:latin typeface="Cambria Math" panose="02040503050406030204" pitchFamily="18" charset="0"/>
                              </a:rPr>
                              <m:t>!</m:t>
                            </m:r>
                          </m:den>
                        </m:f>
                      </m:e>
                    </m:nary>
                    <m:r>
                      <a:rPr lang="fr-FR" sz="2400" i="0" spc="-1" dirty="0" smtClean="0">
                        <a:solidFill>
                          <a:srgbClr val="376092"/>
                        </a:solidFill>
                        <a:latin typeface="Cambria Math" panose="02040503050406030204" pitchFamily="18" charset="0"/>
                      </a:rPr>
                      <m:t>=</m:t>
                    </m:r>
                    <m:f>
                      <m:fPr>
                        <m:ctrlPr>
                          <a:rPr lang="fr-FR" sz="2400" i="1" spc="-1" dirty="0" smtClean="0">
                            <a:solidFill>
                              <a:srgbClr val="376092"/>
                            </a:solidFill>
                            <a:latin typeface="Cambria Math" panose="02040503050406030204" pitchFamily="18" charset="0"/>
                          </a:rPr>
                        </m:ctrlPr>
                      </m:fPr>
                      <m:num>
                        <m:sSup>
                          <m:sSupPr>
                            <m:ctrlPr>
                              <a:rPr lang="fr-FR" sz="2400" i="1" spc="-1" dirty="0" smtClean="0">
                                <a:solidFill>
                                  <a:srgbClr val="376092"/>
                                </a:solidFill>
                                <a:latin typeface="Cambria Math" panose="02040503050406030204" pitchFamily="18" charset="0"/>
                              </a:rPr>
                            </m:ctrlPr>
                          </m:sSupPr>
                          <m:e>
                            <m:r>
                              <a:rPr lang="fr-FR" sz="2400" i="1" spc="-1" dirty="0" smtClean="0">
                                <a:solidFill>
                                  <a:srgbClr val="376092"/>
                                </a:solidFill>
                                <a:latin typeface="Cambria Math" panose="02040503050406030204" pitchFamily="18" charset="0"/>
                              </a:rPr>
                              <m:t>𝜆</m:t>
                            </m:r>
                          </m:e>
                          <m:sup>
                            <m:r>
                              <a:rPr lang="fr-FR" sz="2400" i="0" spc="-1" dirty="0" smtClean="0">
                                <a:solidFill>
                                  <a:srgbClr val="376092"/>
                                </a:solidFill>
                                <a:latin typeface="Cambria Math" panose="02040503050406030204" pitchFamily="18" charset="0"/>
                              </a:rPr>
                              <m:t>0</m:t>
                            </m:r>
                          </m:sup>
                        </m:sSup>
                      </m:num>
                      <m:den>
                        <m:r>
                          <a:rPr lang="fr-FR" sz="2400" i="0" spc="-1" dirty="0" smtClean="0">
                            <a:solidFill>
                              <a:srgbClr val="376092"/>
                            </a:solidFill>
                            <a:latin typeface="Cambria Math" panose="02040503050406030204" pitchFamily="18" charset="0"/>
                          </a:rPr>
                          <m:t>0!</m:t>
                        </m:r>
                      </m:den>
                    </m:f>
                    <m:r>
                      <a:rPr lang="fr-FR" sz="2400" i="0" spc="-1" dirty="0" smtClean="0">
                        <a:solidFill>
                          <a:srgbClr val="376092"/>
                        </a:solidFill>
                        <a:latin typeface="Cambria Math" panose="02040503050406030204" pitchFamily="18" charset="0"/>
                      </a:rPr>
                      <m:t>+</m:t>
                    </m:r>
                    <m:f>
                      <m:fPr>
                        <m:ctrlPr>
                          <a:rPr lang="fr-FR" sz="2400" i="1" spc="-1" dirty="0" smtClean="0">
                            <a:solidFill>
                              <a:srgbClr val="376092"/>
                            </a:solidFill>
                            <a:latin typeface="Cambria Math" panose="02040503050406030204" pitchFamily="18" charset="0"/>
                          </a:rPr>
                        </m:ctrlPr>
                      </m:fPr>
                      <m:num>
                        <m:sSup>
                          <m:sSupPr>
                            <m:ctrlPr>
                              <a:rPr lang="fr-FR" sz="2400" i="1" spc="-1" dirty="0" smtClean="0">
                                <a:solidFill>
                                  <a:srgbClr val="376092"/>
                                </a:solidFill>
                                <a:latin typeface="Cambria Math" panose="02040503050406030204" pitchFamily="18" charset="0"/>
                              </a:rPr>
                            </m:ctrlPr>
                          </m:sSupPr>
                          <m:e>
                            <m:r>
                              <a:rPr lang="fr-FR" sz="2400" i="1" spc="-1" dirty="0" smtClean="0">
                                <a:solidFill>
                                  <a:srgbClr val="376092"/>
                                </a:solidFill>
                                <a:latin typeface="Cambria Math" panose="02040503050406030204" pitchFamily="18" charset="0"/>
                              </a:rPr>
                              <m:t>𝜆</m:t>
                            </m:r>
                          </m:e>
                          <m:sup>
                            <m:r>
                              <a:rPr lang="fr-FR" sz="2400" i="0" spc="-1" dirty="0" smtClean="0">
                                <a:solidFill>
                                  <a:srgbClr val="376092"/>
                                </a:solidFill>
                                <a:latin typeface="Cambria Math" panose="02040503050406030204" pitchFamily="18" charset="0"/>
                              </a:rPr>
                              <m:t>1</m:t>
                            </m:r>
                          </m:sup>
                        </m:sSup>
                      </m:num>
                      <m:den>
                        <m:r>
                          <a:rPr lang="fr-FR" sz="2400" i="0" spc="-1" dirty="0" smtClean="0">
                            <a:solidFill>
                              <a:srgbClr val="376092"/>
                            </a:solidFill>
                            <a:latin typeface="Cambria Math" panose="02040503050406030204" pitchFamily="18" charset="0"/>
                          </a:rPr>
                          <m:t>1!</m:t>
                        </m:r>
                      </m:den>
                    </m:f>
                    <m:r>
                      <a:rPr lang="fr-FR" sz="2400" i="0" spc="-1" dirty="0" smtClean="0">
                        <a:solidFill>
                          <a:srgbClr val="376092"/>
                        </a:solidFill>
                        <a:latin typeface="Cambria Math" panose="02040503050406030204" pitchFamily="18" charset="0"/>
                      </a:rPr>
                      <m:t>+…⋅</m:t>
                    </m:r>
                  </m:oMath>
                </a14:m>
                <a:r>
                  <a:rPr lang="fr-FR" sz="2400" spc="-1" dirty="0">
                    <a:solidFill>
                      <a:srgbClr val="376092"/>
                    </a:solidFill>
                    <a:latin typeface="Calibri"/>
                  </a:rPr>
                  <a:t> = e</a:t>
                </a:r>
                <a:r>
                  <a:rPr lang="fr-FR" sz="2400" spc="-1" dirty="0">
                    <a:solidFill>
                      <a:srgbClr val="376092"/>
                    </a:solidFill>
                  </a:rPr>
                  <a:t> </a:t>
                </a:r>
                <a14:m>
                  <m:oMath xmlns:m="http://schemas.openxmlformats.org/officeDocument/2006/math">
                    <m:r>
                      <a:rPr lang="fr-FR" sz="2400" i="1" spc="-1" baseline="30000" dirty="0">
                        <a:solidFill>
                          <a:srgbClr val="376092"/>
                        </a:solidFill>
                        <a:latin typeface="Cambria Math" panose="02040503050406030204" pitchFamily="18" charset="0"/>
                      </a:rPr>
                      <m:t>𝜆</m:t>
                    </m:r>
                  </m:oMath>
                </a14:m>
                <a:endParaRPr lang="fr-FR" sz="2400" spc="-1" baseline="30000"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Espérance(X) </a:t>
                </a:r>
                <a14:m>
                  <m:oMath xmlns:m="http://schemas.openxmlformats.org/officeDocument/2006/math">
                    <m:r>
                      <a:rPr lang="fr-FR" sz="2400" b="0" i="1" spc="-1" dirty="0" smtClean="0">
                        <a:solidFill>
                          <a:srgbClr val="376092"/>
                        </a:solidFill>
                        <a:latin typeface="Cambria Math" panose="02040503050406030204" pitchFamily="18" charset="0"/>
                      </a:rPr>
                      <m:t>=</m:t>
                    </m:r>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𝜆</m:t>
                        </m:r>
                        <m:r>
                          <a:rPr lang="fr-FR" sz="2400" b="0" i="0" spc="-1" dirty="0" smtClean="0">
                            <a:solidFill>
                              <a:srgbClr val="376092"/>
                            </a:solidFill>
                            <a:latin typeface="Cambria Math" panose="02040503050406030204" pitchFamily="18" charset="0"/>
                          </a:rPr>
                          <m:t>∗ </m:t>
                        </m:r>
                        <m:r>
                          <a:rPr lang="fr-FR" sz="2400" spc="-1" dirty="0">
                            <a:solidFill>
                              <a:srgbClr val="376092"/>
                            </a:solidFill>
                            <a:latin typeface="Cambria Math" panose="02040503050406030204" pitchFamily="18" charset="0"/>
                          </a:rPr>
                          <m:t>ⅇ</m:t>
                        </m:r>
                      </m:e>
                      <m:sup>
                        <m:r>
                          <a:rPr lang="fr-FR" sz="240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𝜆</m:t>
                        </m:r>
                      </m:sup>
                    </m:sSup>
                    <m:r>
                      <m:rPr>
                        <m:nor/>
                      </m:rPr>
                      <a:rPr lang="fr-FR" sz="2400" b="0" i="0" spc="-1" dirty="0" smtClean="0">
                        <a:solidFill>
                          <a:srgbClr val="376092"/>
                        </a:solidFill>
                        <a:latin typeface="Cambria Math" panose="02040503050406030204" pitchFamily="18" charset="0"/>
                      </a:rPr>
                      <m:t> ∗ </m:t>
                    </m:r>
                    <m:r>
                      <m:rPr>
                        <m:nor/>
                      </m:rPr>
                      <a:rPr lang="fr-FR" sz="2400" spc="-1" dirty="0">
                        <a:solidFill>
                          <a:srgbClr val="376092"/>
                        </a:solidFill>
                        <a:latin typeface="Calibri"/>
                      </a:rPr>
                      <m:t>e</m:t>
                    </m:r>
                    <m:r>
                      <m:rPr>
                        <m:nor/>
                      </m:rPr>
                      <a:rPr lang="fr-FR" sz="2400" spc="-1" dirty="0">
                        <a:solidFill>
                          <a:srgbClr val="376092"/>
                        </a:solidFill>
                      </a:rPr>
                      <m:t> </m:t>
                    </m:r>
                    <m:r>
                      <a:rPr lang="fr-FR" sz="2400" i="1" spc="-1" baseline="30000" dirty="0">
                        <a:solidFill>
                          <a:srgbClr val="376092"/>
                        </a:solidFill>
                        <a:latin typeface="Cambria Math" panose="02040503050406030204" pitchFamily="18" charset="0"/>
                      </a:rPr>
                      <m:t>𝜆</m:t>
                    </m:r>
                  </m:oMath>
                </a14:m>
                <a:r>
                  <a:rPr lang="fr-FR" sz="2400" spc="-1" baseline="30000" dirty="0">
                    <a:solidFill>
                      <a:srgbClr val="376092"/>
                    </a:solidFill>
                    <a:latin typeface="Calibri"/>
                  </a:rPr>
                  <a:t> </a:t>
                </a:r>
                <a:r>
                  <a:rPr lang="fr-FR" sz="2400" spc="-1" dirty="0">
                    <a:solidFill>
                      <a:srgbClr val="376092"/>
                    </a:solidFill>
                    <a:latin typeface="Calibri"/>
                  </a:rPr>
                  <a:t>= </a:t>
                </a:r>
                <a14:m>
                  <m:oMath xmlns:m="http://schemas.openxmlformats.org/officeDocument/2006/math">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𝜆</m:t>
                        </m:r>
                        <m:r>
                          <a:rPr lang="fr-FR" sz="2400" spc="-1" dirty="0">
                            <a:solidFill>
                              <a:srgbClr val="376092"/>
                            </a:solidFill>
                            <a:latin typeface="Cambria Math" panose="02040503050406030204" pitchFamily="18" charset="0"/>
                          </a:rPr>
                          <m:t>∗ ⅇ</m:t>
                        </m:r>
                      </m:e>
                      <m:sup>
                        <m:r>
                          <a:rPr lang="fr-FR" sz="2400" i="1" spc="-1" dirty="0">
                            <a:solidFill>
                              <a:srgbClr val="376092"/>
                            </a:solidFill>
                            <a:latin typeface="Cambria Math" panose="02040503050406030204" pitchFamily="18" charset="0"/>
                          </a:rPr>
                          <m:t>𝜆</m:t>
                        </m:r>
                        <m:r>
                          <a:rPr lang="fr-FR" sz="2400" spc="-1" dirty="0">
                            <a:solidFill>
                              <a:srgbClr val="376092"/>
                            </a:solidFill>
                            <a:latin typeface="Cambria Math" panose="02040503050406030204" pitchFamily="18" charset="0"/>
                          </a:rPr>
                          <m:t>−</m:t>
                        </m:r>
                        <m:r>
                          <a:rPr lang="fr-FR" sz="2400" i="1" spc="-1" dirty="0" smtClean="0">
                            <a:solidFill>
                              <a:srgbClr val="376092"/>
                            </a:solidFill>
                            <a:latin typeface="Cambria Math" panose="02040503050406030204" pitchFamily="18" charset="0"/>
                          </a:rPr>
                          <m:t>𝜆</m:t>
                        </m:r>
                      </m:sup>
                    </m:sSup>
                    <m:r>
                      <m:rPr>
                        <m:nor/>
                      </m:rPr>
                      <a:rPr lang="fr-FR" sz="2400" b="0" i="0" spc="-1" dirty="0" smtClean="0">
                        <a:solidFill>
                          <a:srgbClr val="376092"/>
                        </a:solidFill>
                        <a:latin typeface="Cambria Math" panose="02040503050406030204" pitchFamily="18" charset="0"/>
                      </a:rPr>
                      <m:t> = </m:t>
                    </m:r>
                    <m:r>
                      <a:rPr lang="fr-FR" sz="2400" i="1" spc="-1" dirty="0">
                        <a:solidFill>
                          <a:srgbClr val="376092"/>
                        </a:solidFill>
                        <a:latin typeface="Cambria Math" panose="02040503050406030204" pitchFamily="18" charset="0"/>
                      </a:rPr>
                      <m:t>𝜆</m:t>
                    </m:r>
                  </m:oMath>
                </a14:m>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199" y="1417320"/>
                <a:ext cx="8331693" cy="4708440"/>
              </a:xfrm>
              <a:prstGeom prst="rect">
                <a:avLst/>
              </a:prstGeom>
              <a:blipFill>
                <a:blip r:embed="rId2"/>
                <a:stretch>
                  <a:fillRect t="-2073" r="-1683"/>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1949074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de Poisson - explication :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199" y="1417320"/>
                <a:ext cx="8331693" cy="470844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l'explication de la variance, nous partons du théorème de König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V(X) = </a:t>
                </a:r>
                <a14:m>
                  <m:oMath xmlns:m="http://schemas.openxmlformats.org/officeDocument/2006/math">
                    <m:r>
                      <a:rPr lang="fr-FR" sz="2400" b="0" i="0" spc="-1" dirty="0" smtClean="0">
                        <a:solidFill>
                          <a:srgbClr val="376092"/>
                        </a:solidFill>
                        <a:latin typeface="Cambria Math" panose="02040503050406030204" pitchFamily="18" charset="0"/>
                      </a:rPr>
                      <m:t>(</m:t>
                    </m:r>
                    <m:nary>
                      <m:naryPr>
                        <m:chr m:val="∑"/>
                        <m:grow m:val="on"/>
                        <m:subHide m:val="on"/>
                        <m:supHide m:val="on"/>
                        <m:ctrlPr>
                          <a:rPr lang="fr-FR" sz="2400" i="1" spc="-1" dirty="0" smtClean="0">
                            <a:solidFill>
                              <a:srgbClr val="376092"/>
                            </a:solidFill>
                            <a:latin typeface="Cambria Math" panose="02040503050406030204" pitchFamily="18" charset="0"/>
                          </a:rPr>
                        </m:ctrlPr>
                      </m:naryPr>
                      <m:sub/>
                      <m:sup/>
                      <m:e>
                        <m:sSub>
                          <m:sSubPr>
                            <m:ctrlPr>
                              <a:rPr lang="fr-FR" sz="2400" i="1" spc="-1" dirty="0" smtClean="0">
                                <a:solidFill>
                                  <a:srgbClr val="376092"/>
                                </a:solidFill>
                                <a:latin typeface="Cambria Math" panose="02040503050406030204" pitchFamily="18" charset="0"/>
                              </a:rPr>
                            </m:ctrlPr>
                          </m:sSubPr>
                          <m:e>
                            <m:r>
                              <a:rPr lang="fr-FR" sz="2400" i="1" spc="-1" dirty="0" smtClean="0">
                                <a:solidFill>
                                  <a:srgbClr val="376092"/>
                                </a:solidFill>
                                <a:latin typeface="Cambria Math" panose="02040503050406030204" pitchFamily="18" charset="0"/>
                              </a:rPr>
                              <m:t>𝑥</m:t>
                            </m:r>
                          </m:e>
                          <m:sub>
                            <m:r>
                              <a:rPr lang="fr-FR" sz="2400" i="1" spc="-1" dirty="0" smtClean="0">
                                <a:solidFill>
                                  <a:srgbClr val="376092"/>
                                </a:solidFill>
                                <a:latin typeface="Cambria Math" panose="02040503050406030204" pitchFamily="18" charset="0"/>
                              </a:rPr>
                              <m:t>𝑖</m:t>
                            </m:r>
                          </m:sub>
                        </m:sSub>
                        <m:sSub>
                          <m:sSubPr>
                            <m:ctrlPr>
                              <a:rPr lang="fr-FR" sz="2400" i="1" spc="-1" dirty="0" smtClean="0">
                                <a:solidFill>
                                  <a:srgbClr val="376092"/>
                                </a:solidFill>
                                <a:latin typeface="Cambria Math" panose="02040503050406030204" pitchFamily="18" charset="0"/>
                              </a:rPr>
                            </m:ctrlPr>
                          </m:sSubPr>
                          <m:e>
                            <m:r>
                              <a:rPr lang="fr-FR" sz="2400" b="0" i="1" spc="-1" dirty="0" smtClean="0">
                                <a:solidFill>
                                  <a:srgbClr val="376092"/>
                                </a:solidFill>
                                <a:latin typeface="Cambria Math" panose="02040503050406030204" pitchFamily="18" charset="0"/>
                              </a:rPr>
                              <m:t>²</m:t>
                            </m:r>
                            <m:r>
                              <a:rPr lang="fr-FR" sz="2400" i="1" spc="-1" dirty="0" smtClean="0">
                                <a:solidFill>
                                  <a:srgbClr val="376092"/>
                                </a:solidFill>
                                <a:latin typeface="Cambria Math" panose="02040503050406030204" pitchFamily="18" charset="0"/>
                              </a:rPr>
                              <m:t>𝑝</m:t>
                            </m:r>
                          </m:e>
                          <m:sub>
                            <m:r>
                              <a:rPr lang="fr-FR" sz="2400" i="1" spc="-1" dirty="0" smtClean="0">
                                <a:solidFill>
                                  <a:srgbClr val="376092"/>
                                </a:solidFill>
                                <a:latin typeface="Cambria Math" panose="02040503050406030204" pitchFamily="18" charset="0"/>
                              </a:rPr>
                              <m:t>𝑖</m:t>
                            </m:r>
                          </m:sub>
                        </m:sSub>
                      </m:e>
                    </m:nary>
                  </m:oMath>
                </a14:m>
                <a:r>
                  <a:rPr lang="fr-FR" sz="2400" spc="-1" dirty="0">
                    <a:solidFill>
                      <a:srgbClr val="376092"/>
                    </a:solidFill>
                    <a:latin typeface="Calibri"/>
                  </a:rPr>
                  <a:t>) – (E(X))²</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En ce qui concerne la loi de Poisson nous avons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V(X) = </a:t>
                </a:r>
                <a14:m>
                  <m:oMath xmlns:m="http://schemas.openxmlformats.org/officeDocument/2006/math">
                    <m:r>
                      <a:rPr lang="fr-FR" sz="2400" b="0" i="0" spc="-1" dirty="0" smtClean="0">
                        <a:solidFill>
                          <a:srgbClr val="376092"/>
                        </a:solidFill>
                        <a:latin typeface="Cambria Math" panose="02040503050406030204" pitchFamily="18" charset="0"/>
                      </a:rPr>
                      <m:t>(</m:t>
                    </m:r>
                    <m:r>
                      <a:rPr lang="fr-FR" sz="2400" i="1" spc="-1" dirty="0" smtClean="0">
                        <a:solidFill>
                          <a:srgbClr val="376092"/>
                        </a:solidFill>
                        <a:latin typeface="Cambria Math" panose="02040503050406030204" pitchFamily="18" charset="0"/>
                      </a:rPr>
                      <m:t>𝐸</m:t>
                    </m:r>
                    <m:r>
                      <a:rPr lang="fr-FR" sz="2400" b="0" i="1" spc="-1" dirty="0" smtClean="0">
                        <a:solidFill>
                          <a:srgbClr val="376092"/>
                        </a:solidFill>
                        <a:latin typeface="Cambria Math" panose="02040503050406030204" pitchFamily="18" charset="0"/>
                      </a:rPr>
                      <m:t>(</m:t>
                    </m:r>
                    <m:sSup>
                      <m:sSupPr>
                        <m:ctrlPr>
                          <a:rPr lang="fr-FR" sz="2400" b="0" i="1" spc="-1" dirty="0" smtClean="0">
                            <a:solidFill>
                              <a:srgbClr val="376092"/>
                            </a:solidFill>
                            <a:latin typeface="Cambria Math" panose="02040503050406030204" pitchFamily="18" charset="0"/>
                          </a:rPr>
                        </m:ctrlPr>
                      </m:sSupPr>
                      <m:e>
                        <m:r>
                          <a:rPr lang="fr-FR" sz="2400" b="0" i="1" spc="-1" dirty="0" smtClean="0">
                            <a:solidFill>
                              <a:srgbClr val="376092"/>
                            </a:solidFill>
                            <a:latin typeface="Cambria Math" panose="02040503050406030204" pitchFamily="18" charset="0"/>
                          </a:rPr>
                          <m:t>𝑋</m:t>
                        </m:r>
                      </m:e>
                      <m:sup>
                        <m:r>
                          <a:rPr lang="fr-FR" sz="2400" b="0" i="1" spc="-1" dirty="0" smtClean="0">
                            <a:solidFill>
                              <a:srgbClr val="376092"/>
                            </a:solidFill>
                            <a:latin typeface="Cambria Math" panose="02040503050406030204" pitchFamily="18" charset="0"/>
                          </a:rPr>
                          <m:t>2</m:t>
                        </m:r>
                      </m:sup>
                    </m:sSup>
                    <m:r>
                      <a:rPr lang="fr-FR" sz="2400" b="0" i="1" spc="-1" dirty="0" smtClean="0">
                        <a:solidFill>
                          <a:srgbClr val="376092"/>
                        </a:solidFill>
                        <a:latin typeface="Cambria Math" panose="02040503050406030204" pitchFamily="18" charset="0"/>
                      </a:rPr>
                      <m:t>)</m:t>
                    </m:r>
                  </m:oMath>
                </a14:m>
                <a:r>
                  <a:rPr lang="fr-FR" sz="2400" spc="-1" dirty="0">
                    <a:solidFill>
                      <a:srgbClr val="376092"/>
                    </a:solidFill>
                    <a:latin typeface="Calibri"/>
                  </a:rPr>
                  <a:t>) – (E(X))²</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Commençons par calculer </a:t>
                </a:r>
                <a14:m>
                  <m:oMath xmlns:m="http://schemas.openxmlformats.org/officeDocument/2006/math">
                    <m:r>
                      <a:rPr lang="fr-FR" sz="2400" b="0" i="0" spc="-1" dirty="0" smtClean="0">
                        <a:solidFill>
                          <a:srgbClr val="376092"/>
                        </a:solidFill>
                        <a:latin typeface="Cambria Math" panose="02040503050406030204" pitchFamily="18" charset="0"/>
                      </a:rPr>
                      <m:t>(</m:t>
                    </m:r>
                    <m:r>
                      <a:rPr lang="fr-FR" sz="2400" i="1" spc="-1" dirty="0" smtClean="0">
                        <a:solidFill>
                          <a:srgbClr val="376092"/>
                        </a:solidFill>
                        <a:latin typeface="Cambria Math" panose="02040503050406030204" pitchFamily="18" charset="0"/>
                      </a:rPr>
                      <m:t>𝐸</m:t>
                    </m:r>
                    <m:r>
                      <a:rPr lang="fr-FR" sz="2400" b="0" i="1" spc="-1" dirty="0" smtClean="0">
                        <a:solidFill>
                          <a:srgbClr val="376092"/>
                        </a:solidFill>
                        <a:latin typeface="Cambria Math" panose="02040503050406030204" pitchFamily="18" charset="0"/>
                      </a:rPr>
                      <m:t>(</m:t>
                    </m:r>
                    <m:sSup>
                      <m:sSupPr>
                        <m:ctrlPr>
                          <a:rPr lang="fr-FR" sz="2400" b="0" i="1" spc="-1" dirty="0" smtClean="0">
                            <a:solidFill>
                              <a:srgbClr val="376092"/>
                            </a:solidFill>
                            <a:latin typeface="Cambria Math" panose="02040503050406030204" pitchFamily="18" charset="0"/>
                          </a:rPr>
                        </m:ctrlPr>
                      </m:sSupPr>
                      <m:e>
                        <m:r>
                          <a:rPr lang="fr-FR" sz="2400" b="0" i="1" spc="-1" dirty="0" smtClean="0">
                            <a:solidFill>
                              <a:srgbClr val="376092"/>
                            </a:solidFill>
                            <a:latin typeface="Cambria Math" panose="02040503050406030204" pitchFamily="18" charset="0"/>
                          </a:rPr>
                          <m:t>𝑋</m:t>
                        </m:r>
                      </m:e>
                      <m:sup>
                        <m:r>
                          <a:rPr lang="fr-FR" sz="2400" b="0" i="1" spc="-1" dirty="0" smtClean="0">
                            <a:solidFill>
                              <a:srgbClr val="376092"/>
                            </a:solidFill>
                            <a:latin typeface="Cambria Math" panose="02040503050406030204" pitchFamily="18" charset="0"/>
                          </a:rPr>
                          <m:t>2</m:t>
                        </m:r>
                      </m:sup>
                    </m:sSup>
                    <m:r>
                      <a:rPr lang="fr-FR" sz="2400" b="0" i="1" spc="-1" dirty="0" smtClean="0">
                        <a:solidFill>
                          <a:srgbClr val="376092"/>
                        </a:solidFill>
                        <a:latin typeface="Cambria Math" panose="02040503050406030204" pitchFamily="18" charset="0"/>
                      </a:rPr>
                      <m:t>)</m:t>
                    </m:r>
                  </m:oMath>
                </a14:m>
                <a:r>
                  <a:rPr lang="fr-FR" sz="2400" spc="-1" dirty="0">
                    <a:solidFill>
                      <a:srgbClr val="376092"/>
                    </a:solidFill>
                    <a:latin typeface="Calibri"/>
                  </a:rPr>
                  <a:t>)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Espérance(X²) = </a:t>
                </a:r>
                <a14:m>
                  <m:oMath xmlns:m="http://schemas.openxmlformats.org/officeDocument/2006/math">
                    <m:nary>
                      <m:naryPr>
                        <m:chr m:val="∑"/>
                        <m:limLoc m:val="undOvr"/>
                        <m:grow m:val="on"/>
                        <m:ctrlPr>
                          <a:rPr lang="fr-FR" sz="2400" i="1" spc="-1" dirty="0" smtClean="0">
                            <a:solidFill>
                              <a:srgbClr val="376092"/>
                            </a:solidFill>
                            <a:latin typeface="Cambria Math" panose="02040503050406030204" pitchFamily="18" charset="0"/>
                          </a:rPr>
                        </m:ctrlPr>
                      </m:naryPr>
                      <m:sub>
                        <m:r>
                          <a:rPr lang="fr-FR" sz="2400" i="1" spc="-1" dirty="0" smtClean="0">
                            <a:solidFill>
                              <a:srgbClr val="376092"/>
                            </a:solidFill>
                            <a:latin typeface="Cambria Math" panose="02040503050406030204" pitchFamily="18" charset="0"/>
                          </a:rPr>
                          <m:t>𝑘</m:t>
                        </m:r>
                        <m:r>
                          <a:rPr lang="fr-FR" sz="2400" i="0" spc="-1" dirty="0" smtClean="0">
                            <a:solidFill>
                              <a:srgbClr val="376092"/>
                            </a:solidFill>
                            <a:latin typeface="Cambria Math" panose="02040503050406030204" pitchFamily="18" charset="0"/>
                          </a:rPr>
                          <m:t>=</m:t>
                        </m:r>
                        <m:r>
                          <a:rPr lang="fr-FR" sz="2400" b="0" i="0" spc="-1" dirty="0" smtClean="0">
                            <a:solidFill>
                              <a:srgbClr val="376092"/>
                            </a:solidFill>
                            <a:latin typeface="Cambria Math" panose="02040503050406030204" pitchFamily="18" charset="0"/>
                          </a:rPr>
                          <m:t>0</m:t>
                        </m:r>
                      </m:sub>
                      <m:sup>
                        <m:r>
                          <a:rPr lang="fr-FR" sz="2400" i="0" spc="-1" dirty="0" smtClean="0">
                            <a:solidFill>
                              <a:srgbClr val="376092"/>
                            </a:solidFill>
                            <a:latin typeface="Cambria Math" panose="02040503050406030204" pitchFamily="18" charset="0"/>
                          </a:rPr>
                          <m:t>∞</m:t>
                        </m:r>
                      </m:sup>
                      <m:e>
                        <m:r>
                          <a:rPr lang="fr-FR" sz="2400" b="0" i="1" spc="-1" dirty="0" smtClean="0">
                            <a:solidFill>
                              <a:srgbClr val="376092"/>
                            </a:solidFill>
                            <a:latin typeface="Cambria Math" panose="02040503050406030204" pitchFamily="18" charset="0"/>
                          </a:rPr>
                          <m:t>𝑘</m:t>
                        </m:r>
                        <m:r>
                          <a:rPr lang="fr-FR" sz="2400" b="0" i="1" spc="-1" dirty="0" smtClean="0">
                            <a:solidFill>
                              <a:srgbClr val="376092"/>
                            </a:solidFill>
                            <a:latin typeface="Cambria Math" panose="02040503050406030204" pitchFamily="18" charset="0"/>
                          </a:rPr>
                          <m:t>²</m:t>
                        </m:r>
                        <m:r>
                          <a:rPr lang="fr-FR" sz="2400" i="1" spc="-1" dirty="0" smtClean="0">
                            <a:solidFill>
                              <a:srgbClr val="376092"/>
                            </a:solidFill>
                            <a:latin typeface="Cambria Math" panose="02040503050406030204" pitchFamily="18" charset="0"/>
                          </a:rPr>
                          <m:t>𝑃</m:t>
                        </m:r>
                        <m:d>
                          <m:dPr>
                            <m:ctrlPr>
                              <a:rPr lang="fr-FR" sz="2400" i="1" spc="-1" dirty="0" smtClean="0">
                                <a:solidFill>
                                  <a:srgbClr val="376092"/>
                                </a:solidFill>
                                <a:latin typeface="Cambria Math" panose="02040503050406030204" pitchFamily="18" charset="0"/>
                              </a:rPr>
                            </m:ctrlPr>
                          </m:dPr>
                          <m:e>
                            <m:r>
                              <a:rPr lang="fr-FR" sz="2400" i="1" spc="-1" dirty="0" smtClean="0">
                                <a:solidFill>
                                  <a:srgbClr val="376092"/>
                                </a:solidFill>
                                <a:latin typeface="Cambria Math" panose="02040503050406030204" pitchFamily="18" charset="0"/>
                              </a:rPr>
                              <m:t>𝑥</m:t>
                            </m:r>
                            <m:r>
                              <a:rPr lang="fr-FR" sz="2400" i="0" spc="-1" dirty="0" smtClean="0">
                                <a:solidFill>
                                  <a:srgbClr val="376092"/>
                                </a:solidFill>
                                <a:latin typeface="Cambria Math" panose="02040503050406030204" pitchFamily="18" charset="0"/>
                              </a:rPr>
                              <m:t>=</m:t>
                            </m:r>
                            <m:r>
                              <a:rPr lang="fr-FR" sz="2400" i="1" spc="-1" dirty="0" smtClean="0">
                                <a:solidFill>
                                  <a:srgbClr val="376092"/>
                                </a:solidFill>
                                <a:latin typeface="Cambria Math" panose="02040503050406030204" pitchFamily="18" charset="0"/>
                              </a:rPr>
                              <m:t>𝑘</m:t>
                            </m:r>
                          </m:e>
                        </m:d>
                      </m:e>
                    </m:nary>
                  </m:oMath>
                </a14:m>
                <a:r>
                  <a:rPr lang="fr-FR" sz="2400" spc="-1" dirty="0">
                    <a:solidFill>
                      <a:srgbClr val="376092"/>
                    </a:solidFill>
                    <a:latin typeface="Calibri"/>
                  </a:rPr>
                  <a:t> = </a:t>
                </a:r>
                <a14:m>
                  <m:oMath xmlns:m="http://schemas.openxmlformats.org/officeDocument/2006/math">
                    <m:nary>
                      <m:naryPr>
                        <m:chr m:val="∑"/>
                        <m:limLoc m:val="undOvr"/>
                        <m:grow m:val="on"/>
                        <m:ctrlPr>
                          <a:rPr lang="fr-FR" sz="2400" i="1" spc="-1" dirty="0">
                            <a:solidFill>
                              <a:srgbClr val="376092"/>
                            </a:solidFill>
                            <a:latin typeface="Cambria Math" panose="02040503050406030204" pitchFamily="18" charset="0"/>
                          </a:rPr>
                        </m:ctrlPr>
                      </m:naryPr>
                      <m:sub>
                        <m:r>
                          <a:rPr lang="fr-FR" sz="2400" i="1" spc="-1" dirty="0">
                            <a:solidFill>
                              <a:srgbClr val="376092"/>
                            </a:solidFill>
                            <a:latin typeface="Cambria Math" panose="02040503050406030204" pitchFamily="18" charset="0"/>
                          </a:rPr>
                          <m:t>𝑘</m:t>
                        </m:r>
                        <m:r>
                          <a:rPr lang="fr-FR" sz="2400" spc="-1" dirty="0">
                            <a:solidFill>
                              <a:srgbClr val="376092"/>
                            </a:solidFill>
                            <a:latin typeface="Cambria Math" panose="02040503050406030204" pitchFamily="18" charset="0"/>
                          </a:rPr>
                          <m:t>=0</m:t>
                        </m:r>
                      </m:sub>
                      <m:sup>
                        <m:r>
                          <a:rPr lang="fr-FR" sz="2400" spc="-1" dirty="0">
                            <a:solidFill>
                              <a:srgbClr val="376092"/>
                            </a:solidFill>
                            <a:latin typeface="Cambria Math" panose="02040503050406030204" pitchFamily="18" charset="0"/>
                          </a:rPr>
                          <m:t>∞</m:t>
                        </m:r>
                      </m:sup>
                      <m:e>
                        <m:r>
                          <a:rPr lang="fr-FR" sz="2400" i="1" spc="-1" dirty="0">
                            <a:solidFill>
                              <a:srgbClr val="376092"/>
                            </a:solidFill>
                            <a:latin typeface="Cambria Math" panose="02040503050406030204" pitchFamily="18" charset="0"/>
                          </a:rPr>
                          <m:t>𝑘</m:t>
                        </m:r>
                        <m:r>
                          <a:rPr lang="fr-FR" sz="2400" i="1" spc="-1" dirty="0">
                            <a:solidFill>
                              <a:srgbClr val="376092"/>
                            </a:solidFill>
                            <a:latin typeface="Cambria Math" panose="02040503050406030204" pitchFamily="18" charset="0"/>
                          </a:rPr>
                          <m:t>²</m:t>
                        </m:r>
                        <m:f>
                          <m:fPr>
                            <m:ctrlPr>
                              <a:rPr lang="fr-FR" sz="2400" i="1" spc="-1" dirty="0">
                                <a:solidFill>
                                  <a:srgbClr val="376092"/>
                                </a:solidFill>
                                <a:latin typeface="Cambria Math" panose="02040503050406030204" pitchFamily="18" charset="0"/>
                              </a:rPr>
                            </m:ctrlPr>
                          </m:fPr>
                          <m:num>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𝜆</m:t>
                                </m:r>
                              </m:e>
                              <m:sup>
                                <m:r>
                                  <a:rPr lang="fr-FR" sz="2400" i="1" spc="-1" dirty="0">
                                    <a:solidFill>
                                      <a:srgbClr val="376092"/>
                                    </a:solidFill>
                                    <a:latin typeface="Cambria Math" panose="02040503050406030204" pitchFamily="18" charset="0"/>
                                  </a:rPr>
                                  <m:t>𝑘</m:t>
                                </m:r>
                              </m:sup>
                            </m:sSup>
                          </m:num>
                          <m:den>
                            <m:r>
                              <a:rPr lang="fr-FR" sz="2400" i="1" spc="-1" dirty="0">
                                <a:solidFill>
                                  <a:srgbClr val="376092"/>
                                </a:solidFill>
                                <a:latin typeface="Cambria Math" panose="02040503050406030204" pitchFamily="18" charset="0"/>
                              </a:rPr>
                              <m:t>𝑘</m:t>
                            </m:r>
                            <m:r>
                              <a:rPr lang="fr-FR" sz="2400" spc="-1" dirty="0">
                                <a:solidFill>
                                  <a:srgbClr val="376092"/>
                                </a:solidFill>
                                <a:latin typeface="Cambria Math" panose="02040503050406030204" pitchFamily="18" charset="0"/>
                              </a:rPr>
                              <m:t>!</m:t>
                            </m:r>
                          </m:den>
                        </m:f>
                        <m:sSup>
                          <m:sSupPr>
                            <m:ctrlPr>
                              <a:rPr lang="fr-FR" sz="2400" i="1" spc="-1" dirty="0">
                                <a:solidFill>
                                  <a:srgbClr val="376092"/>
                                </a:solidFill>
                                <a:latin typeface="Cambria Math" panose="02040503050406030204" pitchFamily="18" charset="0"/>
                              </a:rPr>
                            </m:ctrlPr>
                          </m:sSupPr>
                          <m:e>
                            <m:r>
                              <a:rPr lang="fr-FR" sz="2400" spc="-1" dirty="0">
                                <a:solidFill>
                                  <a:srgbClr val="376092"/>
                                </a:solidFill>
                                <a:latin typeface="Cambria Math" panose="02040503050406030204" pitchFamily="18" charset="0"/>
                              </a:rPr>
                              <m:t>ⅇ</m:t>
                            </m:r>
                          </m:e>
                          <m:sup>
                            <m:r>
                              <a:rPr lang="fr-FR" sz="240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𝜆</m:t>
                            </m:r>
                          </m:sup>
                        </m:sSup>
                        <m:r>
                          <a:rPr lang="fr-FR" sz="2400" i="1" spc="-1" dirty="0">
                            <a:solidFill>
                              <a:srgbClr val="376092"/>
                            </a:solidFill>
                            <a:latin typeface="Cambria Math" panose="02040503050406030204" pitchFamily="18" charset="0"/>
                          </a:rPr>
                          <m:t> </m:t>
                        </m:r>
                      </m:e>
                    </m:nary>
                  </m:oMath>
                </a14:m>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Espérance(X²) = </a:t>
                </a:r>
                <a14:m>
                  <m:oMath xmlns:m="http://schemas.openxmlformats.org/officeDocument/2006/math">
                    <m:sSup>
                      <m:sSupPr>
                        <m:ctrlPr>
                          <a:rPr lang="fr-FR" sz="2400" i="1" spc="-1" dirty="0">
                            <a:solidFill>
                              <a:srgbClr val="376092"/>
                            </a:solidFill>
                            <a:latin typeface="Cambria Math" panose="02040503050406030204" pitchFamily="18" charset="0"/>
                          </a:rPr>
                        </m:ctrlPr>
                      </m:sSupPr>
                      <m:e>
                        <m:r>
                          <a:rPr lang="fr-FR" sz="2400" spc="-1" dirty="0">
                            <a:solidFill>
                              <a:srgbClr val="376092"/>
                            </a:solidFill>
                            <a:latin typeface="Cambria Math" panose="02040503050406030204" pitchFamily="18" charset="0"/>
                          </a:rPr>
                          <m:t>ⅇ</m:t>
                        </m:r>
                      </m:e>
                      <m:sup>
                        <m:r>
                          <a:rPr lang="fr-FR" sz="240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𝜆</m:t>
                        </m:r>
                      </m:sup>
                    </m:sSup>
                    <m:r>
                      <a:rPr lang="fr-FR" sz="2400" i="1" spc="-1" dirty="0">
                        <a:solidFill>
                          <a:srgbClr val="376092"/>
                        </a:solidFill>
                        <a:latin typeface="Cambria Math" panose="02040503050406030204" pitchFamily="18" charset="0"/>
                      </a:rPr>
                      <m:t> </m:t>
                    </m:r>
                    <m:nary>
                      <m:naryPr>
                        <m:chr m:val="∑"/>
                        <m:limLoc m:val="undOvr"/>
                        <m:grow m:val="on"/>
                        <m:ctrlPr>
                          <a:rPr lang="fr-FR" sz="2400" i="1" spc="-1" dirty="0" smtClean="0">
                            <a:solidFill>
                              <a:srgbClr val="376092"/>
                            </a:solidFill>
                            <a:latin typeface="Cambria Math" panose="02040503050406030204" pitchFamily="18" charset="0"/>
                          </a:rPr>
                        </m:ctrlPr>
                      </m:naryPr>
                      <m:sub>
                        <m:r>
                          <a:rPr lang="fr-FR" sz="2400" i="1" spc="-1" dirty="0">
                            <a:solidFill>
                              <a:srgbClr val="376092"/>
                            </a:solidFill>
                            <a:latin typeface="Cambria Math" panose="02040503050406030204" pitchFamily="18" charset="0"/>
                          </a:rPr>
                          <m:t>𝑘</m:t>
                        </m:r>
                        <m:r>
                          <a:rPr lang="fr-FR" sz="2400" spc="-1" dirty="0">
                            <a:solidFill>
                              <a:srgbClr val="376092"/>
                            </a:solidFill>
                            <a:latin typeface="Cambria Math" panose="02040503050406030204" pitchFamily="18" charset="0"/>
                          </a:rPr>
                          <m:t>=</m:t>
                        </m:r>
                        <m:r>
                          <a:rPr lang="fr-FR" sz="2400" b="0" i="1" spc="-1" dirty="0" smtClean="0">
                            <a:solidFill>
                              <a:srgbClr val="376092"/>
                            </a:solidFill>
                            <a:latin typeface="Cambria Math" panose="02040503050406030204" pitchFamily="18" charset="0"/>
                          </a:rPr>
                          <m:t>1</m:t>
                        </m:r>
                      </m:sub>
                      <m:sup>
                        <m:r>
                          <a:rPr lang="fr-FR" sz="2400" spc="-1" dirty="0">
                            <a:solidFill>
                              <a:srgbClr val="376092"/>
                            </a:solidFill>
                            <a:latin typeface="Cambria Math" panose="02040503050406030204" pitchFamily="18" charset="0"/>
                          </a:rPr>
                          <m:t>∞</m:t>
                        </m:r>
                      </m:sup>
                      <m:e>
                        <m:r>
                          <a:rPr lang="fr-FR" sz="2400" i="1" spc="-1" dirty="0">
                            <a:solidFill>
                              <a:srgbClr val="376092"/>
                            </a:solidFill>
                            <a:latin typeface="Cambria Math" panose="02040503050406030204" pitchFamily="18" charset="0"/>
                          </a:rPr>
                          <m:t>𝑘</m:t>
                        </m:r>
                        <m:f>
                          <m:fPr>
                            <m:ctrlPr>
                              <a:rPr lang="fr-FR" sz="2400" i="1" spc="-1" dirty="0">
                                <a:solidFill>
                                  <a:srgbClr val="376092"/>
                                </a:solidFill>
                                <a:latin typeface="Cambria Math" panose="02040503050406030204" pitchFamily="18" charset="0"/>
                              </a:rPr>
                            </m:ctrlPr>
                          </m:fPr>
                          <m:num>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𝜆</m:t>
                                </m:r>
                              </m:e>
                              <m:sup>
                                <m:r>
                                  <a:rPr lang="fr-FR" sz="2400" i="1" spc="-1" dirty="0">
                                    <a:solidFill>
                                      <a:srgbClr val="376092"/>
                                    </a:solidFill>
                                    <a:latin typeface="Cambria Math" panose="02040503050406030204" pitchFamily="18" charset="0"/>
                                  </a:rPr>
                                  <m:t>𝑘</m:t>
                                </m:r>
                              </m:sup>
                            </m:sSup>
                          </m:num>
                          <m:den>
                            <m:r>
                              <a:rPr lang="fr-FR" sz="2400" b="0" i="1" spc="-1" dirty="0" smtClean="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𝑘</m:t>
                            </m:r>
                            <m:r>
                              <a:rPr lang="fr-FR" sz="2400" b="0" i="1" spc="-1" dirty="0" smtClean="0">
                                <a:solidFill>
                                  <a:srgbClr val="376092"/>
                                </a:solidFill>
                                <a:latin typeface="Cambria Math" panose="02040503050406030204" pitchFamily="18" charset="0"/>
                              </a:rPr>
                              <m:t>−1)</m:t>
                            </m:r>
                            <m:r>
                              <a:rPr lang="fr-FR" sz="2400" spc="-1" dirty="0">
                                <a:solidFill>
                                  <a:srgbClr val="376092"/>
                                </a:solidFill>
                                <a:latin typeface="Cambria Math" panose="02040503050406030204" pitchFamily="18" charset="0"/>
                              </a:rPr>
                              <m:t>!</m:t>
                            </m:r>
                          </m:den>
                        </m:f>
                      </m:e>
                    </m:nary>
                  </m:oMath>
                </a14:m>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199" y="1417320"/>
                <a:ext cx="8331693" cy="4708440"/>
              </a:xfrm>
              <a:prstGeom prst="rect">
                <a:avLst/>
              </a:prstGeom>
              <a:blipFill>
                <a:blip r:embed="rId2"/>
                <a:stretch>
                  <a:fillRect t="-2073" r="-585"/>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637604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de Poisson - explication :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199" y="1417320"/>
                <a:ext cx="8331693" cy="470844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Posons cette fois-ci i = j -1</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Espérance(X²) = </a:t>
                </a:r>
                <a14:m>
                  <m:oMath xmlns:m="http://schemas.openxmlformats.org/officeDocument/2006/math">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𝜆</m:t>
                        </m:r>
                        <m:r>
                          <a:rPr lang="fr-FR" sz="2400" spc="-1" dirty="0">
                            <a:solidFill>
                              <a:srgbClr val="376092"/>
                            </a:solidFill>
                            <a:latin typeface="Cambria Math" panose="02040503050406030204" pitchFamily="18" charset="0"/>
                          </a:rPr>
                          <m:t>.ⅇ</m:t>
                        </m:r>
                      </m:e>
                      <m:sup>
                        <m:r>
                          <a:rPr lang="fr-FR" sz="240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𝜆</m:t>
                        </m:r>
                      </m:sup>
                    </m:sSup>
                    <m:r>
                      <a:rPr lang="fr-FR" sz="2400" i="1" spc="-1" dirty="0">
                        <a:solidFill>
                          <a:srgbClr val="376092"/>
                        </a:solidFill>
                        <a:latin typeface="Cambria Math" panose="02040503050406030204" pitchFamily="18" charset="0"/>
                      </a:rPr>
                      <m:t> (</m:t>
                    </m:r>
                    <m:nary>
                      <m:naryPr>
                        <m:chr m:val="∑"/>
                        <m:limLoc m:val="undOvr"/>
                        <m:grow m:val="on"/>
                        <m:ctrlPr>
                          <a:rPr lang="fr-FR" sz="2400" i="1" spc="-1" dirty="0">
                            <a:solidFill>
                              <a:srgbClr val="376092"/>
                            </a:solidFill>
                            <a:latin typeface="Cambria Math" panose="02040503050406030204" pitchFamily="18" charset="0"/>
                          </a:rPr>
                        </m:ctrlPr>
                      </m:naryPr>
                      <m:sub>
                        <m:r>
                          <m:rPr>
                            <m:sty m:val="p"/>
                            <m:brk/>
                            <m:aln/>
                          </m:rPr>
                          <a:rPr lang="fr-FR" sz="2400" b="0" i="0" spc="-1" dirty="0" smtClean="0">
                            <a:solidFill>
                              <a:srgbClr val="376092"/>
                            </a:solidFill>
                            <a:latin typeface="Cambria Math" panose="02040503050406030204" pitchFamily="18" charset="0"/>
                          </a:rPr>
                          <m:t>i</m:t>
                        </m:r>
                        <m:r>
                          <a:rPr lang="fr-FR" sz="2400" spc="-1" dirty="0">
                            <a:solidFill>
                              <a:srgbClr val="376092"/>
                            </a:solidFill>
                            <a:latin typeface="Cambria Math" panose="02040503050406030204" pitchFamily="18" charset="0"/>
                          </a:rPr>
                          <m:t>=</m:t>
                        </m:r>
                        <m:r>
                          <a:rPr lang="fr-FR" sz="2400" b="0" i="1" spc="-1" dirty="0" smtClean="0">
                            <a:solidFill>
                              <a:srgbClr val="376092"/>
                            </a:solidFill>
                            <a:latin typeface="Cambria Math" panose="02040503050406030204" pitchFamily="18" charset="0"/>
                          </a:rPr>
                          <m:t>0</m:t>
                        </m:r>
                      </m:sub>
                      <m:sup>
                        <m:r>
                          <a:rPr lang="fr-FR" sz="2400" spc="-1" dirty="0">
                            <a:solidFill>
                              <a:srgbClr val="376092"/>
                            </a:solidFill>
                            <a:latin typeface="Cambria Math" panose="02040503050406030204" pitchFamily="18" charset="0"/>
                          </a:rPr>
                          <m:t>∞</m:t>
                        </m:r>
                      </m:sup>
                      <m:e>
                        <m:f>
                          <m:fPr>
                            <m:ctrlPr>
                              <a:rPr lang="fr-FR" sz="2400" i="1" spc="-1" dirty="0">
                                <a:solidFill>
                                  <a:srgbClr val="376092"/>
                                </a:solidFill>
                                <a:latin typeface="Cambria Math" panose="02040503050406030204" pitchFamily="18" charset="0"/>
                              </a:rPr>
                            </m:ctrlPr>
                          </m:fPr>
                          <m:num>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𝜆</m:t>
                                </m:r>
                              </m:e>
                              <m:sup>
                                <m:r>
                                  <a:rPr lang="fr-FR" sz="2400" b="0" i="1" spc="-1" dirty="0" smtClean="0">
                                    <a:solidFill>
                                      <a:srgbClr val="376092"/>
                                    </a:solidFill>
                                    <a:latin typeface="Cambria Math" panose="02040503050406030204" pitchFamily="18" charset="0"/>
                                  </a:rPr>
                                  <m:t>𝑖</m:t>
                                </m:r>
                                <m:r>
                                  <a:rPr lang="fr-FR" sz="2400" b="0" i="1" spc="-1" dirty="0" smtClean="0">
                                    <a:solidFill>
                                      <a:srgbClr val="376092"/>
                                    </a:solidFill>
                                    <a:latin typeface="Cambria Math" panose="02040503050406030204" pitchFamily="18" charset="0"/>
                                  </a:rPr>
                                  <m:t>+1</m:t>
                                </m:r>
                              </m:sup>
                            </m:sSup>
                          </m:num>
                          <m:den>
                            <m:r>
                              <a:rPr lang="fr-FR" sz="2400" b="0" i="1" spc="-1" dirty="0" smtClean="0">
                                <a:solidFill>
                                  <a:srgbClr val="376092"/>
                                </a:solidFill>
                                <a:latin typeface="Cambria Math" panose="02040503050406030204" pitchFamily="18" charset="0"/>
                              </a:rPr>
                              <m:t>𝑖</m:t>
                            </m:r>
                            <m:r>
                              <a:rPr lang="fr-FR" sz="2400" spc="-1" dirty="0">
                                <a:solidFill>
                                  <a:srgbClr val="376092"/>
                                </a:solidFill>
                                <a:latin typeface="Cambria Math" panose="02040503050406030204" pitchFamily="18" charset="0"/>
                              </a:rPr>
                              <m:t>!</m:t>
                            </m:r>
                          </m:den>
                        </m:f>
                      </m:e>
                    </m:nary>
                  </m:oMath>
                </a14:m>
                <a:r>
                  <a:rPr lang="fr-FR" sz="2400" spc="-1" dirty="0">
                    <a:solidFill>
                      <a:srgbClr val="376092"/>
                    </a:solidFill>
                    <a:latin typeface="Calibri"/>
                  </a:rPr>
                  <a:t> + </a:t>
                </a:r>
                <a14:m>
                  <m:oMath xmlns:m="http://schemas.openxmlformats.org/officeDocument/2006/math">
                    <m:sSup>
                      <m:sSupPr>
                        <m:ctrlPr>
                          <a:rPr lang="fr-FR" sz="2400" i="1" spc="-1" dirty="0">
                            <a:solidFill>
                              <a:srgbClr val="376092"/>
                            </a:solidFill>
                            <a:latin typeface="Cambria Math" panose="02040503050406030204" pitchFamily="18" charset="0"/>
                          </a:rPr>
                        </m:ctrlPr>
                      </m:sSupPr>
                      <m:e>
                        <m:r>
                          <a:rPr lang="fr-FR" sz="2400" spc="-1" dirty="0">
                            <a:solidFill>
                              <a:srgbClr val="376092"/>
                            </a:solidFill>
                            <a:latin typeface="Cambria Math" panose="02040503050406030204" pitchFamily="18" charset="0"/>
                          </a:rPr>
                          <m:t>ⅇ</m:t>
                        </m:r>
                      </m:e>
                      <m:sup>
                        <m:r>
                          <a:rPr lang="fr-FR" sz="2400" i="1" spc="-1" dirty="0">
                            <a:solidFill>
                              <a:srgbClr val="376092"/>
                            </a:solidFill>
                            <a:latin typeface="Cambria Math" panose="02040503050406030204" pitchFamily="18" charset="0"/>
                          </a:rPr>
                          <m:t>𝜆</m:t>
                        </m:r>
                      </m:sup>
                    </m:sSup>
                    <m:r>
                      <a:rPr lang="fr-FR" sz="2400" i="1" spc="-1" dirty="0">
                        <a:solidFill>
                          <a:srgbClr val="376092"/>
                        </a:solidFill>
                        <a:latin typeface="Cambria Math" panose="02040503050406030204" pitchFamily="18" charset="0"/>
                      </a:rPr>
                      <m:t>)</m:t>
                    </m:r>
                  </m:oMath>
                </a14:m>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Espérance(X²) = </a:t>
                </a:r>
                <a14:m>
                  <m:oMath xmlns:m="http://schemas.openxmlformats.org/officeDocument/2006/math">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𝜆</m:t>
                        </m:r>
                        <m:r>
                          <a:rPr lang="fr-FR" sz="2400" spc="-1" dirty="0">
                            <a:solidFill>
                              <a:srgbClr val="376092"/>
                            </a:solidFill>
                            <a:latin typeface="Cambria Math" panose="02040503050406030204" pitchFamily="18" charset="0"/>
                          </a:rPr>
                          <m:t>.ⅇ</m:t>
                        </m:r>
                      </m:e>
                      <m:sup>
                        <m:r>
                          <a:rPr lang="fr-FR" sz="240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𝜆</m:t>
                        </m:r>
                      </m:sup>
                    </m:sSup>
                    <m:r>
                      <a:rPr lang="fr-FR" sz="2400" i="1" spc="-1" dirty="0">
                        <a:solidFill>
                          <a:srgbClr val="376092"/>
                        </a:solidFill>
                        <a:latin typeface="Cambria Math" panose="02040503050406030204" pitchFamily="18" charset="0"/>
                      </a:rPr>
                      <m:t> (</m:t>
                    </m:r>
                    <m:nary>
                      <m:naryPr>
                        <m:chr m:val="∑"/>
                        <m:limLoc m:val="undOvr"/>
                        <m:grow m:val="on"/>
                        <m:ctrlPr>
                          <a:rPr lang="fr-FR" sz="2400" i="1" spc="-1" dirty="0">
                            <a:solidFill>
                              <a:srgbClr val="376092"/>
                            </a:solidFill>
                            <a:latin typeface="Cambria Math" panose="02040503050406030204" pitchFamily="18" charset="0"/>
                          </a:rPr>
                        </m:ctrlPr>
                      </m:naryPr>
                      <m:sub>
                        <m:r>
                          <m:rPr>
                            <m:sty m:val="p"/>
                            <m:brk/>
                            <m:aln/>
                          </m:rPr>
                          <a:rPr lang="fr-FR" sz="2400" b="0" i="0" spc="-1" dirty="0" smtClean="0">
                            <a:solidFill>
                              <a:srgbClr val="376092"/>
                            </a:solidFill>
                            <a:latin typeface="Cambria Math" panose="02040503050406030204" pitchFamily="18" charset="0"/>
                          </a:rPr>
                          <m:t>i</m:t>
                        </m:r>
                        <m:r>
                          <a:rPr lang="fr-FR" sz="2400" spc="-1" dirty="0">
                            <a:solidFill>
                              <a:srgbClr val="376092"/>
                            </a:solidFill>
                            <a:latin typeface="Cambria Math" panose="02040503050406030204" pitchFamily="18" charset="0"/>
                          </a:rPr>
                          <m:t>=</m:t>
                        </m:r>
                        <m:r>
                          <a:rPr lang="fr-FR" sz="2400" b="0" i="1" spc="-1" dirty="0" smtClean="0">
                            <a:solidFill>
                              <a:srgbClr val="376092"/>
                            </a:solidFill>
                            <a:latin typeface="Cambria Math" panose="02040503050406030204" pitchFamily="18" charset="0"/>
                          </a:rPr>
                          <m:t>0</m:t>
                        </m:r>
                      </m:sub>
                      <m:sup>
                        <m:r>
                          <a:rPr lang="fr-FR" sz="2400" spc="-1" dirty="0">
                            <a:solidFill>
                              <a:srgbClr val="376092"/>
                            </a:solidFill>
                            <a:latin typeface="Cambria Math" panose="02040503050406030204" pitchFamily="18" charset="0"/>
                          </a:rPr>
                          <m:t>∞</m:t>
                        </m:r>
                      </m:sup>
                      <m:e>
                        <m:f>
                          <m:fPr>
                            <m:ctrlPr>
                              <a:rPr lang="fr-FR" sz="2400" i="1" spc="-1" dirty="0">
                                <a:solidFill>
                                  <a:srgbClr val="376092"/>
                                </a:solidFill>
                                <a:latin typeface="Cambria Math" panose="02040503050406030204" pitchFamily="18" charset="0"/>
                              </a:rPr>
                            </m:ctrlPr>
                          </m:fPr>
                          <m:num>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𝜆</m:t>
                                </m:r>
                                <m:r>
                                  <a:rPr lang="fr-FR" sz="2400" b="0" i="1" spc="-1" dirty="0" smtClean="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𝜆</m:t>
                                </m:r>
                              </m:e>
                              <m:sup>
                                <m:r>
                                  <a:rPr lang="fr-FR" sz="2400" b="0" i="1" spc="-1" dirty="0" smtClean="0">
                                    <a:solidFill>
                                      <a:srgbClr val="376092"/>
                                    </a:solidFill>
                                    <a:latin typeface="Cambria Math" panose="02040503050406030204" pitchFamily="18" charset="0"/>
                                  </a:rPr>
                                  <m:t>𝑖</m:t>
                                </m:r>
                              </m:sup>
                            </m:sSup>
                          </m:num>
                          <m:den>
                            <m:r>
                              <a:rPr lang="fr-FR" sz="2400" b="0" i="1" spc="-1" dirty="0" smtClean="0">
                                <a:solidFill>
                                  <a:srgbClr val="376092"/>
                                </a:solidFill>
                                <a:latin typeface="Cambria Math" panose="02040503050406030204" pitchFamily="18" charset="0"/>
                              </a:rPr>
                              <m:t>𝑖</m:t>
                            </m:r>
                            <m:r>
                              <a:rPr lang="fr-FR" sz="2400" spc="-1" dirty="0">
                                <a:solidFill>
                                  <a:srgbClr val="376092"/>
                                </a:solidFill>
                                <a:latin typeface="Cambria Math" panose="02040503050406030204" pitchFamily="18" charset="0"/>
                              </a:rPr>
                              <m:t>!</m:t>
                            </m:r>
                          </m:den>
                        </m:f>
                      </m:e>
                    </m:nary>
                  </m:oMath>
                </a14:m>
                <a:r>
                  <a:rPr lang="fr-FR" sz="2400" spc="-1" dirty="0">
                    <a:solidFill>
                      <a:srgbClr val="376092"/>
                    </a:solidFill>
                    <a:latin typeface="Calibri"/>
                  </a:rPr>
                  <a:t> + </a:t>
                </a:r>
                <a14:m>
                  <m:oMath xmlns:m="http://schemas.openxmlformats.org/officeDocument/2006/math">
                    <m:sSup>
                      <m:sSupPr>
                        <m:ctrlPr>
                          <a:rPr lang="fr-FR" sz="2400" i="1" spc="-1" dirty="0">
                            <a:solidFill>
                              <a:srgbClr val="376092"/>
                            </a:solidFill>
                            <a:latin typeface="Cambria Math" panose="02040503050406030204" pitchFamily="18" charset="0"/>
                          </a:rPr>
                        </m:ctrlPr>
                      </m:sSupPr>
                      <m:e>
                        <m:r>
                          <a:rPr lang="fr-FR" sz="2400" spc="-1" dirty="0">
                            <a:solidFill>
                              <a:srgbClr val="376092"/>
                            </a:solidFill>
                            <a:latin typeface="Cambria Math" panose="02040503050406030204" pitchFamily="18" charset="0"/>
                          </a:rPr>
                          <m:t>ⅇ</m:t>
                        </m:r>
                      </m:e>
                      <m:sup>
                        <m:r>
                          <a:rPr lang="fr-FR" sz="2400" i="1" spc="-1" dirty="0">
                            <a:solidFill>
                              <a:srgbClr val="376092"/>
                            </a:solidFill>
                            <a:latin typeface="Cambria Math" panose="02040503050406030204" pitchFamily="18" charset="0"/>
                          </a:rPr>
                          <m:t>𝜆</m:t>
                        </m:r>
                      </m:sup>
                    </m:sSup>
                    <m:r>
                      <a:rPr lang="fr-FR" sz="2400" i="1" spc="-1" dirty="0">
                        <a:solidFill>
                          <a:srgbClr val="376092"/>
                        </a:solidFill>
                        <a:latin typeface="Cambria Math" panose="02040503050406030204" pitchFamily="18" charset="0"/>
                      </a:rPr>
                      <m:t>)</m:t>
                    </m:r>
                  </m:oMath>
                </a14:m>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Espérance(X²) = </a:t>
                </a:r>
                <a14:m>
                  <m:oMath xmlns:m="http://schemas.openxmlformats.org/officeDocument/2006/math">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𝜆</m:t>
                        </m:r>
                        <m:r>
                          <a:rPr lang="fr-FR" sz="2400" spc="-1" dirty="0">
                            <a:solidFill>
                              <a:srgbClr val="376092"/>
                            </a:solidFill>
                            <a:latin typeface="Cambria Math" panose="02040503050406030204" pitchFamily="18" charset="0"/>
                          </a:rPr>
                          <m:t>.ⅇ</m:t>
                        </m:r>
                      </m:e>
                      <m:sup>
                        <m:r>
                          <a:rPr lang="fr-FR" sz="240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𝜆</m:t>
                        </m:r>
                      </m:sup>
                    </m:sSup>
                    <m:r>
                      <a:rPr lang="fr-FR" sz="2400" i="1" spc="-1" dirty="0">
                        <a:solidFill>
                          <a:srgbClr val="376092"/>
                        </a:solidFill>
                        <a:latin typeface="Cambria Math" panose="02040503050406030204" pitchFamily="18" charset="0"/>
                      </a:rPr>
                      <m:t> (</m:t>
                    </m:r>
                    <m:r>
                      <a:rPr lang="fr-FR" sz="2400" i="1" spc="-1" dirty="0">
                        <a:solidFill>
                          <a:srgbClr val="376092"/>
                        </a:solidFill>
                        <a:latin typeface="Cambria Math" panose="02040503050406030204" pitchFamily="18" charset="0"/>
                      </a:rPr>
                      <m:t>𝜆</m:t>
                    </m:r>
                    <m:nary>
                      <m:naryPr>
                        <m:chr m:val="∑"/>
                        <m:limLoc m:val="undOvr"/>
                        <m:grow m:val="on"/>
                        <m:ctrlPr>
                          <a:rPr lang="fr-FR" sz="2400" i="1" spc="-1" dirty="0">
                            <a:solidFill>
                              <a:srgbClr val="376092"/>
                            </a:solidFill>
                            <a:latin typeface="Cambria Math" panose="02040503050406030204" pitchFamily="18" charset="0"/>
                          </a:rPr>
                        </m:ctrlPr>
                      </m:naryPr>
                      <m:sub>
                        <m:r>
                          <m:rPr>
                            <m:sty m:val="p"/>
                            <m:brk/>
                            <m:aln/>
                          </m:rPr>
                          <a:rPr lang="fr-FR" sz="2400" b="0" i="0" spc="-1" dirty="0" smtClean="0">
                            <a:solidFill>
                              <a:srgbClr val="376092"/>
                            </a:solidFill>
                            <a:latin typeface="Cambria Math" panose="02040503050406030204" pitchFamily="18" charset="0"/>
                          </a:rPr>
                          <m:t>i</m:t>
                        </m:r>
                        <m:r>
                          <a:rPr lang="fr-FR" sz="2400" spc="-1" dirty="0">
                            <a:solidFill>
                              <a:srgbClr val="376092"/>
                            </a:solidFill>
                            <a:latin typeface="Cambria Math" panose="02040503050406030204" pitchFamily="18" charset="0"/>
                          </a:rPr>
                          <m:t>=</m:t>
                        </m:r>
                        <m:r>
                          <a:rPr lang="fr-FR" sz="2400" b="0" i="1" spc="-1" dirty="0" smtClean="0">
                            <a:solidFill>
                              <a:srgbClr val="376092"/>
                            </a:solidFill>
                            <a:latin typeface="Cambria Math" panose="02040503050406030204" pitchFamily="18" charset="0"/>
                          </a:rPr>
                          <m:t>0</m:t>
                        </m:r>
                      </m:sub>
                      <m:sup>
                        <m:r>
                          <a:rPr lang="fr-FR" sz="2400" spc="-1" dirty="0">
                            <a:solidFill>
                              <a:srgbClr val="376092"/>
                            </a:solidFill>
                            <a:latin typeface="Cambria Math" panose="02040503050406030204" pitchFamily="18" charset="0"/>
                          </a:rPr>
                          <m:t>∞</m:t>
                        </m:r>
                      </m:sup>
                      <m:e>
                        <m:f>
                          <m:fPr>
                            <m:ctrlPr>
                              <a:rPr lang="fr-FR" sz="2400" i="1" spc="-1" dirty="0">
                                <a:solidFill>
                                  <a:srgbClr val="376092"/>
                                </a:solidFill>
                                <a:latin typeface="Cambria Math" panose="02040503050406030204" pitchFamily="18" charset="0"/>
                              </a:rPr>
                            </m:ctrlPr>
                          </m:fPr>
                          <m:num>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𝜆</m:t>
                                </m:r>
                              </m:e>
                              <m:sup>
                                <m:r>
                                  <a:rPr lang="fr-FR" sz="2400" b="0" i="1" spc="-1" dirty="0" smtClean="0">
                                    <a:solidFill>
                                      <a:srgbClr val="376092"/>
                                    </a:solidFill>
                                    <a:latin typeface="Cambria Math" panose="02040503050406030204" pitchFamily="18" charset="0"/>
                                  </a:rPr>
                                  <m:t>𝑖</m:t>
                                </m:r>
                              </m:sup>
                            </m:sSup>
                          </m:num>
                          <m:den>
                            <m:r>
                              <a:rPr lang="fr-FR" sz="2400" b="0" i="1" spc="-1" dirty="0" smtClean="0">
                                <a:solidFill>
                                  <a:srgbClr val="376092"/>
                                </a:solidFill>
                                <a:latin typeface="Cambria Math" panose="02040503050406030204" pitchFamily="18" charset="0"/>
                              </a:rPr>
                              <m:t>𝑖</m:t>
                            </m:r>
                            <m:r>
                              <a:rPr lang="fr-FR" sz="2400" spc="-1" dirty="0">
                                <a:solidFill>
                                  <a:srgbClr val="376092"/>
                                </a:solidFill>
                                <a:latin typeface="Cambria Math" panose="02040503050406030204" pitchFamily="18" charset="0"/>
                              </a:rPr>
                              <m:t>!</m:t>
                            </m:r>
                          </m:den>
                        </m:f>
                      </m:e>
                    </m:nary>
                  </m:oMath>
                </a14:m>
                <a:r>
                  <a:rPr lang="fr-FR" sz="2400" spc="-1" dirty="0">
                    <a:solidFill>
                      <a:srgbClr val="376092"/>
                    </a:solidFill>
                    <a:latin typeface="Calibri"/>
                  </a:rPr>
                  <a:t> + </a:t>
                </a:r>
                <a14:m>
                  <m:oMath xmlns:m="http://schemas.openxmlformats.org/officeDocument/2006/math">
                    <m:sSup>
                      <m:sSupPr>
                        <m:ctrlPr>
                          <a:rPr lang="fr-FR" sz="2400" i="1" spc="-1" dirty="0">
                            <a:solidFill>
                              <a:srgbClr val="376092"/>
                            </a:solidFill>
                            <a:latin typeface="Cambria Math" panose="02040503050406030204" pitchFamily="18" charset="0"/>
                          </a:rPr>
                        </m:ctrlPr>
                      </m:sSupPr>
                      <m:e>
                        <m:r>
                          <a:rPr lang="fr-FR" sz="2400" spc="-1" dirty="0">
                            <a:solidFill>
                              <a:srgbClr val="376092"/>
                            </a:solidFill>
                            <a:latin typeface="Cambria Math" panose="02040503050406030204" pitchFamily="18" charset="0"/>
                          </a:rPr>
                          <m:t>ⅇ</m:t>
                        </m:r>
                      </m:e>
                      <m:sup>
                        <m:r>
                          <a:rPr lang="fr-FR" sz="2400" i="1" spc="-1" dirty="0">
                            <a:solidFill>
                              <a:srgbClr val="376092"/>
                            </a:solidFill>
                            <a:latin typeface="Cambria Math" panose="02040503050406030204" pitchFamily="18" charset="0"/>
                          </a:rPr>
                          <m:t>𝜆</m:t>
                        </m:r>
                      </m:sup>
                    </m:sSup>
                    <m:r>
                      <a:rPr lang="fr-FR" sz="2400" i="1" spc="-1" dirty="0">
                        <a:solidFill>
                          <a:srgbClr val="376092"/>
                        </a:solidFill>
                        <a:latin typeface="Cambria Math" panose="02040503050406030204" pitchFamily="18" charset="0"/>
                      </a:rPr>
                      <m:t>)</m:t>
                    </m:r>
                  </m:oMath>
                </a14:m>
                <a:r>
                  <a:rPr lang="fr-FR" sz="2400" spc="-1" dirty="0">
                    <a:solidFill>
                      <a:srgbClr val="376092"/>
                    </a:solidFill>
                    <a:latin typeface="Calibri"/>
                  </a:rPr>
                  <a:t> = </a:t>
                </a:r>
                <a14:m>
                  <m:oMath xmlns:m="http://schemas.openxmlformats.org/officeDocument/2006/math">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𝜆</m:t>
                        </m:r>
                        <m:r>
                          <a:rPr lang="fr-FR" sz="2400" spc="-1" dirty="0">
                            <a:solidFill>
                              <a:srgbClr val="376092"/>
                            </a:solidFill>
                            <a:latin typeface="Cambria Math" panose="02040503050406030204" pitchFamily="18" charset="0"/>
                          </a:rPr>
                          <m:t>.ⅇ</m:t>
                        </m:r>
                      </m:e>
                      <m:sup>
                        <m:r>
                          <a:rPr lang="fr-FR" sz="240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𝜆</m:t>
                        </m:r>
                      </m:sup>
                    </m:sSup>
                    <m:r>
                      <a:rPr lang="fr-FR" sz="2400" i="1" spc="-1" dirty="0">
                        <a:solidFill>
                          <a:srgbClr val="376092"/>
                        </a:solidFill>
                        <a:latin typeface="Cambria Math" panose="02040503050406030204" pitchFamily="18" charset="0"/>
                      </a:rPr>
                      <m:t> (</m:t>
                    </m:r>
                    <m:r>
                      <a:rPr lang="fr-FR" sz="2400" i="1" spc="-1" dirty="0">
                        <a:solidFill>
                          <a:srgbClr val="376092"/>
                        </a:solidFill>
                        <a:latin typeface="Cambria Math" panose="02040503050406030204" pitchFamily="18" charset="0"/>
                      </a:rPr>
                      <m:t>𝜆</m:t>
                    </m:r>
                    <m:sSup>
                      <m:sSupPr>
                        <m:ctrlPr>
                          <a:rPr lang="fr-FR" sz="2400" i="1" spc="-1" dirty="0">
                            <a:solidFill>
                              <a:srgbClr val="376092"/>
                            </a:solidFill>
                            <a:latin typeface="Cambria Math" panose="02040503050406030204" pitchFamily="18" charset="0"/>
                          </a:rPr>
                        </m:ctrlPr>
                      </m:sSupPr>
                      <m:e>
                        <m:r>
                          <a:rPr lang="fr-FR" sz="2400" spc="-1" dirty="0">
                            <a:solidFill>
                              <a:srgbClr val="376092"/>
                            </a:solidFill>
                            <a:latin typeface="Cambria Math" panose="02040503050406030204" pitchFamily="18" charset="0"/>
                          </a:rPr>
                          <m:t>ⅇ</m:t>
                        </m:r>
                      </m:e>
                      <m:sup>
                        <m:r>
                          <a:rPr lang="fr-FR" sz="2400" i="1" spc="-1" dirty="0">
                            <a:solidFill>
                              <a:srgbClr val="376092"/>
                            </a:solidFill>
                            <a:latin typeface="Cambria Math" panose="02040503050406030204" pitchFamily="18" charset="0"/>
                          </a:rPr>
                          <m:t>𝜆</m:t>
                        </m:r>
                      </m:sup>
                    </m:sSup>
                  </m:oMath>
                </a14:m>
                <a:r>
                  <a:rPr lang="fr-FR" sz="2400" spc="-1" dirty="0">
                    <a:solidFill>
                      <a:srgbClr val="376092"/>
                    </a:solidFill>
                    <a:latin typeface="Calibri"/>
                  </a:rPr>
                  <a:t>+ </a:t>
                </a:r>
                <a14:m>
                  <m:oMath xmlns:m="http://schemas.openxmlformats.org/officeDocument/2006/math">
                    <m:sSup>
                      <m:sSupPr>
                        <m:ctrlPr>
                          <a:rPr lang="fr-FR" sz="2400" i="1" spc="-1" dirty="0">
                            <a:solidFill>
                              <a:srgbClr val="376092"/>
                            </a:solidFill>
                            <a:latin typeface="Cambria Math" panose="02040503050406030204" pitchFamily="18" charset="0"/>
                          </a:rPr>
                        </m:ctrlPr>
                      </m:sSupPr>
                      <m:e>
                        <m:r>
                          <a:rPr lang="fr-FR" sz="2400" spc="-1" dirty="0">
                            <a:solidFill>
                              <a:srgbClr val="376092"/>
                            </a:solidFill>
                            <a:latin typeface="Cambria Math" panose="02040503050406030204" pitchFamily="18" charset="0"/>
                          </a:rPr>
                          <m:t>ⅇ</m:t>
                        </m:r>
                      </m:e>
                      <m:sup>
                        <m:r>
                          <a:rPr lang="fr-FR" sz="2400" i="1" spc="-1" dirty="0">
                            <a:solidFill>
                              <a:srgbClr val="376092"/>
                            </a:solidFill>
                            <a:latin typeface="Cambria Math" panose="02040503050406030204" pitchFamily="18" charset="0"/>
                          </a:rPr>
                          <m:t>𝜆</m:t>
                        </m:r>
                      </m:sup>
                    </m:sSup>
                    <m:r>
                      <a:rPr lang="fr-FR" sz="2400" i="1" spc="-1" dirty="0">
                        <a:solidFill>
                          <a:srgbClr val="376092"/>
                        </a:solidFill>
                        <a:latin typeface="Cambria Math" panose="02040503050406030204" pitchFamily="18" charset="0"/>
                      </a:rPr>
                      <m:t>)</m:t>
                    </m:r>
                  </m:oMath>
                </a14:m>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Espérance(X²) = </a:t>
                </a:r>
                <a14:m>
                  <m:oMath xmlns:m="http://schemas.openxmlformats.org/officeDocument/2006/math">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𝜆</m:t>
                        </m:r>
                        <m:r>
                          <a:rPr lang="fr-FR" sz="2400" spc="-1" dirty="0">
                            <a:solidFill>
                              <a:srgbClr val="376092"/>
                            </a:solidFill>
                            <a:latin typeface="Cambria Math" panose="02040503050406030204" pitchFamily="18" charset="0"/>
                          </a:rPr>
                          <m:t>.ⅇ</m:t>
                        </m:r>
                      </m:e>
                      <m:sup>
                        <m:r>
                          <a:rPr lang="fr-FR" sz="240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𝜆</m:t>
                        </m:r>
                      </m:sup>
                    </m:sSup>
                    <m:r>
                      <a:rPr lang="fr-FR" sz="2400" i="1" spc="-1" dirty="0">
                        <a:solidFill>
                          <a:srgbClr val="376092"/>
                        </a:solidFill>
                        <a:latin typeface="Cambria Math" panose="02040503050406030204" pitchFamily="18" charset="0"/>
                      </a:rPr>
                      <m:t> (</m:t>
                    </m:r>
                    <m:r>
                      <a:rPr lang="fr-FR" sz="2400" i="1" spc="-1" dirty="0">
                        <a:solidFill>
                          <a:srgbClr val="376092"/>
                        </a:solidFill>
                        <a:latin typeface="Cambria Math" panose="02040503050406030204" pitchFamily="18" charset="0"/>
                      </a:rPr>
                      <m:t>𝜆</m:t>
                    </m:r>
                    <m:sSup>
                      <m:sSupPr>
                        <m:ctrlPr>
                          <a:rPr lang="fr-FR" sz="2400" i="1" spc="-1" dirty="0">
                            <a:solidFill>
                              <a:srgbClr val="376092"/>
                            </a:solidFill>
                            <a:latin typeface="Cambria Math" panose="02040503050406030204" pitchFamily="18" charset="0"/>
                          </a:rPr>
                        </m:ctrlPr>
                      </m:sSupPr>
                      <m:e>
                        <m:r>
                          <a:rPr lang="fr-FR" sz="2400" spc="-1" dirty="0">
                            <a:solidFill>
                              <a:srgbClr val="376092"/>
                            </a:solidFill>
                            <a:latin typeface="Cambria Math" panose="02040503050406030204" pitchFamily="18" charset="0"/>
                          </a:rPr>
                          <m:t>ⅇ</m:t>
                        </m:r>
                      </m:e>
                      <m:sup>
                        <m:r>
                          <a:rPr lang="fr-FR" sz="2400" i="1" spc="-1" dirty="0">
                            <a:solidFill>
                              <a:srgbClr val="376092"/>
                            </a:solidFill>
                            <a:latin typeface="Cambria Math" panose="02040503050406030204" pitchFamily="18" charset="0"/>
                          </a:rPr>
                          <m:t>𝜆</m:t>
                        </m:r>
                      </m:sup>
                    </m:sSup>
                  </m:oMath>
                </a14:m>
                <a:r>
                  <a:rPr lang="fr-FR" sz="2400" spc="-1" dirty="0">
                    <a:solidFill>
                      <a:srgbClr val="376092"/>
                    </a:solidFill>
                    <a:latin typeface="Calibri"/>
                  </a:rPr>
                  <a:t>+ </a:t>
                </a:r>
                <a14:m>
                  <m:oMath xmlns:m="http://schemas.openxmlformats.org/officeDocument/2006/math">
                    <m:sSup>
                      <m:sSupPr>
                        <m:ctrlPr>
                          <a:rPr lang="fr-FR" sz="2400" i="1" spc="-1" dirty="0">
                            <a:solidFill>
                              <a:srgbClr val="376092"/>
                            </a:solidFill>
                            <a:latin typeface="Cambria Math" panose="02040503050406030204" pitchFamily="18" charset="0"/>
                          </a:rPr>
                        </m:ctrlPr>
                      </m:sSupPr>
                      <m:e>
                        <m:r>
                          <a:rPr lang="fr-FR" sz="2400" spc="-1" dirty="0">
                            <a:solidFill>
                              <a:srgbClr val="376092"/>
                            </a:solidFill>
                            <a:latin typeface="Cambria Math" panose="02040503050406030204" pitchFamily="18" charset="0"/>
                          </a:rPr>
                          <m:t>ⅇ</m:t>
                        </m:r>
                      </m:e>
                      <m:sup>
                        <m:r>
                          <a:rPr lang="fr-FR" sz="2400" i="1" spc="-1" dirty="0">
                            <a:solidFill>
                              <a:srgbClr val="376092"/>
                            </a:solidFill>
                            <a:latin typeface="Cambria Math" panose="02040503050406030204" pitchFamily="18" charset="0"/>
                          </a:rPr>
                          <m:t>𝜆</m:t>
                        </m:r>
                      </m:sup>
                    </m:sSup>
                    <m:r>
                      <a:rPr lang="fr-FR" sz="2400" i="1" spc="-1" dirty="0">
                        <a:solidFill>
                          <a:srgbClr val="376092"/>
                        </a:solidFill>
                        <a:latin typeface="Cambria Math" panose="02040503050406030204" pitchFamily="18" charset="0"/>
                      </a:rPr>
                      <m:t>)</m:t>
                    </m:r>
                  </m:oMath>
                </a14:m>
                <a:r>
                  <a:rPr lang="fr-FR" sz="2400" spc="-1" dirty="0">
                    <a:solidFill>
                      <a:srgbClr val="376092"/>
                    </a:solidFill>
                    <a:latin typeface="Calibri"/>
                  </a:rPr>
                  <a:t> = </a:t>
                </a:r>
                <a14:m>
                  <m:oMath xmlns:m="http://schemas.openxmlformats.org/officeDocument/2006/math">
                    <m:r>
                      <a:rPr lang="fr-FR" sz="2400" i="1" spc="-1" dirty="0">
                        <a:solidFill>
                          <a:srgbClr val="376092"/>
                        </a:solidFill>
                        <a:latin typeface="Cambria Math" panose="02040503050406030204" pitchFamily="18" charset="0"/>
                      </a:rPr>
                      <m:t>𝜆</m:t>
                    </m:r>
                  </m:oMath>
                </a14:m>
                <a:r>
                  <a:rPr lang="fr-FR" sz="2400" spc="-1" dirty="0">
                    <a:solidFill>
                      <a:srgbClr val="376092"/>
                    </a:solidFill>
                    <a:latin typeface="Calibri"/>
                  </a:rPr>
                  <a:t>² + </a:t>
                </a:r>
                <a14:m>
                  <m:oMath xmlns:m="http://schemas.openxmlformats.org/officeDocument/2006/math">
                    <m:r>
                      <a:rPr lang="fr-FR" sz="2400" i="1" spc="-1" dirty="0">
                        <a:solidFill>
                          <a:srgbClr val="376092"/>
                        </a:solidFill>
                        <a:latin typeface="Cambria Math" panose="02040503050406030204" pitchFamily="18" charset="0"/>
                      </a:rPr>
                      <m:t>𝜆</m:t>
                    </m:r>
                  </m:oMath>
                </a14:m>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savons que V(X) = </a:t>
                </a:r>
                <a14:m>
                  <m:oMath xmlns:m="http://schemas.openxmlformats.org/officeDocument/2006/math">
                    <m:r>
                      <a:rPr lang="fr-FR" sz="2400" b="0" i="0" spc="-1" dirty="0" smtClean="0">
                        <a:solidFill>
                          <a:srgbClr val="376092"/>
                        </a:solidFill>
                        <a:latin typeface="Cambria Math" panose="02040503050406030204" pitchFamily="18" charset="0"/>
                      </a:rPr>
                      <m:t>(</m:t>
                    </m:r>
                    <m:r>
                      <a:rPr lang="fr-FR" sz="2400" i="1" spc="-1" dirty="0" smtClean="0">
                        <a:solidFill>
                          <a:srgbClr val="376092"/>
                        </a:solidFill>
                        <a:latin typeface="Cambria Math" panose="02040503050406030204" pitchFamily="18" charset="0"/>
                      </a:rPr>
                      <m:t>𝐸</m:t>
                    </m:r>
                    <m:r>
                      <a:rPr lang="fr-FR" sz="2400" b="0" i="1" spc="-1" dirty="0" smtClean="0">
                        <a:solidFill>
                          <a:srgbClr val="376092"/>
                        </a:solidFill>
                        <a:latin typeface="Cambria Math" panose="02040503050406030204" pitchFamily="18" charset="0"/>
                      </a:rPr>
                      <m:t>(</m:t>
                    </m:r>
                    <m:sSup>
                      <m:sSupPr>
                        <m:ctrlPr>
                          <a:rPr lang="fr-FR" sz="2400" b="0" i="1" spc="-1" dirty="0" smtClean="0">
                            <a:solidFill>
                              <a:srgbClr val="376092"/>
                            </a:solidFill>
                            <a:latin typeface="Cambria Math" panose="02040503050406030204" pitchFamily="18" charset="0"/>
                          </a:rPr>
                        </m:ctrlPr>
                      </m:sSupPr>
                      <m:e>
                        <m:r>
                          <a:rPr lang="fr-FR" sz="2400" b="0" i="1" spc="-1" dirty="0" smtClean="0">
                            <a:solidFill>
                              <a:srgbClr val="376092"/>
                            </a:solidFill>
                            <a:latin typeface="Cambria Math" panose="02040503050406030204" pitchFamily="18" charset="0"/>
                          </a:rPr>
                          <m:t>𝑋</m:t>
                        </m:r>
                      </m:e>
                      <m:sup>
                        <m:r>
                          <a:rPr lang="fr-FR" sz="2400" b="0" i="1" spc="-1" dirty="0" smtClean="0">
                            <a:solidFill>
                              <a:srgbClr val="376092"/>
                            </a:solidFill>
                            <a:latin typeface="Cambria Math" panose="02040503050406030204" pitchFamily="18" charset="0"/>
                          </a:rPr>
                          <m:t>2</m:t>
                        </m:r>
                      </m:sup>
                    </m:sSup>
                    <m:r>
                      <a:rPr lang="fr-FR" sz="2400" b="0" i="1" spc="-1" dirty="0" smtClean="0">
                        <a:solidFill>
                          <a:srgbClr val="376092"/>
                        </a:solidFill>
                        <a:latin typeface="Cambria Math" panose="02040503050406030204" pitchFamily="18" charset="0"/>
                      </a:rPr>
                      <m:t>)</m:t>
                    </m:r>
                  </m:oMath>
                </a14:m>
                <a:r>
                  <a:rPr lang="fr-FR" sz="2400" spc="-1" dirty="0">
                    <a:solidFill>
                      <a:srgbClr val="376092"/>
                    </a:solidFill>
                    <a:latin typeface="Calibri"/>
                  </a:rPr>
                  <a:t>) – (E(X))²</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Donc  	 V(X)  = </a:t>
                </a:r>
                <a14:m>
                  <m:oMath xmlns:m="http://schemas.openxmlformats.org/officeDocument/2006/math">
                    <m:r>
                      <a:rPr lang="fr-FR" sz="2400" i="1" spc="-1" dirty="0" smtClean="0">
                        <a:solidFill>
                          <a:srgbClr val="376092"/>
                        </a:solidFill>
                        <a:latin typeface="Cambria Math" panose="02040503050406030204" pitchFamily="18" charset="0"/>
                      </a:rPr>
                      <m:t>𝜆</m:t>
                    </m:r>
                  </m:oMath>
                </a14:m>
                <a:r>
                  <a:rPr lang="fr-FR" sz="2400" spc="-1" dirty="0">
                    <a:solidFill>
                      <a:srgbClr val="376092"/>
                    </a:solidFill>
                    <a:latin typeface="Calibri"/>
                  </a:rPr>
                  <a:t>² + </a:t>
                </a:r>
                <a14:m>
                  <m:oMath xmlns:m="http://schemas.openxmlformats.org/officeDocument/2006/math">
                    <m:r>
                      <a:rPr lang="fr-FR" sz="2400" i="1" spc="-1" dirty="0">
                        <a:solidFill>
                          <a:srgbClr val="376092"/>
                        </a:solidFill>
                        <a:latin typeface="Cambria Math" panose="02040503050406030204" pitchFamily="18" charset="0"/>
                      </a:rPr>
                      <m:t>𝜆</m:t>
                    </m:r>
                  </m:oMath>
                </a14:m>
                <a:r>
                  <a:rPr lang="fr-FR" sz="2400" spc="-1" dirty="0">
                    <a:solidFill>
                      <a:srgbClr val="376092"/>
                    </a:solidFill>
                    <a:latin typeface="Calibri"/>
                  </a:rPr>
                  <a:t> - </a:t>
                </a:r>
                <a14:m>
                  <m:oMath xmlns:m="http://schemas.openxmlformats.org/officeDocument/2006/math">
                    <m:r>
                      <a:rPr lang="fr-FR" sz="2400" i="1" spc="-1" dirty="0">
                        <a:solidFill>
                          <a:srgbClr val="376092"/>
                        </a:solidFill>
                        <a:latin typeface="Cambria Math" panose="02040503050406030204" pitchFamily="18" charset="0"/>
                      </a:rPr>
                      <m:t>𝜆</m:t>
                    </m:r>
                  </m:oMath>
                </a14:m>
                <a:r>
                  <a:rPr lang="fr-FR" sz="2400" spc="-1" dirty="0">
                    <a:solidFill>
                      <a:srgbClr val="376092"/>
                    </a:solidFill>
                    <a:latin typeface="Calibri"/>
                  </a:rPr>
                  <a:t>²  = </a:t>
                </a:r>
                <a14:m>
                  <m:oMath xmlns:m="http://schemas.openxmlformats.org/officeDocument/2006/math">
                    <m:r>
                      <a:rPr lang="fr-FR" sz="2400" i="1" spc="-1" dirty="0">
                        <a:solidFill>
                          <a:srgbClr val="376092"/>
                        </a:solidFill>
                        <a:latin typeface="Cambria Math" panose="02040503050406030204" pitchFamily="18" charset="0"/>
                      </a:rPr>
                      <m:t>𝜆</m:t>
                    </m:r>
                    <m:r>
                      <a:rPr lang="fr-FR" sz="2400" i="1" spc="-1" dirty="0">
                        <a:solidFill>
                          <a:srgbClr val="376092"/>
                        </a:solidFill>
                        <a:latin typeface="Cambria Math" panose="02040503050406030204" pitchFamily="18" charset="0"/>
                      </a:rPr>
                      <m:t> </m:t>
                    </m:r>
                  </m:oMath>
                </a14:m>
                <a:r>
                  <a:rPr lang="fr-FR" sz="2400" spc="-1" dirty="0">
                    <a:solidFill>
                      <a:srgbClr val="376092"/>
                    </a:solidFill>
                    <a:latin typeface="Calibri"/>
                  </a:rPr>
                  <a:t>	</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199" y="1417320"/>
                <a:ext cx="8331693" cy="4708440"/>
              </a:xfrm>
              <a:prstGeom prst="rect">
                <a:avLst/>
              </a:prstGeom>
              <a:blipFill>
                <a:blip r:embed="rId2"/>
                <a:stretch>
                  <a:fillRect t="-2073"/>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689087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de Poisson - explication :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199" y="1417320"/>
                <a:ext cx="8331693" cy="470844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Posons à nouveau j = k -1</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Espérance(X²) = </a:t>
                </a:r>
                <a14:m>
                  <m:oMath xmlns:m="http://schemas.openxmlformats.org/officeDocument/2006/math">
                    <m:sSup>
                      <m:sSupPr>
                        <m:ctrlPr>
                          <a:rPr lang="fr-FR" sz="2400" i="1" spc="-1" dirty="0">
                            <a:solidFill>
                              <a:srgbClr val="376092"/>
                            </a:solidFill>
                            <a:latin typeface="Cambria Math" panose="02040503050406030204" pitchFamily="18" charset="0"/>
                          </a:rPr>
                        </m:ctrlPr>
                      </m:sSupPr>
                      <m:e>
                        <m:r>
                          <a:rPr lang="fr-FR" sz="2400" spc="-1" dirty="0">
                            <a:solidFill>
                              <a:srgbClr val="376092"/>
                            </a:solidFill>
                            <a:latin typeface="Cambria Math" panose="02040503050406030204" pitchFamily="18" charset="0"/>
                          </a:rPr>
                          <m:t>ⅇ</m:t>
                        </m:r>
                      </m:e>
                      <m:sup>
                        <m:r>
                          <a:rPr lang="fr-FR" sz="240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𝜆</m:t>
                        </m:r>
                      </m:sup>
                    </m:sSup>
                    <m:r>
                      <a:rPr lang="fr-FR" sz="2400" i="1" spc="-1" dirty="0">
                        <a:solidFill>
                          <a:srgbClr val="376092"/>
                        </a:solidFill>
                        <a:latin typeface="Cambria Math" panose="02040503050406030204" pitchFamily="18" charset="0"/>
                      </a:rPr>
                      <m:t> </m:t>
                    </m:r>
                    <m:nary>
                      <m:naryPr>
                        <m:chr m:val="∑"/>
                        <m:limLoc m:val="undOvr"/>
                        <m:grow m:val="on"/>
                        <m:ctrlPr>
                          <a:rPr lang="fr-FR" sz="2400" i="1" spc="-1" dirty="0" smtClean="0">
                            <a:solidFill>
                              <a:srgbClr val="376092"/>
                            </a:solidFill>
                            <a:latin typeface="Cambria Math" panose="02040503050406030204" pitchFamily="18" charset="0"/>
                          </a:rPr>
                        </m:ctrlPr>
                      </m:naryPr>
                      <m:sub>
                        <m:r>
                          <m:rPr>
                            <m:sty m:val="p"/>
                            <m:brk/>
                            <m:aln/>
                          </m:rPr>
                          <a:rPr lang="fr-FR" sz="2400" b="0" i="0" spc="-1" dirty="0" smtClean="0">
                            <a:solidFill>
                              <a:srgbClr val="376092"/>
                            </a:solidFill>
                            <a:latin typeface="Cambria Math" panose="02040503050406030204" pitchFamily="18" charset="0"/>
                          </a:rPr>
                          <m:t>j</m:t>
                        </m:r>
                        <m:r>
                          <a:rPr lang="fr-FR" sz="2400" spc="-1" dirty="0">
                            <a:solidFill>
                              <a:srgbClr val="376092"/>
                            </a:solidFill>
                            <a:latin typeface="Cambria Math" panose="02040503050406030204" pitchFamily="18" charset="0"/>
                          </a:rPr>
                          <m:t>=</m:t>
                        </m:r>
                        <m:r>
                          <a:rPr lang="fr-FR" sz="2400" b="0" i="1" spc="-1" dirty="0" smtClean="0">
                            <a:solidFill>
                              <a:srgbClr val="376092"/>
                            </a:solidFill>
                            <a:latin typeface="Cambria Math" panose="02040503050406030204" pitchFamily="18" charset="0"/>
                          </a:rPr>
                          <m:t>0</m:t>
                        </m:r>
                      </m:sub>
                      <m:sup>
                        <m:r>
                          <a:rPr lang="fr-FR" sz="2400" spc="-1" dirty="0">
                            <a:solidFill>
                              <a:srgbClr val="376092"/>
                            </a:solidFill>
                            <a:latin typeface="Cambria Math" panose="02040503050406030204" pitchFamily="18" charset="0"/>
                          </a:rPr>
                          <m:t>∞</m:t>
                        </m:r>
                      </m:sup>
                      <m:e>
                        <m:r>
                          <a:rPr lang="fr-FR" sz="2400" b="0" i="1" spc="-1" dirty="0" smtClean="0">
                            <a:solidFill>
                              <a:srgbClr val="376092"/>
                            </a:solidFill>
                            <a:latin typeface="Cambria Math" panose="02040503050406030204" pitchFamily="18" charset="0"/>
                          </a:rPr>
                          <m:t>(</m:t>
                        </m:r>
                        <m:r>
                          <a:rPr lang="fr-FR" sz="2400" b="0" i="1" spc="-1" dirty="0" smtClean="0">
                            <a:solidFill>
                              <a:srgbClr val="376092"/>
                            </a:solidFill>
                            <a:latin typeface="Cambria Math" panose="02040503050406030204" pitchFamily="18" charset="0"/>
                          </a:rPr>
                          <m:t>𝑗</m:t>
                        </m:r>
                        <m:r>
                          <a:rPr lang="fr-FR" sz="2400" b="0" i="1" spc="-1" dirty="0" smtClean="0">
                            <a:solidFill>
                              <a:srgbClr val="376092"/>
                            </a:solidFill>
                            <a:latin typeface="Cambria Math" panose="02040503050406030204" pitchFamily="18" charset="0"/>
                          </a:rPr>
                          <m:t>+1)</m:t>
                        </m:r>
                        <m:f>
                          <m:fPr>
                            <m:ctrlPr>
                              <a:rPr lang="fr-FR" sz="2400" i="1" spc="-1" dirty="0">
                                <a:solidFill>
                                  <a:srgbClr val="376092"/>
                                </a:solidFill>
                                <a:latin typeface="Cambria Math" panose="02040503050406030204" pitchFamily="18" charset="0"/>
                              </a:rPr>
                            </m:ctrlPr>
                          </m:fPr>
                          <m:num>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𝜆</m:t>
                                </m:r>
                              </m:e>
                              <m:sup>
                                <m:r>
                                  <a:rPr lang="fr-FR" sz="2400" b="0" i="1" spc="-1" dirty="0" smtClean="0">
                                    <a:solidFill>
                                      <a:srgbClr val="376092"/>
                                    </a:solidFill>
                                    <a:latin typeface="Cambria Math" panose="02040503050406030204" pitchFamily="18" charset="0"/>
                                  </a:rPr>
                                  <m:t>(</m:t>
                                </m:r>
                                <m:r>
                                  <a:rPr lang="fr-FR" sz="2400" b="0" i="1" spc="-1" dirty="0" smtClean="0">
                                    <a:solidFill>
                                      <a:srgbClr val="376092"/>
                                    </a:solidFill>
                                    <a:latin typeface="Cambria Math" panose="02040503050406030204" pitchFamily="18" charset="0"/>
                                  </a:rPr>
                                  <m:t>𝑗</m:t>
                                </m:r>
                                <m:r>
                                  <a:rPr lang="fr-FR" sz="2400" b="0" i="1" spc="-1" dirty="0" smtClean="0">
                                    <a:solidFill>
                                      <a:srgbClr val="376092"/>
                                    </a:solidFill>
                                    <a:latin typeface="Cambria Math" panose="02040503050406030204" pitchFamily="18" charset="0"/>
                                  </a:rPr>
                                  <m:t>+1)</m:t>
                                </m:r>
                              </m:sup>
                            </m:sSup>
                          </m:num>
                          <m:den>
                            <m:r>
                              <a:rPr lang="fr-FR" sz="2400" b="0" i="1" spc="-1" dirty="0" smtClean="0">
                                <a:solidFill>
                                  <a:srgbClr val="376092"/>
                                </a:solidFill>
                                <a:latin typeface="Cambria Math" panose="02040503050406030204" pitchFamily="18" charset="0"/>
                              </a:rPr>
                              <m:t>(</m:t>
                            </m:r>
                            <m:r>
                              <a:rPr lang="fr-FR" sz="2400" b="0" i="1" spc="-1" dirty="0" smtClean="0">
                                <a:solidFill>
                                  <a:srgbClr val="376092"/>
                                </a:solidFill>
                                <a:latin typeface="Cambria Math" panose="02040503050406030204" pitchFamily="18" charset="0"/>
                              </a:rPr>
                              <m:t>𝑗</m:t>
                            </m:r>
                            <m:r>
                              <a:rPr lang="fr-FR" sz="2400" b="0" i="1" spc="-1" dirty="0" smtClean="0">
                                <a:solidFill>
                                  <a:srgbClr val="376092"/>
                                </a:solidFill>
                                <a:latin typeface="Cambria Math" panose="02040503050406030204" pitchFamily="18" charset="0"/>
                              </a:rPr>
                              <m:t>)</m:t>
                            </m:r>
                            <m:r>
                              <a:rPr lang="fr-FR" sz="2400" spc="-1" dirty="0">
                                <a:solidFill>
                                  <a:srgbClr val="376092"/>
                                </a:solidFill>
                                <a:latin typeface="Cambria Math" panose="02040503050406030204" pitchFamily="18" charset="0"/>
                              </a:rPr>
                              <m:t>!</m:t>
                            </m:r>
                          </m:den>
                        </m:f>
                      </m:e>
                    </m:nary>
                  </m:oMath>
                </a14:m>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Espérance(X²) = </a:t>
                </a:r>
                <a14:m>
                  <m:oMath xmlns:m="http://schemas.openxmlformats.org/officeDocument/2006/math">
                    <m:sSup>
                      <m:sSupPr>
                        <m:ctrlPr>
                          <a:rPr lang="fr-FR" sz="2400" i="1" spc="-1" dirty="0">
                            <a:solidFill>
                              <a:srgbClr val="376092"/>
                            </a:solidFill>
                            <a:latin typeface="Cambria Math" panose="02040503050406030204" pitchFamily="18" charset="0"/>
                          </a:rPr>
                        </m:ctrlPr>
                      </m:sSupPr>
                      <m:e>
                        <m:r>
                          <a:rPr lang="fr-FR" sz="2400" spc="-1" dirty="0">
                            <a:solidFill>
                              <a:srgbClr val="376092"/>
                            </a:solidFill>
                            <a:latin typeface="Cambria Math" panose="02040503050406030204" pitchFamily="18" charset="0"/>
                          </a:rPr>
                          <m:t>ⅇ</m:t>
                        </m:r>
                      </m:e>
                      <m:sup>
                        <m:r>
                          <a:rPr lang="fr-FR" sz="240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𝜆</m:t>
                        </m:r>
                      </m:sup>
                    </m:sSup>
                    <m:r>
                      <a:rPr lang="fr-FR" sz="2400" i="1" spc="-1" dirty="0">
                        <a:solidFill>
                          <a:srgbClr val="376092"/>
                        </a:solidFill>
                        <a:latin typeface="Cambria Math" panose="02040503050406030204" pitchFamily="18" charset="0"/>
                      </a:rPr>
                      <m:t> </m:t>
                    </m:r>
                    <m:nary>
                      <m:naryPr>
                        <m:chr m:val="∑"/>
                        <m:limLoc m:val="undOvr"/>
                        <m:grow m:val="on"/>
                        <m:ctrlPr>
                          <a:rPr lang="fr-FR" sz="2400" i="1" spc="-1" dirty="0" smtClean="0">
                            <a:solidFill>
                              <a:srgbClr val="376092"/>
                            </a:solidFill>
                            <a:latin typeface="Cambria Math" panose="02040503050406030204" pitchFamily="18" charset="0"/>
                          </a:rPr>
                        </m:ctrlPr>
                      </m:naryPr>
                      <m:sub>
                        <m:r>
                          <m:rPr>
                            <m:sty m:val="p"/>
                            <m:brk/>
                            <m:aln/>
                          </m:rPr>
                          <a:rPr lang="fr-FR" sz="2400" b="0" i="0" spc="-1" dirty="0" smtClean="0">
                            <a:solidFill>
                              <a:srgbClr val="376092"/>
                            </a:solidFill>
                            <a:latin typeface="Cambria Math" panose="02040503050406030204" pitchFamily="18" charset="0"/>
                          </a:rPr>
                          <m:t>j</m:t>
                        </m:r>
                        <m:r>
                          <a:rPr lang="fr-FR" sz="2400" spc="-1" dirty="0">
                            <a:solidFill>
                              <a:srgbClr val="376092"/>
                            </a:solidFill>
                            <a:latin typeface="Cambria Math" panose="02040503050406030204" pitchFamily="18" charset="0"/>
                          </a:rPr>
                          <m:t>=</m:t>
                        </m:r>
                        <m:r>
                          <a:rPr lang="fr-FR" sz="2400" b="0" i="1" spc="-1" dirty="0" smtClean="0">
                            <a:solidFill>
                              <a:srgbClr val="376092"/>
                            </a:solidFill>
                            <a:latin typeface="Cambria Math" panose="02040503050406030204" pitchFamily="18" charset="0"/>
                          </a:rPr>
                          <m:t>0</m:t>
                        </m:r>
                      </m:sub>
                      <m:sup>
                        <m:r>
                          <a:rPr lang="fr-FR" sz="2400" spc="-1" dirty="0">
                            <a:solidFill>
                              <a:srgbClr val="376092"/>
                            </a:solidFill>
                            <a:latin typeface="Cambria Math" panose="02040503050406030204" pitchFamily="18" charset="0"/>
                          </a:rPr>
                          <m:t>∞</m:t>
                        </m:r>
                      </m:sup>
                      <m:e>
                        <m:r>
                          <a:rPr lang="fr-FR" sz="2400" b="0" i="1" spc="-1" dirty="0" smtClean="0">
                            <a:solidFill>
                              <a:srgbClr val="376092"/>
                            </a:solidFill>
                            <a:latin typeface="Cambria Math" panose="02040503050406030204" pitchFamily="18" charset="0"/>
                          </a:rPr>
                          <m:t>𝑗</m:t>
                        </m:r>
                        <m:f>
                          <m:fPr>
                            <m:ctrlPr>
                              <a:rPr lang="fr-FR" sz="2400" i="1" spc="-1" dirty="0">
                                <a:solidFill>
                                  <a:srgbClr val="376092"/>
                                </a:solidFill>
                                <a:latin typeface="Cambria Math" panose="02040503050406030204" pitchFamily="18" charset="0"/>
                              </a:rPr>
                            </m:ctrlPr>
                          </m:fPr>
                          <m:num>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𝜆</m:t>
                                </m:r>
                              </m:e>
                              <m:sup>
                                <m:r>
                                  <a:rPr lang="fr-FR" sz="2400" b="0" i="1" spc="-1" dirty="0" smtClean="0">
                                    <a:solidFill>
                                      <a:srgbClr val="376092"/>
                                    </a:solidFill>
                                    <a:latin typeface="Cambria Math" panose="02040503050406030204" pitchFamily="18" charset="0"/>
                                  </a:rPr>
                                  <m:t>(</m:t>
                                </m:r>
                                <m:r>
                                  <a:rPr lang="fr-FR" sz="2400" b="0" i="1" spc="-1" dirty="0" smtClean="0">
                                    <a:solidFill>
                                      <a:srgbClr val="376092"/>
                                    </a:solidFill>
                                    <a:latin typeface="Cambria Math" panose="02040503050406030204" pitchFamily="18" charset="0"/>
                                  </a:rPr>
                                  <m:t>𝑗</m:t>
                                </m:r>
                                <m:r>
                                  <a:rPr lang="fr-FR" sz="2400" b="0" i="1" spc="-1" dirty="0" smtClean="0">
                                    <a:solidFill>
                                      <a:srgbClr val="376092"/>
                                    </a:solidFill>
                                    <a:latin typeface="Cambria Math" panose="02040503050406030204" pitchFamily="18" charset="0"/>
                                  </a:rPr>
                                  <m:t>+1)</m:t>
                                </m:r>
                              </m:sup>
                            </m:sSup>
                          </m:num>
                          <m:den>
                            <m:r>
                              <a:rPr lang="fr-FR" sz="2400" b="0" i="1" spc="-1" dirty="0" smtClean="0">
                                <a:solidFill>
                                  <a:srgbClr val="376092"/>
                                </a:solidFill>
                                <a:latin typeface="Cambria Math" panose="02040503050406030204" pitchFamily="18" charset="0"/>
                              </a:rPr>
                              <m:t>(</m:t>
                            </m:r>
                            <m:r>
                              <a:rPr lang="fr-FR" sz="2400" b="0" i="1" spc="-1" dirty="0" smtClean="0">
                                <a:solidFill>
                                  <a:srgbClr val="376092"/>
                                </a:solidFill>
                                <a:latin typeface="Cambria Math" panose="02040503050406030204" pitchFamily="18" charset="0"/>
                              </a:rPr>
                              <m:t>𝑗</m:t>
                            </m:r>
                            <m:r>
                              <a:rPr lang="fr-FR" sz="2400" b="0" i="1" spc="-1" dirty="0" smtClean="0">
                                <a:solidFill>
                                  <a:srgbClr val="376092"/>
                                </a:solidFill>
                                <a:latin typeface="Cambria Math" panose="02040503050406030204" pitchFamily="18" charset="0"/>
                              </a:rPr>
                              <m:t>)</m:t>
                            </m:r>
                            <m:r>
                              <a:rPr lang="fr-FR" sz="2400" spc="-1" dirty="0">
                                <a:solidFill>
                                  <a:srgbClr val="376092"/>
                                </a:solidFill>
                                <a:latin typeface="Cambria Math" panose="02040503050406030204" pitchFamily="18" charset="0"/>
                              </a:rPr>
                              <m:t>!</m:t>
                            </m:r>
                          </m:den>
                        </m:f>
                      </m:e>
                    </m:nary>
                  </m:oMath>
                </a14:m>
                <a:r>
                  <a:rPr lang="fr-FR" sz="2400" spc="-1" dirty="0">
                    <a:solidFill>
                      <a:srgbClr val="376092"/>
                    </a:solidFill>
                    <a:latin typeface="Calibri"/>
                  </a:rPr>
                  <a:t> + </a:t>
                </a:r>
                <a14:m>
                  <m:oMath xmlns:m="http://schemas.openxmlformats.org/officeDocument/2006/math">
                    <m:f>
                      <m:fPr>
                        <m:ctrlPr>
                          <a:rPr lang="fr-FR" sz="2400" i="1" spc="-1" dirty="0">
                            <a:solidFill>
                              <a:srgbClr val="376092"/>
                            </a:solidFill>
                            <a:latin typeface="Cambria Math" panose="02040503050406030204" pitchFamily="18" charset="0"/>
                          </a:rPr>
                        </m:ctrlPr>
                      </m:fPr>
                      <m:num>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𝜆</m:t>
                            </m:r>
                          </m:e>
                          <m:sup>
                            <m:r>
                              <a:rPr lang="fr-FR" sz="2400" i="1"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𝑗</m:t>
                            </m:r>
                            <m:r>
                              <a:rPr lang="fr-FR" sz="2400" i="1" spc="-1" dirty="0">
                                <a:solidFill>
                                  <a:srgbClr val="376092"/>
                                </a:solidFill>
                                <a:latin typeface="Cambria Math" panose="02040503050406030204" pitchFamily="18" charset="0"/>
                              </a:rPr>
                              <m:t>+1)</m:t>
                            </m:r>
                          </m:sup>
                        </m:sSup>
                      </m:num>
                      <m:den>
                        <m:r>
                          <a:rPr lang="fr-FR" sz="2400" i="1"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𝑗</m:t>
                        </m:r>
                        <m:r>
                          <a:rPr lang="fr-FR" sz="2400" i="1" spc="-1" dirty="0">
                            <a:solidFill>
                              <a:srgbClr val="376092"/>
                            </a:solidFill>
                            <a:latin typeface="Cambria Math" panose="02040503050406030204" pitchFamily="18" charset="0"/>
                          </a:rPr>
                          <m:t>)</m:t>
                        </m:r>
                        <m:r>
                          <a:rPr lang="fr-FR" sz="2400" spc="-1" dirty="0">
                            <a:solidFill>
                              <a:srgbClr val="376092"/>
                            </a:solidFill>
                            <a:latin typeface="Cambria Math" panose="02040503050406030204" pitchFamily="18" charset="0"/>
                          </a:rPr>
                          <m:t>!</m:t>
                        </m:r>
                      </m:den>
                    </m:f>
                  </m:oMath>
                </a14:m>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Espérance(X²) = </a:t>
                </a:r>
                <a14:m>
                  <m:oMath xmlns:m="http://schemas.openxmlformats.org/officeDocument/2006/math">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𝜆</m:t>
                        </m:r>
                        <m:r>
                          <a:rPr lang="fr-FR" sz="2400" b="0" i="0" spc="-1" dirty="0" smtClean="0">
                            <a:solidFill>
                              <a:srgbClr val="376092"/>
                            </a:solidFill>
                            <a:latin typeface="Cambria Math" panose="02040503050406030204" pitchFamily="18" charset="0"/>
                          </a:rPr>
                          <m:t>.</m:t>
                        </m:r>
                        <m:r>
                          <a:rPr lang="fr-FR" sz="2400" spc="-1" dirty="0">
                            <a:solidFill>
                              <a:srgbClr val="376092"/>
                            </a:solidFill>
                            <a:latin typeface="Cambria Math" panose="02040503050406030204" pitchFamily="18" charset="0"/>
                          </a:rPr>
                          <m:t>ⅇ</m:t>
                        </m:r>
                      </m:e>
                      <m:sup>
                        <m:r>
                          <a:rPr lang="fr-FR" sz="240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𝜆</m:t>
                        </m:r>
                      </m:sup>
                    </m:sSup>
                    <m:r>
                      <a:rPr lang="fr-FR" sz="2400" i="1" spc="-1" dirty="0">
                        <a:solidFill>
                          <a:srgbClr val="376092"/>
                        </a:solidFill>
                        <a:latin typeface="Cambria Math" panose="02040503050406030204" pitchFamily="18" charset="0"/>
                      </a:rPr>
                      <m:t> </m:t>
                    </m:r>
                    <m:nary>
                      <m:naryPr>
                        <m:chr m:val="∑"/>
                        <m:limLoc m:val="undOvr"/>
                        <m:grow m:val="on"/>
                        <m:ctrlPr>
                          <a:rPr lang="fr-FR" sz="2400" i="1" spc="-1" dirty="0" smtClean="0">
                            <a:solidFill>
                              <a:srgbClr val="376092"/>
                            </a:solidFill>
                            <a:latin typeface="Cambria Math" panose="02040503050406030204" pitchFamily="18" charset="0"/>
                          </a:rPr>
                        </m:ctrlPr>
                      </m:naryPr>
                      <m:sub>
                        <m:r>
                          <m:rPr>
                            <m:sty m:val="p"/>
                            <m:brk/>
                            <m:aln/>
                          </m:rPr>
                          <a:rPr lang="fr-FR" sz="2400" b="0" i="0" spc="-1" dirty="0" smtClean="0">
                            <a:solidFill>
                              <a:srgbClr val="376092"/>
                            </a:solidFill>
                            <a:latin typeface="Cambria Math" panose="02040503050406030204" pitchFamily="18" charset="0"/>
                          </a:rPr>
                          <m:t>j</m:t>
                        </m:r>
                        <m:r>
                          <a:rPr lang="fr-FR" sz="2400" spc="-1" dirty="0">
                            <a:solidFill>
                              <a:srgbClr val="376092"/>
                            </a:solidFill>
                            <a:latin typeface="Cambria Math" panose="02040503050406030204" pitchFamily="18" charset="0"/>
                          </a:rPr>
                          <m:t>=</m:t>
                        </m:r>
                        <m:r>
                          <a:rPr lang="fr-FR" sz="2400" b="0" i="1" spc="-1" dirty="0" smtClean="0">
                            <a:solidFill>
                              <a:srgbClr val="376092"/>
                            </a:solidFill>
                            <a:latin typeface="Cambria Math" panose="02040503050406030204" pitchFamily="18" charset="0"/>
                          </a:rPr>
                          <m:t>0</m:t>
                        </m:r>
                      </m:sub>
                      <m:sup>
                        <m:r>
                          <a:rPr lang="fr-FR" sz="2400" spc="-1" dirty="0">
                            <a:solidFill>
                              <a:srgbClr val="376092"/>
                            </a:solidFill>
                            <a:latin typeface="Cambria Math" panose="02040503050406030204" pitchFamily="18" charset="0"/>
                          </a:rPr>
                          <m:t>∞</m:t>
                        </m:r>
                      </m:sup>
                      <m:e>
                        <m:r>
                          <a:rPr lang="fr-FR" sz="2400" b="0" i="1" spc="-1" dirty="0" smtClean="0">
                            <a:solidFill>
                              <a:srgbClr val="376092"/>
                            </a:solidFill>
                            <a:latin typeface="Cambria Math" panose="02040503050406030204" pitchFamily="18" charset="0"/>
                          </a:rPr>
                          <m:t>𝑗</m:t>
                        </m:r>
                        <m:f>
                          <m:fPr>
                            <m:ctrlPr>
                              <a:rPr lang="fr-FR" sz="2400" i="1" spc="-1" dirty="0">
                                <a:solidFill>
                                  <a:srgbClr val="376092"/>
                                </a:solidFill>
                                <a:latin typeface="Cambria Math" panose="02040503050406030204" pitchFamily="18" charset="0"/>
                              </a:rPr>
                            </m:ctrlPr>
                          </m:fPr>
                          <m:num>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𝜆</m:t>
                                </m:r>
                              </m:e>
                              <m:sup>
                                <m:r>
                                  <a:rPr lang="fr-FR" sz="2400" b="0" i="1" spc="-1" dirty="0" smtClean="0">
                                    <a:solidFill>
                                      <a:srgbClr val="376092"/>
                                    </a:solidFill>
                                    <a:latin typeface="Cambria Math" panose="02040503050406030204" pitchFamily="18" charset="0"/>
                                  </a:rPr>
                                  <m:t>𝑗</m:t>
                                </m:r>
                              </m:sup>
                            </m:sSup>
                          </m:num>
                          <m:den>
                            <m:r>
                              <a:rPr lang="fr-FR" sz="2400" b="0" i="1" spc="-1" dirty="0" smtClean="0">
                                <a:solidFill>
                                  <a:srgbClr val="376092"/>
                                </a:solidFill>
                                <a:latin typeface="Cambria Math" panose="02040503050406030204" pitchFamily="18" charset="0"/>
                              </a:rPr>
                              <m:t>(</m:t>
                            </m:r>
                            <m:r>
                              <a:rPr lang="fr-FR" sz="2400" b="0" i="1" spc="-1" dirty="0" smtClean="0">
                                <a:solidFill>
                                  <a:srgbClr val="376092"/>
                                </a:solidFill>
                                <a:latin typeface="Cambria Math" panose="02040503050406030204" pitchFamily="18" charset="0"/>
                              </a:rPr>
                              <m:t>𝑗</m:t>
                            </m:r>
                            <m:r>
                              <a:rPr lang="fr-FR" sz="2400" b="0" i="1" spc="-1" dirty="0" smtClean="0">
                                <a:solidFill>
                                  <a:srgbClr val="376092"/>
                                </a:solidFill>
                                <a:latin typeface="Cambria Math" panose="02040503050406030204" pitchFamily="18" charset="0"/>
                              </a:rPr>
                              <m:t>)</m:t>
                            </m:r>
                            <m:r>
                              <a:rPr lang="fr-FR" sz="2400" spc="-1" dirty="0">
                                <a:solidFill>
                                  <a:srgbClr val="376092"/>
                                </a:solidFill>
                                <a:latin typeface="Cambria Math" panose="02040503050406030204" pitchFamily="18" charset="0"/>
                              </a:rPr>
                              <m:t>!</m:t>
                            </m:r>
                          </m:den>
                        </m:f>
                      </m:e>
                    </m:nary>
                  </m:oMath>
                </a14:m>
                <a:r>
                  <a:rPr lang="fr-FR" sz="2400" spc="-1" dirty="0">
                    <a:solidFill>
                      <a:srgbClr val="376092"/>
                    </a:solidFill>
                    <a:latin typeface="Calibri"/>
                  </a:rPr>
                  <a:t> + </a:t>
                </a:r>
                <a14:m>
                  <m:oMath xmlns:m="http://schemas.openxmlformats.org/officeDocument/2006/math">
                    <m:f>
                      <m:fPr>
                        <m:ctrlPr>
                          <a:rPr lang="fr-FR" sz="2400" i="1" spc="-1" dirty="0">
                            <a:solidFill>
                              <a:srgbClr val="376092"/>
                            </a:solidFill>
                            <a:latin typeface="Cambria Math" panose="02040503050406030204" pitchFamily="18" charset="0"/>
                          </a:rPr>
                        </m:ctrlPr>
                      </m:fPr>
                      <m:num>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𝜆</m:t>
                            </m:r>
                          </m:e>
                          <m:sup>
                            <m:r>
                              <a:rPr lang="fr-FR" sz="2400" i="1" spc="-1" dirty="0">
                                <a:solidFill>
                                  <a:srgbClr val="376092"/>
                                </a:solidFill>
                                <a:latin typeface="Cambria Math" panose="02040503050406030204" pitchFamily="18" charset="0"/>
                              </a:rPr>
                              <m:t>𝑗</m:t>
                            </m:r>
                          </m:sup>
                        </m:sSup>
                      </m:num>
                      <m:den>
                        <m:r>
                          <a:rPr lang="fr-FR" sz="2400" i="1"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𝑗</m:t>
                        </m:r>
                        <m:r>
                          <a:rPr lang="fr-FR" sz="2400" i="1" spc="-1" dirty="0">
                            <a:solidFill>
                              <a:srgbClr val="376092"/>
                            </a:solidFill>
                            <a:latin typeface="Cambria Math" panose="02040503050406030204" pitchFamily="18" charset="0"/>
                          </a:rPr>
                          <m:t>)</m:t>
                        </m:r>
                        <m:r>
                          <a:rPr lang="fr-FR" sz="2400" spc="-1" dirty="0">
                            <a:solidFill>
                              <a:srgbClr val="376092"/>
                            </a:solidFill>
                            <a:latin typeface="Cambria Math" panose="02040503050406030204" pitchFamily="18" charset="0"/>
                          </a:rPr>
                          <m:t>!</m:t>
                        </m:r>
                      </m:den>
                    </m:f>
                  </m:oMath>
                </a14:m>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Espérance(X²) = </a:t>
                </a:r>
                <a14:m>
                  <m:oMath xmlns:m="http://schemas.openxmlformats.org/officeDocument/2006/math">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𝜆</m:t>
                        </m:r>
                        <m:r>
                          <a:rPr lang="fr-FR" sz="2400" b="0" i="0" spc="-1" dirty="0" smtClean="0">
                            <a:solidFill>
                              <a:srgbClr val="376092"/>
                            </a:solidFill>
                            <a:latin typeface="Cambria Math" panose="02040503050406030204" pitchFamily="18" charset="0"/>
                          </a:rPr>
                          <m:t>.</m:t>
                        </m:r>
                        <m:r>
                          <a:rPr lang="fr-FR" sz="2400" spc="-1" dirty="0">
                            <a:solidFill>
                              <a:srgbClr val="376092"/>
                            </a:solidFill>
                            <a:latin typeface="Cambria Math" panose="02040503050406030204" pitchFamily="18" charset="0"/>
                          </a:rPr>
                          <m:t>ⅇ</m:t>
                        </m:r>
                      </m:e>
                      <m:sup>
                        <m:r>
                          <a:rPr lang="fr-FR" sz="240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𝜆</m:t>
                        </m:r>
                      </m:sup>
                    </m:sSup>
                    <m:r>
                      <a:rPr lang="fr-FR" sz="2400" i="1" spc="-1" dirty="0">
                        <a:solidFill>
                          <a:srgbClr val="376092"/>
                        </a:solidFill>
                        <a:latin typeface="Cambria Math" panose="02040503050406030204" pitchFamily="18" charset="0"/>
                      </a:rPr>
                      <m:t> </m:t>
                    </m:r>
                    <m:r>
                      <a:rPr lang="fr-FR" sz="2400" b="0" i="1" spc="-1" dirty="0" smtClean="0">
                        <a:solidFill>
                          <a:srgbClr val="376092"/>
                        </a:solidFill>
                        <a:latin typeface="Cambria Math" panose="02040503050406030204" pitchFamily="18" charset="0"/>
                      </a:rPr>
                      <m:t>(</m:t>
                    </m:r>
                    <m:nary>
                      <m:naryPr>
                        <m:chr m:val="∑"/>
                        <m:limLoc m:val="undOvr"/>
                        <m:grow m:val="on"/>
                        <m:ctrlPr>
                          <a:rPr lang="fr-FR" sz="2400" i="1" spc="-1" dirty="0" smtClean="0">
                            <a:solidFill>
                              <a:srgbClr val="376092"/>
                            </a:solidFill>
                            <a:latin typeface="Cambria Math" panose="02040503050406030204" pitchFamily="18" charset="0"/>
                          </a:rPr>
                        </m:ctrlPr>
                      </m:naryPr>
                      <m:sub>
                        <m:r>
                          <m:rPr>
                            <m:sty m:val="p"/>
                            <m:brk/>
                            <m:aln/>
                          </m:rPr>
                          <a:rPr lang="fr-FR" sz="2400" b="0" i="0" spc="-1" dirty="0" smtClean="0">
                            <a:solidFill>
                              <a:srgbClr val="376092"/>
                            </a:solidFill>
                            <a:latin typeface="Cambria Math" panose="02040503050406030204" pitchFamily="18" charset="0"/>
                          </a:rPr>
                          <m:t>j</m:t>
                        </m:r>
                        <m:r>
                          <a:rPr lang="fr-FR" sz="2400" spc="-1" dirty="0">
                            <a:solidFill>
                              <a:srgbClr val="376092"/>
                            </a:solidFill>
                            <a:latin typeface="Cambria Math" panose="02040503050406030204" pitchFamily="18" charset="0"/>
                          </a:rPr>
                          <m:t>=</m:t>
                        </m:r>
                        <m:r>
                          <a:rPr lang="fr-FR" sz="2400" b="0" i="1" spc="-1" dirty="0" smtClean="0">
                            <a:solidFill>
                              <a:srgbClr val="376092"/>
                            </a:solidFill>
                            <a:latin typeface="Cambria Math" panose="02040503050406030204" pitchFamily="18" charset="0"/>
                          </a:rPr>
                          <m:t>1</m:t>
                        </m:r>
                      </m:sub>
                      <m:sup>
                        <m:r>
                          <a:rPr lang="fr-FR" sz="2400" spc="-1" dirty="0">
                            <a:solidFill>
                              <a:srgbClr val="376092"/>
                            </a:solidFill>
                            <a:latin typeface="Cambria Math" panose="02040503050406030204" pitchFamily="18" charset="0"/>
                          </a:rPr>
                          <m:t>∞</m:t>
                        </m:r>
                      </m:sup>
                      <m:e>
                        <m:r>
                          <a:rPr lang="fr-FR" sz="2400" b="0" i="1" spc="-1" dirty="0" smtClean="0">
                            <a:solidFill>
                              <a:srgbClr val="376092"/>
                            </a:solidFill>
                            <a:latin typeface="Cambria Math" panose="02040503050406030204" pitchFamily="18" charset="0"/>
                          </a:rPr>
                          <m:t>𝑗</m:t>
                        </m:r>
                        <m:f>
                          <m:fPr>
                            <m:ctrlPr>
                              <a:rPr lang="fr-FR" sz="2400" i="1" spc="-1" dirty="0">
                                <a:solidFill>
                                  <a:srgbClr val="376092"/>
                                </a:solidFill>
                                <a:latin typeface="Cambria Math" panose="02040503050406030204" pitchFamily="18" charset="0"/>
                              </a:rPr>
                            </m:ctrlPr>
                          </m:fPr>
                          <m:num>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𝜆</m:t>
                                </m:r>
                              </m:e>
                              <m:sup>
                                <m:r>
                                  <a:rPr lang="fr-FR" sz="2400" b="0" i="1" spc="-1" dirty="0" smtClean="0">
                                    <a:solidFill>
                                      <a:srgbClr val="376092"/>
                                    </a:solidFill>
                                    <a:latin typeface="Cambria Math" panose="02040503050406030204" pitchFamily="18" charset="0"/>
                                  </a:rPr>
                                  <m:t>𝑗</m:t>
                                </m:r>
                              </m:sup>
                            </m:sSup>
                          </m:num>
                          <m:den>
                            <m:r>
                              <a:rPr lang="fr-FR" sz="2400" b="0" i="1" spc="-1" dirty="0" smtClean="0">
                                <a:solidFill>
                                  <a:srgbClr val="376092"/>
                                </a:solidFill>
                                <a:latin typeface="Cambria Math" panose="02040503050406030204" pitchFamily="18" charset="0"/>
                              </a:rPr>
                              <m:t>(</m:t>
                            </m:r>
                            <m:r>
                              <a:rPr lang="fr-FR" sz="2400" b="0" i="1" spc="-1" dirty="0" smtClean="0">
                                <a:solidFill>
                                  <a:srgbClr val="376092"/>
                                </a:solidFill>
                                <a:latin typeface="Cambria Math" panose="02040503050406030204" pitchFamily="18" charset="0"/>
                              </a:rPr>
                              <m:t>𝑗</m:t>
                            </m:r>
                            <m:r>
                              <a:rPr lang="fr-FR" sz="2400" b="0" i="1" spc="-1" dirty="0" smtClean="0">
                                <a:solidFill>
                                  <a:srgbClr val="376092"/>
                                </a:solidFill>
                                <a:latin typeface="Cambria Math" panose="02040503050406030204" pitchFamily="18" charset="0"/>
                              </a:rPr>
                              <m:t>)</m:t>
                            </m:r>
                            <m:r>
                              <a:rPr lang="fr-FR" sz="2400" spc="-1" dirty="0">
                                <a:solidFill>
                                  <a:srgbClr val="376092"/>
                                </a:solidFill>
                                <a:latin typeface="Cambria Math" panose="02040503050406030204" pitchFamily="18" charset="0"/>
                              </a:rPr>
                              <m:t>!</m:t>
                            </m:r>
                          </m:den>
                        </m:f>
                      </m:e>
                    </m:nary>
                  </m:oMath>
                </a14:m>
                <a:r>
                  <a:rPr lang="fr-FR" sz="2400" spc="-1" dirty="0">
                    <a:solidFill>
                      <a:srgbClr val="376092"/>
                    </a:solidFill>
                    <a:latin typeface="Calibri"/>
                  </a:rPr>
                  <a:t> +</a:t>
                </a:r>
                <a14:m>
                  <m:oMath xmlns:m="http://schemas.openxmlformats.org/officeDocument/2006/math">
                    <m:nary>
                      <m:naryPr>
                        <m:chr m:val="∑"/>
                        <m:limLoc m:val="undOvr"/>
                        <m:grow m:val="on"/>
                        <m:ctrlPr>
                          <a:rPr lang="fr-FR" sz="2400" i="1" spc="-1" dirty="0">
                            <a:solidFill>
                              <a:srgbClr val="376092"/>
                            </a:solidFill>
                            <a:latin typeface="Cambria Math" panose="02040503050406030204" pitchFamily="18" charset="0"/>
                          </a:rPr>
                        </m:ctrlPr>
                      </m:naryPr>
                      <m:sub>
                        <m:r>
                          <m:rPr>
                            <m:sty m:val="p"/>
                            <m:brk/>
                            <m:aln/>
                          </m:rPr>
                          <a:rPr lang="fr-FR" sz="2400" spc="-1" dirty="0">
                            <a:solidFill>
                              <a:srgbClr val="376092"/>
                            </a:solidFill>
                            <a:latin typeface="Cambria Math" panose="02040503050406030204" pitchFamily="18" charset="0"/>
                          </a:rPr>
                          <m:t>j</m:t>
                        </m:r>
                        <m:r>
                          <a:rPr lang="fr-FR" sz="240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0</m:t>
                        </m:r>
                      </m:sub>
                      <m:sup>
                        <m:r>
                          <a:rPr lang="fr-FR" sz="2400" spc="-1" dirty="0">
                            <a:solidFill>
                              <a:srgbClr val="376092"/>
                            </a:solidFill>
                            <a:latin typeface="Cambria Math" panose="02040503050406030204" pitchFamily="18" charset="0"/>
                          </a:rPr>
                          <m:t>∞</m:t>
                        </m:r>
                      </m:sup>
                      <m:e>
                        <m:f>
                          <m:fPr>
                            <m:ctrlPr>
                              <a:rPr lang="fr-FR" sz="2400" i="1" spc="-1" dirty="0">
                                <a:solidFill>
                                  <a:srgbClr val="376092"/>
                                </a:solidFill>
                                <a:latin typeface="Cambria Math" panose="02040503050406030204" pitchFamily="18" charset="0"/>
                              </a:rPr>
                            </m:ctrlPr>
                          </m:fPr>
                          <m:num>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𝜆</m:t>
                                </m:r>
                              </m:e>
                              <m:sup>
                                <m:r>
                                  <a:rPr lang="fr-FR" sz="2400" i="1" spc="-1" dirty="0">
                                    <a:solidFill>
                                      <a:srgbClr val="376092"/>
                                    </a:solidFill>
                                    <a:latin typeface="Cambria Math" panose="02040503050406030204" pitchFamily="18" charset="0"/>
                                  </a:rPr>
                                  <m:t>𝑗</m:t>
                                </m:r>
                              </m:sup>
                            </m:sSup>
                          </m:num>
                          <m:den>
                            <m:r>
                              <a:rPr lang="fr-FR" sz="2400" i="1"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𝑗</m:t>
                            </m:r>
                            <m:r>
                              <a:rPr lang="fr-FR" sz="2400" i="1" spc="-1" dirty="0">
                                <a:solidFill>
                                  <a:srgbClr val="376092"/>
                                </a:solidFill>
                                <a:latin typeface="Cambria Math" panose="02040503050406030204" pitchFamily="18" charset="0"/>
                              </a:rPr>
                              <m:t>)</m:t>
                            </m:r>
                            <m:r>
                              <a:rPr lang="fr-FR" sz="2400" spc="-1" dirty="0">
                                <a:solidFill>
                                  <a:srgbClr val="376092"/>
                                </a:solidFill>
                                <a:latin typeface="Cambria Math" panose="02040503050406030204" pitchFamily="18" charset="0"/>
                              </a:rPr>
                              <m:t>!</m:t>
                            </m:r>
                          </m:den>
                        </m:f>
                        <m:r>
                          <a:rPr lang="fr-FR" sz="2400" b="0" i="1" spc="-1" dirty="0" smtClean="0">
                            <a:solidFill>
                              <a:srgbClr val="376092"/>
                            </a:solidFill>
                            <a:latin typeface="Cambria Math" panose="02040503050406030204" pitchFamily="18" charset="0"/>
                          </a:rPr>
                          <m:t>)</m:t>
                        </m:r>
                      </m:e>
                    </m:nary>
                  </m:oMath>
                </a14:m>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Espérance(X²) = </a:t>
                </a:r>
                <a14:m>
                  <m:oMath xmlns:m="http://schemas.openxmlformats.org/officeDocument/2006/math">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𝜆</m:t>
                        </m:r>
                        <m:r>
                          <a:rPr lang="fr-FR" sz="2400" b="0" i="0" spc="-1" dirty="0" smtClean="0">
                            <a:solidFill>
                              <a:srgbClr val="376092"/>
                            </a:solidFill>
                            <a:latin typeface="Cambria Math" panose="02040503050406030204" pitchFamily="18" charset="0"/>
                          </a:rPr>
                          <m:t>.</m:t>
                        </m:r>
                        <m:r>
                          <a:rPr lang="fr-FR" sz="2400" spc="-1" dirty="0">
                            <a:solidFill>
                              <a:srgbClr val="376092"/>
                            </a:solidFill>
                            <a:latin typeface="Cambria Math" panose="02040503050406030204" pitchFamily="18" charset="0"/>
                          </a:rPr>
                          <m:t>ⅇ</m:t>
                        </m:r>
                      </m:e>
                      <m:sup>
                        <m:r>
                          <a:rPr lang="fr-FR" sz="240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𝜆</m:t>
                        </m:r>
                      </m:sup>
                    </m:sSup>
                    <m:r>
                      <a:rPr lang="fr-FR" sz="2400" i="1" spc="-1" dirty="0">
                        <a:solidFill>
                          <a:srgbClr val="376092"/>
                        </a:solidFill>
                        <a:latin typeface="Cambria Math" panose="02040503050406030204" pitchFamily="18" charset="0"/>
                      </a:rPr>
                      <m:t> </m:t>
                    </m:r>
                    <m:r>
                      <a:rPr lang="fr-FR" sz="2400" b="0" i="1" spc="-1" dirty="0" smtClean="0">
                        <a:solidFill>
                          <a:srgbClr val="376092"/>
                        </a:solidFill>
                        <a:latin typeface="Cambria Math" panose="02040503050406030204" pitchFamily="18" charset="0"/>
                      </a:rPr>
                      <m:t>(</m:t>
                    </m:r>
                    <m:nary>
                      <m:naryPr>
                        <m:chr m:val="∑"/>
                        <m:limLoc m:val="undOvr"/>
                        <m:grow m:val="on"/>
                        <m:ctrlPr>
                          <a:rPr lang="fr-FR" sz="2400" i="1" spc="-1" dirty="0" smtClean="0">
                            <a:solidFill>
                              <a:srgbClr val="376092"/>
                            </a:solidFill>
                            <a:latin typeface="Cambria Math" panose="02040503050406030204" pitchFamily="18" charset="0"/>
                          </a:rPr>
                        </m:ctrlPr>
                      </m:naryPr>
                      <m:sub>
                        <m:r>
                          <m:rPr>
                            <m:sty m:val="p"/>
                            <m:brk/>
                            <m:aln/>
                          </m:rPr>
                          <a:rPr lang="fr-FR" sz="2400" b="0" i="0" spc="-1" dirty="0" smtClean="0">
                            <a:solidFill>
                              <a:srgbClr val="376092"/>
                            </a:solidFill>
                            <a:latin typeface="Cambria Math" panose="02040503050406030204" pitchFamily="18" charset="0"/>
                          </a:rPr>
                          <m:t>j</m:t>
                        </m:r>
                        <m:r>
                          <a:rPr lang="fr-FR" sz="2400" spc="-1" dirty="0">
                            <a:solidFill>
                              <a:srgbClr val="376092"/>
                            </a:solidFill>
                            <a:latin typeface="Cambria Math" panose="02040503050406030204" pitchFamily="18" charset="0"/>
                          </a:rPr>
                          <m:t>=</m:t>
                        </m:r>
                        <m:r>
                          <a:rPr lang="fr-FR" sz="2400" b="0" i="1" spc="-1" dirty="0" smtClean="0">
                            <a:solidFill>
                              <a:srgbClr val="376092"/>
                            </a:solidFill>
                            <a:latin typeface="Cambria Math" panose="02040503050406030204" pitchFamily="18" charset="0"/>
                          </a:rPr>
                          <m:t>1</m:t>
                        </m:r>
                      </m:sub>
                      <m:sup>
                        <m:r>
                          <a:rPr lang="fr-FR" sz="2400" spc="-1" dirty="0">
                            <a:solidFill>
                              <a:srgbClr val="376092"/>
                            </a:solidFill>
                            <a:latin typeface="Cambria Math" panose="02040503050406030204" pitchFamily="18" charset="0"/>
                          </a:rPr>
                          <m:t>∞</m:t>
                        </m:r>
                      </m:sup>
                      <m:e>
                        <m:f>
                          <m:fPr>
                            <m:ctrlPr>
                              <a:rPr lang="fr-FR" sz="2400" i="1" spc="-1" dirty="0">
                                <a:solidFill>
                                  <a:srgbClr val="376092"/>
                                </a:solidFill>
                                <a:latin typeface="Cambria Math" panose="02040503050406030204" pitchFamily="18" charset="0"/>
                              </a:rPr>
                            </m:ctrlPr>
                          </m:fPr>
                          <m:num>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𝜆</m:t>
                                </m:r>
                              </m:e>
                              <m:sup>
                                <m:r>
                                  <a:rPr lang="fr-FR" sz="2400" b="0" i="1" spc="-1" dirty="0" smtClean="0">
                                    <a:solidFill>
                                      <a:srgbClr val="376092"/>
                                    </a:solidFill>
                                    <a:latin typeface="Cambria Math" panose="02040503050406030204" pitchFamily="18" charset="0"/>
                                  </a:rPr>
                                  <m:t>𝑗</m:t>
                                </m:r>
                              </m:sup>
                            </m:sSup>
                          </m:num>
                          <m:den>
                            <m:r>
                              <a:rPr lang="fr-FR" sz="2400" b="0" i="1" spc="-1" dirty="0" smtClean="0">
                                <a:solidFill>
                                  <a:srgbClr val="376092"/>
                                </a:solidFill>
                                <a:latin typeface="Cambria Math" panose="02040503050406030204" pitchFamily="18" charset="0"/>
                              </a:rPr>
                              <m:t>(</m:t>
                            </m:r>
                            <m:r>
                              <a:rPr lang="fr-FR" sz="2400" b="0" i="1" spc="-1" dirty="0" smtClean="0">
                                <a:solidFill>
                                  <a:srgbClr val="376092"/>
                                </a:solidFill>
                                <a:latin typeface="Cambria Math" panose="02040503050406030204" pitchFamily="18" charset="0"/>
                              </a:rPr>
                              <m:t>𝑗</m:t>
                            </m:r>
                            <m:r>
                              <a:rPr lang="fr-FR" sz="2400" b="0" i="1" spc="-1" dirty="0" smtClean="0">
                                <a:solidFill>
                                  <a:srgbClr val="376092"/>
                                </a:solidFill>
                                <a:latin typeface="Cambria Math" panose="02040503050406030204" pitchFamily="18" charset="0"/>
                              </a:rPr>
                              <m:t>−1)</m:t>
                            </m:r>
                            <m:r>
                              <a:rPr lang="fr-FR" sz="2400" spc="-1" dirty="0">
                                <a:solidFill>
                                  <a:srgbClr val="376092"/>
                                </a:solidFill>
                                <a:latin typeface="Cambria Math" panose="02040503050406030204" pitchFamily="18" charset="0"/>
                              </a:rPr>
                              <m:t>!</m:t>
                            </m:r>
                          </m:den>
                        </m:f>
                      </m:e>
                    </m:nary>
                  </m:oMath>
                </a14:m>
                <a:r>
                  <a:rPr lang="fr-FR" sz="2400" spc="-1" dirty="0">
                    <a:solidFill>
                      <a:srgbClr val="376092"/>
                    </a:solidFill>
                    <a:latin typeface="Calibri"/>
                  </a:rPr>
                  <a:t> + </a:t>
                </a:r>
                <a14:m>
                  <m:oMath xmlns:m="http://schemas.openxmlformats.org/officeDocument/2006/math">
                    <m:sSup>
                      <m:sSupPr>
                        <m:ctrlPr>
                          <a:rPr lang="fr-FR" sz="2400" i="1" spc="-1" dirty="0">
                            <a:solidFill>
                              <a:srgbClr val="376092"/>
                            </a:solidFill>
                            <a:latin typeface="Cambria Math" panose="02040503050406030204" pitchFamily="18" charset="0"/>
                          </a:rPr>
                        </m:ctrlPr>
                      </m:sSupPr>
                      <m:e>
                        <m:r>
                          <a:rPr lang="fr-FR" sz="2400" spc="-1" dirty="0">
                            <a:solidFill>
                              <a:srgbClr val="376092"/>
                            </a:solidFill>
                            <a:latin typeface="Cambria Math" panose="02040503050406030204" pitchFamily="18" charset="0"/>
                          </a:rPr>
                          <m:t>ⅇ</m:t>
                        </m:r>
                      </m:e>
                      <m:sup>
                        <m:r>
                          <a:rPr lang="fr-FR" sz="2400" i="1" spc="-1" dirty="0">
                            <a:solidFill>
                              <a:srgbClr val="376092"/>
                            </a:solidFill>
                            <a:latin typeface="Cambria Math" panose="02040503050406030204" pitchFamily="18" charset="0"/>
                          </a:rPr>
                          <m:t>𝜆</m:t>
                        </m:r>
                      </m:sup>
                    </m:sSup>
                    <m:r>
                      <a:rPr lang="fr-FR" sz="2400" b="0" i="1" spc="-1" dirty="0" smtClean="0">
                        <a:solidFill>
                          <a:srgbClr val="376092"/>
                        </a:solidFill>
                        <a:latin typeface="Cambria Math" panose="02040503050406030204" pitchFamily="18" charset="0"/>
                      </a:rPr>
                      <m:t>)</m:t>
                    </m:r>
                  </m:oMath>
                </a14:m>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199" y="1417320"/>
                <a:ext cx="8331693" cy="4708440"/>
              </a:xfrm>
              <a:prstGeom prst="rect">
                <a:avLst/>
              </a:prstGeom>
              <a:blipFill>
                <a:blip r:embed="rId2"/>
                <a:stretch>
                  <a:fillRect t="-2073" b="-3756"/>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1096280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Bilan</a:t>
            </a:r>
            <a:endParaRPr lang="en-US" sz="3200" b="0" strike="noStrike" spc="-1" dirty="0">
              <a:solidFill>
                <a:srgbClr val="376092"/>
              </a:solidFill>
              <a:latin typeface="Arial"/>
            </a:endParaRPr>
          </a:p>
        </p:txBody>
      </p:sp>
      <p:sp>
        <p:nvSpPr>
          <p:cNvPr id="186"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Résumé des notions abordées.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Questions.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Difficultés particulières ?</a:t>
            </a:r>
            <a:endParaRPr lang="en-US" sz="2400" b="0" strike="noStrike" spc="-1" dirty="0">
              <a:solidFill>
                <a:srgbClr val="376092"/>
              </a:solidFill>
              <a:latin typeface="Arial"/>
            </a:endParaRPr>
          </a:p>
          <a:p>
            <a:pPr marL="1022400" lvl="2">
              <a:spcAft>
                <a:spcPts val="1060"/>
              </a:spcAft>
              <a:buClr>
                <a:srgbClr val="000000"/>
              </a:buClr>
              <a:buSzPct val="45000"/>
            </a:pPr>
            <a:r>
              <a:rPr lang="fr-FR" sz="2400" spc="-1" dirty="0">
                <a:solidFill>
                  <a:srgbClr val="376092"/>
                </a:solidFill>
                <a:latin typeface="Arial"/>
              </a:rPr>
              <a:t>				</a:t>
            </a:r>
            <a:endParaRPr lang="en-US" sz="2400" b="0" strike="noStrike" spc="-1" dirty="0">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de poisson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Que représente une loi de poisson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Qu'est ce que la loi de poisson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Quelques exemples.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Mise en application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Explication des moments</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Cas </a:t>
            </a:r>
            <a:r>
              <a:rPr lang="fr-FR" sz="2400" b="0" strike="noStrike" spc="-1" dirty="0">
                <a:solidFill>
                  <a:srgbClr val="376092"/>
                </a:solidFill>
                <a:latin typeface="Arial"/>
              </a:rPr>
              <a:t>concrets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Questions</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131673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de Poisson - application : </a:t>
            </a:r>
            <a:endParaRPr lang="en-US" sz="3200" b="0" strike="noStrike" spc="-1" dirty="0">
              <a:solidFill>
                <a:srgbClr val="376092"/>
              </a:solidFill>
              <a:latin typeface="Arial"/>
            </a:endParaRPr>
          </a:p>
        </p:txBody>
      </p:sp>
      <p:sp>
        <p:nvSpPr>
          <p:cNvPr id="136" name="TextShape 2"/>
          <p:cNvSpPr txBox="1"/>
          <p:nvPr/>
        </p:nvSpPr>
        <p:spPr>
          <a:xfrm>
            <a:off x="457199" y="1417320"/>
            <a:ext cx="8331693" cy="470844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Les applications de la loi peuvent être du type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Représentation du nombre de véhicules qui passent par un péage dans un temps donné.</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Nombre d'échanges d'action en bourse toutes les 10 minutes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Nombre de fautes de frappe par page.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Attention il n'est pas possible d'utiliser la loi de poisson dans le cas où les événements sont programmés ou dépendants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Passage des bus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Nombre de journaux télévisés par jour.</a:t>
            </a:r>
          </a:p>
        </p:txBody>
      </p:sp>
    </p:spTree>
    <p:extLst>
      <p:ext uri="{BB962C8B-B14F-4D97-AF65-F5344CB8AC3E}">
        <p14:creationId xmlns:p14="http://schemas.microsoft.com/office/powerpoint/2010/main" val="3004872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de Poisson :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La loi de Poisson est une loi de probabilité discrète qui décrit le comportement du nombre d'événements se produisant dans un intervalle de temps fixé, si ces événements se produisent avec une fréquence moyenne connue et indépendamment du temps écoulé depuis l'événement précédent.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Si le nombre moyen d'occurrences dans un intervalle de temps fixé est </a:t>
                </a:r>
                <a14:m>
                  <m:oMath xmlns:m="http://schemas.openxmlformats.org/officeDocument/2006/math">
                    <m:r>
                      <a:rPr lang="fr-FR" sz="2400" spc="-1" dirty="0">
                        <a:solidFill>
                          <a:srgbClr val="376092"/>
                        </a:solidFill>
                        <a:latin typeface="Cambria Math" panose="02040503050406030204" pitchFamily="18" charset="0"/>
                      </a:rPr>
                      <m:t>𝜆</m:t>
                    </m:r>
                  </m:oMath>
                </a14:m>
                <a:r>
                  <a:rPr lang="fr-FR" sz="2400" spc="-1" dirty="0">
                    <a:solidFill>
                      <a:srgbClr val="376092"/>
                    </a:solidFill>
                    <a:latin typeface="Calibri"/>
                  </a:rPr>
                  <a:t> alors la probabilité qu'il existe exactement k occurrences est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P(k) = P(X = k) = </a:t>
                </a:r>
                <a14:m>
                  <m:oMath xmlns:m="http://schemas.openxmlformats.org/officeDocument/2006/math">
                    <m:f>
                      <m:fPr>
                        <m:ctrlPr>
                          <a:rPr lang="fr-FR" sz="2400" i="1" spc="-1" dirty="0" smtClean="0">
                            <a:solidFill>
                              <a:srgbClr val="376092"/>
                            </a:solidFill>
                            <a:latin typeface="Cambria Math" panose="02040503050406030204" pitchFamily="18" charset="0"/>
                          </a:rPr>
                        </m:ctrlPr>
                      </m:fPr>
                      <m:num>
                        <m:sSup>
                          <m:sSupPr>
                            <m:ctrlPr>
                              <a:rPr lang="fr-FR" sz="2400" i="1" spc="-1" dirty="0">
                                <a:solidFill>
                                  <a:srgbClr val="376092"/>
                                </a:solidFill>
                                <a:latin typeface="Cambria Math" panose="02040503050406030204" pitchFamily="18" charset="0"/>
                              </a:rPr>
                            </m:ctrlPr>
                          </m:sSupPr>
                          <m:e>
                            <m:r>
                              <a:rPr lang="fr-FR" sz="2400" i="1" spc="-1" dirty="0">
                                <a:solidFill>
                                  <a:srgbClr val="376092"/>
                                </a:solidFill>
                                <a:latin typeface="Cambria Math" panose="02040503050406030204" pitchFamily="18" charset="0"/>
                              </a:rPr>
                              <m:t>𝜆</m:t>
                            </m:r>
                          </m:e>
                          <m:sup>
                            <m:r>
                              <a:rPr lang="fr-FR" sz="2400" i="1" spc="-1" dirty="0">
                                <a:solidFill>
                                  <a:srgbClr val="376092"/>
                                </a:solidFill>
                                <a:latin typeface="Cambria Math" panose="02040503050406030204" pitchFamily="18" charset="0"/>
                              </a:rPr>
                              <m:t>𝑘</m:t>
                            </m:r>
                          </m:sup>
                        </m:sSup>
                      </m:num>
                      <m:den>
                        <m:r>
                          <a:rPr lang="fr-FR" sz="2400" i="1" spc="-1" dirty="0">
                            <a:solidFill>
                              <a:srgbClr val="376092"/>
                            </a:solidFill>
                            <a:latin typeface="Cambria Math" panose="02040503050406030204" pitchFamily="18" charset="0"/>
                          </a:rPr>
                          <m:t>𝑘</m:t>
                        </m:r>
                        <m:r>
                          <a:rPr lang="fr-FR" sz="2400" i="0" spc="-1" dirty="0">
                            <a:solidFill>
                              <a:srgbClr val="376092"/>
                            </a:solidFill>
                            <a:latin typeface="Cambria Math" panose="02040503050406030204" pitchFamily="18" charset="0"/>
                          </a:rPr>
                          <m:t>!</m:t>
                        </m:r>
                      </m:den>
                    </m:f>
                    <m:sSup>
                      <m:sSupPr>
                        <m:ctrlPr>
                          <a:rPr lang="fr-FR" sz="2400" i="1" spc="-1" dirty="0">
                            <a:solidFill>
                              <a:srgbClr val="376092"/>
                            </a:solidFill>
                            <a:latin typeface="Cambria Math" panose="02040503050406030204" pitchFamily="18" charset="0"/>
                          </a:rPr>
                        </m:ctrlPr>
                      </m:sSupPr>
                      <m:e>
                        <m:r>
                          <a:rPr lang="fr-FR" sz="2400" i="0" spc="-1" dirty="0">
                            <a:solidFill>
                              <a:srgbClr val="376092"/>
                            </a:solidFill>
                            <a:latin typeface="Cambria Math" panose="02040503050406030204" pitchFamily="18" charset="0"/>
                          </a:rPr>
                          <m:t>ⅇ</m:t>
                        </m:r>
                      </m:e>
                      <m:sup>
                        <m:r>
                          <a:rPr lang="fr-FR" sz="2400" i="0" spc="-1" dirty="0">
                            <a:solidFill>
                              <a:srgbClr val="376092"/>
                            </a:solidFill>
                            <a:latin typeface="Cambria Math" panose="02040503050406030204" pitchFamily="18" charset="0"/>
                          </a:rPr>
                          <m:t>−</m:t>
                        </m:r>
                        <m:r>
                          <a:rPr lang="fr-FR" sz="2400" i="1" spc="-1" dirty="0">
                            <a:solidFill>
                              <a:srgbClr val="376092"/>
                            </a:solidFill>
                            <a:latin typeface="Cambria Math" panose="02040503050406030204" pitchFamily="18" charset="0"/>
                          </a:rPr>
                          <m:t>𝜆</m:t>
                        </m:r>
                      </m:sup>
                    </m:sSup>
                  </m:oMath>
                </a14:m>
                <a:r>
                  <a:rPr lang="fr-FR" sz="2400" spc="-1" dirty="0">
                    <a:solidFill>
                      <a:srgbClr val="376092"/>
                    </a:solidFill>
                    <a:latin typeface="Calibri"/>
                  </a:rPr>
                  <a:t> 	 avec :</a:t>
                </a:r>
              </a:p>
              <a:p>
                <a:pPr marL="1321200" lvl="2" indent="-324000">
                  <a:spcAft>
                    <a:spcPts val="1134"/>
                  </a:spcAft>
                  <a:buClr>
                    <a:srgbClr val="000000"/>
                  </a:buClr>
                  <a:buSzPct val="45000"/>
                  <a:buFont typeface="Wingdings" charset="2"/>
                  <a:buChar char=""/>
                </a:pPr>
                <a:r>
                  <a:rPr lang="fr-FR" sz="2400" spc="-1" dirty="0">
                    <a:solidFill>
                      <a:srgbClr val="376092"/>
                    </a:solidFill>
                    <a:latin typeface="Calibri"/>
                  </a:rPr>
                  <a:t>e la base de l'exponentielle (environ 2,718…)</a:t>
                </a:r>
              </a:p>
              <a:p>
                <a:pPr marL="1321200" lvl="2" indent="-324000">
                  <a:spcAft>
                    <a:spcPts val="1134"/>
                  </a:spcAft>
                  <a:buClr>
                    <a:srgbClr val="000000"/>
                  </a:buClr>
                  <a:buSzPct val="45000"/>
                  <a:buFont typeface="Wingdings" charset="2"/>
                  <a:buChar char=""/>
                </a:pPr>
                <a14:m>
                  <m:oMath xmlns:m="http://schemas.openxmlformats.org/officeDocument/2006/math">
                    <m:r>
                      <a:rPr lang="fr-FR" sz="2400" spc="-1" dirty="0" smtClean="0">
                        <a:solidFill>
                          <a:srgbClr val="376092"/>
                        </a:solidFill>
                        <a:latin typeface="Cambria Math" panose="02040503050406030204" pitchFamily="18" charset="0"/>
                      </a:rPr>
                      <m:t>𝜆</m:t>
                    </m:r>
                  </m:oMath>
                </a14:m>
                <a:r>
                  <a:rPr lang="fr-FR" sz="2400" spc="-1" dirty="0">
                    <a:solidFill>
                      <a:srgbClr val="376092"/>
                    </a:solidFill>
                    <a:latin typeface="Calibri"/>
                  </a:rPr>
                  <a:t> un nombre réel &gt; 0</a:t>
                </a: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200" y="1233996"/>
                <a:ext cx="8229240" cy="4891764"/>
              </a:xfrm>
              <a:prstGeom prst="rect">
                <a:avLst/>
              </a:prstGeom>
              <a:blipFill>
                <a:blip r:embed="rId2"/>
                <a:stretch>
                  <a:fillRect t="-1868" r="-2296" b="-1993"/>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2072949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de Poisson – cas concret : </a:t>
            </a:r>
            <a:endParaRPr lang="en-US" sz="3200" b="0" strike="noStrike" spc="-1" dirty="0">
              <a:solidFill>
                <a:srgbClr val="376092"/>
              </a:solidFill>
              <a:latin typeface="Arial"/>
            </a:endParaRPr>
          </a:p>
        </p:txBody>
      </p:sp>
      <p:sp>
        <p:nvSpPr>
          <p:cNvPr id="136" name="TextShape 2"/>
          <p:cNvSpPr txBox="1"/>
          <p:nvPr/>
        </p:nvSpPr>
        <p:spPr>
          <a:xfrm>
            <a:off x="457200" y="1136342"/>
            <a:ext cx="8229240" cy="4989418"/>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Je me poste à la fenêtre et je compte le nombre de voitures qui passent par intervalle de 10 minutes.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Si je me rends compte qu'il y a en moyenne 4 véhicules qui passent toutes les 10 minutes, je peux en déduire que mon observation peut être représentée par une loi de Poisson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P(4)</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Dans ce cas là, je peux calculer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P(X=1) : probabilité qu'une seule voiture passe en 10 minutes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P(X &lt; 3) = P(X=0) + P(X=1)  + P(X=2)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P(X &gt; 3) = 1 - P(X=0) - P(X=1)  - P(X=2)  - P(X=3)</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Utilisons un tableur pour calculer ces probabilités.</a:t>
            </a: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3390191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de Poisson :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200" y="1571348"/>
                <a:ext cx="8229240" cy="4554412"/>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On dit que X suit la loi de Poisson de paramètre </a:t>
                </a:r>
                <a14:m>
                  <m:oMath xmlns:m="http://schemas.openxmlformats.org/officeDocument/2006/math">
                    <m:r>
                      <a:rPr lang="fr-FR" sz="2400" spc="-1" dirty="0" smtClean="0">
                        <a:solidFill>
                          <a:srgbClr val="376092"/>
                        </a:solidFill>
                        <a:latin typeface="Cambria Math" panose="02040503050406030204" pitchFamily="18" charset="0"/>
                      </a:rPr>
                      <m:t>𝜆</m:t>
                    </m:r>
                  </m:oMath>
                </a14:m>
                <a:r>
                  <a:rPr lang="fr-FR" sz="2400" spc="-1" dirty="0">
                    <a:solidFill>
                      <a:srgbClr val="376092"/>
                    </a:solidFill>
                    <a:latin typeface="Calibri"/>
                  </a:rPr>
                  <a:t> : Pois(</a:t>
                </a:r>
                <a14:m>
                  <m:oMath xmlns:m="http://schemas.openxmlformats.org/officeDocument/2006/math">
                    <m:r>
                      <a:rPr lang="fr-FR" sz="2400" spc="-1" dirty="0">
                        <a:solidFill>
                          <a:srgbClr val="376092"/>
                        </a:solidFill>
                        <a:latin typeface="Cambria Math" panose="02040503050406030204" pitchFamily="18" charset="0"/>
                      </a:rPr>
                      <m:t>𝜆</m:t>
                    </m:r>
                  </m:oMath>
                </a14:m>
                <a:r>
                  <a:rPr lang="fr-FR" sz="2400" spc="-1" dirty="0">
                    <a:solidFill>
                      <a:srgbClr val="376092"/>
                    </a:solidFill>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loi de poisson doit respecter plusieurs conditions :</a:t>
                </a:r>
              </a:p>
              <a:p>
                <a:pPr marL="864000" lvl="1" indent="-324000">
                  <a:spcAft>
                    <a:spcPts val="1134"/>
                  </a:spcAft>
                  <a:buClr>
                    <a:srgbClr val="000000"/>
                  </a:buClr>
                  <a:buSzPct val="45000"/>
                  <a:buFont typeface="Wingdings" charset="2"/>
                  <a:buChar char=""/>
                </a:pPr>
                <a14:m>
                  <m:oMath xmlns:m="http://schemas.openxmlformats.org/officeDocument/2006/math">
                    <m:r>
                      <a:rPr lang="fr-FR" sz="2400" spc="-1" dirty="0" smtClean="0">
                        <a:solidFill>
                          <a:srgbClr val="376092"/>
                        </a:solidFill>
                        <a:latin typeface="Cambria Math" panose="02040503050406030204" pitchFamily="18" charset="0"/>
                      </a:rPr>
                      <m:t>𝜆</m:t>
                    </m:r>
                  </m:oMath>
                </a14:m>
                <a:r>
                  <a:rPr lang="fr-FR" sz="2400" spc="-1" dirty="0">
                    <a:solidFill>
                      <a:srgbClr val="376092"/>
                    </a:solidFill>
                    <a:latin typeface="Calibri"/>
                  </a:rPr>
                  <a:t> le nombre moyen d'occurrence est constant pour chaque période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La probabilité d'observé plus d'une occurrence sur un petit intervalle de temps est quasi-nulle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Le nombre d'occurrence pour une période données est indépendant du nombre d'occurrence sur les autres périodes.</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200" y="1571348"/>
                <a:ext cx="8229240" cy="4554412"/>
              </a:xfrm>
              <a:prstGeom prst="rect">
                <a:avLst/>
              </a:prstGeom>
              <a:blipFill>
                <a:blip r:embed="rId2"/>
                <a:stretch>
                  <a:fillRect t="-2142" r="-2148"/>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3120726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de Poisson : </a:t>
            </a:r>
            <a:endParaRPr lang="en-US" sz="3200" b="0" strike="noStrike" spc="-1" dirty="0">
              <a:solidFill>
                <a:srgbClr val="376092"/>
              </a:solidFill>
              <a:latin typeface="Arial"/>
            </a:endParaRPr>
          </a:p>
        </p:txBody>
      </p:sp>
      <p:sp>
        <p:nvSpPr>
          <p:cNvPr id="136" name="TextShape 2"/>
          <p:cNvSpPr txBox="1"/>
          <p:nvPr/>
        </p:nvSpPr>
        <p:spPr>
          <a:xfrm>
            <a:off x="457200" y="1704512"/>
            <a:ext cx="8229240" cy="442124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Je reprends mon expérience de comptage des voitures avec un intervalle de 30 minutes, j'ai utilisé P(4) pour un intervalle de 10 minute. Pour ma nouvelle expérience, je vais utiliser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Pois(3 * 4) = Pois(12)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loi de poisson peut également être vue comme une approximation de loi binomiale. B(n, p) et P(</a:t>
            </a:r>
            <a:r>
              <a:rPr lang="fr-FR" sz="2400" spc="-1" dirty="0" err="1">
                <a:solidFill>
                  <a:srgbClr val="376092"/>
                </a:solidFill>
                <a:latin typeface="Calibri"/>
              </a:rPr>
              <a:t>n.p</a:t>
            </a:r>
            <a:r>
              <a:rPr lang="fr-FR" sz="2400" spc="-1" dirty="0">
                <a:solidFill>
                  <a:srgbClr val="376092"/>
                </a:solidFill>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Utilisons un tableur pour montrer cette approximation.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L'approximation devient meilleure lorsque T tend vers l'infini.</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4101297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de Poisson - moments :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200" y="1633490"/>
                <a:ext cx="8229240" cy="449226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Moments ordinaires de la loi de Poisson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Espérance(X) = </a:t>
                </a:r>
                <a14:m>
                  <m:oMath xmlns:m="http://schemas.openxmlformats.org/officeDocument/2006/math">
                    <m:r>
                      <a:rPr lang="fr-FR" sz="2400" spc="-1" dirty="0" smtClean="0">
                        <a:solidFill>
                          <a:srgbClr val="376092"/>
                        </a:solidFill>
                        <a:latin typeface="Cambria Math" panose="02040503050406030204" pitchFamily="18" charset="0"/>
                      </a:rPr>
                      <m:t>𝜆</m:t>
                    </m:r>
                  </m:oMath>
                </a14:m>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Variance(X) = </a:t>
                </a:r>
                <a14:m>
                  <m:oMath xmlns:m="http://schemas.openxmlformats.org/officeDocument/2006/math">
                    <m:r>
                      <a:rPr lang="fr-FR" sz="2400" spc="-1" dirty="0" smtClean="0">
                        <a:solidFill>
                          <a:srgbClr val="376092"/>
                        </a:solidFill>
                        <a:latin typeface="Cambria Math" panose="02040503050406030204" pitchFamily="18" charset="0"/>
                      </a:rPr>
                      <m:t>𝜆</m:t>
                    </m:r>
                  </m:oMath>
                </a14:m>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Ecart-type(X) = </a:t>
                </a:r>
                <a14:m>
                  <m:oMath xmlns:m="http://schemas.openxmlformats.org/officeDocument/2006/math">
                    <m:rad>
                      <m:radPr>
                        <m:degHide m:val="on"/>
                        <m:ctrlPr>
                          <a:rPr lang="fr-FR" sz="2400" i="1" spc="-1" dirty="0" smtClean="0">
                            <a:solidFill>
                              <a:srgbClr val="376092"/>
                            </a:solidFill>
                            <a:latin typeface="Cambria Math" panose="02040503050406030204" pitchFamily="18" charset="0"/>
                          </a:rPr>
                        </m:ctrlPr>
                      </m:radPr>
                      <m:deg/>
                      <m:e>
                        <m:r>
                          <a:rPr lang="fr-FR" sz="2400" i="1" spc="-1" dirty="0">
                            <a:solidFill>
                              <a:srgbClr val="376092"/>
                            </a:solidFill>
                            <a:latin typeface="Cambria Math" panose="02040503050406030204" pitchFamily="18" charset="0"/>
                          </a:rPr>
                          <m:t>𝜆</m:t>
                        </m:r>
                      </m:e>
                    </m:rad>
                  </m:oMath>
                </a14:m>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loi de Poisson va nous permettre de représenter qu'un événement se produit en moyenne </a:t>
                </a:r>
                <a14:m>
                  <m:oMath xmlns:m="http://schemas.openxmlformats.org/officeDocument/2006/math">
                    <m:r>
                      <a:rPr lang="fr-FR" sz="2400" spc="-1" dirty="0" smtClean="0">
                        <a:solidFill>
                          <a:srgbClr val="376092"/>
                        </a:solidFill>
                        <a:latin typeface="Cambria Math" panose="02040503050406030204" pitchFamily="18" charset="0"/>
                      </a:rPr>
                      <m:t>𝜆</m:t>
                    </m:r>
                  </m:oMath>
                </a14:m>
                <a:r>
                  <a:rPr lang="fr-FR" sz="2400" spc="-1" dirty="0">
                    <a:solidFill>
                      <a:srgbClr val="376092"/>
                    </a:solidFill>
                    <a:latin typeface="Calibri"/>
                  </a:rPr>
                  <a:t> fois sur une période T.</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200" y="1633490"/>
                <a:ext cx="8229240" cy="4492269"/>
              </a:xfrm>
              <a:prstGeom prst="rect">
                <a:avLst/>
              </a:prstGeom>
              <a:blipFill>
                <a:blip r:embed="rId2"/>
                <a:stretch>
                  <a:fillRect t="-2171"/>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4137279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de Poisson - explication :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199" y="1417320"/>
                <a:ext cx="8331693" cy="470844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expliquer la formule de la loi de Poisson nous allons devoir admettre que (développement limité):</a:t>
                </a:r>
              </a:p>
              <a:p>
                <a:pPr marL="864000" lvl="1" indent="-324000">
                  <a:spcAft>
                    <a:spcPts val="1134"/>
                  </a:spcAft>
                  <a:buClr>
                    <a:srgbClr val="000000"/>
                  </a:buClr>
                  <a:buSzPct val="45000"/>
                  <a:buFont typeface="Wingdings" charset="2"/>
                  <a:buChar char=""/>
                </a:pPr>
                <a14:m>
                  <m:oMath xmlns:m="http://schemas.openxmlformats.org/officeDocument/2006/math">
                    <m:nary>
                      <m:naryPr>
                        <m:chr m:val="∑"/>
                        <m:limLoc m:val="undOvr"/>
                        <m:grow m:val="on"/>
                        <m:ctrlPr>
                          <a:rPr lang="fr-FR" sz="2400" i="1" spc="-1" dirty="0" smtClean="0">
                            <a:solidFill>
                              <a:srgbClr val="376092"/>
                            </a:solidFill>
                            <a:latin typeface="Cambria Math" panose="02040503050406030204" pitchFamily="18" charset="0"/>
                          </a:rPr>
                        </m:ctrlPr>
                      </m:naryPr>
                      <m:sub>
                        <m:r>
                          <a:rPr lang="fr-FR" sz="2400" i="1" spc="-1" dirty="0" smtClean="0">
                            <a:solidFill>
                              <a:srgbClr val="376092"/>
                            </a:solidFill>
                            <a:latin typeface="Cambria Math" panose="02040503050406030204" pitchFamily="18" charset="0"/>
                          </a:rPr>
                          <m:t>𝑘</m:t>
                        </m:r>
                        <m:r>
                          <a:rPr lang="fr-FR" sz="2400" i="0" spc="-1" dirty="0" smtClean="0">
                            <a:solidFill>
                              <a:srgbClr val="376092"/>
                            </a:solidFill>
                            <a:latin typeface="Cambria Math" panose="02040503050406030204" pitchFamily="18" charset="0"/>
                          </a:rPr>
                          <m:t>=0</m:t>
                        </m:r>
                      </m:sub>
                      <m:sup>
                        <m:r>
                          <a:rPr lang="fr-FR" sz="2400" i="0" spc="-1" dirty="0" smtClean="0">
                            <a:solidFill>
                              <a:srgbClr val="376092"/>
                            </a:solidFill>
                            <a:latin typeface="Cambria Math" panose="02040503050406030204" pitchFamily="18" charset="0"/>
                          </a:rPr>
                          <m:t>∞</m:t>
                        </m:r>
                      </m:sup>
                      <m:e>
                        <m:f>
                          <m:fPr>
                            <m:ctrlPr>
                              <a:rPr lang="fr-FR" sz="2400" i="1" spc="-1" dirty="0" smtClean="0">
                                <a:solidFill>
                                  <a:srgbClr val="376092"/>
                                </a:solidFill>
                                <a:latin typeface="Cambria Math" panose="02040503050406030204" pitchFamily="18" charset="0"/>
                              </a:rPr>
                            </m:ctrlPr>
                          </m:fPr>
                          <m:num>
                            <m:sSup>
                              <m:sSupPr>
                                <m:ctrlPr>
                                  <a:rPr lang="fr-FR" sz="2400" i="1" spc="-1" dirty="0" smtClean="0">
                                    <a:solidFill>
                                      <a:srgbClr val="376092"/>
                                    </a:solidFill>
                                    <a:latin typeface="Cambria Math" panose="02040503050406030204" pitchFamily="18" charset="0"/>
                                  </a:rPr>
                                </m:ctrlPr>
                              </m:sSupPr>
                              <m:e>
                                <m:r>
                                  <a:rPr lang="fr-FR" sz="2400" i="1" spc="-1" dirty="0" smtClean="0">
                                    <a:solidFill>
                                      <a:srgbClr val="376092"/>
                                    </a:solidFill>
                                    <a:latin typeface="Cambria Math" panose="02040503050406030204" pitchFamily="18" charset="0"/>
                                  </a:rPr>
                                  <m:t>𝜆</m:t>
                                </m:r>
                              </m:e>
                              <m:sup>
                                <m:r>
                                  <a:rPr lang="fr-FR" sz="2400" i="1" spc="-1" dirty="0" smtClean="0">
                                    <a:solidFill>
                                      <a:srgbClr val="376092"/>
                                    </a:solidFill>
                                    <a:latin typeface="Cambria Math" panose="02040503050406030204" pitchFamily="18" charset="0"/>
                                  </a:rPr>
                                  <m:t>𝑘</m:t>
                                </m:r>
                              </m:sup>
                            </m:sSup>
                          </m:num>
                          <m:den>
                            <m:r>
                              <a:rPr lang="fr-FR" sz="2400" b="0" i="1" spc="-1" dirty="0" smtClean="0">
                                <a:solidFill>
                                  <a:srgbClr val="376092"/>
                                </a:solidFill>
                                <a:latin typeface="Cambria Math" panose="02040503050406030204" pitchFamily="18" charset="0"/>
                              </a:rPr>
                              <m:t>𝑘</m:t>
                            </m:r>
                            <m:r>
                              <a:rPr lang="fr-FR" sz="2400" b="0" i="1" spc="-1" dirty="0" smtClean="0">
                                <a:solidFill>
                                  <a:srgbClr val="376092"/>
                                </a:solidFill>
                                <a:latin typeface="Cambria Math" panose="02040503050406030204" pitchFamily="18" charset="0"/>
                              </a:rPr>
                              <m:t>!</m:t>
                            </m:r>
                          </m:den>
                        </m:f>
                      </m:e>
                    </m:nary>
                    <m:r>
                      <a:rPr lang="fr-FR" sz="2400" i="0" spc="-1" dirty="0" smtClean="0">
                        <a:solidFill>
                          <a:srgbClr val="376092"/>
                        </a:solidFill>
                        <a:latin typeface="Cambria Math" panose="02040503050406030204" pitchFamily="18" charset="0"/>
                      </a:rPr>
                      <m:t>=</m:t>
                    </m:r>
                    <m:f>
                      <m:fPr>
                        <m:ctrlPr>
                          <a:rPr lang="fr-FR" sz="2400" i="1" spc="-1" dirty="0" smtClean="0">
                            <a:solidFill>
                              <a:srgbClr val="376092"/>
                            </a:solidFill>
                            <a:latin typeface="Cambria Math" panose="02040503050406030204" pitchFamily="18" charset="0"/>
                          </a:rPr>
                        </m:ctrlPr>
                      </m:fPr>
                      <m:num>
                        <m:sSup>
                          <m:sSupPr>
                            <m:ctrlPr>
                              <a:rPr lang="fr-FR" sz="2400" i="1" spc="-1" dirty="0" smtClean="0">
                                <a:solidFill>
                                  <a:srgbClr val="376092"/>
                                </a:solidFill>
                                <a:latin typeface="Cambria Math" panose="02040503050406030204" pitchFamily="18" charset="0"/>
                              </a:rPr>
                            </m:ctrlPr>
                          </m:sSupPr>
                          <m:e>
                            <m:r>
                              <a:rPr lang="fr-FR" sz="2400" i="1" spc="-1" dirty="0" smtClean="0">
                                <a:solidFill>
                                  <a:srgbClr val="376092"/>
                                </a:solidFill>
                                <a:latin typeface="Cambria Math" panose="02040503050406030204" pitchFamily="18" charset="0"/>
                              </a:rPr>
                              <m:t>𝜆</m:t>
                            </m:r>
                          </m:e>
                          <m:sup>
                            <m:r>
                              <a:rPr lang="fr-FR" sz="2400" i="0" spc="-1" dirty="0" smtClean="0">
                                <a:solidFill>
                                  <a:srgbClr val="376092"/>
                                </a:solidFill>
                                <a:latin typeface="Cambria Math" panose="02040503050406030204" pitchFamily="18" charset="0"/>
                              </a:rPr>
                              <m:t>0</m:t>
                            </m:r>
                          </m:sup>
                        </m:sSup>
                      </m:num>
                      <m:den>
                        <m:r>
                          <a:rPr lang="fr-FR" sz="2400" i="0" spc="-1" dirty="0" smtClean="0">
                            <a:solidFill>
                              <a:srgbClr val="376092"/>
                            </a:solidFill>
                            <a:latin typeface="Cambria Math" panose="02040503050406030204" pitchFamily="18" charset="0"/>
                          </a:rPr>
                          <m:t>0!</m:t>
                        </m:r>
                      </m:den>
                    </m:f>
                    <m:r>
                      <a:rPr lang="fr-FR" sz="2400" i="0" spc="-1" dirty="0" smtClean="0">
                        <a:solidFill>
                          <a:srgbClr val="376092"/>
                        </a:solidFill>
                        <a:latin typeface="Cambria Math" panose="02040503050406030204" pitchFamily="18" charset="0"/>
                      </a:rPr>
                      <m:t>+</m:t>
                    </m:r>
                    <m:f>
                      <m:fPr>
                        <m:ctrlPr>
                          <a:rPr lang="fr-FR" sz="2400" i="1" spc="-1" dirty="0" smtClean="0">
                            <a:solidFill>
                              <a:srgbClr val="376092"/>
                            </a:solidFill>
                            <a:latin typeface="Cambria Math" panose="02040503050406030204" pitchFamily="18" charset="0"/>
                          </a:rPr>
                        </m:ctrlPr>
                      </m:fPr>
                      <m:num>
                        <m:sSup>
                          <m:sSupPr>
                            <m:ctrlPr>
                              <a:rPr lang="fr-FR" sz="2400" i="1" spc="-1" dirty="0" smtClean="0">
                                <a:solidFill>
                                  <a:srgbClr val="376092"/>
                                </a:solidFill>
                                <a:latin typeface="Cambria Math" panose="02040503050406030204" pitchFamily="18" charset="0"/>
                              </a:rPr>
                            </m:ctrlPr>
                          </m:sSupPr>
                          <m:e>
                            <m:r>
                              <a:rPr lang="fr-FR" sz="2400" i="1" spc="-1" dirty="0" smtClean="0">
                                <a:solidFill>
                                  <a:srgbClr val="376092"/>
                                </a:solidFill>
                                <a:latin typeface="Cambria Math" panose="02040503050406030204" pitchFamily="18" charset="0"/>
                              </a:rPr>
                              <m:t>𝜆</m:t>
                            </m:r>
                          </m:e>
                          <m:sup>
                            <m:r>
                              <a:rPr lang="fr-FR" sz="2400" i="0" spc="-1" dirty="0" smtClean="0">
                                <a:solidFill>
                                  <a:srgbClr val="376092"/>
                                </a:solidFill>
                                <a:latin typeface="Cambria Math" panose="02040503050406030204" pitchFamily="18" charset="0"/>
                              </a:rPr>
                              <m:t>1</m:t>
                            </m:r>
                          </m:sup>
                        </m:sSup>
                      </m:num>
                      <m:den>
                        <m:r>
                          <a:rPr lang="fr-FR" sz="2400" i="0" spc="-1" dirty="0" smtClean="0">
                            <a:solidFill>
                              <a:srgbClr val="376092"/>
                            </a:solidFill>
                            <a:latin typeface="Cambria Math" panose="02040503050406030204" pitchFamily="18" charset="0"/>
                          </a:rPr>
                          <m:t>1!</m:t>
                        </m:r>
                      </m:den>
                    </m:f>
                    <m:r>
                      <a:rPr lang="fr-FR" sz="2400" i="0" spc="-1" dirty="0" smtClean="0">
                        <a:solidFill>
                          <a:srgbClr val="376092"/>
                        </a:solidFill>
                        <a:latin typeface="Cambria Math" panose="02040503050406030204" pitchFamily="18" charset="0"/>
                      </a:rPr>
                      <m:t>+…⋅</m:t>
                    </m:r>
                  </m:oMath>
                </a14:m>
                <a:r>
                  <a:rPr lang="fr-FR" sz="2400" spc="-1" dirty="0">
                    <a:solidFill>
                      <a:srgbClr val="376092"/>
                    </a:solidFill>
                    <a:latin typeface="Calibri"/>
                  </a:rPr>
                  <a:t> = e</a:t>
                </a:r>
                <a:r>
                  <a:rPr lang="fr-FR" sz="2400" spc="-1" dirty="0">
                    <a:solidFill>
                      <a:srgbClr val="376092"/>
                    </a:solidFill>
                  </a:rPr>
                  <a:t> </a:t>
                </a:r>
                <a14:m>
                  <m:oMath xmlns:m="http://schemas.openxmlformats.org/officeDocument/2006/math">
                    <m:r>
                      <a:rPr lang="fr-FR" sz="2400" i="1" spc="-1" baseline="30000" dirty="0">
                        <a:solidFill>
                          <a:srgbClr val="376092"/>
                        </a:solidFill>
                        <a:latin typeface="Cambria Math" panose="02040503050406030204" pitchFamily="18" charset="0"/>
                      </a:rPr>
                      <m:t>𝜆</m:t>
                    </m:r>
                  </m:oMath>
                </a14:m>
                <a:endParaRPr lang="fr-FR" sz="2400" spc="-1" baseline="30000"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savons aussi que normalement la somme des probabilités d'une loi vaut 1.</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allons donc montrer que pour une loi de Poisson :</a:t>
                </a:r>
              </a:p>
              <a:p>
                <a:pPr marL="864000" lvl="1" indent="-324000">
                  <a:spcAft>
                    <a:spcPts val="1134"/>
                  </a:spcAft>
                  <a:buClr>
                    <a:srgbClr val="000000"/>
                  </a:buClr>
                  <a:buSzPct val="45000"/>
                  <a:buFont typeface="Wingdings" charset="2"/>
                  <a:buChar char=""/>
                </a:pPr>
                <a14:m>
                  <m:oMath xmlns:m="http://schemas.openxmlformats.org/officeDocument/2006/math">
                    <m:nary>
                      <m:naryPr>
                        <m:chr m:val="∑"/>
                        <m:limLoc m:val="undOvr"/>
                        <m:grow m:val="on"/>
                        <m:ctrlPr>
                          <a:rPr lang="fr-FR" sz="2400" i="1" spc="-1" dirty="0" smtClean="0">
                            <a:solidFill>
                              <a:srgbClr val="376092"/>
                            </a:solidFill>
                            <a:latin typeface="Cambria Math" panose="02040503050406030204" pitchFamily="18" charset="0"/>
                          </a:rPr>
                        </m:ctrlPr>
                      </m:naryPr>
                      <m:sub>
                        <m:r>
                          <a:rPr lang="fr-FR" sz="2400" i="1" spc="-1" dirty="0" smtClean="0">
                            <a:solidFill>
                              <a:srgbClr val="376092"/>
                            </a:solidFill>
                            <a:latin typeface="Cambria Math" panose="02040503050406030204" pitchFamily="18" charset="0"/>
                          </a:rPr>
                          <m:t>𝑘</m:t>
                        </m:r>
                        <m:r>
                          <a:rPr lang="fr-FR" sz="2400" i="0" spc="-1" dirty="0" smtClean="0">
                            <a:solidFill>
                              <a:srgbClr val="376092"/>
                            </a:solidFill>
                            <a:latin typeface="Cambria Math" panose="02040503050406030204" pitchFamily="18" charset="0"/>
                          </a:rPr>
                          <m:t>=0</m:t>
                        </m:r>
                      </m:sub>
                      <m:sup>
                        <m:r>
                          <a:rPr lang="fr-FR" sz="2400" i="0" spc="-1" dirty="0" smtClean="0">
                            <a:solidFill>
                              <a:srgbClr val="376092"/>
                            </a:solidFill>
                            <a:latin typeface="Cambria Math" panose="02040503050406030204" pitchFamily="18" charset="0"/>
                          </a:rPr>
                          <m:t>∞</m:t>
                        </m:r>
                      </m:sup>
                      <m:e>
                        <m:r>
                          <a:rPr lang="fr-FR" sz="2400" i="1" spc="-1" dirty="0" smtClean="0">
                            <a:solidFill>
                              <a:srgbClr val="376092"/>
                            </a:solidFill>
                            <a:latin typeface="Cambria Math" panose="02040503050406030204" pitchFamily="18" charset="0"/>
                          </a:rPr>
                          <m:t>𝑝</m:t>
                        </m:r>
                        <m:d>
                          <m:dPr>
                            <m:ctrlPr>
                              <a:rPr lang="fr-FR" sz="2400" i="1" spc="-1" dirty="0" smtClean="0">
                                <a:solidFill>
                                  <a:srgbClr val="376092"/>
                                </a:solidFill>
                                <a:latin typeface="Cambria Math" panose="02040503050406030204" pitchFamily="18" charset="0"/>
                              </a:rPr>
                            </m:ctrlPr>
                          </m:dPr>
                          <m:e>
                            <m:r>
                              <a:rPr lang="fr-FR" sz="2400" i="1" spc="-1" dirty="0" smtClean="0">
                                <a:solidFill>
                                  <a:srgbClr val="376092"/>
                                </a:solidFill>
                                <a:latin typeface="Cambria Math" panose="02040503050406030204" pitchFamily="18" charset="0"/>
                              </a:rPr>
                              <m:t>𝑥</m:t>
                            </m:r>
                            <m:r>
                              <a:rPr lang="fr-FR" sz="2400" i="0" spc="-1" dirty="0" smtClean="0">
                                <a:solidFill>
                                  <a:srgbClr val="376092"/>
                                </a:solidFill>
                                <a:latin typeface="Cambria Math" panose="02040503050406030204" pitchFamily="18" charset="0"/>
                              </a:rPr>
                              <m:t>=</m:t>
                            </m:r>
                            <m:r>
                              <a:rPr lang="fr-FR" sz="2400" i="1" spc="-1" dirty="0" smtClean="0">
                                <a:solidFill>
                                  <a:srgbClr val="376092"/>
                                </a:solidFill>
                                <a:latin typeface="Cambria Math" panose="02040503050406030204" pitchFamily="18" charset="0"/>
                              </a:rPr>
                              <m:t>𝑘</m:t>
                            </m:r>
                          </m:e>
                        </m:d>
                      </m:e>
                    </m:nary>
                    <m:r>
                      <a:rPr lang="fr-FR" sz="2400" i="0" spc="-1" dirty="0" smtClean="0">
                        <a:solidFill>
                          <a:srgbClr val="376092"/>
                        </a:solidFill>
                        <a:latin typeface="Cambria Math" panose="02040503050406030204" pitchFamily="18" charset="0"/>
                      </a:rPr>
                      <m:t>=1</m:t>
                    </m:r>
                  </m:oMath>
                </a14:m>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199" y="1417320"/>
                <a:ext cx="8331693" cy="4708440"/>
              </a:xfrm>
              <a:prstGeom prst="rect">
                <a:avLst/>
              </a:prstGeom>
              <a:blipFill>
                <a:blip r:embed="rId2"/>
                <a:stretch>
                  <a:fillRect t="-2073" r="-2268"/>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2269036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03F32D02E44A49A51D428E13DC96F1" ma:contentTypeVersion="15" ma:contentTypeDescription="Crée un document." ma:contentTypeScope="" ma:versionID="164c25963b1adeeea6dd707fda99622e">
  <xsd:schema xmlns:xsd="http://www.w3.org/2001/XMLSchema" xmlns:xs="http://www.w3.org/2001/XMLSchema" xmlns:p="http://schemas.microsoft.com/office/2006/metadata/properties" xmlns:ns2="c1e294f3-4627-4ce5-bb05-78017f98850e" xmlns:ns3="4457043f-fd85-4799-80f5-1f6eaf5bc423" targetNamespace="http://schemas.microsoft.com/office/2006/metadata/properties" ma:root="true" ma:fieldsID="51d11e80cf5ede38c7d84f65e3dfbba5" ns2:_="" ns3:_="">
    <xsd:import namespace="c1e294f3-4627-4ce5-bb05-78017f98850e"/>
    <xsd:import namespace="4457043f-fd85-4799-80f5-1f6eaf5bc42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e294f3-4627-4ce5-bb05-78017f9885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Balises d’image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457043f-fd85-4799-80f5-1f6eaf5bc423"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2" nillable="true" ma:displayName="Taxonomy Catch All Column" ma:hidden="true" ma:list="{a2ae5227-5587-46aa-a45e-4471b92825eb}" ma:internalName="TaxCatchAll" ma:showField="CatchAllData" ma:web="4457043f-fd85-4799-80f5-1f6eaf5bc42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c1e294f3-4627-4ce5-bb05-78017f98850e">
      <Terms xmlns="http://schemas.microsoft.com/office/infopath/2007/PartnerControls"/>
    </lcf76f155ced4ddcb4097134ff3c332f>
    <TaxCatchAll xmlns="4457043f-fd85-4799-80f5-1f6eaf5bc42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EF836A-1261-46A0-A93E-6035771427B0}"/>
</file>

<file path=customXml/itemProps2.xml><?xml version="1.0" encoding="utf-8"?>
<ds:datastoreItem xmlns:ds="http://schemas.openxmlformats.org/officeDocument/2006/customXml" ds:itemID="{4043EEBA-071B-4D0E-AD2D-DF55D1106CE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79C6D4B-7C22-4F62-8BD7-54FFA81B50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7428</TotalTime>
  <Words>1124</Words>
  <Application>Microsoft Office PowerPoint</Application>
  <PresentationFormat>Affichage à l'écran (4:3)</PresentationFormat>
  <Paragraphs>117</Paragraphs>
  <Slides>16</Slides>
  <Notes>0</Notes>
  <HiddenSlides>0</HiddenSlides>
  <MMClips>0</MMClips>
  <ScaleCrop>false</ScaleCrop>
  <HeadingPairs>
    <vt:vector size="4" baseType="variant">
      <vt:variant>
        <vt:lpstr>Thème</vt:lpstr>
      </vt:variant>
      <vt:variant>
        <vt:i4>3</vt:i4>
      </vt:variant>
      <vt:variant>
        <vt:lpstr>Titres des diapositives</vt:lpstr>
      </vt:variant>
      <vt:variant>
        <vt:i4>16</vt:i4>
      </vt:variant>
    </vt:vector>
  </HeadingPairs>
  <TitlesOfParts>
    <vt:vector size="19" baseType="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lastModifiedBy>SCHLEGEL Philippe</cp:lastModifiedBy>
  <cp:revision>322</cp:revision>
  <dcterms:created xsi:type="dcterms:W3CDTF">2012-01-17T22:15:29Z</dcterms:created>
  <dcterms:modified xsi:type="dcterms:W3CDTF">2022-02-25T19:17:22Z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0x010100A503F32D02E44A49A51D428E13DC96F1</vt:lpwstr>
  </property>
</Properties>
</file>