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6"/>
  </p:notesMasterIdLst>
  <p:sldIdLst>
    <p:sldId id="256" r:id="rId4"/>
    <p:sldId id="257" r:id="rId5"/>
    <p:sldId id="361" r:id="rId6"/>
    <p:sldId id="343" r:id="rId7"/>
    <p:sldId id="344" r:id="rId8"/>
    <p:sldId id="362" r:id="rId9"/>
    <p:sldId id="346" r:id="rId10"/>
    <p:sldId id="345" r:id="rId11"/>
    <p:sldId id="347" r:id="rId12"/>
    <p:sldId id="348" r:id="rId13"/>
    <p:sldId id="349" r:id="rId14"/>
    <p:sldId id="350" r:id="rId15"/>
    <p:sldId id="351" r:id="rId16"/>
    <p:sldId id="352" r:id="rId17"/>
    <p:sldId id="354" r:id="rId18"/>
    <p:sldId id="355" r:id="rId19"/>
    <p:sldId id="356" r:id="rId20"/>
    <p:sldId id="357" r:id="rId21"/>
    <p:sldId id="358" r:id="rId22"/>
    <p:sldId id="359" r:id="rId23"/>
    <p:sldId id="360" r:id="rId24"/>
    <p:sldId id="281" r:id="rId25"/>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712" autoAdjust="0"/>
  </p:normalViewPr>
  <p:slideViewPr>
    <p:cSldViewPr snapToGrid="0">
      <p:cViewPr varScale="1">
        <p:scale>
          <a:sx n="108" d="100"/>
          <a:sy n="108" d="100"/>
        </p:scale>
        <p:origin x="1716"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Suites numériques</a:t>
            </a:r>
            <a:br>
              <a:rPr dirty="0"/>
            </a:b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arithmétiques :</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une fois de plus un tableur pour vérifier la propriété sur la somme que nous venons de mettre en place.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Prenons une suite arithmétique quelconque et calculons les premiers termes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que la somme des termes est bien identique à la somme calculée avec la formule.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Profitons-en pour vérifier également la formule de la somme des premiers nombres entiers.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l'algorithme d'une fonction qui calcule la somme des suites arithmétiques entre un rang de départ et un rang d'arrivée. (par récurrence et explicitement)</a:t>
            </a: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56438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géométriques :</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est une suite géométrique si on passe d'un terme au suivant en multipliant toujours par le même nombre.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Autrement dit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q . U</a:t>
            </a:r>
            <a:r>
              <a:rPr lang="fr-FR" sz="2400" spc="-1" baseline="-25000" dirty="0">
                <a:solidFill>
                  <a:srgbClr val="376092"/>
                </a:solidFill>
                <a:latin typeface="Arial"/>
              </a:rPr>
              <a:t>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 cas on dit que q est la raison de la suite U</a:t>
            </a:r>
            <a:r>
              <a:rPr lang="fr-FR" sz="2400" spc="-1" baseline="-25000" dirty="0">
                <a:solidFill>
                  <a:srgbClr val="376092"/>
                </a:solidFill>
                <a:latin typeface="Arial"/>
              </a:rPr>
              <a:t>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Soit (U</a:t>
            </a:r>
            <a:r>
              <a:rPr lang="fr-FR" sz="2400" spc="-1" baseline="-25000" dirty="0">
                <a:solidFill>
                  <a:srgbClr val="376092"/>
                </a:solidFill>
                <a:latin typeface="Arial"/>
              </a:rPr>
              <a:t>n</a:t>
            </a:r>
            <a:r>
              <a:rPr lang="fr-FR" sz="2400" spc="-1" dirty="0">
                <a:solidFill>
                  <a:srgbClr val="376092"/>
                </a:solidFill>
                <a:latin typeface="Arial"/>
              </a:rPr>
              <a:t>) la suite définie par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0</a:t>
            </a:r>
            <a:r>
              <a:rPr lang="fr-FR" sz="2400" spc="-1" dirty="0">
                <a:solidFill>
                  <a:srgbClr val="376092"/>
                </a:solidFill>
                <a:latin typeface="Arial"/>
              </a:rPr>
              <a:t> = 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3.U</a:t>
            </a:r>
            <a:r>
              <a:rPr lang="fr-FR" sz="2400" spc="-1" baseline="-25000" dirty="0">
                <a:solidFill>
                  <a:srgbClr val="376092"/>
                </a:solidFill>
                <a:latin typeface="Arial"/>
              </a:rPr>
              <a:t>n</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les premiers termes de U</a:t>
            </a:r>
            <a:r>
              <a:rPr lang="fr-FR" sz="2400" spc="-1" baseline="-25000" dirty="0">
                <a:solidFill>
                  <a:srgbClr val="376092"/>
                </a:solidFill>
                <a:latin typeface="Arial"/>
              </a:rPr>
              <a:t>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Représenter U</a:t>
            </a:r>
            <a:r>
              <a:rPr lang="fr-FR" sz="2400" spc="-1" baseline="-25000" dirty="0">
                <a:solidFill>
                  <a:srgbClr val="376092"/>
                </a:solidFill>
                <a:latin typeface="Arial"/>
              </a:rPr>
              <a:t>n</a:t>
            </a:r>
            <a:r>
              <a:rPr lang="fr-FR" sz="2400" spc="-1" dirty="0">
                <a:solidFill>
                  <a:srgbClr val="376092"/>
                </a:solidFill>
                <a:latin typeface="Arial"/>
              </a:rPr>
              <a:t> à l'aide d'un tableur.</a:t>
            </a:r>
          </a:p>
          <a:p>
            <a:pPr marL="432000" indent="-324000">
              <a:spcAft>
                <a:spcPts val="1060"/>
              </a:spcAft>
              <a:buClr>
                <a:srgbClr val="000000"/>
              </a:buClr>
              <a:buSzPct val="45000"/>
              <a:buFont typeface="Wingdings" charset="2"/>
              <a:buChar char=""/>
            </a:pPr>
            <a:endParaRPr lang="fr-FR" sz="2400" spc="-1" baseline="-25000"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4641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géométriques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une suite géométrique : U</a:t>
                </a:r>
                <a:r>
                  <a:rPr lang="fr-FR" sz="2400" spc="-1" baseline="-25000" dirty="0">
                    <a:solidFill>
                      <a:srgbClr val="376092"/>
                    </a:solidFill>
                    <a:latin typeface="Arial"/>
                  </a:rPr>
                  <a:t>n+1 </a:t>
                </a:r>
                <a:r>
                  <a:rPr lang="fr-FR" sz="2400" spc="-1" dirty="0">
                    <a:solidFill>
                      <a:srgbClr val="376092"/>
                    </a:solidFill>
                    <a:latin typeface="Arial"/>
                  </a:rPr>
                  <a:t>= q . U</a:t>
                </a:r>
                <a:r>
                  <a:rPr lang="fr-FR" sz="2400" spc="-1" baseline="-25000" dirty="0">
                    <a:solidFill>
                      <a:srgbClr val="376092"/>
                    </a:solidFill>
                    <a:latin typeface="Arial"/>
                  </a:rPr>
                  <a:t>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1</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2</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3</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en conclure que pour une suite géométrique U</a:t>
                </a:r>
                <a:r>
                  <a:rPr lang="fr-FR" sz="2400" spc="-1" baseline="-25000" dirty="0">
                    <a:solidFill>
                      <a:srgbClr val="376092"/>
                    </a:solidFill>
                    <a:latin typeface="Arial"/>
                  </a:rPr>
                  <a:t>n </a:t>
                </a:r>
                <a:r>
                  <a:rPr lang="fr-FR" sz="2400" spc="-1" dirty="0">
                    <a:solidFill>
                      <a:srgbClr val="376092"/>
                    </a:solidFill>
                    <a:latin typeface="Arial"/>
                  </a:rPr>
                  <a:t>= U</a:t>
                </a:r>
                <a:r>
                  <a:rPr lang="fr-FR" sz="2400" spc="-1" baseline="-25000" dirty="0">
                    <a:solidFill>
                      <a:srgbClr val="376092"/>
                    </a:solidFill>
                    <a:latin typeface="Arial"/>
                  </a:rPr>
                  <a:t>0</a:t>
                </a:r>
                <a:r>
                  <a:rPr lang="fr-FR" sz="2400" spc="-1" dirty="0">
                    <a:solidFill>
                      <a:srgbClr val="376092"/>
                    </a:solidFill>
                    <a:latin typeface="Arial"/>
                  </a:rPr>
                  <a:t> x </a:t>
                </a:r>
                <a14:m>
                  <m:oMath xmlns:m="http://schemas.openxmlformats.org/officeDocument/2006/math">
                    <m:sSup>
                      <m:sSupPr>
                        <m:ctrlPr>
                          <a:rPr lang="fr-FR" sz="2400" i="1" spc="-1" smtClean="0">
                            <a:solidFill>
                              <a:srgbClr val="376092"/>
                            </a:solidFill>
                            <a:latin typeface="Cambria Math" panose="02040503050406030204" pitchFamily="18" charset="0"/>
                          </a:rPr>
                        </m:ctrlPr>
                      </m:sSupPr>
                      <m:e>
                        <m:r>
                          <a:rPr lang="fr-FR" sz="2400" b="0" i="1" spc="-1" smtClean="0">
                            <a:solidFill>
                              <a:srgbClr val="376092"/>
                            </a:solidFill>
                            <a:latin typeface="Cambria Math" panose="02040503050406030204" pitchFamily="18" charset="0"/>
                          </a:rPr>
                          <m:t>𝑞</m:t>
                        </m:r>
                      </m:e>
                      <m:sup>
                        <m:r>
                          <a:rPr lang="fr-FR" sz="2400" i="1" spc="-1" smtClean="0">
                            <a:solidFill>
                              <a:srgbClr val="376092"/>
                            </a:solidFill>
                            <a:latin typeface="Cambria Math" panose="02040503050406030204" pitchFamily="18" charset="0"/>
                          </a:rPr>
                          <m:t>𝑛</m:t>
                        </m:r>
                      </m:sup>
                    </m:sSup>
                  </m:oMath>
                </a14:m>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la suite géométrique définie sur notre tableur et vérifions cette égalité.</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r="-963"/>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60824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géométriques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suite de terme général </a:t>
                </a:r>
                <a:r>
                  <a:rPr lang="fr-FR" sz="2400" b="0" strike="noStrike" spc="-1" dirty="0" err="1">
                    <a:solidFill>
                      <a:srgbClr val="376092"/>
                    </a:solidFill>
                    <a:latin typeface="Arial"/>
                  </a:rPr>
                  <a:t>a.</a:t>
                </a:r>
                <a14:m>
                  <m:oMath xmlns:m="http://schemas.openxmlformats.org/officeDocument/2006/math">
                    <m:sSup>
                      <m:sSupPr>
                        <m:ctrlPr>
                          <a:rPr lang="fr-FR" sz="2400" b="0" i="1" strike="noStrike" spc="-1" dirty="0" smtClean="0">
                            <a:solidFill>
                              <a:srgbClr val="376092"/>
                            </a:solidFill>
                            <a:latin typeface="Cambria Math" panose="02040503050406030204" pitchFamily="18" charset="0"/>
                          </a:rPr>
                        </m:ctrlPr>
                      </m:sSupPr>
                      <m:e>
                        <m:r>
                          <a:rPr lang="fr-FR" sz="2400" b="0" i="1" strike="noStrike" spc="-1" dirty="0" smtClean="0">
                            <a:solidFill>
                              <a:srgbClr val="376092"/>
                            </a:solidFill>
                            <a:latin typeface="Cambria Math" panose="02040503050406030204" pitchFamily="18" charset="0"/>
                          </a:rPr>
                          <m:t>𝑏</m:t>
                        </m:r>
                      </m:e>
                      <m:sup>
                        <m:r>
                          <a:rPr lang="fr-FR" sz="2400" b="0" i="1" strike="noStrike" spc="-1" dirty="0" smtClean="0">
                            <a:solidFill>
                              <a:srgbClr val="376092"/>
                            </a:solidFill>
                            <a:latin typeface="Cambria Math" panose="02040503050406030204" pitchFamily="18" charset="0"/>
                          </a:rPr>
                          <m:t>𝑛</m:t>
                        </m:r>
                      </m:sup>
                    </m:sSup>
                  </m:oMath>
                </a14:m>
                <a:r>
                  <a:rPr lang="fr-FR" sz="2400" b="0" strike="noStrike" spc="-1" dirty="0">
                    <a:solidFill>
                      <a:srgbClr val="376092"/>
                    </a:solidFill>
                    <a:latin typeface="Arial"/>
                  </a:rPr>
                  <a:t> ( avec a et b </a:t>
                </a:r>
                <a14:m>
                  <m:oMath xmlns:m="http://schemas.openxmlformats.org/officeDocument/2006/math">
                    <m:r>
                      <a:rPr lang="fr-FR" sz="2400" b="0" i="1" strike="noStrike" spc="-1" smtClean="0">
                        <a:solidFill>
                          <a:srgbClr val="376092"/>
                        </a:solidFill>
                        <a:latin typeface="Cambria Math" panose="02040503050406030204" pitchFamily="18" charset="0"/>
                      </a:rPr>
                      <m:t>𝜖</m:t>
                    </m:r>
                    <m:r>
                      <a:rPr lang="fr-FR" sz="2400" b="0" i="1" strike="noStrike" spc="-1" smtClean="0">
                        <a:solidFill>
                          <a:srgbClr val="376092"/>
                        </a:solidFill>
                        <a:latin typeface="Cambria Math" panose="02040503050406030204" pitchFamily="18" charset="0"/>
                      </a:rPr>
                      <m:t> </m:t>
                    </m:r>
                    <m:r>
                      <a:rPr lang="fr-FR" sz="2400" b="0" i="0" strike="noStrike" spc="-1" smtClean="0">
                        <a:solidFill>
                          <a:srgbClr val="376092"/>
                        </a:solidFill>
                        <a:latin typeface="Cambria Math" panose="02040503050406030204" pitchFamily="18" charset="0"/>
                      </a:rPr>
                      <m:t>ℝ</m:t>
                    </m:r>
                  </m:oMath>
                </a14:m>
                <a:r>
                  <a:rPr lang="fr-FR" sz="2400" b="0" strike="noStrike" spc="-1" dirty="0">
                    <a:solidFill>
                      <a:srgbClr val="376092"/>
                    </a:solidFill>
                    <a:latin typeface="Arial"/>
                  </a:rPr>
                  <a:t>) est </a:t>
                </a:r>
                <a:r>
                  <a:rPr lang="fr-FR" sz="2400" spc="-1" dirty="0">
                    <a:solidFill>
                      <a:srgbClr val="376092"/>
                    </a:solidFill>
                    <a:latin typeface="Arial"/>
                  </a:rPr>
                  <a:t>géométrique</a:t>
                </a:r>
                <a:r>
                  <a:rPr lang="fr-FR" sz="2400" b="0" strike="noStrike" spc="-1" dirty="0">
                    <a:solidFill>
                      <a:srgbClr val="376092"/>
                    </a:solidFill>
                    <a:latin typeface="Arial"/>
                  </a:rPr>
                  <a:t> de raison b.</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 partir de U</a:t>
                </a:r>
                <a:r>
                  <a:rPr lang="fr-FR" sz="2400" spc="-1" baseline="-25000" dirty="0">
                    <a:solidFill>
                      <a:srgbClr val="376092"/>
                    </a:solidFill>
                    <a:latin typeface="Arial"/>
                  </a:rPr>
                  <a:t>n </a:t>
                </a:r>
                <a:r>
                  <a:rPr lang="fr-FR" sz="2400" spc="-1" dirty="0">
                    <a:solidFill>
                      <a:srgbClr val="376092"/>
                    </a:solidFill>
                    <a:latin typeface="Arial"/>
                  </a:rPr>
                  <a:t>= </a:t>
                </a:r>
                <a:r>
                  <a:rPr lang="fr-FR" sz="2400" b="0" strike="noStrike" spc="-1" dirty="0">
                    <a:solidFill>
                      <a:srgbClr val="376092"/>
                    </a:solidFill>
                    <a:latin typeface="Arial"/>
                  </a:rPr>
                  <a:t>a.</a:t>
                </a:r>
                <a14:m>
                  <m:oMath xmlns:m="http://schemas.openxmlformats.org/officeDocument/2006/math">
                    <m:sSup>
                      <m:sSupPr>
                        <m:ctrlPr>
                          <a:rPr lang="fr-FR" sz="2400" b="0" i="1" strike="noStrike" spc="-1" dirty="0" smtClean="0">
                            <a:solidFill>
                              <a:srgbClr val="376092"/>
                            </a:solidFill>
                            <a:latin typeface="Cambria Math" panose="02040503050406030204" pitchFamily="18" charset="0"/>
                          </a:rPr>
                        </m:ctrlPr>
                      </m:sSupPr>
                      <m:e>
                        <m:r>
                          <a:rPr lang="fr-FR" sz="2400" b="0" i="1" strike="noStrike" spc="-1" dirty="0" smtClean="0">
                            <a:solidFill>
                              <a:srgbClr val="376092"/>
                            </a:solidFill>
                            <a:latin typeface="Cambria Math" panose="02040503050406030204" pitchFamily="18" charset="0"/>
                          </a:rPr>
                          <m:t>𝑏</m:t>
                        </m:r>
                      </m:e>
                      <m:sup>
                        <m:r>
                          <a:rPr lang="fr-FR" sz="2400" b="0" i="1" strike="noStrike" spc="-1" dirty="0" smtClean="0">
                            <a:solidFill>
                              <a:srgbClr val="376092"/>
                            </a:solidFill>
                            <a:latin typeface="Cambria Math" panose="02040503050406030204" pitchFamily="18" charset="0"/>
                          </a:rPr>
                          <m:t>𝑛</m:t>
                        </m:r>
                      </m:sup>
                    </m:sSup>
                    <m:r>
                      <a:rPr lang="fr-FR" sz="2400" b="0" i="1" strike="noStrike" spc="-1" dirty="0" smtClean="0">
                        <a:solidFill>
                          <a:srgbClr val="376092"/>
                        </a:solidFill>
                        <a:latin typeface="Cambria Math" panose="02040503050406030204" pitchFamily="18" charset="0"/>
                      </a:rPr>
                      <m:t> </m:t>
                    </m:r>
                  </m:oMath>
                </a14:m>
                <a:r>
                  <a:rPr lang="fr-FR" sz="2400" spc="-1" dirty="0">
                    <a:solidFill>
                      <a:srgbClr val="376092"/>
                    </a:solidFill>
                    <a:latin typeface="Arial"/>
                  </a:rPr>
                  <a:t>calculer U</a:t>
                </a:r>
                <a:r>
                  <a:rPr lang="fr-FR" sz="2400" spc="-1" baseline="-25000" dirty="0">
                    <a:solidFill>
                      <a:srgbClr val="376092"/>
                    </a:solidFill>
                    <a:latin typeface="Arial"/>
                  </a:rPr>
                  <a:t>n+1</a:t>
                </a:r>
                <a:endParaRPr lang="fr-FR" sz="2400" b="0" strike="noStrike"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Exprimer U</a:t>
                </a:r>
                <a:r>
                  <a:rPr lang="fr-FR" sz="2400" spc="-1" baseline="-25000" dirty="0">
                    <a:solidFill>
                      <a:srgbClr val="376092"/>
                    </a:solidFill>
                    <a:latin typeface="Arial"/>
                  </a:rPr>
                  <a:t>n+1 </a:t>
                </a:r>
                <a:r>
                  <a:rPr lang="fr-FR" sz="2400" spc="-1" dirty="0">
                    <a:solidFill>
                      <a:srgbClr val="376092"/>
                    </a:solidFill>
                    <a:latin typeface="Arial"/>
                  </a:rPr>
                  <a:t>en fonction de U</a:t>
                </a:r>
                <a:r>
                  <a:rPr lang="fr-FR" sz="2400" spc="-1" baseline="-25000" dirty="0">
                    <a:solidFill>
                      <a:srgbClr val="376092"/>
                    </a:solidFill>
                    <a:latin typeface="Arial"/>
                  </a:rPr>
                  <a:t>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Conclure sur les suites de terme général </a:t>
                </a:r>
                <a:r>
                  <a:rPr lang="fr-FR" sz="2400" b="0" strike="noStrike" spc="-1" dirty="0">
                    <a:solidFill>
                      <a:srgbClr val="376092"/>
                    </a:solidFill>
                    <a:latin typeface="Arial"/>
                  </a:rPr>
                  <a:t>a.</a:t>
                </a:r>
                <a14:m>
                  <m:oMath xmlns:m="http://schemas.openxmlformats.org/officeDocument/2006/math">
                    <m:sSup>
                      <m:sSupPr>
                        <m:ctrlPr>
                          <a:rPr lang="fr-FR" sz="2400" b="0" i="1" strike="noStrike" spc="-1" dirty="0" smtClean="0">
                            <a:solidFill>
                              <a:srgbClr val="376092"/>
                            </a:solidFill>
                            <a:latin typeface="Cambria Math" panose="02040503050406030204" pitchFamily="18" charset="0"/>
                          </a:rPr>
                        </m:ctrlPr>
                      </m:sSupPr>
                      <m:e>
                        <m:r>
                          <a:rPr lang="fr-FR" sz="2400" b="0" i="1" strike="noStrike" spc="-1" dirty="0" smtClean="0">
                            <a:solidFill>
                              <a:srgbClr val="376092"/>
                            </a:solidFill>
                            <a:latin typeface="Cambria Math" panose="02040503050406030204" pitchFamily="18" charset="0"/>
                          </a:rPr>
                          <m:t>𝑏</m:t>
                        </m:r>
                      </m:e>
                      <m:sup>
                        <m:r>
                          <a:rPr lang="fr-FR" sz="2400" b="0" i="1" strike="noStrike" spc="-1" dirty="0" smtClean="0">
                            <a:solidFill>
                              <a:srgbClr val="376092"/>
                            </a:solidFill>
                            <a:latin typeface="Cambria Math" panose="02040503050406030204" pitchFamily="18" charset="0"/>
                          </a:rPr>
                          <m:t>𝑛</m:t>
                        </m:r>
                      </m:sup>
                    </m:sSup>
                    <m:r>
                      <a:rPr lang="fr-FR" sz="2400" b="0" i="1" strike="noStrike" spc="-1" dirty="0" smtClean="0">
                        <a:solidFill>
                          <a:srgbClr val="376092"/>
                        </a:solidFill>
                        <a:latin typeface="Cambria Math" panose="02040503050406030204" pitchFamily="18" charset="0"/>
                      </a:rPr>
                      <m:t> </m:t>
                    </m:r>
                  </m:oMath>
                </a14:m>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mettre en lumière une propriété sur la somme des termes d'une suite géométrique.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Commençons par considérer la suite suivante :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0</a:t>
                </a:r>
                <a:r>
                  <a:rPr lang="fr-FR" sz="2400" spc="-1" dirty="0">
                    <a:solidFill>
                      <a:srgbClr val="376092"/>
                    </a:solidFill>
                    <a:latin typeface="Arial"/>
                  </a:rPr>
                  <a:t> = 5</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U</a:t>
                </a:r>
                <a:r>
                  <a:rPr lang="fr-FR" sz="2400" spc="-1" baseline="-25000" dirty="0">
                    <a:solidFill>
                      <a:srgbClr val="376092"/>
                    </a:solidFill>
                    <a:latin typeface="Arial"/>
                  </a:rPr>
                  <a:t>n</a:t>
                </a:r>
                <a:r>
                  <a:rPr lang="fr-FR" sz="2400" spc="-1" dirty="0">
                    <a:solidFill>
                      <a:srgbClr val="376092"/>
                    </a:solidFill>
                    <a:latin typeface="Arial"/>
                  </a:rPr>
                  <a:t> x 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Calculons les premiers termes pour bien comprendre cette suite.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r="-1185" b="-17758"/>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16780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géométriques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Commençons par démontrer que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Pour un entier n &gt; 0 et q &lt;&gt; 1 :</a:t>
                </a:r>
              </a:p>
              <a:p>
                <a:pPr marL="1346400" lvl="2" indent="-324000">
                  <a:spcAft>
                    <a:spcPts val="1060"/>
                  </a:spcAft>
                  <a:buClr>
                    <a:srgbClr val="000000"/>
                  </a:buClr>
                  <a:buSzPct val="45000"/>
                  <a:buFont typeface="Wingdings" charset="2"/>
                  <a:buChar char=""/>
                </a:pPr>
                <a:r>
                  <a:rPr lang="fr-FR" sz="2400" b="0" strike="noStrike" spc="-1" dirty="0">
                    <a:solidFill>
                      <a:srgbClr val="00B050"/>
                    </a:solidFill>
                    <a:latin typeface="Arial"/>
                  </a:rPr>
                  <a:t>1 + q + q²…. + </a:t>
                </a:r>
                <a:r>
                  <a:rPr lang="fr-FR" sz="2400" b="0" strike="noStrike" spc="-1" dirty="0" err="1">
                    <a:solidFill>
                      <a:srgbClr val="00B050"/>
                    </a:solidFill>
                    <a:latin typeface="Arial"/>
                  </a:rPr>
                  <a:t>q</a:t>
                </a:r>
                <a:r>
                  <a:rPr lang="fr-FR" sz="2400" b="0" strike="noStrike" spc="-1" baseline="30000" dirty="0" err="1">
                    <a:solidFill>
                      <a:srgbClr val="00B050"/>
                    </a:solidFill>
                    <a:latin typeface="Arial"/>
                  </a:rPr>
                  <a:t>n</a:t>
                </a:r>
                <a:r>
                  <a:rPr lang="fr-FR" sz="2400" b="0" strike="noStrike" spc="-1" baseline="30000" dirty="0">
                    <a:solidFill>
                      <a:srgbClr val="00B050"/>
                    </a:solidFill>
                    <a:latin typeface="Arial"/>
                  </a:rPr>
                  <a:t> </a:t>
                </a:r>
                <a:r>
                  <a:rPr lang="fr-FR" sz="2400" b="0" strike="noStrike" spc="-1" dirty="0">
                    <a:solidFill>
                      <a:srgbClr val="376092"/>
                    </a:solidFill>
                    <a:latin typeface="Arial"/>
                  </a:rPr>
                  <a:t>= </a:t>
                </a:r>
                <a14:m>
                  <m:oMath xmlns:m="http://schemas.openxmlformats.org/officeDocument/2006/math">
                    <m:f>
                      <m:fPr>
                        <m:ctrlPr>
                          <a:rPr lang="fr-FR" sz="2400" b="0" i="1" strike="noStrike" spc="-1" dirty="0" smtClean="0">
                            <a:solidFill>
                              <a:srgbClr val="376092"/>
                            </a:solidFill>
                            <a:latin typeface="Cambria Math" panose="02040503050406030204" pitchFamily="18" charset="0"/>
                          </a:rPr>
                        </m:ctrlPr>
                      </m:fPr>
                      <m:num>
                        <m:r>
                          <a:rPr lang="fr-FR" sz="2400" b="0" strike="noStrike" spc="-1" dirty="0">
                            <a:solidFill>
                              <a:srgbClr val="376092"/>
                            </a:solidFill>
                            <a:latin typeface="Cambria Math" panose="02040503050406030204" pitchFamily="18" charset="0"/>
                          </a:rPr>
                          <m:t>1</m:t>
                        </m:r>
                        <m:r>
                          <a:rPr lang="fr-FR" sz="2400" b="0" i="0" strike="noStrike" spc="-1" dirty="0">
                            <a:solidFill>
                              <a:srgbClr val="376092"/>
                            </a:solidFill>
                            <a:latin typeface="Cambria Math" panose="02040503050406030204" pitchFamily="18" charset="0"/>
                          </a:rPr>
                          <m:t>−</m:t>
                        </m:r>
                        <m:sSup>
                          <m:sSupPr>
                            <m:ctrlPr>
                              <a:rPr lang="fr-FR" sz="2400" b="0" i="1" strike="noStrike" spc="-1" dirty="0">
                                <a:solidFill>
                                  <a:srgbClr val="376092"/>
                                </a:solidFill>
                                <a:latin typeface="Cambria Math" panose="02040503050406030204" pitchFamily="18" charset="0"/>
                              </a:rPr>
                            </m:ctrlPr>
                          </m:sSupPr>
                          <m:e>
                            <m:r>
                              <m:rPr>
                                <m:sty m:val="p"/>
                              </m:rPr>
                              <a:rPr lang="fr-FR" sz="2400" b="0" i="0" strike="noStrike" spc="-1" dirty="0" smtClean="0">
                                <a:solidFill>
                                  <a:srgbClr val="376092"/>
                                </a:solidFill>
                                <a:latin typeface="Cambria Math" panose="02040503050406030204" pitchFamily="18" charset="0"/>
                              </a:rPr>
                              <m:t>q</m:t>
                            </m:r>
                          </m:e>
                          <m:sup>
                            <m:r>
                              <a:rPr lang="fr-FR" sz="2400" b="0" i="1" strike="noStrike" spc="-1" dirty="0" smtClean="0">
                                <a:solidFill>
                                  <a:srgbClr val="FF0000"/>
                                </a:solidFill>
                                <a:latin typeface="Cambria Math" panose="02040503050406030204" pitchFamily="18" charset="0"/>
                              </a:rPr>
                              <m:t>𝑛</m:t>
                            </m:r>
                            <m:r>
                              <a:rPr lang="fr-FR" sz="2400" b="0" i="0" strike="noStrike" spc="-1" dirty="0">
                                <a:solidFill>
                                  <a:srgbClr val="FF0000"/>
                                </a:solidFill>
                                <a:latin typeface="Cambria Math" panose="02040503050406030204" pitchFamily="18" charset="0"/>
                              </a:rPr>
                              <m:t>+1</m:t>
                            </m:r>
                          </m:sup>
                        </m:sSup>
                      </m:num>
                      <m:den>
                        <m:r>
                          <a:rPr lang="fr-FR" sz="2400" b="0" i="0" strike="noStrike" spc="-1" dirty="0">
                            <a:solidFill>
                              <a:srgbClr val="376092"/>
                            </a:solidFill>
                            <a:latin typeface="Cambria Math" panose="02040503050406030204" pitchFamily="18" charset="0"/>
                          </a:rPr>
                          <m:t>1−</m:t>
                        </m:r>
                        <m:r>
                          <a:rPr lang="fr-FR" sz="2400" b="0" i="1" strike="noStrike" spc="-1" dirty="0" smtClean="0">
                            <a:solidFill>
                              <a:srgbClr val="376092"/>
                            </a:solidFill>
                            <a:latin typeface="Cambria Math" panose="02040503050406030204" pitchFamily="18" charset="0"/>
                          </a:rPr>
                          <m:t>𝑞</m:t>
                        </m:r>
                      </m:den>
                    </m:f>
                  </m:oMath>
                </a14:m>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FF0000"/>
                    </a:solidFill>
                    <a:latin typeface="Arial"/>
                  </a:rPr>
                  <a:t>n+1 </a:t>
                </a:r>
                <a:r>
                  <a:rPr lang="fr-FR" sz="2400" spc="-1" dirty="0">
                    <a:solidFill>
                      <a:srgbClr val="376092"/>
                    </a:solidFill>
                    <a:latin typeface="Arial"/>
                  </a:rPr>
                  <a:t>correspond au nombre de termes dans la somme.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Il est possible de faire cette démonstration à l'aide d'un produit en croix.</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Quelle suite géométrique représente les </a:t>
                </a:r>
                <a:r>
                  <a:rPr lang="fr-FR" sz="2400" spc="-1" dirty="0">
                    <a:solidFill>
                      <a:srgbClr val="00B050"/>
                    </a:solidFill>
                    <a:latin typeface="Arial"/>
                  </a:rPr>
                  <a:t>termes</a:t>
                </a:r>
                <a:r>
                  <a:rPr lang="fr-FR" sz="2400" spc="-1" dirty="0">
                    <a:solidFill>
                      <a:srgbClr val="376092"/>
                    </a:solidFill>
                    <a:latin typeface="Arial"/>
                  </a:rPr>
                  <a:t> de la suite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cette formule à l'aide d'un tableur.</a:t>
                </a: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r="-1111" b="-1889"/>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70577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géométriques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100831"/>
                <a:ext cx="8229240" cy="502492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allons maintenant généraliser cette formule.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travailler avec une suite géométrique générique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U</a:t>
                </a:r>
                <a:r>
                  <a:rPr lang="fr-FR" sz="2400" b="0" strike="noStrike" spc="-1" baseline="-25000" dirty="0">
                    <a:solidFill>
                      <a:srgbClr val="376092"/>
                    </a:solidFill>
                    <a:latin typeface="Arial"/>
                  </a:rPr>
                  <a:t>n</a:t>
                </a:r>
                <a:r>
                  <a:rPr lang="fr-FR" sz="2400" spc="-1" baseline="-25000" dirty="0">
                    <a:solidFill>
                      <a:srgbClr val="376092"/>
                    </a:solidFill>
                    <a:latin typeface="Arial"/>
                  </a:rPr>
                  <a:t>+1 </a:t>
                </a:r>
                <a:r>
                  <a:rPr lang="fr-FR" sz="2400" spc="-1" dirty="0">
                    <a:solidFill>
                      <a:srgbClr val="376092"/>
                    </a:solidFill>
                    <a:latin typeface="Arial"/>
                  </a:rPr>
                  <a:t>= U</a:t>
                </a:r>
                <a:r>
                  <a:rPr lang="fr-FR" sz="2400" spc="-1" baseline="-25000" dirty="0">
                    <a:solidFill>
                      <a:srgbClr val="376092"/>
                    </a:solidFill>
                    <a:latin typeface="Arial"/>
                  </a:rPr>
                  <a:t>n</a:t>
                </a:r>
                <a:r>
                  <a:rPr lang="fr-FR" sz="2400" spc="-1" dirty="0">
                    <a:solidFill>
                      <a:srgbClr val="376092"/>
                    </a:solidFill>
                    <a:latin typeface="Arial"/>
                  </a:rPr>
                  <a:t> . q</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Calculons la somme à partir d'un terme "a"</a:t>
                </a:r>
                <a:endParaRPr lang="fr-FR" sz="2400" b="0" strike="noStrike" spc="-1" baseline="-25000"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tous les termes de la suite en fonction du premier.</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Factorison</a:t>
                </a:r>
                <a:r>
                  <a:rPr lang="fr-FR" sz="2400" spc="-1" dirty="0">
                    <a:solidFill>
                      <a:srgbClr val="376092"/>
                    </a:solidFill>
                    <a:latin typeface="Arial"/>
                  </a:rPr>
                  <a:t>s la somme obtenue, n</a:t>
                </a:r>
                <a:r>
                  <a:rPr lang="fr-FR" sz="2400" b="0" strike="noStrike" spc="-1" dirty="0">
                    <a:solidFill>
                      <a:srgbClr val="376092"/>
                    </a:solidFill>
                    <a:latin typeface="Arial"/>
                  </a:rPr>
                  <a:t>ous arri</a:t>
                </a:r>
                <a:r>
                  <a:rPr lang="fr-FR" sz="2400" spc="-1" dirty="0">
                    <a:solidFill>
                      <a:srgbClr val="376092"/>
                    </a:solidFill>
                    <a:latin typeface="Arial"/>
                  </a:rPr>
                  <a:t>vons à la formule générale : </a:t>
                </a:r>
                <a:r>
                  <a:rPr lang="fr-FR" sz="2400" b="0" strike="noStrike" spc="-1" dirty="0">
                    <a:solidFill>
                      <a:srgbClr val="376092"/>
                    </a:solidFill>
                    <a:latin typeface="Arial"/>
                  </a:rPr>
                  <a:t>S = premier terme x </a:t>
                </a:r>
                <a14:m>
                  <m:oMath xmlns:m="http://schemas.openxmlformats.org/officeDocument/2006/math">
                    <m:d>
                      <m:dPr>
                        <m:ctrlPr>
                          <a:rPr lang="fr-FR" sz="2400" b="0" i="1" strike="noStrike" spc="-1" dirty="0" smtClean="0">
                            <a:solidFill>
                              <a:srgbClr val="376092"/>
                            </a:solidFill>
                            <a:latin typeface="Cambria Math" panose="02040503050406030204" pitchFamily="18" charset="0"/>
                          </a:rPr>
                        </m:ctrlPr>
                      </m:dPr>
                      <m:e>
                        <m:f>
                          <m:fPr>
                            <m:ctrlPr>
                              <a:rPr lang="fr-FR" sz="2400" b="0" i="1" strike="noStrike" spc="-1" dirty="0">
                                <a:solidFill>
                                  <a:srgbClr val="376092"/>
                                </a:solidFill>
                                <a:latin typeface="Cambria Math" panose="02040503050406030204" pitchFamily="18" charset="0"/>
                              </a:rPr>
                            </m:ctrlPr>
                          </m:fPr>
                          <m:num>
                            <m:r>
                              <a:rPr lang="fr-FR" sz="2400" b="0" strike="noStrike" spc="-1" dirty="0">
                                <a:solidFill>
                                  <a:srgbClr val="376092"/>
                                </a:solidFill>
                                <a:latin typeface="Cambria Math" panose="02040503050406030204" pitchFamily="18" charset="0"/>
                              </a:rPr>
                              <m:t>1</m:t>
                            </m:r>
                            <m:r>
                              <a:rPr lang="fr-FR" sz="2400" b="0" i="0" strike="noStrike" spc="-1" dirty="0">
                                <a:solidFill>
                                  <a:srgbClr val="376092"/>
                                </a:solidFill>
                                <a:latin typeface="Cambria Math" panose="02040503050406030204" pitchFamily="18" charset="0"/>
                              </a:rPr>
                              <m:t>−</m:t>
                            </m:r>
                            <m:sSup>
                              <m:sSupPr>
                                <m:ctrlPr>
                                  <a:rPr lang="fr-FR" sz="2400" b="0" i="1" strike="noStrike" spc="-1" dirty="0">
                                    <a:solidFill>
                                      <a:srgbClr val="376092"/>
                                    </a:solidFill>
                                    <a:latin typeface="Cambria Math" panose="02040503050406030204" pitchFamily="18" charset="0"/>
                                  </a:rPr>
                                </m:ctrlPr>
                              </m:sSupPr>
                              <m:e>
                                <m:r>
                                  <a:rPr lang="fr-FR" sz="2400" b="0" i="1" strike="noStrike" spc="-1" dirty="0">
                                    <a:solidFill>
                                      <a:srgbClr val="376092"/>
                                    </a:solidFill>
                                    <a:latin typeface="Cambria Math" panose="02040503050406030204" pitchFamily="18" charset="0"/>
                                  </a:rPr>
                                  <m:t>𝑞</m:t>
                                </m:r>
                              </m:e>
                              <m:sup>
                                <m:r>
                                  <a:rPr lang="fr-FR" sz="2400" b="0" i="1" strike="noStrike" spc="-1" dirty="0">
                                    <a:solidFill>
                                      <a:srgbClr val="376092"/>
                                    </a:solidFill>
                                    <a:latin typeface="Cambria Math" panose="02040503050406030204" pitchFamily="18" charset="0"/>
                                  </a:rPr>
                                  <m:t>𝑛</m:t>
                                </m:r>
                                <m:r>
                                  <a:rPr lang="fr-FR" sz="2400" b="0" i="1" strike="noStrike" spc="-1" dirty="0" smtClean="0">
                                    <a:solidFill>
                                      <a:srgbClr val="376092"/>
                                    </a:solidFill>
                                    <a:latin typeface="Cambria Math" panose="02040503050406030204" pitchFamily="18" charset="0"/>
                                  </a:rPr>
                                  <m:t>𝑜𝑚𝑏𝑟𝑒</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𝑑𝑒</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𝑡𝑒𝑟𝑚𝑒𝑠</m:t>
                                </m:r>
                              </m:sup>
                            </m:sSup>
                          </m:num>
                          <m:den>
                            <m:r>
                              <a:rPr lang="fr-FR" sz="2400" b="0" i="0" strike="noStrike" spc="-1" dirty="0">
                                <a:solidFill>
                                  <a:srgbClr val="376092"/>
                                </a:solidFill>
                                <a:latin typeface="Cambria Math" panose="02040503050406030204" pitchFamily="18" charset="0"/>
                              </a:rPr>
                              <m:t>1−</m:t>
                            </m:r>
                            <m:r>
                              <a:rPr lang="fr-FR" sz="2400" b="0" i="1" strike="noStrike" spc="-1" dirty="0" smtClean="0">
                                <a:solidFill>
                                  <a:srgbClr val="376092"/>
                                </a:solidFill>
                                <a:latin typeface="Cambria Math" panose="02040503050406030204" pitchFamily="18" charset="0"/>
                              </a:rPr>
                              <m:t>𝑞</m:t>
                            </m:r>
                          </m:den>
                        </m:f>
                      </m:e>
                    </m:d>
                  </m:oMath>
                </a14:m>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cette égalité avec un tableur.</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Ecrire l'algorithme qui ca</a:t>
                </a:r>
                <a:r>
                  <a:rPr lang="fr-FR" sz="2400" spc="-1" dirty="0">
                    <a:solidFill>
                      <a:srgbClr val="376092"/>
                    </a:solidFill>
                    <a:latin typeface="Arial"/>
                  </a:rPr>
                  <a:t>lcule la somme d'une suite géométrique.</a:t>
                </a: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100831"/>
                <a:ext cx="8229240" cy="5024929"/>
              </a:xfrm>
              <a:prstGeom prst="rect">
                <a:avLst/>
              </a:prstGeom>
              <a:blipFill>
                <a:blip r:embed="rId2"/>
                <a:stretch>
                  <a:fillRect t="-1820" b="-16141"/>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8327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Variation d'une suite :</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de décrire la variation d'une suite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Croissante : si tous les termes de la suite sont rangés par ordre croissant : </a:t>
            </a:r>
            <a:r>
              <a:rPr lang="fr-FR" sz="2400" b="0" strike="noStrike" spc="-1" dirty="0">
                <a:solidFill>
                  <a:srgbClr val="376092"/>
                </a:solidFill>
                <a:latin typeface="Arial"/>
              </a:rPr>
              <a:t>U</a:t>
            </a:r>
            <a:r>
              <a:rPr lang="fr-FR" sz="2400" b="0" strike="noStrike" spc="-1" baseline="-25000" dirty="0">
                <a:solidFill>
                  <a:srgbClr val="376092"/>
                </a:solidFill>
                <a:latin typeface="Arial"/>
              </a:rPr>
              <a:t>n</a:t>
            </a:r>
            <a:r>
              <a:rPr lang="fr-FR" sz="2400" spc="-1" baseline="-25000" dirty="0">
                <a:solidFill>
                  <a:srgbClr val="376092"/>
                </a:solidFill>
                <a:latin typeface="Arial"/>
              </a:rPr>
              <a:t>+1 </a:t>
            </a:r>
            <a:r>
              <a:rPr lang="fr-FR" sz="2400" spc="-1" dirty="0">
                <a:solidFill>
                  <a:srgbClr val="376092"/>
                </a:solidFill>
                <a:latin typeface="Arial"/>
              </a:rPr>
              <a:t>&gt;= U</a:t>
            </a:r>
            <a:r>
              <a:rPr lang="fr-FR" sz="2400" spc="-1" baseline="-25000" dirty="0">
                <a:solidFill>
                  <a:srgbClr val="376092"/>
                </a:solidFill>
                <a:latin typeface="Arial"/>
              </a:rPr>
              <a:t>n</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Décroissante : si tous les termes de la suite sont rangés par ordre décroissant : U</a:t>
            </a:r>
            <a:r>
              <a:rPr lang="fr-FR" sz="2400" b="0" strike="noStrike" spc="-1" baseline="-25000" dirty="0">
                <a:solidFill>
                  <a:srgbClr val="376092"/>
                </a:solidFill>
                <a:latin typeface="Arial"/>
              </a:rPr>
              <a:t>n</a:t>
            </a:r>
            <a:r>
              <a:rPr lang="fr-FR" sz="2400" spc="-1" baseline="-25000" dirty="0">
                <a:solidFill>
                  <a:srgbClr val="376092"/>
                </a:solidFill>
                <a:latin typeface="Arial"/>
              </a:rPr>
              <a:t>+1 </a:t>
            </a:r>
            <a:r>
              <a:rPr lang="fr-FR" sz="2400" spc="-1" dirty="0">
                <a:solidFill>
                  <a:srgbClr val="376092"/>
                </a:solidFill>
                <a:latin typeface="Arial"/>
              </a:rPr>
              <a:t>&lt;= U</a:t>
            </a:r>
            <a:r>
              <a:rPr lang="fr-FR" sz="2400" spc="-1" baseline="-25000" dirty="0">
                <a:solidFill>
                  <a:srgbClr val="376092"/>
                </a:solidFill>
                <a:latin typeface="Arial"/>
              </a:rPr>
              <a:t>n</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Monotone : si elle est croissante ou décroissante.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Représentons les suites suivantes avec un tableur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0</a:t>
            </a:r>
            <a:r>
              <a:rPr lang="fr-FR" sz="2400" spc="-1" dirty="0">
                <a:solidFill>
                  <a:srgbClr val="376092"/>
                </a:solidFill>
                <a:latin typeface="Arial"/>
              </a:rPr>
              <a:t> = 46, U</a:t>
            </a:r>
            <a:r>
              <a:rPr lang="fr-FR" sz="2400" spc="-1" baseline="-25000" dirty="0">
                <a:solidFill>
                  <a:srgbClr val="376092"/>
                </a:solidFill>
                <a:latin typeface="Arial"/>
              </a:rPr>
              <a:t>n+1 </a:t>
            </a:r>
            <a:r>
              <a:rPr lang="fr-FR" sz="2400" spc="-1" dirty="0">
                <a:solidFill>
                  <a:srgbClr val="376092"/>
                </a:solidFill>
                <a:latin typeface="Arial"/>
              </a:rPr>
              <a:t>= U</a:t>
            </a:r>
            <a:r>
              <a:rPr lang="fr-FR" sz="2400" spc="-1" baseline="-25000" dirty="0">
                <a:solidFill>
                  <a:srgbClr val="376092"/>
                </a:solidFill>
                <a:latin typeface="Arial"/>
              </a:rPr>
              <a:t>n </a:t>
            </a:r>
            <a:r>
              <a:rPr lang="fr-FR" sz="2400" spc="-1" dirty="0">
                <a:solidFill>
                  <a:srgbClr val="376092"/>
                </a:solidFill>
                <a:latin typeface="Arial"/>
              </a:rPr>
              <a:t>/ 2 + 4</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U</a:t>
            </a:r>
            <a:r>
              <a:rPr lang="fr-FR" sz="2400" b="0" strike="noStrike" spc="-1" baseline="-25000" dirty="0">
                <a:solidFill>
                  <a:srgbClr val="376092"/>
                </a:solidFill>
                <a:latin typeface="Arial"/>
              </a:rPr>
              <a:t>n</a:t>
            </a:r>
            <a:r>
              <a:rPr lang="fr-FR" sz="2400" b="0" strike="noStrike" spc="-1" dirty="0">
                <a:solidFill>
                  <a:srgbClr val="376092"/>
                </a:solidFill>
                <a:latin typeface="Arial"/>
              </a:rPr>
              <a:t> = 3 x n + 1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-3</a:t>
            </a:r>
            <a:r>
              <a:rPr lang="fr-FR" sz="2400" spc="-1" baseline="30000" dirty="0">
                <a:solidFill>
                  <a:srgbClr val="376092"/>
                </a:solidFill>
                <a:latin typeface="Arial"/>
              </a:rPr>
              <a:t>n</a:t>
            </a:r>
            <a:endParaRPr lang="fr-FR" sz="2400" b="0" strike="noStrike" spc="-1" baseline="30000"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9003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Variation d'une suite – suite arithmétique :</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Soit U</a:t>
            </a:r>
            <a:r>
              <a:rPr lang="fr-FR" sz="2400" b="0" strike="noStrike" spc="-1" baseline="-25000" dirty="0">
                <a:solidFill>
                  <a:srgbClr val="376092"/>
                </a:solidFill>
                <a:latin typeface="Arial"/>
              </a:rPr>
              <a:t>n</a:t>
            </a:r>
            <a:r>
              <a:rPr lang="fr-FR" sz="2400" b="0" strike="noStrike" spc="-1" dirty="0">
                <a:solidFill>
                  <a:srgbClr val="376092"/>
                </a:solidFill>
                <a:latin typeface="Arial"/>
              </a:rPr>
              <a:t> une suite arithmétique de raison 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r &gt; 0 alors U</a:t>
            </a:r>
            <a:r>
              <a:rPr lang="fr-FR" sz="2000" spc="-1" dirty="0">
                <a:solidFill>
                  <a:srgbClr val="376092"/>
                </a:solidFill>
                <a:latin typeface="Arial"/>
              </a:rPr>
              <a:t>n</a:t>
            </a:r>
            <a:r>
              <a:rPr lang="fr-FR" sz="2400" spc="-1" dirty="0">
                <a:solidFill>
                  <a:srgbClr val="376092"/>
                </a:solidFill>
                <a:latin typeface="Arial"/>
              </a:rPr>
              <a:t> est croissante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r &lt; 0 alors U</a:t>
            </a:r>
            <a:r>
              <a:rPr lang="fr-FR" sz="2400" spc="-1" baseline="-25000" dirty="0">
                <a:solidFill>
                  <a:srgbClr val="376092"/>
                </a:solidFill>
                <a:latin typeface="Arial"/>
              </a:rPr>
              <a:t>n</a:t>
            </a:r>
            <a:r>
              <a:rPr lang="fr-FR" sz="2400" spc="-1" dirty="0">
                <a:solidFill>
                  <a:srgbClr val="376092"/>
                </a:solidFill>
                <a:latin typeface="Arial"/>
              </a:rPr>
              <a:t> est décroissante</a:t>
            </a:r>
            <a:r>
              <a:rPr lang="fr-FR" sz="2400" spc="-1" baseline="30000" dirty="0">
                <a:solidFill>
                  <a:srgbClr val="376092"/>
                </a:solidFill>
                <a:latin typeface="Arial"/>
              </a:rPr>
              <a:t>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C'est </a:t>
            </a:r>
            <a:r>
              <a:rPr lang="fr-FR" sz="2400" spc="-1" dirty="0">
                <a:solidFill>
                  <a:srgbClr val="376092"/>
                </a:solidFill>
                <a:latin typeface="Arial"/>
              </a:rPr>
              <a:t>exactement le même raisonnement en analyse de fonction pour les fonctions affine du type y = </a:t>
            </a:r>
            <a:r>
              <a:rPr lang="fr-FR" sz="2400" spc="-1" dirty="0" err="1">
                <a:solidFill>
                  <a:srgbClr val="376092"/>
                </a:solidFill>
                <a:latin typeface="Arial"/>
              </a:rPr>
              <a:t>a.x</a:t>
            </a:r>
            <a:r>
              <a:rPr lang="fr-FR" sz="2400" spc="-1" dirty="0">
                <a:solidFill>
                  <a:srgbClr val="376092"/>
                </a:solidFill>
                <a:latin typeface="Arial"/>
              </a:rPr>
              <a:t> + b.</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Si l</a:t>
            </a:r>
            <a:r>
              <a:rPr lang="fr-FR" sz="2400" spc="-1" dirty="0">
                <a:solidFill>
                  <a:srgbClr val="376092"/>
                </a:solidFill>
                <a:latin typeface="Arial"/>
              </a:rPr>
              <a:t>e coefficient directeur a est positif, la droite qui représente la fonction est croissante.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Si l</a:t>
            </a:r>
            <a:r>
              <a:rPr lang="fr-FR" sz="2400" spc="-1" dirty="0">
                <a:solidFill>
                  <a:srgbClr val="376092"/>
                </a:solidFill>
                <a:latin typeface="Arial"/>
              </a:rPr>
              <a:t>e coefficient directeur a est négatif, la droite qui représente la fonction est décroissante.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Représentons une fois de plus quelques suites </a:t>
            </a:r>
            <a:r>
              <a:rPr lang="fr-FR" sz="2400" spc="-1" dirty="0">
                <a:solidFill>
                  <a:srgbClr val="376092"/>
                </a:solidFill>
                <a:latin typeface="Arial"/>
              </a:rPr>
              <a:t>arithmétiques avec un tableur en variant la raison.</a:t>
            </a: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5346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Variation d'une suite – puissance de n:</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Soient q un nombre réel strictement positif et U</a:t>
            </a:r>
            <a:r>
              <a:rPr lang="fr-FR" sz="2400" b="0" strike="noStrike" spc="-1" baseline="-25000" dirty="0">
                <a:solidFill>
                  <a:srgbClr val="376092"/>
                </a:solidFill>
                <a:latin typeface="Arial"/>
              </a:rPr>
              <a:t>n</a:t>
            </a:r>
            <a:r>
              <a:rPr lang="fr-FR" sz="2400" b="0" strike="noStrike" spc="-1" dirty="0">
                <a:solidFill>
                  <a:srgbClr val="376092"/>
                </a:solidFill>
                <a:latin typeface="Arial"/>
              </a:rPr>
              <a:t> une suite de terme général </a:t>
            </a:r>
            <a:r>
              <a:rPr lang="fr-FR" sz="2400" b="0" strike="noStrike" spc="-1" dirty="0" err="1">
                <a:solidFill>
                  <a:srgbClr val="376092"/>
                </a:solidFill>
                <a:latin typeface="Arial"/>
              </a:rPr>
              <a:t>q</a:t>
            </a:r>
            <a:r>
              <a:rPr lang="fr-FR" sz="2400" b="0" strike="noStrike" spc="-1" baseline="30000" dirty="0" err="1">
                <a:solidFill>
                  <a:srgbClr val="376092"/>
                </a:solidFill>
                <a:latin typeface="Arial"/>
              </a:rPr>
              <a:t>n</a:t>
            </a:r>
            <a:r>
              <a:rPr lang="fr-FR" sz="2400" b="0" strike="noStrike"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0 &lt; q &lt; 1 alors U</a:t>
            </a:r>
            <a:r>
              <a:rPr lang="fr-FR" sz="2400" spc="-1" baseline="-25000" dirty="0">
                <a:solidFill>
                  <a:srgbClr val="376092"/>
                </a:solidFill>
                <a:latin typeface="Arial"/>
              </a:rPr>
              <a:t>n</a:t>
            </a:r>
            <a:r>
              <a:rPr lang="fr-FR" sz="2400" spc="-1" dirty="0">
                <a:solidFill>
                  <a:srgbClr val="376092"/>
                </a:solidFill>
                <a:latin typeface="Arial"/>
              </a:rPr>
              <a:t> est décroissante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Si q &gt; 1 alors U</a:t>
            </a:r>
            <a:r>
              <a:rPr lang="fr-FR" sz="2400" b="0" strike="noStrike" spc="-1" baseline="-25000" dirty="0">
                <a:solidFill>
                  <a:srgbClr val="376092"/>
                </a:solidFill>
                <a:latin typeface="Arial"/>
              </a:rPr>
              <a:t>n</a:t>
            </a:r>
            <a:r>
              <a:rPr lang="fr-FR" sz="2400" b="0" strike="noStrike" spc="-1" dirty="0">
                <a:solidFill>
                  <a:srgbClr val="376092"/>
                </a:solidFill>
                <a:latin typeface="Arial"/>
              </a:rPr>
              <a:t> est croissante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retrouve ici des propriétés que nous sommes habitués à voir avec les pourcentages.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Entre 0% et 100% : Diminution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Plus de 100% : Augmentation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 se passe t'il si q = 1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 se passe </a:t>
            </a:r>
            <a:r>
              <a:rPr lang="fr-FR" sz="2400" spc="-1" dirty="0">
                <a:solidFill>
                  <a:srgbClr val="376092"/>
                </a:solidFill>
                <a:latin typeface="Arial"/>
              </a:rPr>
              <a:t>t'il si q &lt; 0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Encore un petit coup de tableur pour s'en convaincre.</a:t>
            </a: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01885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Limite d'une suite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dit que la limite d'une suite U</a:t>
                </a:r>
                <a:r>
                  <a:rPr lang="fr-FR" sz="2400" b="0" strike="noStrike" spc="-1" baseline="-25000" dirty="0">
                    <a:solidFill>
                      <a:srgbClr val="376092"/>
                    </a:solidFill>
                    <a:latin typeface="Arial"/>
                  </a:rPr>
                  <a:t>n</a:t>
                </a:r>
                <a:r>
                  <a:rPr lang="fr-FR" sz="2400" b="0" strike="noStrike" spc="-1" dirty="0">
                    <a:solidFill>
                      <a:srgbClr val="376092"/>
                    </a:solidFill>
                    <a:latin typeface="Arial"/>
                  </a:rPr>
                  <a:t> est L lorsque pour tout entier n suffisamment grand, tous les termes U</a:t>
                </a:r>
                <a:r>
                  <a:rPr lang="fr-FR" sz="2400" b="0" strike="noStrike" spc="-1" baseline="-25000" dirty="0">
                    <a:solidFill>
                      <a:srgbClr val="376092"/>
                    </a:solidFill>
                    <a:latin typeface="Arial"/>
                  </a:rPr>
                  <a:t>n</a:t>
                </a:r>
                <a:r>
                  <a:rPr lang="fr-FR" sz="2400" b="0" strike="noStrike" spc="-1" dirty="0">
                    <a:solidFill>
                      <a:srgbClr val="376092"/>
                    </a:solidFill>
                    <a:latin typeface="Arial"/>
                  </a:rPr>
                  <a:t> peuvent être rendus aussi proche de L qu'on le souhaite :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sSub>
                      <m:sSubPr>
                        <m:ctrlPr>
                          <a:rPr lang="fr-FR" sz="2400" b="0" i="1" strike="noStrike" spc="-1" dirty="0" smtClean="0">
                            <a:solidFill>
                              <a:srgbClr val="376092"/>
                            </a:solidFill>
                            <a:latin typeface="Cambria Math" panose="02040503050406030204" pitchFamily="18" charset="0"/>
                          </a:rPr>
                        </m:ctrlPr>
                      </m:sSubPr>
                      <m:e>
                        <m:r>
                          <a:rPr lang="fr-FR" sz="2400" b="0" i="1" strike="noStrike" spc="-1" dirty="0" smtClean="0">
                            <a:solidFill>
                              <a:srgbClr val="376092"/>
                            </a:solidFill>
                            <a:latin typeface="Cambria Math" panose="02040503050406030204" pitchFamily="18" charset="0"/>
                          </a:rPr>
                          <m:t>𝑈</m:t>
                        </m:r>
                      </m:e>
                      <m:sub>
                        <m:r>
                          <a:rPr lang="fr-FR" sz="2400" b="0" i="1" strike="noStrike" spc="-1" dirty="0" smtClean="0">
                            <a:solidFill>
                              <a:srgbClr val="376092"/>
                            </a:solidFill>
                            <a:latin typeface="Cambria Math" panose="02040503050406030204" pitchFamily="18" charset="0"/>
                          </a:rPr>
                          <m:t>𝑛</m:t>
                        </m:r>
                      </m:sub>
                    </m:sSub>
                    <m:r>
                      <a:rPr lang="fr-FR" sz="2400" b="0" i="0" strike="noStrike" spc="-1" dirty="0" smtClean="0">
                        <a:solidFill>
                          <a:srgbClr val="376092"/>
                        </a:solidFill>
                        <a:latin typeface="Cambria Math" panose="02040503050406030204" pitchFamily="18" charset="0"/>
                      </a:rPr>
                      <m:t>=</m:t>
                    </m:r>
                    <m:r>
                      <a:rPr lang="fr-FR" sz="2400" b="0" i="1" strike="noStrike" spc="-1" dirty="0" smtClean="0">
                        <a:solidFill>
                          <a:srgbClr val="376092"/>
                        </a:solidFill>
                        <a:latin typeface="Cambria Math" panose="02040503050406030204" pitchFamily="18" charset="0"/>
                      </a:rPr>
                      <m:t>𝐿</m:t>
                    </m:r>
                  </m:oMath>
                </a14:m>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dit que la limite d'une suite U</a:t>
                </a:r>
                <a:r>
                  <a:rPr lang="fr-FR" sz="2400" b="0" strike="noStrike" spc="-1" baseline="-25000" dirty="0">
                    <a:solidFill>
                      <a:srgbClr val="376092"/>
                    </a:solidFill>
                    <a:latin typeface="Arial"/>
                  </a:rPr>
                  <a:t>n</a:t>
                </a:r>
                <a:r>
                  <a:rPr lang="fr-FR" sz="2400" b="0" strike="noStrike" spc="-1" dirty="0">
                    <a:solidFill>
                      <a:srgbClr val="376092"/>
                    </a:solidFill>
                    <a:latin typeface="Arial"/>
                  </a:rPr>
                  <a:t> est + </a:t>
                </a:r>
                <a14:m>
                  <m:oMath xmlns:m="http://schemas.openxmlformats.org/officeDocument/2006/math">
                    <m:r>
                      <a:rPr lang="fr-FR" sz="2400" b="0" strike="noStrike" spc="-1" smtClean="0">
                        <a:solidFill>
                          <a:srgbClr val="376092"/>
                        </a:solidFill>
                        <a:latin typeface="Cambria Math" panose="02040503050406030204" pitchFamily="18" charset="0"/>
                      </a:rPr>
                      <m:t>∞</m:t>
                    </m:r>
                  </m:oMath>
                </a14:m>
                <a:r>
                  <a:rPr lang="fr-FR" sz="2400" b="0" strike="noStrike" spc="-1" dirty="0">
                    <a:solidFill>
                      <a:srgbClr val="376092"/>
                    </a:solidFill>
                    <a:latin typeface="Arial"/>
                  </a:rPr>
                  <a:t> lorsque pour tout entier n suffisamment grand, tous les termes U</a:t>
                </a:r>
                <a:r>
                  <a:rPr lang="fr-FR" sz="2400" b="0" strike="noStrike" spc="-1" baseline="-25000" dirty="0">
                    <a:solidFill>
                      <a:srgbClr val="376092"/>
                    </a:solidFill>
                    <a:latin typeface="Arial"/>
                  </a:rPr>
                  <a:t>n</a:t>
                </a:r>
                <a:r>
                  <a:rPr lang="fr-FR" sz="2400" b="0" strike="noStrike" spc="-1" dirty="0">
                    <a:solidFill>
                      <a:srgbClr val="376092"/>
                    </a:solidFill>
                    <a:latin typeface="Arial"/>
                  </a:rPr>
                  <a:t> peuvent être rendus aussi proche de </a:t>
                </a:r>
                <a:r>
                  <a:rPr lang="fr-FR" sz="2400" spc="-1" dirty="0">
                    <a:solidFill>
                      <a:srgbClr val="376092"/>
                    </a:solidFill>
                  </a:rPr>
                  <a:t>+ </a:t>
                </a:r>
                <a14:m>
                  <m:oMath xmlns:m="http://schemas.openxmlformats.org/officeDocument/2006/math">
                    <m:r>
                      <a:rPr lang="fr-FR" sz="2400" spc="-1">
                        <a:solidFill>
                          <a:srgbClr val="376092"/>
                        </a:solidFill>
                        <a:latin typeface="Cambria Math" panose="02040503050406030204" pitchFamily="18" charset="0"/>
                      </a:rPr>
                      <m:t>∞</m:t>
                    </m:r>
                  </m:oMath>
                </a14:m>
                <a:r>
                  <a:rPr lang="fr-FR" sz="2400" b="0" strike="noStrike" spc="-1" dirty="0">
                    <a:solidFill>
                      <a:srgbClr val="376092"/>
                    </a:solidFill>
                    <a:latin typeface="Arial"/>
                  </a:rPr>
                  <a:t> qu'on le souhaite :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sSub>
                      <m:sSubPr>
                        <m:ctrlPr>
                          <a:rPr lang="fr-FR" sz="2400" b="0" i="1" strike="noStrike" spc="-1" dirty="0" smtClean="0">
                            <a:solidFill>
                              <a:srgbClr val="376092"/>
                            </a:solidFill>
                            <a:latin typeface="Cambria Math" panose="02040503050406030204" pitchFamily="18" charset="0"/>
                          </a:rPr>
                        </m:ctrlPr>
                      </m:sSubPr>
                      <m:e>
                        <m:r>
                          <a:rPr lang="fr-FR" sz="2400" b="0" i="1" strike="noStrike" spc="-1" dirty="0" smtClean="0">
                            <a:solidFill>
                              <a:srgbClr val="376092"/>
                            </a:solidFill>
                            <a:latin typeface="Cambria Math" panose="02040503050406030204" pitchFamily="18" charset="0"/>
                          </a:rPr>
                          <m:t>𝑈</m:t>
                        </m:r>
                      </m:e>
                      <m:sub>
                        <m:r>
                          <a:rPr lang="fr-FR" sz="2400" b="0" i="1" strike="noStrike" spc="-1" dirty="0" smtClean="0">
                            <a:solidFill>
                              <a:srgbClr val="376092"/>
                            </a:solidFill>
                            <a:latin typeface="Cambria Math" panose="02040503050406030204" pitchFamily="18" charset="0"/>
                          </a:rPr>
                          <m:t>𝑛</m:t>
                        </m:r>
                      </m:sub>
                    </m:sSub>
                    <m:r>
                      <a:rPr lang="fr-FR" sz="2400" b="0" i="0" strike="noStrike" spc="-1" dirty="0" smtClean="0">
                        <a:solidFill>
                          <a:srgbClr val="376092"/>
                        </a:solidFill>
                        <a:latin typeface="Cambria Math" panose="02040503050406030204" pitchFamily="18" charset="0"/>
                      </a:rPr>
                      <m:t>=</m:t>
                    </m:r>
                    <m:r>
                      <m:rPr>
                        <m:nor/>
                      </m:rPr>
                      <a:rPr lang="fr-FR" sz="2400" spc="-1" dirty="0">
                        <a:solidFill>
                          <a:srgbClr val="376092"/>
                        </a:solidFill>
                      </a:rPr>
                      <m:t>+ </m:t>
                    </m:r>
                    <m:r>
                      <a:rPr lang="fr-FR" sz="2400" spc="-1">
                        <a:solidFill>
                          <a:srgbClr val="376092"/>
                        </a:solidFill>
                        <a:latin typeface="Cambria Math" panose="02040503050406030204" pitchFamily="18" charset="0"/>
                      </a:rPr>
                      <m:t>∞</m:t>
                    </m:r>
                  </m:oMath>
                </a14:m>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dit que la limite d'une suite U</a:t>
                </a:r>
                <a:r>
                  <a:rPr lang="fr-FR" sz="2400" b="0" strike="noStrike" spc="-1" baseline="-25000" dirty="0">
                    <a:solidFill>
                      <a:srgbClr val="376092"/>
                    </a:solidFill>
                    <a:latin typeface="Arial"/>
                  </a:rPr>
                  <a:t>n</a:t>
                </a:r>
                <a:r>
                  <a:rPr lang="fr-FR" sz="2400" b="0" strike="noStrike" spc="-1" dirty="0">
                    <a:solidFill>
                      <a:srgbClr val="376092"/>
                    </a:solidFill>
                    <a:latin typeface="Arial"/>
                  </a:rPr>
                  <a:t> est </a:t>
                </a:r>
                <a:r>
                  <a:rPr lang="fr-FR" sz="2400" spc="-1" dirty="0">
                    <a:solidFill>
                      <a:srgbClr val="376092"/>
                    </a:solidFill>
                  </a:rPr>
                  <a:t>- </a:t>
                </a:r>
                <a14:m>
                  <m:oMath xmlns:m="http://schemas.openxmlformats.org/officeDocument/2006/math">
                    <m:r>
                      <a:rPr lang="fr-FR" sz="2400" spc="-1">
                        <a:solidFill>
                          <a:srgbClr val="376092"/>
                        </a:solidFill>
                        <a:latin typeface="Cambria Math" panose="02040503050406030204" pitchFamily="18" charset="0"/>
                      </a:rPr>
                      <m:t>∞</m:t>
                    </m:r>
                  </m:oMath>
                </a14:m>
                <a:r>
                  <a:rPr lang="fr-FR" sz="2400" b="0" strike="noStrike" spc="-1" dirty="0">
                    <a:solidFill>
                      <a:srgbClr val="376092"/>
                    </a:solidFill>
                    <a:latin typeface="Arial"/>
                  </a:rPr>
                  <a:t> lorsque pour tout entier n suffisamment grand, tous les termes U</a:t>
                </a:r>
                <a:r>
                  <a:rPr lang="fr-FR" sz="2400" b="0" strike="noStrike" spc="-1" baseline="-25000" dirty="0">
                    <a:solidFill>
                      <a:srgbClr val="376092"/>
                    </a:solidFill>
                    <a:latin typeface="Arial"/>
                  </a:rPr>
                  <a:t>n</a:t>
                </a:r>
                <a:r>
                  <a:rPr lang="fr-FR" sz="2400" b="0" strike="noStrike" spc="-1" dirty="0">
                    <a:solidFill>
                      <a:srgbClr val="376092"/>
                    </a:solidFill>
                    <a:latin typeface="Arial"/>
                  </a:rPr>
                  <a:t> peuvent être rendus aussi proche de </a:t>
                </a:r>
                <a:r>
                  <a:rPr lang="fr-FR" sz="2400" spc="-1" dirty="0">
                    <a:solidFill>
                      <a:srgbClr val="376092"/>
                    </a:solidFill>
                  </a:rPr>
                  <a:t>- </a:t>
                </a:r>
                <a14:m>
                  <m:oMath xmlns:m="http://schemas.openxmlformats.org/officeDocument/2006/math">
                    <m:r>
                      <a:rPr lang="fr-FR" sz="2400" spc="-1">
                        <a:solidFill>
                          <a:srgbClr val="376092"/>
                        </a:solidFill>
                        <a:latin typeface="Cambria Math" panose="02040503050406030204" pitchFamily="18" charset="0"/>
                      </a:rPr>
                      <m:t>∞</m:t>
                    </m:r>
                  </m:oMath>
                </a14:m>
                <a:r>
                  <a:rPr lang="fr-FR" sz="2400" b="0" strike="noStrike" spc="-1" dirty="0">
                    <a:solidFill>
                      <a:srgbClr val="376092"/>
                    </a:solidFill>
                    <a:latin typeface="Arial"/>
                  </a:rPr>
                  <a:t> qu'on le souhaite :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sSub>
                      <m:sSubPr>
                        <m:ctrlPr>
                          <a:rPr lang="fr-FR" sz="2400" b="0" i="1" strike="noStrike" spc="-1" dirty="0" smtClean="0">
                            <a:solidFill>
                              <a:srgbClr val="376092"/>
                            </a:solidFill>
                            <a:latin typeface="Cambria Math" panose="02040503050406030204" pitchFamily="18" charset="0"/>
                          </a:rPr>
                        </m:ctrlPr>
                      </m:sSubPr>
                      <m:e>
                        <m:r>
                          <a:rPr lang="fr-FR" sz="2400" b="0" i="1" strike="noStrike" spc="-1" dirty="0" smtClean="0">
                            <a:solidFill>
                              <a:srgbClr val="376092"/>
                            </a:solidFill>
                            <a:latin typeface="Cambria Math" panose="02040503050406030204" pitchFamily="18" charset="0"/>
                          </a:rPr>
                          <m:t>𝑈</m:t>
                        </m:r>
                      </m:e>
                      <m:sub>
                        <m:r>
                          <a:rPr lang="fr-FR" sz="2400" b="0" i="1" strike="noStrike" spc="-1" dirty="0" smtClean="0">
                            <a:solidFill>
                              <a:srgbClr val="376092"/>
                            </a:solidFill>
                            <a:latin typeface="Cambria Math" panose="02040503050406030204" pitchFamily="18" charset="0"/>
                          </a:rPr>
                          <m:t>𝑛</m:t>
                        </m:r>
                      </m:sub>
                    </m:sSub>
                    <m:r>
                      <a:rPr lang="fr-FR" sz="2400" b="0" i="0" strike="noStrike" spc="-1" dirty="0" smtClean="0">
                        <a:solidFill>
                          <a:srgbClr val="376092"/>
                        </a:solidFill>
                        <a:latin typeface="Cambria Math" panose="02040503050406030204" pitchFamily="18" charset="0"/>
                      </a:rPr>
                      <m:t>=</m:t>
                    </m:r>
                    <m:r>
                      <m:rPr>
                        <m:nor/>
                      </m:rPr>
                      <a:rPr lang="fr-FR" sz="2400" b="0" i="0" strike="noStrike" spc="-1" dirty="0" smtClean="0">
                        <a:solidFill>
                          <a:srgbClr val="376092"/>
                        </a:solidFill>
                        <a:latin typeface="Cambria Math" panose="02040503050406030204" pitchFamily="18" charset="0"/>
                      </a:rPr>
                      <m:t>−</m:t>
                    </m:r>
                    <m:r>
                      <m:rPr>
                        <m:nor/>
                      </m:rPr>
                      <a:rPr lang="fr-FR" sz="2400" spc="-1" dirty="0">
                        <a:solidFill>
                          <a:srgbClr val="376092"/>
                        </a:solidFill>
                      </a:rPr>
                      <m:t> </m:t>
                    </m:r>
                    <m:r>
                      <a:rPr lang="fr-FR" sz="2400" spc="-1">
                        <a:solidFill>
                          <a:srgbClr val="376092"/>
                        </a:solidFill>
                        <a:latin typeface="Cambria Math" panose="02040503050406030204" pitchFamily="18" charset="0"/>
                      </a:rPr>
                      <m:t>∞</m:t>
                    </m:r>
                  </m:oMath>
                </a14:m>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r="-741" b="-4912"/>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6141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Suites numériques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Généralités</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Suites arithmétiques</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Suites géométriques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Variations d’une suite</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Limite d’une suite</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Cas concrets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Limite d'une suite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Représentons les suites ci-dessous dans un tableur et essayons d'en déduire leurs limites (avec n &gt; 0)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3 X n  + 9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n²</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1000 / 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-1</a:t>
                </a:r>
                <a:r>
                  <a:rPr lang="fr-FR" sz="2400" spc="-1" baseline="30000" dirty="0">
                    <a:solidFill>
                      <a:srgbClr val="376092"/>
                    </a:solidFill>
                    <a:latin typeface="Arial"/>
                  </a:rPr>
                  <a:t>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n</a:t>
                </a:r>
                <a:r>
                  <a:rPr lang="fr-FR" sz="2400" spc="-1" baseline="30000" dirty="0">
                    <a:solidFill>
                      <a:srgbClr val="376092"/>
                    </a:solidFill>
                    <a:latin typeface="Arial"/>
                  </a:rPr>
                  <a:t>3</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a:t>
                </a:r>
                <a14:m>
                  <m:oMath xmlns:m="http://schemas.openxmlformats.org/officeDocument/2006/math">
                    <m:rad>
                      <m:radPr>
                        <m:degHide m:val="on"/>
                        <m:ctrlPr>
                          <a:rPr lang="fr-FR" sz="2400" i="1" spc="-1" baseline="30000" dirty="0" smtClean="0">
                            <a:solidFill>
                              <a:srgbClr val="376092"/>
                            </a:solidFill>
                            <a:latin typeface="Cambria Math" panose="02040503050406030204" pitchFamily="18" charset="0"/>
                          </a:rPr>
                        </m:ctrlPr>
                      </m:radPr>
                      <m:deg/>
                      <m:e>
                        <m:r>
                          <a:rPr lang="fr-FR" sz="2400" i="1" spc="-1" dirty="0" smtClean="0">
                            <a:solidFill>
                              <a:srgbClr val="376092"/>
                            </a:solidFill>
                            <a:latin typeface="Cambria Math" panose="02040503050406030204" pitchFamily="18" charset="0"/>
                          </a:rPr>
                          <m:t>𝑛</m:t>
                        </m:r>
                      </m:e>
                    </m:rad>
                  </m:oMath>
                </a14:m>
                <a:endParaRPr lang="fr-FR" sz="2400" spc="-1" baseline="30000"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Représentons deux suites géométriques de raison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 &gt; 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 &lt; r &lt; 1</a:t>
                </a: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b="-13098"/>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508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Limite d'une suite :</a:t>
            </a:r>
            <a:endParaRPr lang="en-US" sz="3200" b="0" strike="noStrike" spc="-1" dirty="0">
              <a:solidFill>
                <a:srgbClr val="376092"/>
              </a:solidFill>
              <a:latin typeface="Arial"/>
            </a:endParaRPr>
          </a:p>
        </p:txBody>
      </p:sp>
      <mc:AlternateContent xmlns:mc="http://schemas.openxmlformats.org/markup-compatibility/2006">
        <mc:Choice xmlns:a14="http://schemas.microsoft.com/office/drawing/2010/main" Requires="a14">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observations sur les suites géométriques mettent en lumière plusieurs propriétés. </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Soient q et a des nombres réels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0 &lt; q &lt; 1 alors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r>
                      <a:rPr lang="fr-FR" sz="2400" b="0" i="1" strike="noStrike" spc="-1" dirty="0" smtClean="0">
                        <a:solidFill>
                          <a:srgbClr val="376092"/>
                        </a:solidFill>
                        <a:latin typeface="Cambria Math" panose="02040503050406030204" pitchFamily="18" charset="0"/>
                      </a:rPr>
                      <m:t> </m:t>
                    </m:r>
                    <m:d>
                      <m:dPr>
                        <m:ctrlPr>
                          <a:rPr lang="fr-FR" sz="2400" b="0" i="1" strike="noStrike" spc="-1" dirty="0" smtClean="0">
                            <a:solidFill>
                              <a:srgbClr val="376092"/>
                            </a:solidFill>
                            <a:latin typeface="Cambria Math" panose="02040503050406030204" pitchFamily="18" charset="0"/>
                          </a:rPr>
                        </m:ctrlPr>
                      </m:dPr>
                      <m:e>
                        <m:r>
                          <a:rPr lang="fr-FR" sz="2400" b="0" i="1" strike="noStrike" spc="-1" dirty="0" smtClean="0">
                            <a:solidFill>
                              <a:srgbClr val="376092"/>
                            </a:solidFill>
                            <a:latin typeface="Cambria Math" panose="02040503050406030204" pitchFamily="18" charset="0"/>
                          </a:rPr>
                          <m:t>𝑎</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𝑋</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𝑞𝑛</m:t>
                        </m:r>
                      </m:e>
                    </m:d>
                    <m:r>
                      <a:rPr lang="fr-FR" sz="2400" b="0" i="1" strike="noStrike" spc="-1" dirty="0" smtClean="0">
                        <a:solidFill>
                          <a:srgbClr val="376092"/>
                        </a:solidFill>
                        <a:latin typeface="Cambria Math" panose="02040503050406030204" pitchFamily="18" charset="0"/>
                      </a:rPr>
                      <m:t>=0</m:t>
                    </m:r>
                  </m:oMath>
                </a14:m>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q &gt; 1 et a &gt; 0 alors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r>
                      <a:rPr lang="fr-FR" sz="2400" b="0" i="1" strike="noStrike" spc="-1" dirty="0" smtClean="0">
                        <a:solidFill>
                          <a:srgbClr val="376092"/>
                        </a:solidFill>
                        <a:latin typeface="Cambria Math" panose="02040503050406030204" pitchFamily="18" charset="0"/>
                      </a:rPr>
                      <m:t> </m:t>
                    </m:r>
                    <m:d>
                      <m:dPr>
                        <m:ctrlPr>
                          <a:rPr lang="fr-FR" sz="2400" b="0" i="1" strike="noStrike" spc="-1" dirty="0" smtClean="0">
                            <a:solidFill>
                              <a:srgbClr val="376092"/>
                            </a:solidFill>
                            <a:latin typeface="Cambria Math" panose="02040503050406030204" pitchFamily="18" charset="0"/>
                          </a:rPr>
                        </m:ctrlPr>
                      </m:dPr>
                      <m:e>
                        <m:r>
                          <a:rPr lang="fr-FR" sz="2400" b="0" i="1" strike="noStrike" spc="-1" dirty="0" smtClean="0">
                            <a:solidFill>
                              <a:srgbClr val="376092"/>
                            </a:solidFill>
                            <a:latin typeface="Cambria Math" panose="02040503050406030204" pitchFamily="18" charset="0"/>
                          </a:rPr>
                          <m:t>𝑎</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𝑋</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𝑞𝑛</m:t>
                        </m:r>
                      </m:e>
                    </m:d>
                    <m:r>
                      <a:rPr lang="fr-FR" sz="2400" b="0" i="1" strike="noStrike" spc="-1" dirty="0" smtClean="0">
                        <a:solidFill>
                          <a:srgbClr val="376092"/>
                        </a:solidFill>
                        <a:latin typeface="Cambria Math" panose="02040503050406030204" pitchFamily="18" charset="0"/>
                      </a:rPr>
                      <m:t>=</m:t>
                    </m:r>
                    <m:r>
                      <m:rPr>
                        <m:nor/>
                      </m:rPr>
                      <a:rPr lang="fr-FR" sz="2400" spc="-1" dirty="0">
                        <a:solidFill>
                          <a:srgbClr val="376092"/>
                        </a:solidFill>
                      </a:rPr>
                      <m:t>+ </m:t>
                    </m:r>
                    <m:r>
                      <a:rPr lang="fr-FR" sz="2400" spc="-1">
                        <a:solidFill>
                          <a:srgbClr val="376092"/>
                        </a:solidFill>
                        <a:latin typeface="Cambria Math" panose="02040503050406030204" pitchFamily="18" charset="0"/>
                      </a:rPr>
                      <m:t>∞</m:t>
                    </m:r>
                  </m:oMath>
                </a14:m>
                <a:endParaRPr lang="fr-FR" sz="2400" spc="-1" dirty="0">
                  <a:solidFill>
                    <a:srgbClr val="376092"/>
                  </a:solidFil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q &gt; 1 et a &lt; 0 alors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r>
                      <a:rPr lang="fr-FR" sz="2400" b="0" i="1" strike="noStrike" spc="-1" dirty="0" smtClean="0">
                        <a:solidFill>
                          <a:srgbClr val="376092"/>
                        </a:solidFill>
                        <a:latin typeface="Cambria Math" panose="02040503050406030204" pitchFamily="18" charset="0"/>
                      </a:rPr>
                      <m:t> </m:t>
                    </m:r>
                    <m:d>
                      <m:dPr>
                        <m:ctrlPr>
                          <a:rPr lang="fr-FR" sz="2400" b="0" i="1" strike="noStrike" spc="-1" dirty="0" smtClean="0">
                            <a:solidFill>
                              <a:srgbClr val="376092"/>
                            </a:solidFill>
                            <a:latin typeface="Cambria Math" panose="02040503050406030204" pitchFamily="18" charset="0"/>
                          </a:rPr>
                        </m:ctrlPr>
                      </m:dPr>
                      <m:e>
                        <m:r>
                          <a:rPr lang="fr-FR" sz="2400" b="0" i="1" strike="noStrike" spc="-1" dirty="0" smtClean="0">
                            <a:solidFill>
                              <a:srgbClr val="376092"/>
                            </a:solidFill>
                            <a:latin typeface="Cambria Math" panose="02040503050406030204" pitchFamily="18" charset="0"/>
                          </a:rPr>
                          <m:t>𝑎</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𝑋</m:t>
                        </m:r>
                        <m:r>
                          <a:rPr lang="fr-FR" sz="2400" b="0" i="1" strike="noStrike" spc="-1" dirty="0" smtClean="0">
                            <a:solidFill>
                              <a:srgbClr val="376092"/>
                            </a:solidFill>
                            <a:latin typeface="Cambria Math" panose="02040503050406030204" pitchFamily="18" charset="0"/>
                          </a:rPr>
                          <m:t> </m:t>
                        </m:r>
                        <m:r>
                          <a:rPr lang="fr-FR" sz="2400" b="0" i="1" strike="noStrike" spc="-1" dirty="0" smtClean="0">
                            <a:solidFill>
                              <a:srgbClr val="376092"/>
                            </a:solidFill>
                            <a:latin typeface="Cambria Math" panose="02040503050406030204" pitchFamily="18" charset="0"/>
                          </a:rPr>
                          <m:t>𝑞𝑛</m:t>
                        </m:r>
                      </m:e>
                    </m:d>
                    <m:r>
                      <a:rPr lang="fr-FR" sz="2400" b="0" i="1" strike="noStrike" spc="-1" dirty="0" smtClean="0">
                        <a:solidFill>
                          <a:srgbClr val="376092"/>
                        </a:solidFill>
                        <a:latin typeface="Cambria Math" panose="02040503050406030204" pitchFamily="18" charset="0"/>
                      </a:rPr>
                      <m:t>=</m:t>
                    </m:r>
                    <m:r>
                      <m:rPr>
                        <m:nor/>
                      </m:rPr>
                      <a:rPr lang="fr-FR" sz="2400" b="0" i="0" strike="noStrike" spc="-1" dirty="0" smtClean="0">
                        <a:solidFill>
                          <a:srgbClr val="376092"/>
                        </a:solidFill>
                        <a:latin typeface="Cambria Math" panose="02040503050406030204" pitchFamily="18" charset="0"/>
                      </a:rPr>
                      <m:t>−</m:t>
                    </m:r>
                    <m:r>
                      <m:rPr>
                        <m:nor/>
                      </m:rPr>
                      <a:rPr lang="fr-FR" sz="2400" spc="-1" dirty="0">
                        <a:solidFill>
                          <a:srgbClr val="376092"/>
                        </a:solidFill>
                      </a:rPr>
                      <m:t> </m:t>
                    </m:r>
                    <m:r>
                      <a:rPr lang="fr-FR" sz="2400" spc="-1">
                        <a:solidFill>
                          <a:srgbClr val="376092"/>
                        </a:solidFill>
                        <a:latin typeface="Cambria Math" panose="02040503050406030204" pitchFamily="18" charset="0"/>
                      </a:rPr>
                      <m:t>∞</m:t>
                    </m:r>
                  </m:oMath>
                </a14:m>
                <a:endParaRPr lang="fr-FR" sz="2400" spc="-1" dirty="0">
                  <a:solidFill>
                    <a:srgbClr val="376092"/>
                  </a:solidFill>
                </a:endParaRPr>
              </a:p>
              <a:p>
                <a:pPr marL="432000" indent="-324000">
                  <a:spcAft>
                    <a:spcPts val="1060"/>
                  </a:spcAft>
                  <a:buClr>
                    <a:srgbClr val="000000"/>
                  </a:buClr>
                  <a:buSzPct val="45000"/>
                  <a:buFont typeface="Wingdings" charset="2"/>
                  <a:buChar char=""/>
                </a:pPr>
                <a:r>
                  <a:rPr lang="fr-FR" sz="2400" spc="-1" dirty="0">
                    <a:solidFill>
                      <a:srgbClr val="376092"/>
                    </a:solidFill>
                  </a:rPr>
                  <a:t>Soit U</a:t>
                </a:r>
                <a:r>
                  <a:rPr lang="fr-FR" sz="2400" spc="-1" baseline="-25000" dirty="0">
                    <a:solidFill>
                      <a:srgbClr val="376092"/>
                    </a:solidFill>
                  </a:rPr>
                  <a:t>n</a:t>
                </a:r>
                <a:r>
                  <a:rPr lang="fr-FR" sz="2400" spc="-1" dirty="0">
                    <a:solidFill>
                      <a:srgbClr val="376092"/>
                    </a:solidFill>
                  </a:rPr>
                  <a:t> une suite et soient L et a des nombres réels.</a:t>
                </a:r>
              </a:p>
              <a:p>
                <a:pPr marL="889200" lvl="1" indent="-324000">
                  <a:spcAft>
                    <a:spcPts val="1060"/>
                  </a:spcAft>
                  <a:buClr>
                    <a:srgbClr val="000000"/>
                  </a:buClr>
                  <a:buSzPct val="45000"/>
                  <a:buFont typeface="Wingdings" charset="2"/>
                  <a:buChar char=""/>
                </a:pPr>
                <a:r>
                  <a:rPr lang="fr-FR" sz="2400" spc="-1" dirty="0">
                    <a:solidFill>
                      <a:srgbClr val="376092"/>
                    </a:solidFill>
                  </a:rPr>
                  <a:t>Si </a:t>
                </a:r>
                <a14:m>
                  <m:oMath xmlns:m="http://schemas.openxmlformats.org/officeDocument/2006/math">
                    <m:limLow>
                      <m:limLowPr>
                        <m:ctrlPr>
                          <a:rPr lang="fr-FR" sz="2400" b="0" i="1" strike="noStrike" spc="-1" dirty="0" smtClean="0">
                            <a:solidFill>
                              <a:srgbClr val="376092"/>
                            </a:solidFill>
                            <a:latin typeface="Cambria Math" panose="02040503050406030204" pitchFamily="18" charset="0"/>
                          </a:rPr>
                        </m:ctrlPr>
                      </m:limLowPr>
                      <m:e>
                        <m:r>
                          <m:rPr>
                            <m:sty m:val="p"/>
                          </m:rPr>
                          <a:rPr lang="fr-FR" sz="2400" b="0" strike="noStrike" spc="-1" dirty="0" smtClean="0">
                            <a:solidFill>
                              <a:srgbClr val="376092"/>
                            </a:solidFill>
                            <a:latin typeface="Cambria Math" panose="02040503050406030204" pitchFamily="18" charset="0"/>
                          </a:rPr>
                          <m:t>lim</m:t>
                        </m:r>
                      </m:e>
                      <m:lim>
                        <m:r>
                          <a:rPr lang="fr-FR" sz="2400" b="0" i="1" strike="noStrike" spc="-1" dirty="0" smtClean="0">
                            <a:solidFill>
                              <a:srgbClr val="376092"/>
                            </a:solidFill>
                            <a:latin typeface="Cambria Math" panose="02040503050406030204" pitchFamily="18" charset="0"/>
                          </a:rPr>
                          <m:t>𝑛</m:t>
                        </m:r>
                        <m:r>
                          <a:rPr lang="fr-FR" sz="2400" b="0" i="0" strike="noStrike" spc="-1" dirty="0" smtClean="0">
                            <a:solidFill>
                              <a:srgbClr val="376092"/>
                            </a:solidFill>
                            <a:latin typeface="Cambria Math" panose="02040503050406030204" pitchFamily="18" charset="0"/>
                          </a:rPr>
                          <m:t>→+∞</m:t>
                        </m:r>
                      </m:lim>
                    </m:limLow>
                    <m:r>
                      <a:rPr lang="fr-FR" sz="2400" b="0" i="1" strike="noStrike" spc="-1" dirty="0" smtClean="0">
                        <a:solidFill>
                          <a:srgbClr val="376092"/>
                        </a:solidFill>
                        <a:latin typeface="Cambria Math" panose="02040503050406030204" pitchFamily="18" charset="0"/>
                      </a:rPr>
                      <m:t> </m:t>
                    </m:r>
                    <m:d>
                      <m:dPr>
                        <m:ctrlPr>
                          <a:rPr lang="fr-FR" sz="2400" b="0" i="1" strike="noStrike" spc="-1" dirty="0" smtClean="0">
                            <a:solidFill>
                              <a:srgbClr val="376092"/>
                            </a:solidFill>
                            <a:latin typeface="Cambria Math" panose="02040503050406030204" pitchFamily="18" charset="0"/>
                          </a:rPr>
                        </m:ctrlPr>
                      </m:dPr>
                      <m:e>
                        <m:r>
                          <m:rPr>
                            <m:nor/>
                          </m:rPr>
                          <a:rPr lang="fr-FR" sz="2400" spc="-1" dirty="0">
                            <a:solidFill>
                              <a:srgbClr val="376092"/>
                            </a:solidFill>
                          </a:rPr>
                          <m:t>U</m:t>
                        </m:r>
                        <m:r>
                          <m:rPr>
                            <m:nor/>
                          </m:rPr>
                          <a:rPr lang="fr-FR" sz="2400" spc="-1" baseline="-25000" dirty="0">
                            <a:solidFill>
                              <a:srgbClr val="376092"/>
                            </a:solidFill>
                          </a:rPr>
                          <m:t>n</m:t>
                        </m:r>
                      </m:e>
                    </m:d>
                    <m:r>
                      <a:rPr lang="fr-FR" sz="2400" b="0" i="1" strike="noStrike" spc="-1" dirty="0" smtClean="0">
                        <a:solidFill>
                          <a:srgbClr val="376092"/>
                        </a:solidFill>
                        <a:latin typeface="Cambria Math" panose="02040503050406030204" pitchFamily="18" charset="0"/>
                      </a:rPr>
                      <m:t>=</m:t>
                    </m:r>
                    <m:r>
                      <m:rPr>
                        <m:nor/>
                      </m:rPr>
                      <a:rPr lang="fr-FR" sz="2400" b="0" i="0" strike="noStrike" spc="-1" dirty="0" smtClean="0">
                        <a:solidFill>
                          <a:srgbClr val="376092"/>
                        </a:solidFill>
                        <a:latin typeface="Cambria Math" panose="02040503050406030204" pitchFamily="18" charset="0"/>
                      </a:rPr>
                      <m:t>L</m:t>
                    </m:r>
                  </m:oMath>
                </a14:m>
                <a:r>
                  <a:rPr lang="fr-FR" sz="2400" spc="-1" dirty="0">
                    <a:solidFill>
                      <a:srgbClr val="376092"/>
                    </a:solidFill>
                  </a:rPr>
                  <a:t> alors </a:t>
                </a:r>
                <a14:m>
                  <m:oMath xmlns:m="http://schemas.openxmlformats.org/officeDocument/2006/math">
                    <m:limLow>
                      <m:limLowPr>
                        <m:ctrlPr>
                          <a:rPr lang="fr-FR" sz="2400" i="1" spc="-1" dirty="0">
                            <a:solidFill>
                              <a:srgbClr val="376092"/>
                            </a:solidFill>
                            <a:latin typeface="Cambria Math" panose="02040503050406030204" pitchFamily="18" charset="0"/>
                          </a:rPr>
                        </m:ctrlPr>
                      </m:limLowPr>
                      <m:e>
                        <m:r>
                          <m:rPr>
                            <m:sty m:val="p"/>
                          </m:rPr>
                          <a:rPr lang="fr-FR" sz="2400" spc="-1" dirty="0">
                            <a:solidFill>
                              <a:srgbClr val="376092"/>
                            </a:solidFill>
                            <a:latin typeface="Cambria Math" panose="02040503050406030204" pitchFamily="18" charset="0"/>
                          </a:rPr>
                          <m:t>lim</m:t>
                        </m:r>
                      </m:e>
                      <m:lim>
                        <m:r>
                          <a:rPr lang="fr-FR" sz="2400" i="1" spc="-1" dirty="0">
                            <a:solidFill>
                              <a:srgbClr val="376092"/>
                            </a:solidFill>
                            <a:latin typeface="Cambria Math" panose="02040503050406030204" pitchFamily="18" charset="0"/>
                          </a:rPr>
                          <m:t>𝑛</m:t>
                        </m:r>
                        <m:r>
                          <a:rPr lang="fr-FR" sz="2400" spc="-1" dirty="0">
                            <a:solidFill>
                              <a:srgbClr val="376092"/>
                            </a:solidFill>
                            <a:latin typeface="Cambria Math" panose="02040503050406030204" pitchFamily="18" charset="0"/>
                          </a:rPr>
                          <m:t>→+∞</m:t>
                        </m:r>
                      </m:lim>
                    </m:limLow>
                    <m:r>
                      <a:rPr lang="fr-FR" sz="2400" i="1" spc="-1" dirty="0">
                        <a:solidFill>
                          <a:srgbClr val="376092"/>
                        </a:solidFill>
                        <a:latin typeface="Cambria Math" panose="02040503050406030204" pitchFamily="18" charset="0"/>
                      </a:rPr>
                      <m:t> </m:t>
                    </m:r>
                    <m:d>
                      <m:dPr>
                        <m:ctrlPr>
                          <a:rPr lang="fr-FR" sz="2400" i="1" spc="-1" dirty="0">
                            <a:solidFill>
                              <a:srgbClr val="376092"/>
                            </a:solidFill>
                            <a:latin typeface="Cambria Math" panose="02040503050406030204" pitchFamily="18" charset="0"/>
                          </a:rPr>
                        </m:ctrlPr>
                      </m:dPr>
                      <m:e>
                        <m:r>
                          <m:rPr>
                            <m:nor/>
                          </m:rPr>
                          <a:rPr lang="fr-FR" sz="2400" spc="-1" dirty="0">
                            <a:solidFill>
                              <a:srgbClr val="376092"/>
                            </a:solidFill>
                          </a:rPr>
                          <m:t>U</m:t>
                        </m:r>
                        <m:r>
                          <m:rPr>
                            <m:nor/>
                          </m:rPr>
                          <a:rPr lang="fr-FR" sz="2400" spc="-1" baseline="-25000" dirty="0">
                            <a:solidFill>
                              <a:srgbClr val="376092"/>
                            </a:solidFill>
                          </a:rPr>
                          <m:t>n</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𝑎</m:t>
                        </m:r>
                      </m:e>
                    </m:d>
                    <m:r>
                      <a:rPr lang="fr-FR" sz="2400" i="1" spc="-1" dirty="0">
                        <a:solidFill>
                          <a:srgbClr val="376092"/>
                        </a:solidFill>
                        <a:latin typeface="Cambria Math" panose="02040503050406030204" pitchFamily="18" charset="0"/>
                      </a:rPr>
                      <m:t>=</m:t>
                    </m:r>
                    <m:r>
                      <m:rPr>
                        <m:nor/>
                      </m:rPr>
                      <a:rPr lang="fr-FR" sz="2400" b="0" i="0" spc="-1" dirty="0" smtClean="0">
                        <a:solidFill>
                          <a:srgbClr val="376092"/>
                        </a:solidFill>
                        <a:latin typeface="Cambria Math" panose="02040503050406030204" pitchFamily="18" charset="0"/>
                      </a:rPr>
                      <m:t> </m:t>
                    </m:r>
                    <m:r>
                      <m:rPr>
                        <m:nor/>
                      </m:rPr>
                      <a:rPr lang="fr-FR" sz="2400" b="0" i="0" spc="-1" dirty="0" smtClean="0">
                        <a:solidFill>
                          <a:srgbClr val="376092"/>
                        </a:solidFill>
                        <a:latin typeface="Cambria Math" panose="02040503050406030204" pitchFamily="18" charset="0"/>
                      </a:rPr>
                      <m:t>L</m:t>
                    </m:r>
                    <m:r>
                      <m:rPr>
                        <m:nor/>
                      </m:rPr>
                      <a:rPr lang="fr-FR" sz="2400" b="0" i="0" spc="-1" dirty="0" smtClean="0">
                        <a:solidFill>
                          <a:srgbClr val="376092"/>
                        </a:solidFill>
                        <a:latin typeface="Cambria Math" panose="02040503050406030204" pitchFamily="18" charset="0"/>
                      </a:rPr>
                      <m:t> + </m:t>
                    </m:r>
                    <m:r>
                      <m:rPr>
                        <m:nor/>
                      </m:rPr>
                      <a:rPr lang="fr-FR" sz="2400" b="0" i="0" spc="-1" dirty="0" smtClean="0">
                        <a:solidFill>
                          <a:srgbClr val="376092"/>
                        </a:solidFill>
                        <a:latin typeface="Cambria Math" panose="02040503050406030204" pitchFamily="18" charset="0"/>
                      </a:rPr>
                      <m:t>a</m:t>
                    </m:r>
                  </m:oMath>
                </a14:m>
                <a:endParaRPr lang="fr-FR" sz="2400" spc="-1" dirty="0">
                  <a:solidFill>
                    <a:srgbClr val="376092"/>
                  </a:solidFill>
                </a:endParaRPr>
              </a:p>
              <a:p>
                <a:pPr marL="889200" lvl="1" indent="-324000">
                  <a:spcAft>
                    <a:spcPts val="1060"/>
                  </a:spcAft>
                  <a:buClr>
                    <a:srgbClr val="000000"/>
                  </a:buClr>
                  <a:buSzPct val="45000"/>
                  <a:buFont typeface="Wingdings" charset="2"/>
                  <a:buChar char=""/>
                </a:pPr>
                <a:endParaRPr lang="fr-FR" sz="2400" spc="-1" dirty="0">
                  <a:solidFill>
                    <a:srgbClr val="376092"/>
                  </a:solidFill>
                </a:endParaRPr>
              </a:p>
              <a:p>
                <a:pPr marL="889200" lvl="1" indent="-324000">
                  <a:spcAft>
                    <a:spcPts val="1060"/>
                  </a:spcAft>
                  <a:buClr>
                    <a:srgbClr val="000000"/>
                  </a:buClr>
                  <a:buSzPct val="45000"/>
                  <a:buFont typeface="Wingdings" charset="2"/>
                  <a:buChar char=""/>
                </a:pPr>
                <a:endParaRPr lang="fr-FR" sz="2400" spc="-1" dirty="0">
                  <a:solidFill>
                    <a:srgbClr val="376092"/>
                  </a:solidFil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p:sp>
            <p:nvSpPr>
              <p:cNvPr id="140" name="TextShape 2"/>
              <p:cNvSpPr txBox="1">
                <a:spLocks noRot="1" noChangeAspect="1" noMove="1" noResize="1" noEditPoints="1" noAdjustHandles="1" noChangeArrowheads="1" noChangeShapeType="1" noTextEdit="1"/>
              </p:cNvSpPr>
              <p:nvPr/>
            </p:nvSpPr>
            <p:spPr>
              <a:xfrm>
                <a:off x="457200" y="1287262"/>
                <a:ext cx="8229240" cy="4838498"/>
              </a:xfrm>
              <a:prstGeom prst="rect">
                <a:avLst/>
              </a:prstGeom>
              <a:blipFill>
                <a:blip r:embed="rId2"/>
                <a:stretch>
                  <a:fillRect t="-1763" r="-1111"/>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50121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Généralités – aborder les suites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utilisons les suites numériques depuis longtemps en donnant par exemple le prochain terme d'une suite logique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 2, 3,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2, 4, 6</a:t>
            </a:r>
            <a:r>
              <a:rPr lang="fr-FR" sz="2400" spc="-1">
                <a:solidFill>
                  <a:srgbClr val="376092"/>
                </a:solidFill>
                <a:latin typeface="Arial"/>
              </a:rPr>
              <a:t>, 8, </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 1, 2, 3, 5, 8, 13,…</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ces exemples, il y a toujours une logique pour trouver le terme suivant.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premiers exemples nous indiquent donc qu'il y une façon mathématique de définir ces suites.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suffit de trouver la règle qui permet de calculer un terme bien précis de la suite.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29650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Généralités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suite numérique U</a:t>
                </a:r>
                <a:r>
                  <a:rPr lang="fr-FR" sz="2400" b="0" strike="noStrike" spc="-1" baseline="-25000" dirty="0">
                    <a:solidFill>
                      <a:srgbClr val="376092"/>
                    </a:solidFill>
                    <a:latin typeface="Arial"/>
                  </a:rPr>
                  <a:t>n</a:t>
                </a:r>
                <a:r>
                  <a:rPr lang="fr-FR" sz="2400" b="0" strike="noStrike" spc="-1" dirty="0">
                    <a:solidFill>
                      <a:srgbClr val="376092"/>
                    </a:solidFill>
                    <a:latin typeface="Arial"/>
                  </a:rPr>
                  <a:t> est une liste de réel (u</a:t>
                </a:r>
                <a:r>
                  <a:rPr lang="fr-FR" sz="2400" b="0" strike="noStrike" spc="-1" baseline="-25000" dirty="0">
                    <a:solidFill>
                      <a:srgbClr val="376092"/>
                    </a:solidFill>
                    <a:latin typeface="Arial"/>
                  </a:rPr>
                  <a:t>0</a:t>
                </a:r>
                <a:r>
                  <a:rPr lang="fr-FR" sz="2400" b="0" strike="noStrike" spc="-1" dirty="0">
                    <a:solidFill>
                      <a:srgbClr val="376092"/>
                    </a:solidFill>
                    <a:latin typeface="Arial"/>
                  </a:rPr>
                  <a:t>, u</a:t>
                </a:r>
                <a:r>
                  <a:rPr lang="fr-FR" sz="2400" b="0" strike="noStrike" spc="-1" baseline="-25000" dirty="0">
                    <a:solidFill>
                      <a:srgbClr val="376092"/>
                    </a:solidFill>
                    <a:latin typeface="Arial"/>
                  </a:rPr>
                  <a:t>1</a:t>
                </a:r>
                <a:r>
                  <a:rPr lang="fr-FR" sz="2400" b="0" strike="noStrike" spc="-1" dirty="0">
                    <a:solidFill>
                      <a:srgbClr val="376092"/>
                    </a:solidFill>
                    <a:latin typeface="Arial"/>
                  </a:rPr>
                  <a:t>, u</a:t>
                </a:r>
                <a:r>
                  <a:rPr lang="fr-FR" sz="2400" b="0" strike="noStrike" spc="-1" baseline="-25000" dirty="0">
                    <a:solidFill>
                      <a:srgbClr val="376092"/>
                    </a:solidFill>
                    <a:latin typeface="Arial"/>
                  </a:rPr>
                  <a:t>2</a:t>
                </a:r>
                <a:r>
                  <a:rPr lang="fr-FR" sz="2400" b="0" strike="noStrike"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éléments de la liste</a:t>
                </a:r>
                <a:r>
                  <a:rPr lang="fr-FR" sz="2400" b="0" strike="noStrike" spc="-1" dirty="0">
                    <a:solidFill>
                      <a:srgbClr val="376092"/>
                    </a:solidFill>
                    <a:latin typeface="Arial"/>
                  </a:rPr>
                  <a:t> sont appelés termes de la suite.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suite peut être définie par une fonction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U</a:t>
                </a:r>
                <a:r>
                  <a:rPr lang="fr-FR" sz="2000" b="0" strike="noStrike" spc="-1" baseline="-25000" dirty="0">
                    <a:solidFill>
                      <a:srgbClr val="376092"/>
                    </a:solidFill>
                    <a:latin typeface="Arial"/>
                  </a:rPr>
                  <a:t>n</a:t>
                </a:r>
                <a:r>
                  <a:rPr lang="fr-FR" sz="2400" b="0" strike="noStrike" spc="-1" dirty="0">
                    <a:solidFill>
                      <a:srgbClr val="376092"/>
                    </a:solidFill>
                    <a:latin typeface="Arial"/>
                  </a:rPr>
                  <a:t> = f(n)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 cas-là, on dit que f(n) est le terme général de la suite et que la suite est définie explicitement.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les premiers termes des suites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3.n + 5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2.n² + n + 3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r>
                          <a:rPr lang="fr-FR" sz="2400" spc="-1" dirty="0" smtClean="0">
                            <a:solidFill>
                              <a:srgbClr val="376092"/>
                            </a:solidFill>
                            <a:latin typeface="Cambria Math" panose="02040503050406030204" pitchFamily="18" charset="0"/>
                          </a:rPr>
                          <m:t>1</m:t>
                        </m:r>
                      </m:num>
                      <m:den>
                        <m:r>
                          <m:rPr>
                            <m:sty m:val="p"/>
                          </m:rPr>
                          <a:rPr lang="fr-FR" sz="2400" b="0" i="0" spc="-1" dirty="0" smtClean="0">
                            <a:solidFill>
                              <a:srgbClr val="376092"/>
                            </a:solidFill>
                            <a:latin typeface="Cambria Math" panose="02040503050406030204" pitchFamily="18" charset="0"/>
                          </a:rPr>
                          <m:t>n</m:t>
                        </m:r>
                        <m:r>
                          <a:rPr lang="fr-FR" sz="2400" i="0" spc="-1" dirty="0" smtClean="0">
                            <a:solidFill>
                              <a:srgbClr val="376092"/>
                            </a:solidFill>
                            <a:latin typeface="Cambria Math" panose="02040503050406030204" pitchFamily="18" charset="0"/>
                          </a:rPr>
                          <m:t>+1</m:t>
                        </m:r>
                      </m:den>
                    </m:f>
                  </m:oMath>
                </a14:m>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091954"/>
                <a:ext cx="8229240" cy="5033806"/>
              </a:xfrm>
              <a:prstGeom prst="rect">
                <a:avLst/>
              </a:prstGeom>
              <a:blipFill>
                <a:blip r:embed="rId2"/>
                <a:stretch>
                  <a:fillRect t="-1695" r="-1407"/>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Généralités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de définir une suite par récurrence, sans connaître son terme général.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cela, il faut définir 2 choses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Le premier terme de la suite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relation entre deux termes consécutifs.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d'une suite définie par récurrence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Soit (U</a:t>
            </a:r>
            <a:r>
              <a:rPr lang="fr-FR" sz="2400" spc="-1" baseline="-25000" dirty="0">
                <a:solidFill>
                  <a:srgbClr val="376092"/>
                </a:solidFill>
                <a:latin typeface="Arial"/>
              </a:rPr>
              <a:t>n</a:t>
            </a:r>
            <a:r>
              <a:rPr lang="fr-FR" sz="2400" spc="-1" dirty="0">
                <a:solidFill>
                  <a:srgbClr val="376092"/>
                </a:solidFill>
                <a:latin typeface="Arial"/>
              </a:rPr>
              <a:t>) la suite définie par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0</a:t>
            </a:r>
            <a:r>
              <a:rPr lang="fr-FR" sz="2400" spc="-1" dirty="0">
                <a:solidFill>
                  <a:srgbClr val="376092"/>
                </a:solidFill>
                <a:latin typeface="Arial"/>
              </a:rPr>
              <a:t> = 3</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3.U</a:t>
            </a:r>
            <a:r>
              <a:rPr lang="fr-FR" sz="2400" spc="-1" baseline="-25000" dirty="0">
                <a:solidFill>
                  <a:srgbClr val="376092"/>
                </a:solidFill>
                <a:latin typeface="Arial"/>
              </a:rPr>
              <a:t>n</a:t>
            </a:r>
            <a:r>
              <a:rPr lang="fr-FR" sz="2400" spc="-1" dirty="0">
                <a:solidFill>
                  <a:srgbClr val="376092"/>
                </a:solidFill>
                <a:latin typeface="Arial"/>
              </a:rPr>
              <a:t> + 4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Donner les premiers termes de U</a:t>
            </a:r>
            <a:r>
              <a:rPr lang="fr-FR" sz="2400" spc="-1" baseline="-25000" dirty="0">
                <a:solidFill>
                  <a:srgbClr val="376092"/>
                </a:solidFill>
                <a:latin typeface="Arial"/>
              </a:rPr>
              <a:t>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Représenter U</a:t>
            </a:r>
            <a:r>
              <a:rPr lang="fr-FR" sz="2400" spc="-1" baseline="-25000" dirty="0">
                <a:solidFill>
                  <a:srgbClr val="376092"/>
                </a:solidFill>
                <a:latin typeface="Arial"/>
              </a:rPr>
              <a:t>n</a:t>
            </a:r>
            <a:r>
              <a:rPr lang="fr-FR" sz="2400" spc="-1" dirty="0">
                <a:solidFill>
                  <a:srgbClr val="376092"/>
                </a:solidFill>
                <a:latin typeface="Arial"/>
              </a:rPr>
              <a:t> à l'aide d'un tableur.</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9165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Généralités – Programmons des suites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 la suite soit définie par récurrence ou explicitement, le but est de déterminer l'élément de rang n de la suite.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une fonction qui donne l'élément de rang n d'une suite définie explicitement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une fonction qui donne l'élément de rang n d'une suite définie par récurrence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 façon itérative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 façon récursive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notion de récursivité se prête très bien aux suites définies par récurrence.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3022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arithmétiques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suite Un est dite arithmétique lorsque l'on passe d'un terme au suivant en ajoutant toujours la même valeur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U</a:t>
            </a:r>
            <a:r>
              <a:rPr lang="fr-FR" sz="2400" spc="-1" baseline="-25000" dirty="0">
                <a:solidFill>
                  <a:srgbClr val="376092"/>
                </a:solidFill>
                <a:latin typeface="Arial"/>
              </a:rPr>
              <a:t>n</a:t>
            </a:r>
            <a:r>
              <a:rPr lang="fr-FR" sz="2400" spc="-1" dirty="0">
                <a:solidFill>
                  <a:srgbClr val="376092"/>
                </a:solidFill>
                <a:latin typeface="Arial"/>
              </a:rPr>
              <a:t> + 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nombre r est la raison de la suite.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1</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2</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Exprimons U</a:t>
            </a:r>
            <a:r>
              <a:rPr lang="fr-FR" sz="2400" spc="-1" baseline="-25000" dirty="0">
                <a:solidFill>
                  <a:srgbClr val="376092"/>
                </a:solidFill>
                <a:latin typeface="Arial"/>
              </a:rPr>
              <a:t>3</a:t>
            </a:r>
            <a:r>
              <a:rPr lang="fr-FR" sz="2400" spc="-1" dirty="0">
                <a:solidFill>
                  <a:srgbClr val="376092"/>
                </a:solidFill>
                <a:latin typeface="Arial"/>
              </a:rPr>
              <a:t> en fonction de U</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en conclure que pour une suite arithmétique U</a:t>
            </a:r>
            <a:r>
              <a:rPr lang="fr-FR" sz="2400" spc="-1" baseline="-25000" dirty="0">
                <a:solidFill>
                  <a:srgbClr val="376092"/>
                </a:solidFill>
                <a:latin typeface="Arial"/>
              </a:rPr>
              <a:t>n+1 </a:t>
            </a:r>
            <a:r>
              <a:rPr lang="fr-FR" sz="2400" spc="-1" dirty="0">
                <a:solidFill>
                  <a:srgbClr val="376092"/>
                </a:solidFill>
                <a:latin typeface="Arial"/>
              </a:rPr>
              <a:t>= U</a:t>
            </a:r>
            <a:r>
              <a:rPr lang="fr-FR" sz="2400" spc="-1" baseline="-25000" dirty="0">
                <a:solidFill>
                  <a:srgbClr val="376092"/>
                </a:solidFill>
                <a:latin typeface="Arial"/>
              </a:rPr>
              <a:t>n</a:t>
            </a:r>
            <a:r>
              <a:rPr lang="fr-FR" sz="2400" spc="-1" dirty="0">
                <a:solidFill>
                  <a:srgbClr val="376092"/>
                </a:solidFill>
                <a:latin typeface="Arial"/>
              </a:rPr>
              <a:t> + 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a:t>
            </a:r>
            <a:r>
              <a:rPr lang="fr-FR" sz="2400" spc="-1" dirty="0">
                <a:solidFill>
                  <a:srgbClr val="376092"/>
                </a:solidFill>
                <a:latin typeface="Arial"/>
              </a:rPr>
              <a:t> = U</a:t>
            </a:r>
            <a:r>
              <a:rPr lang="fr-FR" sz="2400" spc="-1" baseline="-25000" dirty="0">
                <a:solidFill>
                  <a:srgbClr val="376092"/>
                </a:solidFill>
                <a:latin typeface="Arial"/>
              </a:rPr>
              <a:t>0</a:t>
            </a:r>
            <a:r>
              <a:rPr lang="fr-FR" sz="2400" spc="-1" dirty="0">
                <a:solidFill>
                  <a:srgbClr val="376092"/>
                </a:solidFill>
                <a:latin typeface="Arial"/>
              </a:rPr>
              <a:t> + n*r</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058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arithmétiques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suite de terme général </a:t>
                </a:r>
                <a:r>
                  <a:rPr lang="fr-FR" sz="2400" b="0" strike="noStrike" spc="-1" dirty="0" err="1">
                    <a:solidFill>
                      <a:srgbClr val="376092"/>
                    </a:solidFill>
                    <a:latin typeface="Arial"/>
                  </a:rPr>
                  <a:t>a.n</a:t>
                </a:r>
                <a:r>
                  <a:rPr lang="fr-FR" sz="2400" b="0" strike="noStrike" spc="-1" dirty="0">
                    <a:solidFill>
                      <a:srgbClr val="376092"/>
                    </a:solidFill>
                    <a:latin typeface="Arial"/>
                  </a:rPr>
                  <a:t> + b ( avec a et b </a:t>
                </a:r>
                <a14:m>
                  <m:oMath xmlns:m="http://schemas.openxmlformats.org/officeDocument/2006/math">
                    <m:r>
                      <a:rPr lang="fr-FR" sz="2400" b="0" i="1" strike="noStrike" spc="-1" smtClean="0">
                        <a:solidFill>
                          <a:srgbClr val="376092"/>
                        </a:solidFill>
                        <a:latin typeface="Cambria Math" panose="02040503050406030204" pitchFamily="18" charset="0"/>
                      </a:rPr>
                      <m:t>𝜖</m:t>
                    </m:r>
                    <m:r>
                      <a:rPr lang="fr-FR" sz="2400" b="0" i="1" strike="noStrike" spc="-1" smtClean="0">
                        <a:solidFill>
                          <a:srgbClr val="376092"/>
                        </a:solidFill>
                        <a:latin typeface="Cambria Math" panose="02040503050406030204" pitchFamily="18" charset="0"/>
                      </a:rPr>
                      <m:t> </m:t>
                    </m:r>
                    <m:r>
                      <a:rPr lang="fr-FR" sz="2400" b="0" i="0" strike="noStrike" spc="-1" smtClean="0">
                        <a:solidFill>
                          <a:srgbClr val="376092"/>
                        </a:solidFill>
                        <a:latin typeface="Cambria Math" panose="02040503050406030204" pitchFamily="18" charset="0"/>
                      </a:rPr>
                      <m:t>ℝ</m:t>
                    </m:r>
                  </m:oMath>
                </a14:m>
                <a:r>
                  <a:rPr lang="fr-FR" sz="2400" b="0" strike="noStrike" spc="-1" dirty="0">
                    <a:solidFill>
                      <a:srgbClr val="376092"/>
                    </a:solidFill>
                    <a:latin typeface="Arial"/>
                  </a:rPr>
                  <a:t>) est également une suite arithmétique de raison a.</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 partir de U</a:t>
                </a:r>
                <a:r>
                  <a:rPr lang="fr-FR" sz="2400" spc="-1" baseline="-25000" dirty="0">
                    <a:solidFill>
                      <a:srgbClr val="376092"/>
                    </a:solidFill>
                    <a:latin typeface="Arial"/>
                  </a:rPr>
                  <a:t>n </a:t>
                </a:r>
                <a:r>
                  <a:rPr lang="fr-FR" sz="2400" spc="-1" dirty="0">
                    <a:solidFill>
                      <a:srgbClr val="376092"/>
                    </a:solidFill>
                    <a:latin typeface="Arial"/>
                  </a:rPr>
                  <a:t>= </a:t>
                </a:r>
                <a:r>
                  <a:rPr lang="fr-FR" sz="2400" spc="-1" dirty="0" err="1">
                    <a:solidFill>
                      <a:srgbClr val="376092"/>
                    </a:solidFill>
                    <a:latin typeface="Arial"/>
                  </a:rPr>
                  <a:t>a.n</a:t>
                </a:r>
                <a:r>
                  <a:rPr lang="fr-FR" sz="2400" spc="-1" dirty="0">
                    <a:solidFill>
                      <a:srgbClr val="376092"/>
                    </a:solidFill>
                    <a:latin typeface="Arial"/>
                  </a:rPr>
                  <a:t> + b calculer U</a:t>
                </a:r>
                <a:r>
                  <a:rPr lang="fr-FR" sz="2400" spc="-1" baseline="-25000" dirty="0">
                    <a:solidFill>
                      <a:srgbClr val="376092"/>
                    </a:solidFill>
                    <a:latin typeface="Arial"/>
                  </a:rPr>
                  <a:t>n+1</a:t>
                </a:r>
                <a:endParaRPr lang="fr-FR" sz="2400" b="0" strike="noStrike"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Exprimer U</a:t>
                </a:r>
                <a:r>
                  <a:rPr lang="fr-FR" sz="2400" spc="-1" baseline="-25000" dirty="0">
                    <a:solidFill>
                      <a:srgbClr val="376092"/>
                    </a:solidFill>
                    <a:latin typeface="Arial"/>
                  </a:rPr>
                  <a:t>n+1 </a:t>
                </a:r>
                <a:r>
                  <a:rPr lang="fr-FR" sz="2400" spc="-1" dirty="0">
                    <a:solidFill>
                      <a:srgbClr val="376092"/>
                    </a:solidFill>
                    <a:latin typeface="Arial"/>
                  </a:rPr>
                  <a:t>en fonction de U</a:t>
                </a:r>
                <a:r>
                  <a:rPr lang="fr-FR" sz="2400" spc="-1" baseline="-25000" dirty="0">
                    <a:solidFill>
                      <a:srgbClr val="376092"/>
                    </a:solidFill>
                    <a:latin typeface="Arial"/>
                  </a:rPr>
                  <a:t>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Conclure sur les suites de terme général </a:t>
                </a:r>
                <a:r>
                  <a:rPr lang="fr-FR" sz="2400" spc="-1" dirty="0" err="1">
                    <a:solidFill>
                      <a:srgbClr val="376092"/>
                    </a:solidFill>
                    <a:latin typeface="Arial"/>
                  </a:rPr>
                  <a:t>a.n</a:t>
                </a:r>
                <a:r>
                  <a:rPr lang="fr-FR" sz="2400" spc="-1" dirty="0">
                    <a:solidFill>
                      <a:srgbClr val="376092"/>
                    </a:solidFill>
                    <a:latin typeface="Arial"/>
                  </a:rPr>
                  <a:t> + b</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mettre en lumière une propriété sur la somme des termes d'une suite arithmétique.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Commençons par considérer la suite suivante :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0</a:t>
                </a:r>
                <a:r>
                  <a:rPr lang="fr-FR" sz="2400" spc="-1" dirty="0">
                    <a:solidFill>
                      <a:srgbClr val="376092"/>
                    </a:solidFill>
                    <a:latin typeface="Arial"/>
                  </a:rPr>
                  <a:t> = 1</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a:t>
                </a:r>
                <a:r>
                  <a:rPr lang="fr-FR" sz="2400" spc="-1" baseline="-25000" dirty="0">
                    <a:solidFill>
                      <a:srgbClr val="376092"/>
                    </a:solidFill>
                    <a:latin typeface="Arial"/>
                  </a:rPr>
                  <a:t>n+1 </a:t>
                </a:r>
                <a:r>
                  <a:rPr lang="fr-FR" sz="2400" spc="-1" dirty="0">
                    <a:solidFill>
                      <a:srgbClr val="376092"/>
                    </a:solidFill>
                    <a:latin typeface="Arial"/>
                  </a:rPr>
                  <a:t>= U</a:t>
                </a:r>
                <a:r>
                  <a:rPr lang="fr-FR" sz="2400" spc="-1" baseline="-25000" dirty="0">
                    <a:solidFill>
                      <a:srgbClr val="376092"/>
                    </a:solidFill>
                    <a:latin typeface="Arial"/>
                  </a:rPr>
                  <a:t>n</a:t>
                </a:r>
                <a:r>
                  <a:rPr lang="fr-FR" sz="2400" spc="-1" dirty="0">
                    <a:solidFill>
                      <a:srgbClr val="376092"/>
                    </a:solidFill>
                    <a:latin typeface="Arial"/>
                  </a:rPr>
                  <a:t> + 1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Calculons les premiers termes pour bien comprendre cette suite.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091954"/>
                <a:ext cx="8229240" cy="5033806"/>
              </a:xfrm>
              <a:prstGeom prst="rect">
                <a:avLst/>
              </a:prstGeom>
              <a:blipFill>
                <a:blip r:embed="rId2"/>
                <a:stretch>
                  <a:fillRect t="-1695" r="-1185" b="-13196"/>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7337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Suites particulières – Suites arithmétiques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Ecrivons les premiers termes de cette suite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ensuite cette suite à l'envers.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trouver que la somme des n premiers nombres est :</a:t>
                </a:r>
              </a:p>
              <a:p>
                <a:pPr marL="889200" lvl="1" indent="-324000">
                  <a:spcAft>
                    <a:spcPts val="1060"/>
                  </a:spcAft>
                  <a:buClr>
                    <a:srgbClr val="000000"/>
                  </a:buClr>
                  <a:buSzPct val="45000"/>
                  <a:buFont typeface="Wingdings" charset="2"/>
                  <a:buChar char=""/>
                </a:pPr>
                <a:r>
                  <a:rPr lang="fr-FR" sz="2400" spc="-1" dirty="0">
                    <a:solidFill>
                      <a:srgbClr val="376092"/>
                    </a:solidFill>
                  </a:rPr>
                  <a:t>Somme de 1 à n : </a:t>
                </a:r>
                <a14:m>
                  <m:oMath xmlns:m="http://schemas.openxmlformats.org/officeDocument/2006/math">
                    <m:f>
                      <m:fPr>
                        <m:ctrlPr>
                          <a:rPr lang="fr-FR" sz="2400" i="1" spc="-1" smtClean="0">
                            <a:solidFill>
                              <a:srgbClr val="376092"/>
                            </a:solidFill>
                            <a:latin typeface="Cambria Math" panose="02040503050406030204" pitchFamily="18" charset="0"/>
                          </a:rPr>
                        </m:ctrlPr>
                      </m:fPr>
                      <m:num>
                        <m:r>
                          <a:rPr lang="fr-FR" sz="2400" i="1" spc="-1" smtClean="0">
                            <a:solidFill>
                              <a:srgbClr val="FF0000"/>
                            </a:solidFill>
                            <a:latin typeface="Cambria Math" panose="02040503050406030204" pitchFamily="18" charset="0"/>
                          </a:rPr>
                          <m:t>𝑛</m:t>
                        </m:r>
                        <m:d>
                          <m:dPr>
                            <m:ctrlPr>
                              <a:rPr lang="fr-FR" sz="2400" i="1" spc="-1" smtClean="0">
                                <a:solidFill>
                                  <a:srgbClr val="00B050"/>
                                </a:solidFill>
                                <a:latin typeface="Cambria Math" panose="02040503050406030204" pitchFamily="18" charset="0"/>
                              </a:rPr>
                            </m:ctrlPr>
                          </m:dPr>
                          <m:e>
                            <m:r>
                              <m:rPr>
                                <m:sty m:val="p"/>
                              </m:rPr>
                              <a:rPr lang="fr-FR" sz="2400" b="0" i="0" spc="-1" smtClean="0">
                                <a:solidFill>
                                  <a:srgbClr val="00B050"/>
                                </a:solidFill>
                                <a:latin typeface="Cambria Math" panose="02040503050406030204" pitchFamily="18" charset="0"/>
                              </a:rPr>
                              <m:t>n</m:t>
                            </m:r>
                            <m:r>
                              <a:rPr lang="fr-FR" sz="2400" i="0" spc="-1">
                                <a:solidFill>
                                  <a:srgbClr val="00B050"/>
                                </a:solidFill>
                                <a:latin typeface="Cambria Math" panose="02040503050406030204" pitchFamily="18" charset="0"/>
                              </a:rPr>
                              <m:t>+1</m:t>
                            </m:r>
                          </m:e>
                        </m:d>
                      </m:num>
                      <m:den>
                        <m:r>
                          <a:rPr lang="fr-FR" sz="2400" i="0" spc="-1">
                            <a:solidFill>
                              <a:srgbClr val="376092"/>
                            </a:solidFill>
                            <a:latin typeface="Cambria Math" panose="02040503050406030204" pitchFamily="18" charset="0"/>
                          </a:rPr>
                          <m:t>2</m:t>
                        </m:r>
                      </m:den>
                    </m:f>
                  </m:oMath>
                </a14:m>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Cette formule n'est vraie que pour une suite arithmétique de raison 1, nous allons la généraliser.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construction, </a:t>
                </a:r>
                <a:r>
                  <a:rPr lang="fr-FR" sz="2400" spc="-1" dirty="0">
                    <a:solidFill>
                      <a:srgbClr val="FF0000"/>
                    </a:solidFill>
                    <a:latin typeface="Arial"/>
                  </a:rPr>
                  <a:t>n </a:t>
                </a:r>
                <a:r>
                  <a:rPr lang="fr-FR" sz="2400" spc="-1" dirty="0">
                    <a:solidFill>
                      <a:srgbClr val="376092"/>
                    </a:solidFill>
                    <a:latin typeface="Arial"/>
                  </a:rPr>
                  <a:t>est le nombre de terme alors que </a:t>
                </a:r>
                <a:r>
                  <a:rPr lang="fr-FR" sz="2400" spc="-1" dirty="0">
                    <a:solidFill>
                      <a:srgbClr val="00B050"/>
                    </a:solidFill>
                    <a:latin typeface="Arial"/>
                  </a:rPr>
                  <a:t>(n+1)</a:t>
                </a:r>
                <a:r>
                  <a:rPr lang="fr-FR" sz="2400" spc="-1" dirty="0">
                    <a:solidFill>
                      <a:srgbClr val="376092"/>
                    </a:solidFill>
                    <a:latin typeface="Arial"/>
                  </a:rPr>
                  <a:t> est le premier terme ajouter du dernier. En généralisant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Nombre de termes x </a:t>
                </a:r>
                <a14:m>
                  <m:oMath xmlns:m="http://schemas.openxmlformats.org/officeDocument/2006/math">
                    <m:d>
                      <m:dPr>
                        <m:ctrlPr>
                          <a:rPr lang="fr-FR" sz="2400" i="1" spc="-1" dirty="0" smtClean="0">
                            <a:solidFill>
                              <a:srgbClr val="376092"/>
                            </a:solidFill>
                            <a:latin typeface="Cambria Math" panose="02040503050406030204" pitchFamily="18" charset="0"/>
                          </a:rPr>
                        </m:ctrlPr>
                      </m:dPr>
                      <m:e>
                        <m:f>
                          <m:fPr>
                            <m:ctrlPr>
                              <a:rPr lang="fr-FR" sz="2400" i="1" spc="-1" dirty="0" smtClean="0">
                                <a:solidFill>
                                  <a:srgbClr val="376092"/>
                                </a:solidFill>
                                <a:latin typeface="Cambria Math" panose="02040503050406030204" pitchFamily="18" charset="0"/>
                              </a:rPr>
                            </m:ctrlPr>
                          </m:fPr>
                          <m:num>
                            <m:r>
                              <a:rPr lang="fr-FR" sz="2400" b="0" i="1" spc="-1" dirty="0" smtClean="0">
                                <a:solidFill>
                                  <a:srgbClr val="376092"/>
                                </a:solidFill>
                                <a:latin typeface="Cambria Math" panose="02040503050406030204" pitchFamily="18" charset="0"/>
                              </a:rPr>
                              <m:t>𝑃𝑟𝑒𝑚𝑖𝑒𝑟</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𝐷𝑒𝑟𝑛𝑖𝑒𝑟</m:t>
                            </m:r>
                          </m:num>
                          <m:den>
                            <m:r>
                              <a:rPr lang="fr-FR" sz="2400" i="0" spc="-1" dirty="0" smtClean="0">
                                <a:solidFill>
                                  <a:srgbClr val="376092"/>
                                </a:solidFill>
                                <a:latin typeface="Cambria Math" panose="02040503050406030204" pitchFamily="18" charset="0"/>
                              </a:rPr>
                              <m:t>2</m:t>
                            </m:r>
                          </m:den>
                        </m:f>
                      </m:e>
                    </m:d>
                  </m:oMath>
                </a14:m>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b="0" strike="noStrike" spc="-1" dirty="0">
                  <a:solidFill>
                    <a:srgbClr val="FF0000"/>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mc:Choice>
        <mc:Fallback xmlns="">
          <p:sp>
            <p:nvSpPr>
              <p:cNvPr id="140" name="TextShape 2"/>
              <p:cNvSpPr txBox="1">
                <a:spLocks noRot="1" noChangeAspect="1" noMove="1" noResize="1" noEditPoints="1" noAdjustHandles="1" noChangeArrowheads="1" noChangeShapeType="1" noTextEdit="1"/>
              </p:cNvSpPr>
              <p:nvPr/>
            </p:nvSpPr>
            <p:spPr>
              <a:xfrm>
                <a:off x="457200" y="1091954"/>
                <a:ext cx="8229240" cy="5033806"/>
              </a:xfrm>
              <a:prstGeom prst="rect">
                <a:avLst/>
              </a:prstGeom>
              <a:blipFill>
                <a:blip r:embed="rId2"/>
                <a:stretch>
                  <a:fillRect t="-1695" r="-1630" b="-5569"/>
                </a:stretch>
              </a:blipFill>
              <a:ln w="0">
                <a:noFill/>
              </a:ln>
            </p:spPr>
            <p:txBody>
              <a:bodyPr/>
              <a:lstStyle/>
              <a:p>
                <a:r>
                  <a:rPr lang="fr-FR">
                    <a:noFill/>
                  </a:rPr>
                  <a:t> </a:t>
                </a:r>
              </a:p>
            </p:txBody>
          </p:sp>
        </mc:Fallback>
      </mc:AlternateContent>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87037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0F2F5070-EFF6-4495-91E1-1FE4AEB21E0B}"/>
</file>

<file path=customXml/itemProps2.xml><?xml version="1.0" encoding="utf-8"?>
<ds:datastoreItem xmlns:ds="http://schemas.openxmlformats.org/officeDocument/2006/customXml" ds:itemID="{477B5C9A-056E-49C8-9B6C-C75CAC27A897}"/>
</file>

<file path=customXml/itemProps3.xml><?xml version="1.0" encoding="utf-8"?>
<ds:datastoreItem xmlns:ds="http://schemas.openxmlformats.org/officeDocument/2006/customXml" ds:itemID="{967CD046-96F1-4123-967B-00FD98D73865}"/>
</file>

<file path=docProps/app.xml><?xml version="1.0" encoding="utf-8"?>
<Properties xmlns="http://schemas.openxmlformats.org/officeDocument/2006/extended-properties" xmlns:vt="http://schemas.openxmlformats.org/officeDocument/2006/docPropsVTypes">
  <Template/>
  <TotalTime>5668</TotalTime>
  <Words>1768</Words>
  <Application>Microsoft Office PowerPoint</Application>
  <PresentationFormat>Affichage à l'écran (4:3)</PresentationFormat>
  <Paragraphs>353</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22</vt:i4>
      </vt:variant>
    </vt:vector>
  </HeadingPairs>
  <TitlesOfParts>
    <vt:vector size="31" baseType="lpstr">
      <vt:lpstr>Arial</vt:lpstr>
      <vt:lpstr>Calibri</vt:lpstr>
      <vt:lpstr>Cambria Math</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249</cp:revision>
  <dcterms:created xsi:type="dcterms:W3CDTF">2012-01-17T22:15:29Z</dcterms:created>
  <dcterms:modified xsi:type="dcterms:W3CDTF">2022-02-21T08:21:10Z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