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notesSlides/notesSlide1.xml" ContentType="application/vnd.openxmlformats-officedocument.presentationml.notesSlide+xml"/>
  <Override PartName="/ppt/theme/theme4.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Override1.xml" ContentType="application/vnd.openxmlformats-officedocument.themeOverride+xml"/>
  <Override PartName="/ppt/charts/style6.xml" ContentType="application/vnd.ms-office.chartstyle+xml"/>
  <Override PartName="/ppt/charts/colors6.xml" ContentType="application/vnd.ms-office.chartcolorstyle+xml"/>
  <Override PartName="/ppt/theme/theme3.xml" ContentType="application/vnd.openxmlformats-officedocument.them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2.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3.xml" ContentType="application/vnd.openxmlformats-officedocument.themeOverride+xml"/>
  <Override PartName="/ppt/charts/chart1.xml" ContentType="application/vnd.openxmlformats-officedocument.drawingml.chart+xml"/>
  <Override PartName="/ppt/charts/colors5.xml" ContentType="application/vnd.ms-office.chartcolorstyle+xml"/>
  <Override PartName="/ppt/charts/chart6.xml" ContentType="application/vnd.openxmlformats-officedocument.drawingml.chart+xml"/>
  <Override PartName="/ppt/charts/style5.xml" ContentType="application/vnd.ms-office.chartstyle+xml"/>
  <Override PartName="/ppt/charts/chart5.xml" ContentType="application/vnd.openxmlformats-officedocument.drawingml.chart+xml"/>
  <Override PartName="/ppt/charts/colors4.xml" ContentType="application/vnd.ms-office.chartcolorstyle+xml"/>
  <Override PartName="/ppt/charts/style4.xml" ContentType="application/vnd.ms-office.chartstyle+xml"/>
  <Override PartName="/ppt/charts/chart4.xml" ContentType="application/vnd.openxmlformats-officedocument.drawingml.chart+xml"/>
  <Override PartName="/ppt/charts/colors3.xml" ContentType="application/vnd.ms-office.chartcolorstyle+xml"/>
  <Override PartName="/ppt/charts/style3.xml" ContentType="application/vnd.ms-office.chartstyle+xml"/>
  <Override PartName="/ppt/charts/chart3.xml" ContentType="application/vnd.openxmlformats-officedocument.drawingml.chart+xml"/>
  <Override PartName="/ppt/charts/colors2.xml" ContentType="application/vnd.ms-office.chartcolorstyle+xml"/>
  <Override PartName="/ppt/charts/style2.xml" ContentType="application/vnd.ms-office.chartstyle+xml"/>
  <Override PartName="/ppt/charts/chart2.xml" ContentType="application/vnd.openxmlformats-officedocument.drawingml.chart+xml"/>
  <Override PartName="/ppt/charts/colors1.xml" ContentType="application/vnd.ms-office.chartcolorstyle+xml"/>
  <Override PartName="/ppt/charts/style1.xml" ContentType="application/vnd.ms-office.chartstyl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Lst>
  <p:notesMasterIdLst>
    <p:notesMasterId r:id="rId22"/>
  </p:notesMasterIdLst>
  <p:sldIdLst>
    <p:sldId id="256" r:id="rId4"/>
    <p:sldId id="257" r:id="rId5"/>
    <p:sldId id="361" r:id="rId6"/>
    <p:sldId id="362" r:id="rId7"/>
    <p:sldId id="363" r:id="rId8"/>
    <p:sldId id="364" r:id="rId9"/>
    <p:sldId id="365" r:id="rId10"/>
    <p:sldId id="366" r:id="rId11"/>
    <p:sldId id="367" r:id="rId12"/>
    <p:sldId id="368" r:id="rId13"/>
    <p:sldId id="369" r:id="rId14"/>
    <p:sldId id="370" r:id="rId15"/>
    <p:sldId id="372" r:id="rId16"/>
    <p:sldId id="371" r:id="rId17"/>
    <p:sldId id="373" r:id="rId18"/>
    <p:sldId id="374" r:id="rId19"/>
    <p:sldId id="375" r:id="rId20"/>
    <p:sldId id="281" r:id="rId21"/>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712" autoAdjust="0"/>
  </p:normalViewPr>
  <p:slideViewPr>
    <p:cSldViewPr snapToGrid="0">
      <p:cViewPr varScale="1">
        <p:scale>
          <a:sx n="108" d="100"/>
          <a:sy n="108" d="100"/>
        </p:scale>
        <p:origin x="1716" y="102"/>
      </p:cViewPr>
      <p:guideLst/>
    </p:cSldViewPr>
  </p:slideViewPr>
  <p:outlineViewPr>
    <p:cViewPr>
      <p:scale>
        <a:sx n="33" d="100"/>
        <a:sy n="33" d="100"/>
      </p:scale>
      <p:origin x="0" y="-3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customXml" Target="../customXml/item1.xml"/></Relationships>
</file>

<file path=ppt/charts/_rels/chart1.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Informatique\CCI\cours\BTS-SIO-Mathapprofondi\6_Ajustement%20affine\Exempl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Informatique\CCI\cours\BTS-SIO-Mathapprofondi\6_Ajustement%20affine\Exemple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Informatique\CCI\cours\BTS-SIO-Mathapprofondi\6_Ajustement%20affine\Exemples.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C:\Informatique\CCI\cours\BTS-SIO-Mathapprofondi\6_Ajustement%20affine\Exemples.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6615911275723939E-2"/>
          <c:y val="6.0838888025607427E-2"/>
          <c:w val="0.89455835137481332"/>
          <c:h val="0.87459584205721674"/>
        </c:manualLayout>
      </c:layout>
      <c:scatterChart>
        <c:scatterStyle val="lineMarker"/>
        <c:varyColors val="0"/>
        <c:ser>
          <c:idx val="0"/>
          <c:order val="0"/>
          <c:tx>
            <c:strRef>
              <c:f>Feuil1!$B$1</c:f>
              <c:strCache>
                <c:ptCount val="1"/>
                <c:pt idx="0">
                  <c:v>y</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Feuil1!$A$2:$A$50</c:f>
              <c:numCache>
                <c:formatCode>General</c:formatCode>
                <c:ptCount val="49"/>
                <c:pt idx="0">
                  <c:v>4.1566738997612154</c:v>
                </c:pt>
                <c:pt idx="1">
                  <c:v>0.97229757789716209</c:v>
                </c:pt>
                <c:pt idx="2">
                  <c:v>0.81283600449653881</c:v>
                </c:pt>
                <c:pt idx="3">
                  <c:v>2.1985883746806301</c:v>
                </c:pt>
                <c:pt idx="4">
                  <c:v>2.5933981131196413</c:v>
                </c:pt>
                <c:pt idx="5">
                  <c:v>9.0708047086548653</c:v>
                </c:pt>
                <c:pt idx="6">
                  <c:v>5.6114166708521616</c:v>
                </c:pt>
                <c:pt idx="7">
                  <c:v>8.0416153330237066</c:v>
                </c:pt>
                <c:pt idx="8">
                  <c:v>8.4849861081318974</c:v>
                </c:pt>
                <c:pt idx="9">
                  <c:v>8.1358867623152822</c:v>
                </c:pt>
                <c:pt idx="10">
                  <c:v>4.128576776169167</c:v>
                </c:pt>
                <c:pt idx="11">
                  <c:v>7.7035030798888133</c:v>
                </c:pt>
                <c:pt idx="12">
                  <c:v>3.8475244581256582</c:v>
                </c:pt>
                <c:pt idx="13">
                  <c:v>6.6193393186748963</c:v>
                </c:pt>
                <c:pt idx="14">
                  <c:v>6.1095571621310008</c:v>
                </c:pt>
                <c:pt idx="15">
                  <c:v>2.372833096760786</c:v>
                </c:pt>
                <c:pt idx="16">
                  <c:v>6.8602079189765375</c:v>
                </c:pt>
                <c:pt idx="17">
                  <c:v>2.4036963084024974</c:v>
                </c:pt>
                <c:pt idx="18">
                  <c:v>8.5527939836935758</c:v>
                </c:pt>
                <c:pt idx="19">
                  <c:v>7.2368464569258251</c:v>
                </c:pt>
                <c:pt idx="20">
                  <c:v>4.1882598602315948</c:v>
                </c:pt>
                <c:pt idx="21">
                  <c:v>3.5855920907837091</c:v>
                </c:pt>
                <c:pt idx="22">
                  <c:v>6.0134951317231389</c:v>
                </c:pt>
                <c:pt idx="23">
                  <c:v>9.5351745193995932</c:v>
                </c:pt>
                <c:pt idx="24">
                  <c:v>5.7899732992538233</c:v>
                </c:pt>
                <c:pt idx="25">
                  <c:v>6.1767114820777884</c:v>
                </c:pt>
                <c:pt idx="26">
                  <c:v>3.1156101707626105</c:v>
                </c:pt>
                <c:pt idx="27">
                  <c:v>7.0033235768973867</c:v>
                </c:pt>
                <c:pt idx="28">
                  <c:v>0.47112514042448428</c:v>
                </c:pt>
                <c:pt idx="29">
                  <c:v>2.5335969948676453</c:v>
                </c:pt>
                <c:pt idx="30">
                  <c:v>6.0824563148775805</c:v>
                </c:pt>
                <c:pt idx="31">
                  <c:v>0.56016449422378267</c:v>
                </c:pt>
                <c:pt idx="32">
                  <c:v>2.5214028749880502</c:v>
                </c:pt>
                <c:pt idx="33">
                  <c:v>8.7531154814678818</c:v>
                </c:pt>
                <c:pt idx="34">
                  <c:v>5.7342267858776195</c:v>
                </c:pt>
                <c:pt idx="35">
                  <c:v>0.69548217689703651</c:v>
                </c:pt>
                <c:pt idx="36">
                  <c:v>0.51581547288086504</c:v>
                </c:pt>
                <c:pt idx="37">
                  <c:v>0.78826912938220861</c:v>
                </c:pt>
                <c:pt idx="38">
                  <c:v>2.2257138624134463</c:v>
                </c:pt>
                <c:pt idx="39">
                  <c:v>3.7278308565943687</c:v>
                </c:pt>
                <c:pt idx="40">
                  <c:v>8.8845223384494041</c:v>
                </c:pt>
                <c:pt idx="41">
                  <c:v>4.0797063005654346</c:v>
                </c:pt>
                <c:pt idx="42">
                  <c:v>3.5799048639589062</c:v>
                </c:pt>
                <c:pt idx="43">
                  <c:v>5.1088021707674294</c:v>
                </c:pt>
                <c:pt idx="44">
                  <c:v>3.1507161227309108</c:v>
                </c:pt>
                <c:pt idx="45">
                  <c:v>8.2500229429206566</c:v>
                </c:pt>
                <c:pt idx="46">
                  <c:v>0.60896765094443084</c:v>
                </c:pt>
                <c:pt idx="47">
                  <c:v>0.2597979898047964</c:v>
                </c:pt>
                <c:pt idx="48">
                  <c:v>6.113037695920065</c:v>
                </c:pt>
              </c:numCache>
            </c:numRef>
          </c:xVal>
          <c:yVal>
            <c:numRef>
              <c:f>Feuil1!$B$2:$B$50</c:f>
              <c:numCache>
                <c:formatCode>General</c:formatCode>
                <c:ptCount val="49"/>
                <c:pt idx="0">
                  <c:v>5.2115644203286671</c:v>
                </c:pt>
                <c:pt idx="1">
                  <c:v>1.1253512540157948</c:v>
                </c:pt>
                <c:pt idx="2">
                  <c:v>1.3724303219093863</c:v>
                </c:pt>
                <c:pt idx="3">
                  <c:v>3.2221199644940688</c:v>
                </c:pt>
                <c:pt idx="4">
                  <c:v>2.6210654438344583</c:v>
                </c:pt>
                <c:pt idx="5">
                  <c:v>9.1358260023663078</c:v>
                </c:pt>
                <c:pt idx="6">
                  <c:v>5.6145376445842796</c:v>
                </c:pt>
                <c:pt idx="7">
                  <c:v>9.1848870857556868</c:v>
                </c:pt>
                <c:pt idx="8">
                  <c:v>8.2309228157310503</c:v>
                </c:pt>
                <c:pt idx="9">
                  <c:v>8.9682623020193191</c:v>
                </c:pt>
                <c:pt idx="10">
                  <c:v>5.3947132117093766</c:v>
                </c:pt>
                <c:pt idx="11">
                  <c:v>7.2146973996843711</c:v>
                </c:pt>
                <c:pt idx="12">
                  <c:v>4.4840762808419701</c:v>
                </c:pt>
                <c:pt idx="13">
                  <c:v>6.2000461353633254</c:v>
                </c:pt>
                <c:pt idx="14">
                  <c:v>6.2764007166835656</c:v>
                </c:pt>
                <c:pt idx="15">
                  <c:v>3.8251216340097765</c:v>
                </c:pt>
                <c:pt idx="16">
                  <c:v>6.9813006270809188</c:v>
                </c:pt>
                <c:pt idx="17">
                  <c:v>2.6673442584710516</c:v>
                </c:pt>
                <c:pt idx="18">
                  <c:v>9.5063124731429252</c:v>
                </c:pt>
                <c:pt idx="19">
                  <c:v>7.4198775097857075</c:v>
                </c:pt>
                <c:pt idx="20">
                  <c:v>4.1098245524844614</c:v>
                </c:pt>
                <c:pt idx="21">
                  <c:v>3.3082671892288964</c:v>
                </c:pt>
                <c:pt idx="22">
                  <c:v>5.762405654996277</c:v>
                </c:pt>
                <c:pt idx="23">
                  <c:v>9.6759680810734778</c:v>
                </c:pt>
                <c:pt idx="24">
                  <c:v>5.6698220991077015</c:v>
                </c:pt>
                <c:pt idx="25">
                  <c:v>6.8306981424403128</c:v>
                </c:pt>
                <c:pt idx="26">
                  <c:v>3.4488003577427961</c:v>
                </c:pt>
                <c:pt idx="27">
                  <c:v>8.2887001633337931</c:v>
                </c:pt>
                <c:pt idx="28">
                  <c:v>1.1226848506061706</c:v>
                </c:pt>
                <c:pt idx="29">
                  <c:v>2.1872262564005882</c:v>
                </c:pt>
                <c:pt idx="30">
                  <c:v>7.3920160362418645</c:v>
                </c:pt>
                <c:pt idx="31">
                  <c:v>1.0684231076240067</c:v>
                </c:pt>
                <c:pt idx="32">
                  <c:v>2.0993630075831016</c:v>
                </c:pt>
                <c:pt idx="33">
                  <c:v>8.7498410752836175</c:v>
                </c:pt>
                <c:pt idx="34">
                  <c:v>7.0534168937110078</c:v>
                </c:pt>
                <c:pt idx="35">
                  <c:v>1.6740265220931816</c:v>
                </c:pt>
                <c:pt idx="36">
                  <c:v>1.9461393395548114</c:v>
                </c:pt>
                <c:pt idx="37">
                  <c:v>1.5501934135623552</c:v>
                </c:pt>
                <c:pt idx="38">
                  <c:v>2.7281396818337447</c:v>
                </c:pt>
                <c:pt idx="39">
                  <c:v>3.9355115818822499</c:v>
                </c:pt>
                <c:pt idx="40">
                  <c:v>8.5820899429654975</c:v>
                </c:pt>
                <c:pt idx="41">
                  <c:v>5.0161924861985661</c:v>
                </c:pt>
                <c:pt idx="42">
                  <c:v>3.8903243484657386</c:v>
                </c:pt>
                <c:pt idx="43">
                  <c:v>5.1820651492323195</c:v>
                </c:pt>
                <c:pt idx="44">
                  <c:v>2.7272757465725581</c:v>
                </c:pt>
                <c:pt idx="45">
                  <c:v>7.9198656185991254</c:v>
                </c:pt>
                <c:pt idx="46">
                  <c:v>1.5227464499045822</c:v>
                </c:pt>
                <c:pt idx="47">
                  <c:v>0.76506919159568088</c:v>
                </c:pt>
                <c:pt idx="48">
                  <c:v>6.637800673159286</c:v>
                </c:pt>
              </c:numCache>
            </c:numRef>
          </c:yVal>
          <c:smooth val="0"/>
          <c:extLst>
            <c:ext xmlns:c16="http://schemas.microsoft.com/office/drawing/2014/chart" uri="{C3380CC4-5D6E-409C-BE32-E72D297353CC}">
              <c16:uniqueId val="{00000001-BE34-4DFC-9719-C8EC14F8C288}"/>
            </c:ext>
          </c:extLst>
        </c:ser>
        <c:dLbls>
          <c:showLegendKey val="0"/>
          <c:showVal val="0"/>
          <c:showCatName val="0"/>
          <c:showSerName val="0"/>
          <c:showPercent val="0"/>
          <c:showBubbleSize val="0"/>
        </c:dLbls>
        <c:axId val="777590031"/>
        <c:axId val="777590447"/>
      </c:scatterChart>
      <c:valAx>
        <c:axId val="77759003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777590447"/>
        <c:crosses val="autoZero"/>
        <c:crossBetween val="midCat"/>
      </c:valAx>
      <c:valAx>
        <c:axId val="7775904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77759003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Feuil3!$B$1</c:f>
              <c:strCache>
                <c:ptCount val="1"/>
                <c:pt idx="0">
                  <c:v>Km</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noFill/>
                <a:prstDash val="sysDot"/>
              </a:ln>
              <a:effectLst/>
            </c:spPr>
            <c:trendlineType val="linear"/>
            <c:dispRSqr val="0"/>
            <c:dispEq val="0"/>
          </c:trendline>
          <c:xVal>
            <c:numRef>
              <c:f>Feuil3!$A$3:$A$8</c:f>
              <c:numCache>
                <c:formatCode>General</c:formatCode>
                <c:ptCount val="6"/>
                <c:pt idx="0">
                  <c:v>1</c:v>
                </c:pt>
                <c:pt idx="1">
                  <c:v>2</c:v>
                </c:pt>
                <c:pt idx="2">
                  <c:v>3</c:v>
                </c:pt>
                <c:pt idx="3">
                  <c:v>4</c:v>
                </c:pt>
                <c:pt idx="4">
                  <c:v>5</c:v>
                </c:pt>
                <c:pt idx="5">
                  <c:v>6</c:v>
                </c:pt>
              </c:numCache>
            </c:numRef>
          </c:xVal>
          <c:yVal>
            <c:numRef>
              <c:f>Feuil3!$B$3:$B$8</c:f>
              <c:numCache>
                <c:formatCode>General</c:formatCode>
                <c:ptCount val="6"/>
                <c:pt idx="0">
                  <c:v>5</c:v>
                </c:pt>
                <c:pt idx="1">
                  <c:v>9</c:v>
                </c:pt>
                <c:pt idx="2">
                  <c:v>16</c:v>
                </c:pt>
                <c:pt idx="3">
                  <c:v>18</c:v>
                </c:pt>
                <c:pt idx="4">
                  <c:v>20</c:v>
                </c:pt>
                <c:pt idx="5">
                  <c:v>27</c:v>
                </c:pt>
              </c:numCache>
            </c:numRef>
          </c:yVal>
          <c:smooth val="0"/>
          <c:extLst>
            <c:ext xmlns:c16="http://schemas.microsoft.com/office/drawing/2014/chart" uri="{C3380CC4-5D6E-409C-BE32-E72D297353CC}">
              <c16:uniqueId val="{00000001-90F7-4A2F-A576-0B6B364EC0CB}"/>
            </c:ext>
          </c:extLst>
        </c:ser>
        <c:dLbls>
          <c:showLegendKey val="0"/>
          <c:showVal val="0"/>
          <c:showCatName val="0"/>
          <c:showSerName val="0"/>
          <c:showPercent val="0"/>
          <c:showBubbleSize val="0"/>
        </c:dLbls>
        <c:axId val="659084767"/>
        <c:axId val="610532959"/>
      </c:scatterChart>
      <c:valAx>
        <c:axId val="6590847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610532959"/>
        <c:crosses val="autoZero"/>
        <c:crossBetween val="midCat"/>
      </c:valAx>
      <c:valAx>
        <c:axId val="6105329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6590847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Feuil3!$B$1</c:f>
              <c:strCache>
                <c:ptCount val="1"/>
                <c:pt idx="0">
                  <c:v>Km</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Feuil3!$A$2:$A$8</c:f>
              <c:numCache>
                <c:formatCode>General</c:formatCode>
                <c:ptCount val="7"/>
                <c:pt idx="0">
                  <c:v>0</c:v>
                </c:pt>
                <c:pt idx="1">
                  <c:v>1</c:v>
                </c:pt>
                <c:pt idx="2">
                  <c:v>2</c:v>
                </c:pt>
                <c:pt idx="3">
                  <c:v>3</c:v>
                </c:pt>
                <c:pt idx="4">
                  <c:v>4</c:v>
                </c:pt>
                <c:pt idx="5">
                  <c:v>5</c:v>
                </c:pt>
                <c:pt idx="6">
                  <c:v>6</c:v>
                </c:pt>
              </c:numCache>
            </c:numRef>
          </c:xVal>
          <c:yVal>
            <c:numRef>
              <c:f>Feuil3!$B$2:$B$8</c:f>
              <c:numCache>
                <c:formatCode>General</c:formatCode>
                <c:ptCount val="7"/>
                <c:pt idx="0">
                  <c:v>0</c:v>
                </c:pt>
                <c:pt idx="1">
                  <c:v>5</c:v>
                </c:pt>
                <c:pt idx="2">
                  <c:v>9</c:v>
                </c:pt>
                <c:pt idx="3">
                  <c:v>16</c:v>
                </c:pt>
                <c:pt idx="4">
                  <c:v>18</c:v>
                </c:pt>
                <c:pt idx="5">
                  <c:v>20</c:v>
                </c:pt>
                <c:pt idx="6">
                  <c:v>27</c:v>
                </c:pt>
              </c:numCache>
            </c:numRef>
          </c:yVal>
          <c:smooth val="1"/>
          <c:extLst>
            <c:ext xmlns:c16="http://schemas.microsoft.com/office/drawing/2014/chart" uri="{C3380CC4-5D6E-409C-BE32-E72D297353CC}">
              <c16:uniqueId val="{00000000-D639-468E-AC63-4232EC8C935E}"/>
            </c:ext>
          </c:extLst>
        </c:ser>
        <c:ser>
          <c:idx val="1"/>
          <c:order val="1"/>
          <c:tx>
            <c:strRef>
              <c:f>Feuil3!$C$1</c:f>
              <c:strCache>
                <c:ptCount val="1"/>
                <c:pt idx="0">
                  <c:v>Prop 1</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Feuil3!$A$2:$A$8</c:f>
              <c:numCache>
                <c:formatCode>General</c:formatCode>
                <c:ptCount val="7"/>
                <c:pt idx="0">
                  <c:v>0</c:v>
                </c:pt>
                <c:pt idx="1">
                  <c:v>1</c:v>
                </c:pt>
                <c:pt idx="2">
                  <c:v>2</c:v>
                </c:pt>
                <c:pt idx="3">
                  <c:v>3</c:v>
                </c:pt>
                <c:pt idx="4">
                  <c:v>4</c:v>
                </c:pt>
                <c:pt idx="5">
                  <c:v>5</c:v>
                </c:pt>
                <c:pt idx="6">
                  <c:v>6</c:v>
                </c:pt>
              </c:numCache>
            </c:numRef>
          </c:xVal>
          <c:yVal>
            <c:numRef>
              <c:f>Feuil3!$C$2:$C$8</c:f>
              <c:numCache>
                <c:formatCode>General</c:formatCode>
                <c:ptCount val="7"/>
                <c:pt idx="0">
                  <c:v>1</c:v>
                </c:pt>
                <c:pt idx="1">
                  <c:v>5</c:v>
                </c:pt>
                <c:pt idx="2">
                  <c:v>9</c:v>
                </c:pt>
                <c:pt idx="3">
                  <c:v>13</c:v>
                </c:pt>
                <c:pt idx="4">
                  <c:v>17</c:v>
                </c:pt>
                <c:pt idx="5">
                  <c:v>21</c:v>
                </c:pt>
                <c:pt idx="6">
                  <c:v>25</c:v>
                </c:pt>
              </c:numCache>
            </c:numRef>
          </c:yVal>
          <c:smooth val="1"/>
          <c:extLst>
            <c:ext xmlns:c16="http://schemas.microsoft.com/office/drawing/2014/chart" uri="{C3380CC4-5D6E-409C-BE32-E72D297353CC}">
              <c16:uniqueId val="{00000001-D639-468E-AC63-4232EC8C935E}"/>
            </c:ext>
          </c:extLst>
        </c:ser>
        <c:ser>
          <c:idx val="2"/>
          <c:order val="2"/>
          <c:tx>
            <c:strRef>
              <c:f>Feuil3!$D$1</c:f>
              <c:strCache>
                <c:ptCount val="1"/>
                <c:pt idx="0">
                  <c:v>Prop 2</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Feuil3!$A$2:$A$8</c:f>
              <c:numCache>
                <c:formatCode>General</c:formatCode>
                <c:ptCount val="7"/>
                <c:pt idx="0">
                  <c:v>0</c:v>
                </c:pt>
                <c:pt idx="1">
                  <c:v>1</c:v>
                </c:pt>
                <c:pt idx="2">
                  <c:v>2</c:v>
                </c:pt>
                <c:pt idx="3">
                  <c:v>3</c:v>
                </c:pt>
                <c:pt idx="4">
                  <c:v>4</c:v>
                </c:pt>
                <c:pt idx="5">
                  <c:v>5</c:v>
                </c:pt>
                <c:pt idx="6">
                  <c:v>6</c:v>
                </c:pt>
              </c:numCache>
            </c:numRef>
          </c:xVal>
          <c:yVal>
            <c:numRef>
              <c:f>Feuil3!$D$2:$D$8</c:f>
              <c:numCache>
                <c:formatCode>General</c:formatCode>
                <c:ptCount val="7"/>
                <c:pt idx="0">
                  <c:v>0.5</c:v>
                </c:pt>
                <c:pt idx="1">
                  <c:v>4.8</c:v>
                </c:pt>
                <c:pt idx="2">
                  <c:v>9.1</c:v>
                </c:pt>
                <c:pt idx="3">
                  <c:v>13.399999999999999</c:v>
                </c:pt>
                <c:pt idx="4">
                  <c:v>17.7</c:v>
                </c:pt>
                <c:pt idx="5">
                  <c:v>22</c:v>
                </c:pt>
                <c:pt idx="6">
                  <c:v>26.299999999999997</c:v>
                </c:pt>
              </c:numCache>
            </c:numRef>
          </c:yVal>
          <c:smooth val="1"/>
          <c:extLst>
            <c:ext xmlns:c16="http://schemas.microsoft.com/office/drawing/2014/chart" uri="{C3380CC4-5D6E-409C-BE32-E72D297353CC}">
              <c16:uniqueId val="{00000002-D639-468E-AC63-4232EC8C935E}"/>
            </c:ext>
          </c:extLst>
        </c:ser>
        <c:dLbls>
          <c:showLegendKey val="0"/>
          <c:showVal val="0"/>
          <c:showCatName val="0"/>
          <c:showSerName val="0"/>
          <c:showPercent val="0"/>
          <c:showBubbleSize val="0"/>
        </c:dLbls>
        <c:axId val="908633103"/>
        <c:axId val="908641839"/>
      </c:scatterChart>
      <c:valAx>
        <c:axId val="90863310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908641839"/>
        <c:crosses val="autoZero"/>
        <c:crossBetween val="midCat"/>
      </c:valAx>
      <c:valAx>
        <c:axId val="9086418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90863310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Feuil2!$B$1</c:f>
              <c:strCache>
                <c:ptCount val="1"/>
                <c:pt idx="0">
                  <c:v>Km</c:v>
                </c:pt>
              </c:strCache>
            </c:strRef>
          </c:tx>
          <c:spPr>
            <a:ln w="19050" cap="rnd">
              <a:noFill/>
              <a:round/>
            </a:ln>
            <a:effectLst/>
          </c:spPr>
          <c:marker>
            <c:symbol val="circle"/>
            <c:size val="5"/>
            <c:spPr>
              <a:solidFill>
                <a:schemeClr val="accent1"/>
              </a:solidFill>
              <a:ln w="9525">
                <a:solidFill>
                  <a:schemeClr val="accent1"/>
                </a:solidFill>
              </a:ln>
              <a:effectLst/>
            </c:spPr>
          </c:marker>
          <c:xVal>
            <c:numRef>
              <c:f>Feuil2!$A$2:$A$50</c:f>
              <c:numCache>
                <c:formatCode>General</c:formatCode>
                <c:ptCount val="49"/>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xVal>
          <c:yVal>
            <c:numRef>
              <c:f>Feuil2!$B$2:$B$50</c:f>
              <c:numCache>
                <c:formatCode>General</c:formatCode>
                <c:ptCount val="49"/>
                <c:pt idx="0">
                  <c:v>0</c:v>
                </c:pt>
                <c:pt idx="1">
                  <c:v>0.9</c:v>
                </c:pt>
                <c:pt idx="2">
                  <c:v>4.2</c:v>
                </c:pt>
                <c:pt idx="3">
                  <c:v>8.6999999999999993</c:v>
                </c:pt>
                <c:pt idx="4">
                  <c:v>16.7</c:v>
                </c:pt>
                <c:pt idx="5">
                  <c:v>24</c:v>
                </c:pt>
                <c:pt idx="6">
                  <c:v>37</c:v>
                </c:pt>
                <c:pt idx="7">
                  <c:v>45</c:v>
                </c:pt>
                <c:pt idx="8">
                  <c:v>68</c:v>
                </c:pt>
                <c:pt idx="9">
                  <c:v>89</c:v>
                </c:pt>
                <c:pt idx="10">
                  <c:v>99</c:v>
                </c:pt>
                <c:pt idx="11">
                  <c:v>130</c:v>
                </c:pt>
                <c:pt idx="12">
                  <c:v>144</c:v>
                </c:pt>
                <c:pt idx="13">
                  <c:v>150</c:v>
                </c:pt>
                <c:pt idx="14">
                  <c:v>170</c:v>
                </c:pt>
                <c:pt idx="15">
                  <c:v>220</c:v>
                </c:pt>
                <c:pt idx="16">
                  <c:v>280</c:v>
                </c:pt>
                <c:pt idx="17">
                  <c:v>285</c:v>
                </c:pt>
                <c:pt idx="18">
                  <c:v>300</c:v>
                </c:pt>
                <c:pt idx="19">
                  <c:v>370</c:v>
                </c:pt>
                <c:pt idx="20">
                  <c:v>407</c:v>
                </c:pt>
              </c:numCache>
            </c:numRef>
          </c:yVal>
          <c:smooth val="0"/>
          <c:extLst>
            <c:ext xmlns:c16="http://schemas.microsoft.com/office/drawing/2014/chart" uri="{C3380CC4-5D6E-409C-BE32-E72D297353CC}">
              <c16:uniqueId val="{00000000-EDE9-449D-B233-4B75E9624B8D}"/>
            </c:ext>
          </c:extLst>
        </c:ser>
        <c:dLbls>
          <c:showLegendKey val="0"/>
          <c:showVal val="0"/>
          <c:showCatName val="0"/>
          <c:showSerName val="0"/>
          <c:showPercent val="0"/>
          <c:showBubbleSize val="0"/>
        </c:dLbls>
        <c:axId val="666136527"/>
        <c:axId val="666138191"/>
      </c:scatterChart>
      <c:valAx>
        <c:axId val="66613652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666138191"/>
        <c:crosses val="autoZero"/>
        <c:crossBetween val="midCat"/>
      </c:valAx>
      <c:valAx>
        <c:axId val="666138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66613652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Feuil2!$B$1</c:f>
              <c:strCache>
                <c:ptCount val="1"/>
                <c:pt idx="0">
                  <c:v>Km</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2"/>
            <c:dispRSqr val="0"/>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trendlineLbl>
          </c:trendline>
          <c:xVal>
            <c:numRef>
              <c:f>Feuil2!$A$2:$A$50</c:f>
              <c:numCache>
                <c:formatCode>General</c:formatCode>
                <c:ptCount val="49"/>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xVal>
          <c:yVal>
            <c:numRef>
              <c:f>Feuil2!$B$2:$B$50</c:f>
              <c:numCache>
                <c:formatCode>General</c:formatCode>
                <c:ptCount val="49"/>
                <c:pt idx="0">
                  <c:v>0</c:v>
                </c:pt>
                <c:pt idx="1">
                  <c:v>0.9</c:v>
                </c:pt>
                <c:pt idx="2">
                  <c:v>4.2</c:v>
                </c:pt>
                <c:pt idx="3">
                  <c:v>8.6999999999999993</c:v>
                </c:pt>
                <c:pt idx="4">
                  <c:v>16.7</c:v>
                </c:pt>
                <c:pt idx="5">
                  <c:v>24</c:v>
                </c:pt>
                <c:pt idx="6">
                  <c:v>37</c:v>
                </c:pt>
                <c:pt idx="7">
                  <c:v>45</c:v>
                </c:pt>
                <c:pt idx="8">
                  <c:v>68</c:v>
                </c:pt>
                <c:pt idx="9">
                  <c:v>89</c:v>
                </c:pt>
                <c:pt idx="10">
                  <c:v>99</c:v>
                </c:pt>
                <c:pt idx="11">
                  <c:v>130</c:v>
                </c:pt>
                <c:pt idx="12">
                  <c:v>144</c:v>
                </c:pt>
                <c:pt idx="13">
                  <c:v>150</c:v>
                </c:pt>
                <c:pt idx="14">
                  <c:v>170</c:v>
                </c:pt>
                <c:pt idx="15">
                  <c:v>220</c:v>
                </c:pt>
                <c:pt idx="16">
                  <c:v>280</c:v>
                </c:pt>
                <c:pt idx="17">
                  <c:v>285</c:v>
                </c:pt>
                <c:pt idx="18">
                  <c:v>300</c:v>
                </c:pt>
                <c:pt idx="19">
                  <c:v>370</c:v>
                </c:pt>
                <c:pt idx="20">
                  <c:v>407</c:v>
                </c:pt>
              </c:numCache>
            </c:numRef>
          </c:yVal>
          <c:smooth val="0"/>
          <c:extLst>
            <c:ext xmlns:c16="http://schemas.microsoft.com/office/drawing/2014/chart" uri="{C3380CC4-5D6E-409C-BE32-E72D297353CC}">
              <c16:uniqueId val="{00000001-EE3F-461C-9CB1-977F38A894B7}"/>
            </c:ext>
          </c:extLst>
        </c:ser>
        <c:dLbls>
          <c:showLegendKey val="0"/>
          <c:showVal val="0"/>
          <c:showCatName val="0"/>
          <c:showSerName val="0"/>
          <c:showPercent val="0"/>
          <c:showBubbleSize val="0"/>
        </c:dLbls>
        <c:axId val="666136527"/>
        <c:axId val="666138191"/>
      </c:scatterChart>
      <c:valAx>
        <c:axId val="66613652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666138191"/>
        <c:crosses val="autoZero"/>
        <c:crossBetween val="midCat"/>
      </c:valAx>
      <c:valAx>
        <c:axId val="666138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66613652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Feuil2!$B$1</c:f>
              <c:strCache>
                <c:ptCount val="1"/>
                <c:pt idx="0">
                  <c:v>Km</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noFill/>
                <a:prstDash val="sysDot"/>
              </a:ln>
              <a:effectLst/>
            </c:spPr>
            <c:trendlineType val="poly"/>
            <c:order val="2"/>
            <c:dispRSqr val="0"/>
            <c:dispEq val="0"/>
          </c:trendline>
          <c:trendline>
            <c:spPr>
              <a:ln w="19050" cap="rnd">
                <a:noFill/>
                <a:prstDash val="sysDot"/>
              </a:ln>
              <a:effectLst/>
            </c:spPr>
            <c:trendlineType val="linear"/>
            <c:dispRSqr val="0"/>
            <c:dispEq val="0"/>
          </c:trendline>
          <c:xVal>
            <c:numRef>
              <c:f>Feuil2!$A$2:$A$50</c:f>
              <c:numCache>
                <c:formatCode>General</c:formatCode>
                <c:ptCount val="49"/>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xVal>
          <c:yVal>
            <c:numRef>
              <c:f>Feuil2!$B$2:$B$50</c:f>
              <c:numCache>
                <c:formatCode>General</c:formatCode>
                <c:ptCount val="49"/>
                <c:pt idx="0">
                  <c:v>0</c:v>
                </c:pt>
                <c:pt idx="1">
                  <c:v>0.9</c:v>
                </c:pt>
                <c:pt idx="2">
                  <c:v>4.2</c:v>
                </c:pt>
                <c:pt idx="3">
                  <c:v>8.6999999999999993</c:v>
                </c:pt>
                <c:pt idx="4">
                  <c:v>16.7</c:v>
                </c:pt>
                <c:pt idx="5">
                  <c:v>24</c:v>
                </c:pt>
                <c:pt idx="6">
                  <c:v>37</c:v>
                </c:pt>
                <c:pt idx="7">
                  <c:v>45</c:v>
                </c:pt>
                <c:pt idx="8">
                  <c:v>68</c:v>
                </c:pt>
                <c:pt idx="9">
                  <c:v>89</c:v>
                </c:pt>
                <c:pt idx="10">
                  <c:v>99</c:v>
                </c:pt>
                <c:pt idx="11">
                  <c:v>130</c:v>
                </c:pt>
                <c:pt idx="12">
                  <c:v>144</c:v>
                </c:pt>
                <c:pt idx="13">
                  <c:v>150</c:v>
                </c:pt>
                <c:pt idx="14">
                  <c:v>170</c:v>
                </c:pt>
                <c:pt idx="15">
                  <c:v>220</c:v>
                </c:pt>
                <c:pt idx="16">
                  <c:v>280</c:v>
                </c:pt>
                <c:pt idx="17">
                  <c:v>285</c:v>
                </c:pt>
                <c:pt idx="18">
                  <c:v>300</c:v>
                </c:pt>
                <c:pt idx="19">
                  <c:v>370</c:v>
                </c:pt>
                <c:pt idx="20">
                  <c:v>407</c:v>
                </c:pt>
              </c:numCache>
            </c:numRef>
          </c:yVal>
          <c:smooth val="0"/>
          <c:extLst>
            <c:ext xmlns:c16="http://schemas.microsoft.com/office/drawing/2014/chart" uri="{C3380CC4-5D6E-409C-BE32-E72D297353CC}">
              <c16:uniqueId val="{00000002-953F-444B-829B-868ACE0BAEF8}"/>
            </c:ext>
          </c:extLst>
        </c:ser>
        <c:dLbls>
          <c:showLegendKey val="0"/>
          <c:showVal val="0"/>
          <c:showCatName val="0"/>
          <c:showSerName val="0"/>
          <c:showPercent val="0"/>
          <c:showBubbleSize val="0"/>
        </c:dLbls>
        <c:axId val="666136527"/>
        <c:axId val="666138191"/>
      </c:scatterChart>
      <c:valAx>
        <c:axId val="66613652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666138191"/>
        <c:crosses val="autoZero"/>
        <c:crossBetween val="midCat"/>
      </c:valAx>
      <c:valAx>
        <c:axId val="666138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66613652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Feuil2!$C$1</c:f>
              <c:strCache>
                <c:ptCount val="1"/>
                <c:pt idx="0">
                  <c:v>z</c:v>
                </c:pt>
              </c:strCache>
            </c:strRef>
          </c:tx>
          <c:spPr>
            <a:ln w="19050" cap="rnd">
              <a:noFill/>
              <a:round/>
            </a:ln>
            <a:effectLst/>
          </c:spPr>
          <c:marker>
            <c:symbol val="circle"/>
            <c:size val="5"/>
            <c:spPr>
              <a:solidFill>
                <a:schemeClr val="accent1"/>
              </a:solidFill>
              <a:ln w="9525">
                <a:solidFill>
                  <a:schemeClr val="accent1"/>
                </a:solidFill>
              </a:ln>
              <a:effectLst/>
            </c:spPr>
          </c:marker>
          <c:xVal>
            <c:numRef>
              <c:f>Feuil2!$A$2:$A$22</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xVal>
          <c:yVal>
            <c:numRef>
              <c:f>Feuil2!$C$2:$C$22</c:f>
              <c:numCache>
                <c:formatCode>General</c:formatCode>
                <c:ptCount val="21"/>
                <c:pt idx="0">
                  <c:v>0</c:v>
                </c:pt>
                <c:pt idx="1">
                  <c:v>0.94868329805051377</c:v>
                </c:pt>
                <c:pt idx="2">
                  <c:v>2.0493901531919199</c:v>
                </c:pt>
                <c:pt idx="3">
                  <c:v>2.9495762407505248</c:v>
                </c:pt>
                <c:pt idx="4">
                  <c:v>4.0865633483405102</c:v>
                </c:pt>
                <c:pt idx="5">
                  <c:v>4.8989794855663558</c:v>
                </c:pt>
                <c:pt idx="6">
                  <c:v>6.0827625302982193</c:v>
                </c:pt>
                <c:pt idx="7">
                  <c:v>6.7082039324993694</c:v>
                </c:pt>
                <c:pt idx="8">
                  <c:v>8.2462112512353212</c:v>
                </c:pt>
                <c:pt idx="9">
                  <c:v>9.4339811320566032</c:v>
                </c:pt>
                <c:pt idx="10">
                  <c:v>9.9498743710661994</c:v>
                </c:pt>
                <c:pt idx="11">
                  <c:v>11.401754250991379</c:v>
                </c:pt>
                <c:pt idx="12">
                  <c:v>12</c:v>
                </c:pt>
                <c:pt idx="13">
                  <c:v>12.24744871391589</c:v>
                </c:pt>
                <c:pt idx="14">
                  <c:v>13.038404810405298</c:v>
                </c:pt>
                <c:pt idx="15">
                  <c:v>14.832396974191326</c:v>
                </c:pt>
                <c:pt idx="16">
                  <c:v>16.733200530681511</c:v>
                </c:pt>
                <c:pt idx="17">
                  <c:v>16.881943016134134</c:v>
                </c:pt>
                <c:pt idx="18">
                  <c:v>17.320508075688775</c:v>
                </c:pt>
                <c:pt idx="19">
                  <c:v>19.235384061671343</c:v>
                </c:pt>
                <c:pt idx="20">
                  <c:v>20.174241001832016</c:v>
                </c:pt>
              </c:numCache>
            </c:numRef>
          </c:yVal>
          <c:smooth val="0"/>
          <c:extLst>
            <c:ext xmlns:c16="http://schemas.microsoft.com/office/drawing/2014/chart" uri="{C3380CC4-5D6E-409C-BE32-E72D297353CC}">
              <c16:uniqueId val="{00000000-68C4-474D-A850-33F11557CCEB}"/>
            </c:ext>
          </c:extLst>
        </c:ser>
        <c:dLbls>
          <c:showLegendKey val="0"/>
          <c:showVal val="0"/>
          <c:showCatName val="0"/>
          <c:showSerName val="0"/>
          <c:showPercent val="0"/>
          <c:showBubbleSize val="0"/>
        </c:dLbls>
        <c:axId val="977607648"/>
        <c:axId val="1225470832"/>
      </c:scatterChart>
      <c:valAx>
        <c:axId val="9776076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225470832"/>
        <c:crosses val="autoZero"/>
        <c:crossBetween val="midCat"/>
      </c:valAx>
      <c:valAx>
        <c:axId val="1225470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97760764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Feuil2!$C$1</c:f>
              <c:strCache>
                <c:ptCount val="1"/>
                <c:pt idx="0">
                  <c:v>z</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trendlineLbl>
          </c:trendline>
          <c:xVal>
            <c:numRef>
              <c:f>Feuil2!$A$2:$A$22</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xVal>
          <c:yVal>
            <c:numRef>
              <c:f>Feuil2!$C$2:$C$22</c:f>
              <c:numCache>
                <c:formatCode>General</c:formatCode>
                <c:ptCount val="21"/>
                <c:pt idx="0">
                  <c:v>0</c:v>
                </c:pt>
                <c:pt idx="1">
                  <c:v>0.94868329805051377</c:v>
                </c:pt>
                <c:pt idx="2">
                  <c:v>2.0493901531919199</c:v>
                </c:pt>
                <c:pt idx="3">
                  <c:v>2.9495762407505248</c:v>
                </c:pt>
                <c:pt idx="4">
                  <c:v>4.0865633483405102</c:v>
                </c:pt>
                <c:pt idx="5">
                  <c:v>4.8989794855663558</c:v>
                </c:pt>
                <c:pt idx="6">
                  <c:v>6.0827625302982193</c:v>
                </c:pt>
                <c:pt idx="7">
                  <c:v>6.7082039324993694</c:v>
                </c:pt>
                <c:pt idx="8">
                  <c:v>8.2462112512353212</c:v>
                </c:pt>
                <c:pt idx="9">
                  <c:v>9.4339811320566032</c:v>
                </c:pt>
                <c:pt idx="10">
                  <c:v>9.9498743710661994</c:v>
                </c:pt>
                <c:pt idx="11">
                  <c:v>11.401754250991379</c:v>
                </c:pt>
                <c:pt idx="12">
                  <c:v>12</c:v>
                </c:pt>
                <c:pt idx="13">
                  <c:v>12.24744871391589</c:v>
                </c:pt>
                <c:pt idx="14">
                  <c:v>13.038404810405298</c:v>
                </c:pt>
                <c:pt idx="15">
                  <c:v>14.832396974191326</c:v>
                </c:pt>
                <c:pt idx="16">
                  <c:v>16.733200530681511</c:v>
                </c:pt>
                <c:pt idx="17">
                  <c:v>16.881943016134134</c:v>
                </c:pt>
                <c:pt idx="18">
                  <c:v>17.320508075688775</c:v>
                </c:pt>
                <c:pt idx="19">
                  <c:v>19.235384061671343</c:v>
                </c:pt>
                <c:pt idx="20">
                  <c:v>20.174241001832016</c:v>
                </c:pt>
              </c:numCache>
            </c:numRef>
          </c:yVal>
          <c:smooth val="0"/>
          <c:extLst>
            <c:ext xmlns:c16="http://schemas.microsoft.com/office/drawing/2014/chart" uri="{C3380CC4-5D6E-409C-BE32-E72D297353CC}">
              <c16:uniqueId val="{00000001-8ED1-4AE6-8CBE-4C6970BA5F94}"/>
            </c:ext>
          </c:extLst>
        </c:ser>
        <c:dLbls>
          <c:showLegendKey val="0"/>
          <c:showVal val="0"/>
          <c:showCatName val="0"/>
          <c:showSerName val="0"/>
          <c:showPercent val="0"/>
          <c:showBubbleSize val="0"/>
        </c:dLbls>
        <c:axId val="977607648"/>
        <c:axId val="1225470832"/>
      </c:scatterChart>
      <c:valAx>
        <c:axId val="9776076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225470832"/>
        <c:crosses val="autoZero"/>
        <c:crossBetween val="midCat"/>
      </c:valAx>
      <c:valAx>
        <c:axId val="1225470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97760764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04/03/2022</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‹N°›</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6184EC8-970E-422B-BC5C-6A62245DC653}" type="slidenum">
              <a:rPr lang="fr-FR" smtClean="0"/>
              <a:t>3</a:t>
            </a:fld>
            <a:endParaRPr lang="fr-FR"/>
          </a:p>
        </p:txBody>
      </p:sp>
    </p:spTree>
    <p:extLst>
      <p:ext uri="{BB962C8B-B14F-4D97-AF65-F5344CB8AC3E}">
        <p14:creationId xmlns:p14="http://schemas.microsoft.com/office/powerpoint/2010/main" val="1489729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‹N°›</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15.xml"/><Relationship Id="rId1" Type="http://schemas.openxmlformats.org/officeDocument/2006/relationships/vmlDrawing" Target="../drawings/vmlDrawing1.vml"/><Relationship Id="rId5" Type="http://schemas.openxmlformats.org/officeDocument/2006/relationships/chart" Target="../charts/chart6.x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7.emf"/><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4149000"/>
            <a:ext cx="8380674" cy="1469520"/>
          </a:xfrm>
          <a:prstGeom prst="rect">
            <a:avLst/>
          </a:prstGeom>
          <a:noFill/>
          <a:ln w="0">
            <a:noFill/>
          </a:ln>
        </p:spPr>
        <p:txBody>
          <a:bodyPr lIns="0" tIns="0" rIns="0" bIns="0" anchor="ctr">
            <a:noAutofit/>
          </a:bodyPr>
          <a:lstStyle/>
          <a:p>
            <a:pPr algn="r"/>
            <a:r>
              <a:rPr lang="fr-FR" sz="4400" spc="-1" dirty="0">
                <a:solidFill>
                  <a:srgbClr val="376092"/>
                </a:solidFill>
                <a:latin typeface="Arial"/>
              </a:rPr>
              <a:t>Ajustement affine</a:t>
            </a:r>
            <a:br>
              <a:rPr dirty="0"/>
            </a:br>
            <a:r>
              <a:rPr lang="fr-FR" sz="4400" b="0" strike="noStrike" spc="-1" dirty="0">
                <a:solidFill>
                  <a:srgbClr val="376092"/>
                </a:solidFill>
                <a:latin typeface="Arial"/>
              </a:rPr>
              <a:t> </a:t>
            </a:r>
            <a:endParaRPr lang="en-US" sz="4400" b="0" strike="noStrike" spc="-1" dirty="0">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CCI Campus – </a:t>
            </a:r>
            <a:r>
              <a:rPr lang="fr-FR" sz="2400" spc="-1" dirty="0">
                <a:solidFill>
                  <a:srgbClr val="999999"/>
                </a:solidFill>
                <a:latin typeface="Arial"/>
              </a:rPr>
              <a:t>BTS SIO</a:t>
            </a:r>
            <a:endParaRPr lang="en-US" sz="2400" b="0" strike="noStrike" spc="-1" dirty="0">
              <a:solidFill>
                <a:srgbClr val="999999"/>
              </a:solidFill>
              <a:latin typeface="Arial"/>
            </a:endParaRPr>
          </a:p>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Philippe Schlegel</a:t>
            </a:r>
            <a:endParaRPr lang="en-US" sz="2400" b="0" strike="noStrike" spc="-1" dirty="0">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Interpolation et extrapolation</a:t>
            </a:r>
            <a:endParaRPr lang="en-US" sz="3200" b="0" strike="noStrike" spc="-1" dirty="0">
              <a:solidFill>
                <a:srgbClr val="376092"/>
              </a:solidFill>
              <a:latin typeface="Arial"/>
            </a:endParaRPr>
          </a:p>
        </p:txBody>
      </p:sp>
      <p:sp>
        <p:nvSpPr>
          <p:cNvPr id="140" name="TextShape 2"/>
          <p:cNvSpPr txBox="1"/>
          <p:nvPr/>
        </p:nvSpPr>
        <p:spPr>
          <a:xfrm>
            <a:off x="457200" y="1097324"/>
            <a:ext cx="8229240" cy="502843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Si nous reprenons la série statistique utilisée à l'exemple précédent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savons que l'ajustement affine correspondant est : y =4,2857 * x + 0,7143</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Par interpolation quel est le nombre de km parcourus pour les temps 1,5 ou 5,5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Toujours par interpolation, combien de temps nous faudra t'il pour parcourir 10 km ou 25 km ? </a:t>
            </a: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 name="Tableau 1">
            <a:extLst>
              <a:ext uri="{FF2B5EF4-FFF2-40B4-BE49-F238E27FC236}">
                <a16:creationId xmlns:a16="http://schemas.microsoft.com/office/drawing/2014/main" id="{A5121BA6-7AF9-48F7-B77F-E9792C7344A5}"/>
              </a:ext>
            </a:extLst>
          </p:cNvPr>
          <p:cNvGraphicFramePr>
            <a:graphicFrameLocks noGrp="1"/>
          </p:cNvGraphicFramePr>
          <p:nvPr>
            <p:extLst>
              <p:ext uri="{D42A27DB-BD31-4B8C-83A1-F6EECF244321}">
                <p14:modId xmlns:p14="http://schemas.microsoft.com/office/powerpoint/2010/main" val="3969468877"/>
              </p:ext>
            </p:extLst>
          </p:nvPr>
        </p:nvGraphicFramePr>
        <p:xfrm>
          <a:off x="2664781" y="1584960"/>
          <a:ext cx="1524000" cy="1524000"/>
        </p:xfrm>
        <a:graphic>
          <a:graphicData uri="http://schemas.openxmlformats.org/drawingml/2006/table">
            <a:tbl>
              <a:tblPr/>
              <a:tblGrid>
                <a:gridCol w="762000">
                  <a:extLst>
                    <a:ext uri="{9D8B030D-6E8A-4147-A177-3AD203B41FA5}">
                      <a16:colId xmlns:a16="http://schemas.microsoft.com/office/drawing/2014/main" val="1517138010"/>
                    </a:ext>
                  </a:extLst>
                </a:gridCol>
                <a:gridCol w="762000">
                  <a:extLst>
                    <a:ext uri="{9D8B030D-6E8A-4147-A177-3AD203B41FA5}">
                      <a16:colId xmlns:a16="http://schemas.microsoft.com/office/drawing/2014/main" val="4209865404"/>
                    </a:ext>
                  </a:extLst>
                </a:gridCol>
              </a:tblGrid>
              <a:tr h="190500">
                <a:tc>
                  <a:txBody>
                    <a:bodyPr/>
                    <a:lstStyle/>
                    <a:p>
                      <a:pPr algn="ctr" fontAlgn="b"/>
                      <a:r>
                        <a:rPr lang="fr-FR" sz="1100" b="0" i="0" u="none" strike="noStrike" dirty="0">
                          <a:solidFill>
                            <a:srgbClr val="FFFFFF"/>
                          </a:solidFill>
                          <a:effectLst/>
                          <a:latin typeface="Calibri" panose="020F0502020204030204" pitchFamily="34" charset="0"/>
                        </a:rPr>
                        <a:t>Temps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100" b="0" i="0" u="none" strike="noStrike">
                          <a:solidFill>
                            <a:srgbClr val="FFFFFF"/>
                          </a:solidFill>
                          <a:effectLst/>
                          <a:latin typeface="Calibri" panose="020F0502020204030204" pitchFamily="34" charset="0"/>
                        </a:rPr>
                        <a:t>Km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958472817"/>
                  </a:ext>
                </a:extLst>
              </a:tr>
              <a:tr h="190500">
                <a:tc>
                  <a:txBody>
                    <a:bodyPr/>
                    <a:lstStyle/>
                    <a:p>
                      <a:pPr algn="ctr" fontAlgn="b"/>
                      <a:r>
                        <a:rPr lang="fr-FR"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5999667"/>
                  </a:ext>
                </a:extLst>
              </a:tr>
              <a:tr h="190500">
                <a:tc>
                  <a:txBody>
                    <a:bodyPr/>
                    <a:lstStyle/>
                    <a:p>
                      <a:pPr algn="ctr" fontAlgn="b"/>
                      <a:r>
                        <a:rPr lang="fr-FR"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1476636"/>
                  </a:ext>
                </a:extLst>
              </a:tr>
              <a:tr h="190500">
                <a:tc>
                  <a:txBody>
                    <a:bodyPr/>
                    <a:lstStyle/>
                    <a:p>
                      <a:pPr algn="ctr" fontAlgn="b"/>
                      <a:r>
                        <a:rPr lang="fr-FR"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0042286"/>
                  </a:ext>
                </a:extLst>
              </a:tr>
              <a:tr h="190500">
                <a:tc>
                  <a:txBody>
                    <a:bodyPr/>
                    <a:lstStyle/>
                    <a:p>
                      <a:pPr algn="ctr" fontAlgn="b"/>
                      <a:r>
                        <a:rPr lang="fr-FR"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3473864"/>
                  </a:ext>
                </a:extLst>
              </a:tr>
              <a:tr h="190500">
                <a:tc>
                  <a:txBody>
                    <a:bodyPr/>
                    <a:lstStyle/>
                    <a:p>
                      <a:pPr algn="ctr" fontAlgn="b"/>
                      <a:r>
                        <a:rPr lang="fr-FR"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3302851"/>
                  </a:ext>
                </a:extLst>
              </a:tr>
              <a:tr h="190500">
                <a:tc>
                  <a:txBody>
                    <a:bodyPr/>
                    <a:lstStyle/>
                    <a:p>
                      <a:pPr algn="ctr" fontAlgn="b"/>
                      <a:r>
                        <a:rPr lang="fr-FR"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3590305"/>
                  </a:ext>
                </a:extLst>
              </a:tr>
              <a:tr h="190500">
                <a:tc>
                  <a:txBody>
                    <a:bodyPr/>
                    <a:lstStyle/>
                    <a:p>
                      <a:pPr algn="ctr" fontAlgn="b"/>
                      <a:r>
                        <a:rPr lang="fr-FR"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dirty="0">
                          <a:solidFill>
                            <a:srgbClr val="000000"/>
                          </a:solidFill>
                          <a:effectLst/>
                          <a:latin typeface="Calibri" panose="020F0502020204030204" pitchFamily="34" charset="0"/>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6550292"/>
                  </a:ext>
                </a:extLst>
              </a:tr>
            </a:tbl>
          </a:graphicData>
        </a:graphic>
      </p:graphicFrame>
    </p:spTree>
    <p:extLst>
      <p:ext uri="{BB962C8B-B14F-4D97-AF65-F5344CB8AC3E}">
        <p14:creationId xmlns:p14="http://schemas.microsoft.com/office/powerpoint/2010/main" val="3980639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Interpolation et extrapolation</a:t>
            </a:r>
            <a:endParaRPr lang="en-US" sz="3200" b="0" strike="noStrike" spc="-1" dirty="0">
              <a:solidFill>
                <a:srgbClr val="376092"/>
              </a:solidFill>
              <a:latin typeface="Arial"/>
            </a:endParaRPr>
          </a:p>
        </p:txBody>
      </p:sp>
      <p:sp>
        <p:nvSpPr>
          <p:cNvPr id="140" name="TextShape 2"/>
          <p:cNvSpPr txBox="1"/>
          <p:nvPr/>
        </p:nvSpPr>
        <p:spPr>
          <a:xfrm>
            <a:off x="457200" y="878889"/>
            <a:ext cx="8229240" cy="5246871"/>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Si nous reprenons la série statistique utilisée à l'exemple précédent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savons que l'ajustement affine correspondant est : y =4,2857 * x + 0,7143</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Par extrapolation quel est le nombre de km parcourus pour les temps 150 ou -1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Toujours par extrapolation, combien de temps nous faudra t'il pour parcourir 1000 km ou -10 km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Attention, ce n'est pas parce que l'extrapolation est calculable, quelle fait sens dans notre problème.  </a:t>
            </a: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 name="Tableau 1">
            <a:extLst>
              <a:ext uri="{FF2B5EF4-FFF2-40B4-BE49-F238E27FC236}">
                <a16:creationId xmlns:a16="http://schemas.microsoft.com/office/drawing/2014/main" id="{A5121BA6-7AF9-48F7-B77F-E9792C7344A5}"/>
              </a:ext>
            </a:extLst>
          </p:cNvPr>
          <p:cNvGraphicFramePr>
            <a:graphicFrameLocks noGrp="1"/>
          </p:cNvGraphicFramePr>
          <p:nvPr>
            <p:extLst>
              <p:ext uri="{D42A27DB-BD31-4B8C-83A1-F6EECF244321}">
                <p14:modId xmlns:p14="http://schemas.microsoft.com/office/powerpoint/2010/main" val="3010323130"/>
              </p:ext>
            </p:extLst>
          </p:nvPr>
        </p:nvGraphicFramePr>
        <p:xfrm>
          <a:off x="2895600" y="1417320"/>
          <a:ext cx="1524000" cy="1524000"/>
        </p:xfrm>
        <a:graphic>
          <a:graphicData uri="http://schemas.openxmlformats.org/drawingml/2006/table">
            <a:tbl>
              <a:tblPr/>
              <a:tblGrid>
                <a:gridCol w="762000">
                  <a:extLst>
                    <a:ext uri="{9D8B030D-6E8A-4147-A177-3AD203B41FA5}">
                      <a16:colId xmlns:a16="http://schemas.microsoft.com/office/drawing/2014/main" val="1517138010"/>
                    </a:ext>
                  </a:extLst>
                </a:gridCol>
                <a:gridCol w="762000">
                  <a:extLst>
                    <a:ext uri="{9D8B030D-6E8A-4147-A177-3AD203B41FA5}">
                      <a16:colId xmlns:a16="http://schemas.microsoft.com/office/drawing/2014/main" val="4209865404"/>
                    </a:ext>
                  </a:extLst>
                </a:gridCol>
              </a:tblGrid>
              <a:tr h="190500">
                <a:tc>
                  <a:txBody>
                    <a:bodyPr/>
                    <a:lstStyle/>
                    <a:p>
                      <a:pPr algn="ctr" fontAlgn="b"/>
                      <a:r>
                        <a:rPr lang="fr-FR" sz="1100" b="0" i="0" u="none" strike="noStrike" dirty="0">
                          <a:solidFill>
                            <a:srgbClr val="FFFFFF"/>
                          </a:solidFill>
                          <a:effectLst/>
                          <a:latin typeface="Calibri" panose="020F0502020204030204" pitchFamily="34" charset="0"/>
                        </a:rPr>
                        <a:t>Temps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100" b="0" i="0" u="none" strike="noStrike" dirty="0">
                          <a:solidFill>
                            <a:srgbClr val="FFFFFF"/>
                          </a:solidFill>
                          <a:effectLst/>
                          <a:latin typeface="Calibri" panose="020F0502020204030204" pitchFamily="34" charset="0"/>
                        </a:rPr>
                        <a:t>Km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958472817"/>
                  </a:ext>
                </a:extLst>
              </a:tr>
              <a:tr h="190500">
                <a:tc>
                  <a:txBody>
                    <a:bodyPr/>
                    <a:lstStyle/>
                    <a:p>
                      <a:pPr algn="ctr" fontAlgn="b"/>
                      <a:r>
                        <a:rPr lang="fr-FR"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5999667"/>
                  </a:ext>
                </a:extLst>
              </a:tr>
              <a:tr h="190500">
                <a:tc>
                  <a:txBody>
                    <a:bodyPr/>
                    <a:lstStyle/>
                    <a:p>
                      <a:pPr algn="ctr" fontAlgn="b"/>
                      <a:r>
                        <a:rPr lang="fr-FR"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1476636"/>
                  </a:ext>
                </a:extLst>
              </a:tr>
              <a:tr h="190500">
                <a:tc>
                  <a:txBody>
                    <a:bodyPr/>
                    <a:lstStyle/>
                    <a:p>
                      <a:pPr algn="ctr" fontAlgn="b"/>
                      <a:r>
                        <a:rPr lang="fr-FR"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0042286"/>
                  </a:ext>
                </a:extLst>
              </a:tr>
              <a:tr h="190500">
                <a:tc>
                  <a:txBody>
                    <a:bodyPr/>
                    <a:lstStyle/>
                    <a:p>
                      <a:pPr algn="ctr" fontAlgn="b"/>
                      <a:r>
                        <a:rPr lang="fr-FR"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3473864"/>
                  </a:ext>
                </a:extLst>
              </a:tr>
              <a:tr h="190500">
                <a:tc>
                  <a:txBody>
                    <a:bodyPr/>
                    <a:lstStyle/>
                    <a:p>
                      <a:pPr algn="ctr" fontAlgn="b"/>
                      <a:r>
                        <a:rPr lang="fr-FR"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3302851"/>
                  </a:ext>
                </a:extLst>
              </a:tr>
              <a:tr h="190500">
                <a:tc>
                  <a:txBody>
                    <a:bodyPr/>
                    <a:lstStyle/>
                    <a:p>
                      <a:pPr algn="ctr" fontAlgn="b"/>
                      <a:r>
                        <a:rPr lang="fr-FR"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3590305"/>
                  </a:ext>
                </a:extLst>
              </a:tr>
              <a:tr h="190500">
                <a:tc>
                  <a:txBody>
                    <a:bodyPr/>
                    <a:lstStyle/>
                    <a:p>
                      <a:pPr algn="ctr" fontAlgn="b"/>
                      <a:r>
                        <a:rPr lang="fr-FR"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dirty="0">
                          <a:solidFill>
                            <a:srgbClr val="000000"/>
                          </a:solidFill>
                          <a:effectLst/>
                          <a:latin typeface="Calibri" panose="020F0502020204030204" pitchFamily="34" charset="0"/>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6550292"/>
                  </a:ext>
                </a:extLst>
              </a:tr>
            </a:tbl>
          </a:graphicData>
        </a:graphic>
      </p:graphicFrame>
    </p:spTree>
    <p:extLst>
      <p:ext uri="{BB962C8B-B14F-4D97-AF65-F5344CB8AC3E}">
        <p14:creationId xmlns:p14="http://schemas.microsoft.com/office/powerpoint/2010/main" val="1042743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Ajustement affine par changement de  variable</a:t>
            </a:r>
            <a:endParaRPr lang="en-US" sz="3200" b="0" strike="noStrike" spc="-1" dirty="0">
              <a:solidFill>
                <a:srgbClr val="376092"/>
              </a:solidFill>
              <a:latin typeface="Arial"/>
            </a:endParaRPr>
          </a:p>
        </p:txBody>
      </p:sp>
      <p:sp>
        <p:nvSpPr>
          <p:cNvPr id="140" name="TextShape 2"/>
          <p:cNvSpPr txBox="1"/>
          <p:nvPr/>
        </p:nvSpPr>
        <p:spPr>
          <a:xfrm>
            <a:off x="457200" y="1287262"/>
            <a:ext cx="8229240" cy="4838498"/>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Nous nous retrouvons parfois dans une situation ou l'ajustement n'est clairement pas une ligne droite :</a:t>
            </a: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somme dans ce cas là plutôt dans un ajustement parabolique (exemple : f(x) = x²).</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but ici est de revenir à un cas où nous pouvons à nouveau définir un ajustement affine.</a:t>
            </a: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6" name="Graphique 5">
            <a:extLst>
              <a:ext uri="{FF2B5EF4-FFF2-40B4-BE49-F238E27FC236}">
                <a16:creationId xmlns:a16="http://schemas.microsoft.com/office/drawing/2014/main" id="{AE98F811-A228-467C-9AD7-3333484BAE2F}"/>
              </a:ext>
            </a:extLst>
          </p:cNvPr>
          <p:cNvGraphicFramePr>
            <a:graphicFrameLocks/>
          </p:cNvGraphicFramePr>
          <p:nvPr>
            <p:extLst>
              <p:ext uri="{D42A27DB-BD31-4B8C-83A1-F6EECF244321}">
                <p14:modId xmlns:p14="http://schemas.microsoft.com/office/powerpoint/2010/main" val="530346873"/>
              </p:ext>
            </p:extLst>
          </p:nvPr>
        </p:nvGraphicFramePr>
        <p:xfrm>
          <a:off x="2163262" y="2024652"/>
          <a:ext cx="4317438" cy="28086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12013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Ajustement affine par changement de  variable</a:t>
            </a:r>
            <a:endParaRPr lang="en-US" sz="3200" b="0" strike="noStrike" spc="-1" dirty="0">
              <a:solidFill>
                <a:srgbClr val="376092"/>
              </a:solidFill>
              <a:latin typeface="Arial"/>
            </a:endParaRPr>
          </a:p>
        </p:txBody>
      </p:sp>
      <p:sp>
        <p:nvSpPr>
          <p:cNvPr id="140" name="TextShape 2"/>
          <p:cNvSpPr txBox="1"/>
          <p:nvPr/>
        </p:nvSpPr>
        <p:spPr>
          <a:xfrm>
            <a:off x="457200" y="1287262"/>
            <a:ext cx="8229240" cy="4838498"/>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fois de plus, le tableur est parfaitement capable de nous fournir une courbe de tendance polynomiale :</a:t>
            </a:r>
          </a:p>
          <a:p>
            <a:pPr marL="108000">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Cette équation pourrait nous servir pour nos interpolations et extrapolations, mais essayons de nous remettre dans le cas d'un ajustement affine.</a:t>
            </a: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7" name="Graphique 6">
            <a:extLst>
              <a:ext uri="{FF2B5EF4-FFF2-40B4-BE49-F238E27FC236}">
                <a16:creationId xmlns:a16="http://schemas.microsoft.com/office/drawing/2014/main" id="{AE98F811-A228-467C-9AD7-3333484BAE2F}"/>
              </a:ext>
            </a:extLst>
          </p:cNvPr>
          <p:cNvGraphicFramePr>
            <a:graphicFrameLocks/>
          </p:cNvGraphicFramePr>
          <p:nvPr>
            <p:extLst>
              <p:ext uri="{D42A27DB-BD31-4B8C-83A1-F6EECF244321}">
                <p14:modId xmlns:p14="http://schemas.microsoft.com/office/powerpoint/2010/main" val="597277002"/>
              </p:ext>
            </p:extLst>
          </p:nvPr>
        </p:nvGraphicFramePr>
        <p:xfrm>
          <a:off x="1896931" y="2079397"/>
          <a:ext cx="4761321" cy="30040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1056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Ajustement affine par changement de  variable</a:t>
            </a:r>
            <a:endParaRPr lang="en-US" sz="3200" b="0" strike="noStrike" spc="-1" dirty="0">
              <a:solidFill>
                <a:srgbClr val="376092"/>
              </a:solidFill>
              <a:latin typeface="Arial"/>
            </a:endParaRPr>
          </a:p>
        </p:txBody>
      </p:sp>
      <p:sp>
        <p:nvSpPr>
          <p:cNvPr id="140" name="TextShape 2"/>
          <p:cNvSpPr txBox="1"/>
          <p:nvPr/>
        </p:nvSpPr>
        <p:spPr>
          <a:xfrm>
            <a:off x="457200" y="1287262"/>
            <a:ext cx="6769223" cy="4838498"/>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Disons que l'exemple ci-dessous représente toujours un véhicule qui se déplace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X : représente le temps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Y : représente la distance parcourue</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Cette fois-ci nous sommes plus dans la modélisation d'une course de dragsters, en accélération constante.</a:t>
            </a: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 name="Objet 1">
            <a:extLst>
              <a:ext uri="{FF2B5EF4-FFF2-40B4-BE49-F238E27FC236}">
                <a16:creationId xmlns:a16="http://schemas.microsoft.com/office/drawing/2014/main" id="{4D2245D3-2431-4507-B3EA-A33E7251ECE2}"/>
              </a:ext>
            </a:extLst>
          </p:cNvPr>
          <p:cNvGraphicFramePr>
            <a:graphicFrameLocks noChangeAspect="1"/>
          </p:cNvGraphicFramePr>
          <p:nvPr>
            <p:extLst>
              <p:ext uri="{D42A27DB-BD31-4B8C-83A1-F6EECF244321}">
                <p14:modId xmlns:p14="http://schemas.microsoft.com/office/powerpoint/2010/main" val="642465253"/>
              </p:ext>
            </p:extLst>
          </p:nvPr>
        </p:nvGraphicFramePr>
        <p:xfrm>
          <a:off x="7418450" y="1481137"/>
          <a:ext cx="1533525" cy="4200525"/>
        </p:xfrm>
        <a:graphic>
          <a:graphicData uri="http://schemas.openxmlformats.org/presentationml/2006/ole">
            <mc:AlternateContent xmlns:mc="http://schemas.openxmlformats.org/markup-compatibility/2006">
              <mc:Choice xmlns:v="urn:schemas-microsoft-com:vml" Requires="v">
                <p:oleObj spid="_x0000_s2052" name="Worksheet" r:id="rId3" imgW="1533378" imgH="4200525" progId="Excel.Sheet.12">
                  <p:embed/>
                </p:oleObj>
              </mc:Choice>
              <mc:Fallback>
                <p:oleObj name="Worksheet" r:id="rId3" imgW="1533378" imgH="4200525" progId="Excel.Sheet.12">
                  <p:embed/>
                  <p:pic>
                    <p:nvPicPr>
                      <p:cNvPr id="0" name=""/>
                      <p:cNvPicPr/>
                      <p:nvPr/>
                    </p:nvPicPr>
                    <p:blipFill>
                      <a:blip r:embed="rId4"/>
                      <a:stretch>
                        <a:fillRect/>
                      </a:stretch>
                    </p:blipFill>
                    <p:spPr>
                      <a:xfrm>
                        <a:off x="7418450" y="1481137"/>
                        <a:ext cx="1533525" cy="4200525"/>
                      </a:xfrm>
                      <a:prstGeom prst="rect">
                        <a:avLst/>
                      </a:prstGeom>
                    </p:spPr>
                  </p:pic>
                </p:oleObj>
              </mc:Fallback>
            </mc:AlternateContent>
          </a:graphicData>
        </a:graphic>
      </p:graphicFrame>
      <p:graphicFrame>
        <p:nvGraphicFramePr>
          <p:cNvPr id="7" name="Graphique 6">
            <a:extLst>
              <a:ext uri="{FF2B5EF4-FFF2-40B4-BE49-F238E27FC236}">
                <a16:creationId xmlns:a16="http://schemas.microsoft.com/office/drawing/2014/main" id="{AE98F811-A228-467C-9AD7-3333484BAE2F}"/>
              </a:ext>
            </a:extLst>
          </p:cNvPr>
          <p:cNvGraphicFramePr>
            <a:graphicFrameLocks/>
          </p:cNvGraphicFramePr>
          <p:nvPr>
            <p:extLst>
              <p:ext uri="{D42A27DB-BD31-4B8C-83A1-F6EECF244321}">
                <p14:modId xmlns:p14="http://schemas.microsoft.com/office/powerpoint/2010/main" val="4240985781"/>
              </p:ext>
            </p:extLst>
          </p:nvPr>
        </p:nvGraphicFramePr>
        <p:xfrm>
          <a:off x="1892424" y="3148220"/>
          <a:ext cx="4148762" cy="242251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606654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Ajustement affine par changement de  variable</a:t>
            </a:r>
            <a:endParaRPr lang="en-US" sz="3200" b="0" strike="noStrike" spc="-1" dirty="0">
              <a:solidFill>
                <a:srgbClr val="376092"/>
              </a:solidFill>
              <a:latin typeface="Arial"/>
            </a:endParaRPr>
          </a:p>
        </p:txBody>
      </p:sp>
      <p:sp>
        <p:nvSpPr>
          <p:cNvPr id="140" name="TextShape 2"/>
          <p:cNvSpPr txBox="1"/>
          <p:nvPr/>
        </p:nvSpPr>
        <p:spPr>
          <a:xfrm>
            <a:off x="457200" y="1287262"/>
            <a:ext cx="6138909" cy="4838498"/>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Pour retomber sur un ajustement affine, si on pense que la courbe de tendance a une forme y = x², il suffit de faire un changement de variable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Posons z = racine(y)</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Calculons z:</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Cette fois nous sommes sur quelque chose de plus linéaire.</a:t>
            </a:r>
          </a:p>
          <a:p>
            <a:pPr marL="108000">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 name="Image 1">
            <a:extLst>
              <a:ext uri="{FF2B5EF4-FFF2-40B4-BE49-F238E27FC236}">
                <a16:creationId xmlns:a16="http://schemas.microsoft.com/office/drawing/2014/main" id="{03F234B3-2EDA-46D8-8F56-1D49057B653C}"/>
              </a:ext>
            </a:extLst>
          </p:cNvPr>
          <p:cNvPicPr>
            <a:picLocks noChangeAspect="1"/>
          </p:cNvPicPr>
          <p:nvPr/>
        </p:nvPicPr>
        <p:blipFill>
          <a:blip r:embed="rId2"/>
          <a:stretch>
            <a:fillRect/>
          </a:stretch>
        </p:blipFill>
        <p:spPr>
          <a:xfrm>
            <a:off x="6772835" y="1287262"/>
            <a:ext cx="2305050" cy="4210050"/>
          </a:xfrm>
          <a:prstGeom prst="rect">
            <a:avLst/>
          </a:prstGeom>
        </p:spPr>
      </p:pic>
      <p:graphicFrame>
        <p:nvGraphicFramePr>
          <p:cNvPr id="8" name="Graphique 7">
            <a:extLst>
              <a:ext uri="{FF2B5EF4-FFF2-40B4-BE49-F238E27FC236}">
                <a16:creationId xmlns:a16="http://schemas.microsoft.com/office/drawing/2014/main" id="{6642F205-3213-4F0A-B521-D27AAC5DFB2C}"/>
              </a:ext>
            </a:extLst>
          </p:cNvPr>
          <p:cNvGraphicFramePr>
            <a:graphicFrameLocks/>
          </p:cNvGraphicFramePr>
          <p:nvPr>
            <p:extLst>
              <p:ext uri="{D42A27DB-BD31-4B8C-83A1-F6EECF244321}">
                <p14:modId xmlns:p14="http://schemas.microsoft.com/office/powerpoint/2010/main" val="428813233"/>
              </p:ext>
            </p:extLst>
          </p:nvPr>
        </p:nvGraphicFramePr>
        <p:xfrm>
          <a:off x="1478132" y="3807116"/>
          <a:ext cx="3670916" cy="21147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71801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Ajustement affine par changement de  variable</a:t>
            </a:r>
            <a:endParaRPr lang="en-US" sz="3200" b="0" strike="noStrike" spc="-1" dirty="0">
              <a:solidFill>
                <a:srgbClr val="376092"/>
              </a:solidFill>
              <a:latin typeface="Arial"/>
            </a:endParaRPr>
          </a:p>
        </p:txBody>
      </p:sp>
      <p:sp>
        <p:nvSpPr>
          <p:cNvPr id="140" name="TextShape 2"/>
          <p:cNvSpPr txBox="1"/>
          <p:nvPr/>
        </p:nvSpPr>
        <p:spPr>
          <a:xfrm>
            <a:off x="457200" y="1287262"/>
            <a:ext cx="8420470" cy="4838498"/>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Nous pouvons donc calculer l'équation de la droite d'ajustement affine dans ce cas là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Cette équation va nous servir à interpoler et extrapoler des valeurs.</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7" name="Graphique 6">
            <a:extLst>
              <a:ext uri="{FF2B5EF4-FFF2-40B4-BE49-F238E27FC236}">
                <a16:creationId xmlns:a16="http://schemas.microsoft.com/office/drawing/2014/main" id="{6642F205-3213-4F0A-B521-D27AAC5DFB2C}"/>
              </a:ext>
            </a:extLst>
          </p:cNvPr>
          <p:cNvGraphicFramePr>
            <a:graphicFrameLocks/>
          </p:cNvGraphicFramePr>
          <p:nvPr>
            <p:extLst>
              <p:ext uri="{D42A27DB-BD31-4B8C-83A1-F6EECF244321}">
                <p14:modId xmlns:p14="http://schemas.microsoft.com/office/powerpoint/2010/main" val="835081694"/>
              </p:ext>
            </p:extLst>
          </p:nvPr>
        </p:nvGraphicFramePr>
        <p:xfrm>
          <a:off x="205518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361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Changement de variable - Interpolation et extrapolation</a:t>
            </a:r>
            <a:endParaRPr lang="en-US" sz="3200" b="0" strike="noStrike" spc="-1" dirty="0">
              <a:solidFill>
                <a:srgbClr val="376092"/>
              </a:solidFill>
              <a:latin typeface="Arial"/>
            </a:endParaRPr>
          </a:p>
        </p:txBody>
      </p:sp>
      <p:sp>
        <p:nvSpPr>
          <p:cNvPr id="140" name="TextShape 2"/>
          <p:cNvSpPr txBox="1"/>
          <p:nvPr/>
        </p:nvSpPr>
        <p:spPr>
          <a:xfrm>
            <a:off x="457200" y="1296140"/>
            <a:ext cx="6283171" cy="482962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Si nous reprenons notre série statistique.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savons que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ajustement affine est : z =0,99 * x + 0,021</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Z = racine(y) donc y = z²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Par interpolation quel est le nombre de km parcourus pour les temps 1,5 ou 5,5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Toujours par interpolation, combien de temps nous faudra t'il pour parcourir 10 km ou 25 km ? </a:t>
            </a: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4" name="Tableau 3">
            <a:extLst>
              <a:ext uri="{FF2B5EF4-FFF2-40B4-BE49-F238E27FC236}">
                <a16:creationId xmlns:a16="http://schemas.microsoft.com/office/drawing/2014/main" id="{23E8C068-61BB-40FA-9B87-3A8654F403E2}"/>
              </a:ext>
            </a:extLst>
          </p:cNvPr>
          <p:cNvGraphicFramePr>
            <a:graphicFrameLocks noGrp="1"/>
          </p:cNvGraphicFramePr>
          <p:nvPr>
            <p:extLst>
              <p:ext uri="{D42A27DB-BD31-4B8C-83A1-F6EECF244321}">
                <p14:modId xmlns:p14="http://schemas.microsoft.com/office/powerpoint/2010/main" val="3663417555"/>
              </p:ext>
            </p:extLst>
          </p:nvPr>
        </p:nvGraphicFramePr>
        <p:xfrm>
          <a:off x="6740371" y="1296140"/>
          <a:ext cx="2286000" cy="4191000"/>
        </p:xfrm>
        <a:graphic>
          <a:graphicData uri="http://schemas.openxmlformats.org/drawingml/2006/table">
            <a:tbl>
              <a:tblPr/>
              <a:tblGrid>
                <a:gridCol w="762000">
                  <a:extLst>
                    <a:ext uri="{9D8B030D-6E8A-4147-A177-3AD203B41FA5}">
                      <a16:colId xmlns:a16="http://schemas.microsoft.com/office/drawing/2014/main" val="3070915840"/>
                    </a:ext>
                  </a:extLst>
                </a:gridCol>
                <a:gridCol w="762000">
                  <a:extLst>
                    <a:ext uri="{9D8B030D-6E8A-4147-A177-3AD203B41FA5}">
                      <a16:colId xmlns:a16="http://schemas.microsoft.com/office/drawing/2014/main" val="3086980445"/>
                    </a:ext>
                  </a:extLst>
                </a:gridCol>
                <a:gridCol w="762000">
                  <a:extLst>
                    <a:ext uri="{9D8B030D-6E8A-4147-A177-3AD203B41FA5}">
                      <a16:colId xmlns:a16="http://schemas.microsoft.com/office/drawing/2014/main" val="3070235526"/>
                    </a:ext>
                  </a:extLst>
                </a:gridCol>
              </a:tblGrid>
              <a:tr h="190500">
                <a:tc>
                  <a:txBody>
                    <a:bodyPr/>
                    <a:lstStyle/>
                    <a:p>
                      <a:pPr algn="ctr" fontAlgn="b"/>
                      <a:r>
                        <a:rPr lang="fr-FR" sz="1100" b="0" i="0" u="none" strike="noStrike">
                          <a:solidFill>
                            <a:srgbClr val="FFFFFF"/>
                          </a:solidFill>
                          <a:effectLst/>
                          <a:latin typeface="Calibri" panose="020F0502020204030204" pitchFamily="34" charset="0"/>
                        </a:rPr>
                        <a:t>Temps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100" b="0" i="0" u="none" strike="noStrike">
                          <a:solidFill>
                            <a:srgbClr val="FFFFFF"/>
                          </a:solidFill>
                          <a:effectLst/>
                          <a:latin typeface="Calibri" panose="020F0502020204030204" pitchFamily="34" charset="0"/>
                        </a:rPr>
                        <a:t>Km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100" b="0" i="0" u="none" strike="noStrike">
                          <a:solidFill>
                            <a:srgbClr val="FFFFFF"/>
                          </a:solidFill>
                          <a:effectLst/>
                          <a:latin typeface="Calibri" panose="020F0502020204030204" pitchFamily="34" charset="0"/>
                        </a:rPr>
                        <a:t>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4287394060"/>
                  </a:ext>
                </a:extLst>
              </a:tr>
              <a:tr h="190500">
                <a:tc>
                  <a:txBody>
                    <a:bodyPr/>
                    <a:lstStyle/>
                    <a:p>
                      <a:pPr algn="ctr" fontAlgn="b"/>
                      <a:r>
                        <a:rPr lang="fr-FR"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4958953"/>
                  </a:ext>
                </a:extLst>
              </a:tr>
              <a:tr h="190500">
                <a:tc>
                  <a:txBody>
                    <a:bodyPr/>
                    <a:lstStyle/>
                    <a:p>
                      <a:pPr algn="ctr" fontAlgn="b"/>
                      <a:r>
                        <a:rPr lang="fr-FR"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0,9486833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6420917"/>
                  </a:ext>
                </a:extLst>
              </a:tr>
              <a:tr h="190500">
                <a:tc>
                  <a:txBody>
                    <a:bodyPr/>
                    <a:lstStyle/>
                    <a:p>
                      <a:pPr algn="ctr" fontAlgn="b"/>
                      <a:r>
                        <a:rPr lang="fr-FR"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2,04939015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05296"/>
                  </a:ext>
                </a:extLst>
              </a:tr>
              <a:tr h="190500">
                <a:tc>
                  <a:txBody>
                    <a:bodyPr/>
                    <a:lstStyle/>
                    <a:p>
                      <a:pPr algn="ctr" fontAlgn="b"/>
                      <a:r>
                        <a:rPr lang="fr-FR"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2,94957624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3762517"/>
                  </a:ext>
                </a:extLst>
              </a:tr>
              <a:tr h="190500">
                <a:tc>
                  <a:txBody>
                    <a:bodyPr/>
                    <a:lstStyle/>
                    <a:p>
                      <a:pPr algn="ctr" fontAlgn="b"/>
                      <a:r>
                        <a:rPr lang="fr-FR"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4,08656335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6834298"/>
                  </a:ext>
                </a:extLst>
              </a:tr>
              <a:tr h="190500">
                <a:tc>
                  <a:txBody>
                    <a:bodyPr/>
                    <a:lstStyle/>
                    <a:p>
                      <a:pPr algn="ctr" fontAlgn="b"/>
                      <a:r>
                        <a:rPr lang="fr-FR"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4,89897949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8021258"/>
                  </a:ext>
                </a:extLst>
              </a:tr>
              <a:tr h="190500">
                <a:tc>
                  <a:txBody>
                    <a:bodyPr/>
                    <a:lstStyle/>
                    <a:p>
                      <a:pPr algn="ctr" fontAlgn="b"/>
                      <a:r>
                        <a:rPr lang="fr-FR"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6,08276253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1258683"/>
                  </a:ext>
                </a:extLst>
              </a:tr>
              <a:tr h="190500">
                <a:tc>
                  <a:txBody>
                    <a:bodyPr/>
                    <a:lstStyle/>
                    <a:p>
                      <a:pPr algn="ctr" fontAlgn="b"/>
                      <a:r>
                        <a:rPr lang="fr-FR"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6,70820393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7413484"/>
                  </a:ext>
                </a:extLst>
              </a:tr>
              <a:tr h="190500">
                <a:tc>
                  <a:txBody>
                    <a:bodyPr/>
                    <a:lstStyle/>
                    <a:p>
                      <a:pPr algn="ctr" fontAlgn="b"/>
                      <a:r>
                        <a:rPr lang="fr-FR"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8,24621125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5654234"/>
                  </a:ext>
                </a:extLst>
              </a:tr>
              <a:tr h="190500">
                <a:tc>
                  <a:txBody>
                    <a:bodyPr/>
                    <a:lstStyle/>
                    <a:p>
                      <a:pPr algn="ctr" fontAlgn="b"/>
                      <a:r>
                        <a:rPr lang="fr-FR"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9,43398113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2531673"/>
                  </a:ext>
                </a:extLst>
              </a:tr>
              <a:tr h="190500">
                <a:tc>
                  <a:txBody>
                    <a:bodyPr/>
                    <a:lstStyle/>
                    <a:p>
                      <a:pPr algn="ctr" fontAlgn="b"/>
                      <a:r>
                        <a:rPr lang="fr-FR" sz="11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9,94987437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044638"/>
                  </a:ext>
                </a:extLst>
              </a:tr>
              <a:tr h="190500">
                <a:tc>
                  <a:txBody>
                    <a:bodyPr/>
                    <a:lstStyle/>
                    <a:p>
                      <a:pPr algn="ctr" fontAlgn="b"/>
                      <a:r>
                        <a:rPr lang="fr-FR" sz="11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11,4017543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1893001"/>
                  </a:ext>
                </a:extLst>
              </a:tr>
              <a:tr h="190500">
                <a:tc>
                  <a:txBody>
                    <a:bodyPr/>
                    <a:lstStyle/>
                    <a:p>
                      <a:pPr algn="ctr" fontAlgn="b"/>
                      <a:r>
                        <a:rPr lang="fr-FR" sz="11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0436027"/>
                  </a:ext>
                </a:extLst>
              </a:tr>
              <a:tr h="190500">
                <a:tc>
                  <a:txBody>
                    <a:bodyPr/>
                    <a:lstStyle/>
                    <a:p>
                      <a:pPr algn="ctr" fontAlgn="b"/>
                      <a:r>
                        <a:rPr lang="fr-FR" sz="11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12,2474487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511057"/>
                  </a:ext>
                </a:extLst>
              </a:tr>
              <a:tr h="190500">
                <a:tc>
                  <a:txBody>
                    <a:bodyPr/>
                    <a:lstStyle/>
                    <a:p>
                      <a:pPr algn="ctr" fontAlgn="b"/>
                      <a:r>
                        <a:rPr lang="fr-FR" sz="11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13,0384048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6913530"/>
                  </a:ext>
                </a:extLst>
              </a:tr>
              <a:tr h="190500">
                <a:tc>
                  <a:txBody>
                    <a:bodyPr/>
                    <a:lstStyle/>
                    <a:p>
                      <a:pPr algn="ctr" fontAlgn="b"/>
                      <a:r>
                        <a:rPr lang="fr-FR"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220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14,832397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1899564"/>
                  </a:ext>
                </a:extLst>
              </a:tr>
              <a:tr h="190500">
                <a:tc>
                  <a:txBody>
                    <a:bodyPr/>
                    <a:lstStyle/>
                    <a:p>
                      <a:pPr algn="ctr" fontAlgn="b"/>
                      <a:r>
                        <a:rPr lang="fr-FR" sz="11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280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16,7332005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8902104"/>
                  </a:ext>
                </a:extLst>
              </a:tr>
              <a:tr h="190500">
                <a:tc>
                  <a:txBody>
                    <a:bodyPr/>
                    <a:lstStyle/>
                    <a:p>
                      <a:pPr algn="ctr" fontAlgn="b"/>
                      <a:r>
                        <a:rPr lang="fr-FR" sz="11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285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16,881943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6051883"/>
                  </a:ext>
                </a:extLst>
              </a:tr>
              <a:tr h="190500">
                <a:tc>
                  <a:txBody>
                    <a:bodyPr/>
                    <a:lstStyle/>
                    <a:p>
                      <a:pPr algn="ctr" fontAlgn="b"/>
                      <a:r>
                        <a:rPr lang="fr-FR" sz="11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300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17,3205081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1933463"/>
                  </a:ext>
                </a:extLst>
              </a:tr>
              <a:tr h="190500">
                <a:tc>
                  <a:txBody>
                    <a:bodyPr/>
                    <a:lstStyle/>
                    <a:p>
                      <a:pPr algn="ctr" fontAlgn="b"/>
                      <a:r>
                        <a:rPr lang="fr-FR" sz="11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370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19,2353841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2978781"/>
                  </a:ext>
                </a:extLst>
              </a:tr>
              <a:tr h="190500">
                <a:tc>
                  <a:txBody>
                    <a:bodyPr/>
                    <a:lstStyle/>
                    <a:p>
                      <a:pPr algn="ctr" fontAlgn="b"/>
                      <a:r>
                        <a:rPr lang="fr-FR" sz="11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407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dirty="0">
                          <a:solidFill>
                            <a:srgbClr val="000000"/>
                          </a:solidFill>
                          <a:effectLst/>
                          <a:latin typeface="Calibri" panose="020F0502020204030204" pitchFamily="34" charset="0"/>
                        </a:rPr>
                        <a:t>20,174241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8306926"/>
                  </a:ext>
                </a:extLst>
              </a:tr>
            </a:tbl>
          </a:graphicData>
        </a:graphic>
      </p:graphicFrame>
    </p:spTree>
    <p:extLst>
      <p:ext uri="{BB962C8B-B14F-4D97-AF65-F5344CB8AC3E}">
        <p14:creationId xmlns:p14="http://schemas.microsoft.com/office/powerpoint/2010/main" val="1065905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Bilan de la journée</a:t>
            </a:r>
            <a:endParaRPr lang="en-US" sz="3200" b="0" strike="noStrike" spc="-1">
              <a:solidFill>
                <a:srgbClr val="376092"/>
              </a:solidFill>
              <a:latin typeface="Arial"/>
            </a:endParaRPr>
          </a:p>
        </p:txBody>
      </p:sp>
      <p:sp>
        <p:nvSpPr>
          <p:cNvPr id="186"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Résumé des notions abordées.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Questions.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Difficultés particulières ?</a:t>
            </a:r>
            <a:endParaRPr lang="en-US" sz="2400" b="0" strike="noStrike" spc="-1" dirty="0">
              <a:solidFill>
                <a:srgbClr val="376092"/>
              </a:solidFill>
              <a:latin typeface="Arial"/>
            </a:endParaRPr>
          </a:p>
          <a:p>
            <a:pPr marL="1022400" lvl="2">
              <a:spcAft>
                <a:spcPts val="1060"/>
              </a:spcAft>
              <a:buClr>
                <a:srgbClr val="000000"/>
              </a:buClr>
              <a:buSzPct val="45000"/>
            </a:pPr>
            <a:r>
              <a:rPr lang="fr-FR" sz="2400" spc="-1" dirty="0">
                <a:solidFill>
                  <a:srgbClr val="376092"/>
                </a:solidFill>
                <a:latin typeface="Arial"/>
              </a:rPr>
              <a:t>				</a:t>
            </a:r>
            <a:endParaRPr lang="en-US" sz="2400" b="0" strike="noStrike" spc="-1" dirty="0">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Ajustement affine</a:t>
            </a:r>
            <a:endParaRPr lang="en-US" sz="3200" b="0" strike="noStrike" spc="-1" dirty="0">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b="0" strike="noStrike" spc="-1" dirty="0">
                <a:solidFill>
                  <a:srgbClr val="376092"/>
                </a:solidFill>
                <a:latin typeface="Calibri"/>
              </a:rPr>
              <a:t>Qu'est-ce qu'un ajustement affine ?</a:t>
            </a:r>
            <a:endParaRPr lang="fr-FR" sz="2400"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Utilisation de la méthode des moindres carrés</a:t>
            </a:r>
          </a:p>
          <a:p>
            <a:pPr marL="406800" indent="-324000">
              <a:spcAft>
                <a:spcPts val="1134"/>
              </a:spcAft>
              <a:buClr>
                <a:srgbClr val="000000"/>
              </a:buClr>
              <a:buSzPct val="45000"/>
              <a:buFont typeface="Wingdings" charset="2"/>
              <a:buChar char=""/>
            </a:pPr>
            <a:r>
              <a:rPr lang="fr-FR" sz="2400" spc="-1" dirty="0">
                <a:solidFill>
                  <a:srgbClr val="376092"/>
                </a:solidFill>
                <a:latin typeface="Calibri"/>
              </a:rPr>
              <a:t>Utilisation de l'ajustement affine pour interpoler et extrapoler</a:t>
            </a:r>
          </a:p>
          <a:p>
            <a:pPr marL="406800" indent="-324000">
              <a:spcAft>
                <a:spcPts val="1134"/>
              </a:spcAft>
              <a:buClr>
                <a:srgbClr val="000000"/>
              </a:buClr>
              <a:buSzPct val="45000"/>
              <a:buFont typeface="Wingdings" charset="2"/>
              <a:buChar char=""/>
            </a:pPr>
            <a:r>
              <a:rPr lang="fr-FR" sz="2400" b="0" strike="noStrike" spc="-1" dirty="0">
                <a:solidFill>
                  <a:srgbClr val="376092"/>
                </a:solidFill>
                <a:latin typeface="Calibri"/>
              </a:rPr>
              <a:t>Ajustement affine par changement de variable</a:t>
            </a:r>
            <a:endParaRPr lang="en-US" sz="2400" b="0" strike="noStrike"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b="0" strike="noStrike" spc="-1" dirty="0">
                <a:solidFill>
                  <a:srgbClr val="376092"/>
                </a:solidFill>
                <a:latin typeface="Calibri"/>
              </a:rPr>
              <a:t>Cas concrets</a:t>
            </a:r>
            <a:endParaRPr lang="en-US" sz="2400" b="0" strike="noStrike" spc="-1" dirty="0">
              <a:solidFill>
                <a:srgbClr val="376092"/>
              </a:solidFill>
              <a:latin typeface="Calibri"/>
            </a:endParaRPr>
          </a:p>
          <a:p>
            <a:pPr marL="406800" indent="-324000">
              <a:spcAft>
                <a:spcPts val="1134"/>
              </a:spcAft>
              <a:buClr>
                <a:srgbClr val="000000"/>
              </a:buClr>
              <a:buSzPct val="45000"/>
              <a:buFont typeface="Wingdings" charset="2"/>
              <a:buChar char=""/>
            </a:pPr>
            <a:r>
              <a:rPr lang="fr-FR" sz="2400" b="0" strike="noStrike" spc="-1" dirty="0">
                <a:solidFill>
                  <a:srgbClr val="376092"/>
                </a:solidFill>
                <a:latin typeface="Calibri"/>
              </a:rPr>
              <a:t>Questions et ressentis.</a:t>
            </a:r>
            <a:endParaRPr lang="en-US" sz="2400" b="0" strike="noStrike"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Qu'est-ce qu'un ajustement affine ?</a:t>
            </a:r>
            <a:endParaRPr lang="en-US" sz="3200" b="0" strike="noStrike" spc="-1" dirty="0">
              <a:solidFill>
                <a:srgbClr val="376092"/>
              </a:solidFill>
              <a:latin typeface="Arial"/>
            </a:endParaRPr>
          </a:p>
        </p:txBody>
      </p:sp>
      <p:sp>
        <p:nvSpPr>
          <p:cNvPr id="140" name="TextShape 2"/>
          <p:cNvSpPr txBox="1"/>
          <p:nvPr/>
        </p:nvSpPr>
        <p:spPr>
          <a:xfrm>
            <a:off x="457200" y="1091954"/>
            <a:ext cx="8229240" cy="503380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 ajustement affine permet d'approcher à l'aide d'une droite un nuage de point représentant deux variables statistiques :</a:t>
            </a: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lvl="1" indent="-324000">
              <a:spcAft>
                <a:spcPts val="1060"/>
              </a:spcAft>
              <a:buClr>
                <a:srgbClr val="000000"/>
              </a:buClr>
              <a:buSzPct val="45000"/>
              <a:buFont typeface="Wingdings" charset="2"/>
              <a:buChar char=""/>
            </a:pPr>
            <a:r>
              <a:rPr lang="fr-FR" sz="2400" spc="-1" dirty="0">
                <a:solidFill>
                  <a:srgbClr val="376092"/>
                </a:solidFill>
                <a:latin typeface="Arial"/>
              </a:rPr>
              <a:t>Un bon tableur nous permet facilement d'afficher cette droite ainsi que ses caractéristiques.</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5" name="Graphique 4">
            <a:extLst>
              <a:ext uri="{FF2B5EF4-FFF2-40B4-BE49-F238E27FC236}">
                <a16:creationId xmlns:a16="http://schemas.microsoft.com/office/drawing/2014/main" id="{23402BA4-1F04-4425-8B96-D8DCF9095C72}"/>
              </a:ext>
            </a:extLst>
          </p:cNvPr>
          <p:cNvGraphicFramePr>
            <a:graphicFrameLocks/>
          </p:cNvGraphicFramePr>
          <p:nvPr>
            <p:extLst>
              <p:ext uri="{D42A27DB-BD31-4B8C-83A1-F6EECF244321}">
                <p14:modId xmlns:p14="http://schemas.microsoft.com/office/powerpoint/2010/main" val="1859548089"/>
              </p:ext>
            </p:extLst>
          </p:nvPr>
        </p:nvGraphicFramePr>
        <p:xfrm>
          <a:off x="2300125" y="2234594"/>
          <a:ext cx="4848549" cy="33399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96506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Qu'est-ce qu'un ajustement affine ?</a:t>
            </a:r>
            <a:endParaRPr lang="en-US" sz="3200" b="0" strike="noStrike" spc="-1" dirty="0">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 ajustement affine est donc une bonne représentation de la relation entre les 2 variables statistiques.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fait de travailler avec une droite dont l'équation est connue va nous permettre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D'exprimer une tendance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De formuler des prévisions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D'estimer des valeurs non présentes dans l'échantillon à l'aide d'interpolation et d'extrapolation.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avons déjà vu comment calculer l'ajustement affine dans le cas de deux variables statistiques.</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867161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Utilisation de la méthode des moindres carrés</a:t>
            </a:r>
            <a:endParaRPr lang="en-US" sz="3200" b="0" strike="noStrike" spc="-1" dirty="0">
              <a:solidFill>
                <a:srgbClr val="376092"/>
              </a:solidFill>
              <a:latin typeface="Arial"/>
            </a:endParaRPr>
          </a:p>
        </p:txBody>
      </p:sp>
      <p:sp>
        <p:nvSpPr>
          <p:cNvPr id="140" name="TextShape 2"/>
          <p:cNvSpPr txBox="1"/>
          <p:nvPr/>
        </p:nvSpPr>
        <p:spPr>
          <a:xfrm>
            <a:off x="457200" y="1097324"/>
            <a:ext cx="8229240" cy="502843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allons analyser la méthode des moindres carrés et nous allons l'utiliser pour déterminer à l'aide d'un programme quelle serait le meilleur ajustement affine pour un cas bien précis :</a:t>
            </a: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but est de minimiser le carré des écarts des points à la droite.</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4" name="Image 3">
            <a:extLst>
              <a:ext uri="{FF2B5EF4-FFF2-40B4-BE49-F238E27FC236}">
                <a16:creationId xmlns:a16="http://schemas.microsoft.com/office/drawing/2014/main" id="{F72F5FA5-E66E-4A93-B5D2-75E627D6EE37}"/>
              </a:ext>
            </a:extLst>
          </p:cNvPr>
          <p:cNvPicPr>
            <a:picLocks noChangeAspect="1"/>
          </p:cNvPicPr>
          <p:nvPr/>
        </p:nvPicPr>
        <p:blipFill>
          <a:blip r:embed="rId2"/>
          <a:stretch>
            <a:fillRect/>
          </a:stretch>
        </p:blipFill>
        <p:spPr>
          <a:xfrm>
            <a:off x="2432955" y="2758459"/>
            <a:ext cx="4582889" cy="2833542"/>
          </a:xfrm>
          <a:prstGeom prst="rect">
            <a:avLst/>
          </a:prstGeom>
        </p:spPr>
      </p:pic>
    </p:spTree>
    <p:extLst>
      <p:ext uri="{BB962C8B-B14F-4D97-AF65-F5344CB8AC3E}">
        <p14:creationId xmlns:p14="http://schemas.microsoft.com/office/powerpoint/2010/main" val="2562793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Utilisation de la méthode des moindres carrés</a:t>
            </a:r>
            <a:endParaRPr lang="en-US" sz="3200" b="0" strike="noStrike" spc="-1" dirty="0">
              <a:solidFill>
                <a:srgbClr val="376092"/>
              </a:solidFill>
              <a:latin typeface="Arial"/>
            </a:endParaRPr>
          </a:p>
        </p:txBody>
      </p:sp>
      <p:sp>
        <p:nvSpPr>
          <p:cNvPr id="140" name="TextShape 2"/>
          <p:cNvSpPr txBox="1"/>
          <p:nvPr/>
        </p:nvSpPr>
        <p:spPr>
          <a:xfrm>
            <a:off x="457200" y="1097324"/>
            <a:ext cx="8229240" cy="502843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avons déjà vu comment calculer l'ajustement affine, nous allons voir maintenant comment à partir de deux ajustement dire quel est le meilleur.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 tableau nous donne les km parcourus en fonction du temps :</a:t>
            </a: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5" name="Tableau 4">
            <a:extLst>
              <a:ext uri="{FF2B5EF4-FFF2-40B4-BE49-F238E27FC236}">
                <a16:creationId xmlns:a16="http://schemas.microsoft.com/office/drawing/2014/main" id="{B74C8C62-4AFC-4319-A4CD-6AF9A4735F40}"/>
              </a:ext>
            </a:extLst>
          </p:cNvPr>
          <p:cNvGraphicFramePr>
            <a:graphicFrameLocks noGrp="1"/>
          </p:cNvGraphicFramePr>
          <p:nvPr>
            <p:extLst>
              <p:ext uri="{D42A27DB-BD31-4B8C-83A1-F6EECF244321}">
                <p14:modId xmlns:p14="http://schemas.microsoft.com/office/powerpoint/2010/main" val="3399060201"/>
              </p:ext>
            </p:extLst>
          </p:nvPr>
        </p:nvGraphicFramePr>
        <p:xfrm>
          <a:off x="1143000" y="3276600"/>
          <a:ext cx="6858000" cy="2667000"/>
        </p:xfrm>
        <a:graphic>
          <a:graphicData uri="http://schemas.openxmlformats.org/drawingml/2006/table">
            <a:tbl>
              <a:tblPr/>
              <a:tblGrid>
                <a:gridCol w="762000">
                  <a:extLst>
                    <a:ext uri="{9D8B030D-6E8A-4147-A177-3AD203B41FA5}">
                      <a16:colId xmlns:a16="http://schemas.microsoft.com/office/drawing/2014/main" val="2611266076"/>
                    </a:ext>
                  </a:extLst>
                </a:gridCol>
                <a:gridCol w="762000">
                  <a:extLst>
                    <a:ext uri="{9D8B030D-6E8A-4147-A177-3AD203B41FA5}">
                      <a16:colId xmlns:a16="http://schemas.microsoft.com/office/drawing/2014/main" val="2431324656"/>
                    </a:ext>
                  </a:extLst>
                </a:gridCol>
                <a:gridCol w="762000">
                  <a:extLst>
                    <a:ext uri="{9D8B030D-6E8A-4147-A177-3AD203B41FA5}">
                      <a16:colId xmlns:a16="http://schemas.microsoft.com/office/drawing/2014/main" val="2325854321"/>
                    </a:ext>
                  </a:extLst>
                </a:gridCol>
                <a:gridCol w="762000">
                  <a:extLst>
                    <a:ext uri="{9D8B030D-6E8A-4147-A177-3AD203B41FA5}">
                      <a16:colId xmlns:a16="http://schemas.microsoft.com/office/drawing/2014/main" val="3608893263"/>
                    </a:ext>
                  </a:extLst>
                </a:gridCol>
                <a:gridCol w="762000">
                  <a:extLst>
                    <a:ext uri="{9D8B030D-6E8A-4147-A177-3AD203B41FA5}">
                      <a16:colId xmlns:a16="http://schemas.microsoft.com/office/drawing/2014/main" val="1097780898"/>
                    </a:ext>
                  </a:extLst>
                </a:gridCol>
                <a:gridCol w="762000">
                  <a:extLst>
                    <a:ext uri="{9D8B030D-6E8A-4147-A177-3AD203B41FA5}">
                      <a16:colId xmlns:a16="http://schemas.microsoft.com/office/drawing/2014/main" val="120996801"/>
                    </a:ext>
                  </a:extLst>
                </a:gridCol>
                <a:gridCol w="762000">
                  <a:extLst>
                    <a:ext uri="{9D8B030D-6E8A-4147-A177-3AD203B41FA5}">
                      <a16:colId xmlns:a16="http://schemas.microsoft.com/office/drawing/2014/main" val="2042885238"/>
                    </a:ext>
                  </a:extLst>
                </a:gridCol>
                <a:gridCol w="762000">
                  <a:extLst>
                    <a:ext uri="{9D8B030D-6E8A-4147-A177-3AD203B41FA5}">
                      <a16:colId xmlns:a16="http://schemas.microsoft.com/office/drawing/2014/main" val="397852998"/>
                    </a:ext>
                  </a:extLst>
                </a:gridCol>
                <a:gridCol w="762000">
                  <a:extLst>
                    <a:ext uri="{9D8B030D-6E8A-4147-A177-3AD203B41FA5}">
                      <a16:colId xmlns:a16="http://schemas.microsoft.com/office/drawing/2014/main" val="2478160242"/>
                    </a:ext>
                  </a:extLst>
                </a:gridCol>
              </a:tblGrid>
              <a:tr h="190500">
                <a:tc>
                  <a:txBody>
                    <a:bodyPr/>
                    <a:lstStyle/>
                    <a:p>
                      <a:pPr algn="ctr" fontAlgn="b"/>
                      <a:r>
                        <a:rPr lang="fr-FR" sz="1100" b="0" i="0" u="none" strike="noStrike">
                          <a:solidFill>
                            <a:srgbClr val="FFFFFF"/>
                          </a:solidFill>
                          <a:effectLst/>
                          <a:latin typeface="Calibri" panose="020F0502020204030204" pitchFamily="34" charset="0"/>
                        </a:rPr>
                        <a:t>Temps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100" b="0" i="0" u="none" strike="noStrike">
                          <a:solidFill>
                            <a:srgbClr val="FFFFFF"/>
                          </a:solidFill>
                          <a:effectLst/>
                          <a:latin typeface="Calibri" panose="020F0502020204030204" pitchFamily="34" charset="0"/>
                        </a:rPr>
                        <a:t>Km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607920713"/>
                  </a:ext>
                </a:extLst>
              </a:tr>
              <a:tr h="190500">
                <a:tc>
                  <a:txBody>
                    <a:bodyPr/>
                    <a:lstStyle/>
                    <a:p>
                      <a:pPr algn="ctr" fontAlgn="b"/>
                      <a:r>
                        <a:rPr lang="fr-FR" sz="11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rowSpan="12" gridSpan="6">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rowSpan="12" hMerge="1">
                  <a:txBody>
                    <a:bodyPr/>
                    <a:lstStyle/>
                    <a:p>
                      <a:endParaRPr lang="fr-FR"/>
                    </a:p>
                  </a:txBody>
                  <a:tcPr/>
                </a:tc>
                <a:tc rowSpan="12" hMerge="1">
                  <a:txBody>
                    <a:bodyPr/>
                    <a:lstStyle/>
                    <a:p>
                      <a:endParaRPr lang="fr-FR"/>
                    </a:p>
                  </a:txBody>
                  <a:tcPr/>
                </a:tc>
                <a:tc rowSpan="12" hMerge="1">
                  <a:txBody>
                    <a:bodyPr/>
                    <a:lstStyle/>
                    <a:p>
                      <a:endParaRPr lang="fr-FR"/>
                    </a:p>
                  </a:txBody>
                  <a:tcPr/>
                </a:tc>
                <a:tc rowSpan="12" hMerge="1">
                  <a:txBody>
                    <a:bodyPr/>
                    <a:lstStyle/>
                    <a:p>
                      <a:endParaRPr lang="fr-FR"/>
                    </a:p>
                  </a:txBody>
                  <a:tcPr/>
                </a:tc>
                <a:tc rowSpan="12" hMerge="1">
                  <a:txBody>
                    <a:bodyPr/>
                    <a:lstStyle/>
                    <a:p>
                      <a:endParaRPr lang="fr-FR"/>
                    </a:p>
                  </a:txBody>
                  <a:tcPr/>
                </a:tc>
                <a:extLst>
                  <a:ext uri="{0D108BD9-81ED-4DB2-BD59-A6C34878D82A}">
                    <a16:rowId xmlns:a16="http://schemas.microsoft.com/office/drawing/2014/main" val="96299468"/>
                  </a:ext>
                </a:extLst>
              </a:tr>
              <a:tr h="190500">
                <a:tc>
                  <a:txBody>
                    <a:bodyPr/>
                    <a:lstStyle/>
                    <a:p>
                      <a:pPr algn="ctr" fontAlgn="b"/>
                      <a:r>
                        <a:rPr lang="fr-FR" sz="11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6"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extLst>
                  <a:ext uri="{0D108BD9-81ED-4DB2-BD59-A6C34878D82A}">
                    <a16:rowId xmlns:a16="http://schemas.microsoft.com/office/drawing/2014/main" val="1838698525"/>
                  </a:ext>
                </a:extLst>
              </a:tr>
              <a:tr h="190500">
                <a:tc>
                  <a:txBody>
                    <a:bodyPr/>
                    <a:lstStyle/>
                    <a:p>
                      <a:pPr algn="ctr" fontAlgn="b"/>
                      <a:r>
                        <a:rPr lang="fr-FR" sz="11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6"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extLst>
                  <a:ext uri="{0D108BD9-81ED-4DB2-BD59-A6C34878D82A}">
                    <a16:rowId xmlns:a16="http://schemas.microsoft.com/office/drawing/2014/main" val="893304720"/>
                  </a:ext>
                </a:extLst>
              </a:tr>
              <a:tr h="190500">
                <a:tc>
                  <a:txBody>
                    <a:bodyPr/>
                    <a:lstStyle/>
                    <a:p>
                      <a:pPr algn="ctr" fontAlgn="b"/>
                      <a:r>
                        <a:rPr lang="fr-FR" sz="11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6"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extLst>
                  <a:ext uri="{0D108BD9-81ED-4DB2-BD59-A6C34878D82A}">
                    <a16:rowId xmlns:a16="http://schemas.microsoft.com/office/drawing/2014/main" val="2157909116"/>
                  </a:ext>
                </a:extLst>
              </a:tr>
              <a:tr h="190500">
                <a:tc>
                  <a:txBody>
                    <a:bodyPr/>
                    <a:lstStyle/>
                    <a:p>
                      <a:pPr algn="ctr" fontAlgn="b"/>
                      <a:r>
                        <a:rPr lang="fr-FR" sz="11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6"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extLst>
                  <a:ext uri="{0D108BD9-81ED-4DB2-BD59-A6C34878D82A}">
                    <a16:rowId xmlns:a16="http://schemas.microsoft.com/office/drawing/2014/main" val="525080103"/>
                  </a:ext>
                </a:extLst>
              </a:tr>
              <a:tr h="190500">
                <a:tc>
                  <a:txBody>
                    <a:bodyPr/>
                    <a:lstStyle/>
                    <a:p>
                      <a:pPr algn="ctr" fontAlgn="b"/>
                      <a:r>
                        <a:rPr lang="fr-FR" sz="11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6"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extLst>
                  <a:ext uri="{0D108BD9-81ED-4DB2-BD59-A6C34878D82A}">
                    <a16:rowId xmlns:a16="http://schemas.microsoft.com/office/drawing/2014/main" val="2679868794"/>
                  </a:ext>
                </a:extLst>
              </a:tr>
              <a:tr h="190500">
                <a:tc>
                  <a:txBody>
                    <a:bodyPr/>
                    <a:lstStyle/>
                    <a:p>
                      <a:pPr algn="ctr" fontAlgn="b"/>
                      <a:r>
                        <a:rPr lang="fr-FR" sz="1100" b="0" i="0" u="none" strike="noStrike">
                          <a:solidFill>
                            <a:srgbClr val="000000"/>
                          </a:solidFill>
                          <a:effectLs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6"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extLst>
                  <a:ext uri="{0D108BD9-81ED-4DB2-BD59-A6C34878D82A}">
                    <a16:rowId xmlns:a16="http://schemas.microsoft.com/office/drawing/2014/main" val="1433577251"/>
                  </a:ext>
                </a:extLst>
              </a:tr>
              <a:tr h="190500">
                <a:tc>
                  <a:txBody>
                    <a:bodyPr/>
                    <a:lstStyle/>
                    <a:p>
                      <a:pPr algn="ctr"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gridSpan="6"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extLst>
                  <a:ext uri="{0D108BD9-81ED-4DB2-BD59-A6C34878D82A}">
                    <a16:rowId xmlns:a16="http://schemas.microsoft.com/office/drawing/2014/main" val="197483964"/>
                  </a:ext>
                </a:extLst>
              </a:tr>
              <a:tr h="190500">
                <a:tc>
                  <a:txBody>
                    <a:bodyPr/>
                    <a:lstStyle/>
                    <a:p>
                      <a:pPr algn="ctr"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gridSpan="6"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extLst>
                  <a:ext uri="{0D108BD9-81ED-4DB2-BD59-A6C34878D82A}">
                    <a16:rowId xmlns:a16="http://schemas.microsoft.com/office/drawing/2014/main" val="346705641"/>
                  </a:ext>
                </a:extLst>
              </a:tr>
              <a:tr h="190500">
                <a:tc>
                  <a:txBody>
                    <a:bodyPr/>
                    <a:lstStyle/>
                    <a:p>
                      <a:pPr algn="ctr"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gridSpan="6"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extLst>
                  <a:ext uri="{0D108BD9-81ED-4DB2-BD59-A6C34878D82A}">
                    <a16:rowId xmlns:a16="http://schemas.microsoft.com/office/drawing/2014/main" val="1385816646"/>
                  </a:ext>
                </a:extLst>
              </a:tr>
              <a:tr h="190500">
                <a:tc>
                  <a:txBody>
                    <a:bodyPr/>
                    <a:lstStyle/>
                    <a:p>
                      <a:pPr algn="ctr"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gridSpan="6"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extLst>
                  <a:ext uri="{0D108BD9-81ED-4DB2-BD59-A6C34878D82A}">
                    <a16:rowId xmlns:a16="http://schemas.microsoft.com/office/drawing/2014/main" val="2608629908"/>
                  </a:ext>
                </a:extLst>
              </a:tr>
              <a:tr h="190500">
                <a:tc>
                  <a:txBody>
                    <a:bodyPr/>
                    <a:lstStyle/>
                    <a:p>
                      <a:pPr algn="ctr"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gridSpan="6"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extLst>
                  <a:ext uri="{0D108BD9-81ED-4DB2-BD59-A6C34878D82A}">
                    <a16:rowId xmlns:a16="http://schemas.microsoft.com/office/drawing/2014/main" val="3498173579"/>
                  </a:ext>
                </a:extLst>
              </a:tr>
              <a:tr h="190500">
                <a:tc>
                  <a:txBody>
                    <a:bodyPr/>
                    <a:lstStyle/>
                    <a:p>
                      <a:pPr algn="ctr"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879807825"/>
                  </a:ext>
                </a:extLst>
              </a:tr>
            </a:tbl>
          </a:graphicData>
        </a:graphic>
      </p:graphicFrame>
      <p:graphicFrame>
        <p:nvGraphicFramePr>
          <p:cNvPr id="9" name="Graphique 8">
            <a:extLst>
              <a:ext uri="{FF2B5EF4-FFF2-40B4-BE49-F238E27FC236}">
                <a16:creationId xmlns:a16="http://schemas.microsoft.com/office/drawing/2014/main" id="{28C9CFC3-F957-446C-8F1D-DA7EBB33F932}"/>
              </a:ext>
            </a:extLst>
          </p:cNvPr>
          <p:cNvGraphicFramePr/>
          <p:nvPr>
            <p:extLst>
              <p:ext uri="{D42A27DB-BD31-4B8C-83A1-F6EECF244321}">
                <p14:modId xmlns:p14="http://schemas.microsoft.com/office/powerpoint/2010/main" val="3678854823"/>
              </p:ext>
            </p:extLst>
          </p:nvPr>
        </p:nvGraphicFramePr>
        <p:xfrm>
          <a:off x="3462338" y="3518694"/>
          <a:ext cx="4338637" cy="22240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91952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Utilisation de la méthode des moindres carrés</a:t>
            </a:r>
            <a:endParaRPr lang="en-US" sz="3200" b="0" strike="noStrike" spc="-1" dirty="0">
              <a:solidFill>
                <a:srgbClr val="376092"/>
              </a:solidFill>
              <a:latin typeface="Arial"/>
            </a:endParaRPr>
          </a:p>
        </p:txBody>
      </p:sp>
      <p:sp>
        <p:nvSpPr>
          <p:cNvPr id="140" name="TextShape 2"/>
          <p:cNvSpPr txBox="1"/>
          <p:nvPr/>
        </p:nvSpPr>
        <p:spPr>
          <a:xfrm>
            <a:off x="457200" y="1097324"/>
            <a:ext cx="8229240" cy="502843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Nous formulons deux hypothèses pour approximer cette représentation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Prop 1 : y = 4 * x + 1</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Prop 2 : y = 4,3 * x + 0,5</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A l'œil nu il est compliqué de voir laquelle est la meilleure:</a:t>
            </a: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 name="Tableau 1">
            <a:extLst>
              <a:ext uri="{FF2B5EF4-FFF2-40B4-BE49-F238E27FC236}">
                <a16:creationId xmlns:a16="http://schemas.microsoft.com/office/drawing/2014/main" id="{EF9C82D5-D3A8-48AB-9035-4B098AE3A3BB}"/>
              </a:ext>
            </a:extLst>
          </p:cNvPr>
          <p:cNvGraphicFramePr>
            <a:graphicFrameLocks noGrp="1"/>
          </p:cNvGraphicFramePr>
          <p:nvPr>
            <p:extLst>
              <p:ext uri="{D42A27DB-BD31-4B8C-83A1-F6EECF244321}">
                <p14:modId xmlns:p14="http://schemas.microsoft.com/office/powerpoint/2010/main" val="331539717"/>
              </p:ext>
            </p:extLst>
          </p:nvPr>
        </p:nvGraphicFramePr>
        <p:xfrm>
          <a:off x="456845" y="3429000"/>
          <a:ext cx="8229595" cy="2992576"/>
        </p:xfrm>
        <a:graphic>
          <a:graphicData uri="http://schemas.openxmlformats.org/drawingml/2006/table">
            <a:tbl>
              <a:tblPr/>
              <a:tblGrid>
                <a:gridCol w="748145">
                  <a:extLst>
                    <a:ext uri="{9D8B030D-6E8A-4147-A177-3AD203B41FA5}">
                      <a16:colId xmlns:a16="http://schemas.microsoft.com/office/drawing/2014/main" val="1653192411"/>
                    </a:ext>
                  </a:extLst>
                </a:gridCol>
                <a:gridCol w="748145">
                  <a:extLst>
                    <a:ext uri="{9D8B030D-6E8A-4147-A177-3AD203B41FA5}">
                      <a16:colId xmlns:a16="http://schemas.microsoft.com/office/drawing/2014/main" val="560873957"/>
                    </a:ext>
                  </a:extLst>
                </a:gridCol>
                <a:gridCol w="748145">
                  <a:extLst>
                    <a:ext uri="{9D8B030D-6E8A-4147-A177-3AD203B41FA5}">
                      <a16:colId xmlns:a16="http://schemas.microsoft.com/office/drawing/2014/main" val="2539959237"/>
                    </a:ext>
                  </a:extLst>
                </a:gridCol>
                <a:gridCol w="748145">
                  <a:extLst>
                    <a:ext uri="{9D8B030D-6E8A-4147-A177-3AD203B41FA5}">
                      <a16:colId xmlns:a16="http://schemas.microsoft.com/office/drawing/2014/main" val="1978274342"/>
                    </a:ext>
                  </a:extLst>
                </a:gridCol>
                <a:gridCol w="748145">
                  <a:extLst>
                    <a:ext uri="{9D8B030D-6E8A-4147-A177-3AD203B41FA5}">
                      <a16:colId xmlns:a16="http://schemas.microsoft.com/office/drawing/2014/main" val="482865557"/>
                    </a:ext>
                  </a:extLst>
                </a:gridCol>
                <a:gridCol w="748145">
                  <a:extLst>
                    <a:ext uri="{9D8B030D-6E8A-4147-A177-3AD203B41FA5}">
                      <a16:colId xmlns:a16="http://schemas.microsoft.com/office/drawing/2014/main" val="3819590864"/>
                    </a:ext>
                  </a:extLst>
                </a:gridCol>
                <a:gridCol w="748145">
                  <a:extLst>
                    <a:ext uri="{9D8B030D-6E8A-4147-A177-3AD203B41FA5}">
                      <a16:colId xmlns:a16="http://schemas.microsoft.com/office/drawing/2014/main" val="2915919505"/>
                    </a:ext>
                  </a:extLst>
                </a:gridCol>
                <a:gridCol w="748145">
                  <a:extLst>
                    <a:ext uri="{9D8B030D-6E8A-4147-A177-3AD203B41FA5}">
                      <a16:colId xmlns:a16="http://schemas.microsoft.com/office/drawing/2014/main" val="4041419191"/>
                    </a:ext>
                  </a:extLst>
                </a:gridCol>
                <a:gridCol w="748145">
                  <a:extLst>
                    <a:ext uri="{9D8B030D-6E8A-4147-A177-3AD203B41FA5}">
                      <a16:colId xmlns:a16="http://schemas.microsoft.com/office/drawing/2014/main" val="2302284838"/>
                    </a:ext>
                  </a:extLst>
                </a:gridCol>
                <a:gridCol w="748145">
                  <a:extLst>
                    <a:ext uri="{9D8B030D-6E8A-4147-A177-3AD203B41FA5}">
                      <a16:colId xmlns:a16="http://schemas.microsoft.com/office/drawing/2014/main" val="625907975"/>
                    </a:ext>
                  </a:extLst>
                </a:gridCol>
                <a:gridCol w="748145">
                  <a:extLst>
                    <a:ext uri="{9D8B030D-6E8A-4147-A177-3AD203B41FA5}">
                      <a16:colId xmlns:a16="http://schemas.microsoft.com/office/drawing/2014/main" val="830390676"/>
                    </a:ext>
                  </a:extLst>
                </a:gridCol>
              </a:tblGrid>
              <a:tr h="187036">
                <a:tc>
                  <a:txBody>
                    <a:bodyPr/>
                    <a:lstStyle/>
                    <a:p>
                      <a:pPr algn="ctr" fontAlgn="b"/>
                      <a:r>
                        <a:rPr lang="fr-FR" sz="1100" b="0" i="0" u="none" strike="noStrike">
                          <a:solidFill>
                            <a:srgbClr val="FFFFFF"/>
                          </a:solidFill>
                          <a:effectLst/>
                          <a:latin typeface="Calibri" panose="020F0502020204030204" pitchFamily="34" charset="0"/>
                        </a:rPr>
                        <a:t>Temps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100" b="0" i="0" u="none" strike="noStrike">
                          <a:solidFill>
                            <a:srgbClr val="FFFFFF"/>
                          </a:solidFill>
                          <a:effectLst/>
                          <a:latin typeface="Calibri" panose="020F0502020204030204" pitchFamily="34" charset="0"/>
                        </a:rPr>
                        <a:t>Km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100" b="0" i="0" u="none" strike="noStrike">
                          <a:solidFill>
                            <a:srgbClr val="FFFFFF"/>
                          </a:solidFill>
                          <a:effectLst/>
                          <a:latin typeface="Calibri" panose="020F0502020204030204" pitchFamily="34" charset="0"/>
                        </a:rPr>
                        <a:t>Prop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100" b="0" i="0" u="none" strike="noStrike">
                          <a:solidFill>
                            <a:srgbClr val="FFFFFF"/>
                          </a:solidFill>
                          <a:effectLst/>
                          <a:latin typeface="Calibri" panose="020F0502020204030204" pitchFamily="34" charset="0"/>
                        </a:rPr>
                        <a:t>Prop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085123160"/>
                  </a:ext>
                </a:extLst>
              </a:tr>
              <a:tr h="187036">
                <a:tc>
                  <a:txBody>
                    <a:bodyPr/>
                    <a:lstStyle/>
                    <a:p>
                      <a:pPr algn="ctr" fontAlgn="b"/>
                      <a:r>
                        <a:rPr lang="fr-FR" sz="11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541282633"/>
                  </a:ext>
                </a:extLst>
              </a:tr>
              <a:tr h="187036">
                <a:tc>
                  <a:txBody>
                    <a:bodyPr/>
                    <a:lstStyle/>
                    <a:p>
                      <a:pPr algn="ctr" fontAlgn="b"/>
                      <a:r>
                        <a:rPr lang="fr-FR" sz="11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4016640208"/>
                  </a:ext>
                </a:extLst>
              </a:tr>
              <a:tr h="187036">
                <a:tc>
                  <a:txBody>
                    <a:bodyPr/>
                    <a:lstStyle/>
                    <a:p>
                      <a:pPr algn="ctr" fontAlgn="b"/>
                      <a:r>
                        <a:rPr lang="fr-FR" sz="11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9,1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988771438"/>
                  </a:ext>
                </a:extLst>
              </a:tr>
              <a:tr h="187036">
                <a:tc>
                  <a:txBody>
                    <a:bodyPr/>
                    <a:lstStyle/>
                    <a:p>
                      <a:pPr algn="ctr" fontAlgn="b"/>
                      <a:r>
                        <a:rPr lang="fr-FR" sz="11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386901917"/>
                  </a:ext>
                </a:extLst>
              </a:tr>
              <a:tr h="187036">
                <a:tc>
                  <a:txBody>
                    <a:bodyPr/>
                    <a:lstStyle/>
                    <a:p>
                      <a:pPr algn="ctr" fontAlgn="b"/>
                      <a:r>
                        <a:rPr lang="fr-FR" sz="11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660925354"/>
                  </a:ext>
                </a:extLst>
              </a:tr>
              <a:tr h="187036">
                <a:tc>
                  <a:txBody>
                    <a:bodyPr/>
                    <a:lstStyle/>
                    <a:p>
                      <a:pPr algn="ctr" fontAlgn="b"/>
                      <a:r>
                        <a:rPr lang="fr-FR" sz="11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112154086"/>
                  </a:ext>
                </a:extLst>
              </a:tr>
              <a:tr h="187036">
                <a:tc>
                  <a:txBody>
                    <a:bodyPr/>
                    <a:lstStyle/>
                    <a:p>
                      <a:pPr algn="ctr" fontAlgn="b"/>
                      <a:r>
                        <a:rPr lang="fr-FR" sz="1100" b="0" i="0" u="none" strike="noStrike">
                          <a:solidFill>
                            <a:srgbClr val="000000"/>
                          </a:solidFill>
                          <a:effectLs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a:solidFill>
                            <a:srgbClr val="000000"/>
                          </a:solidFill>
                          <a:effectLst/>
                          <a:latin typeface="Calibri" panose="020F0502020204030204" pitchFamily="34" charset="0"/>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26,3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099005832"/>
                  </a:ext>
                </a:extLst>
              </a:tr>
              <a:tr h="187036">
                <a:tc>
                  <a:txBody>
                    <a:bodyPr/>
                    <a:lstStyle/>
                    <a:p>
                      <a:pPr algn="ctr"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566943553"/>
                  </a:ext>
                </a:extLst>
              </a:tr>
              <a:tr h="187036">
                <a:tc>
                  <a:txBody>
                    <a:bodyPr/>
                    <a:lstStyle/>
                    <a:p>
                      <a:pPr algn="ctr"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6064261"/>
                  </a:ext>
                </a:extLst>
              </a:tr>
              <a:tr h="187036">
                <a:tc>
                  <a:txBody>
                    <a:bodyPr/>
                    <a:lstStyle/>
                    <a:p>
                      <a:pPr algn="ctr"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473076270"/>
                  </a:ext>
                </a:extLst>
              </a:tr>
              <a:tr h="187036">
                <a:tc>
                  <a:txBody>
                    <a:bodyPr/>
                    <a:lstStyle/>
                    <a:p>
                      <a:pPr algn="ctr"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03126014"/>
                  </a:ext>
                </a:extLst>
              </a:tr>
              <a:tr h="187036">
                <a:tc>
                  <a:txBody>
                    <a:bodyPr/>
                    <a:lstStyle/>
                    <a:p>
                      <a:pPr algn="ctr"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291462872"/>
                  </a:ext>
                </a:extLst>
              </a:tr>
              <a:tr h="187036">
                <a:tc>
                  <a:txBody>
                    <a:bodyPr/>
                    <a:lstStyle/>
                    <a:p>
                      <a:pPr algn="ctr"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68624427"/>
                  </a:ext>
                </a:extLst>
              </a:tr>
              <a:tr h="187036">
                <a:tc>
                  <a:txBody>
                    <a:bodyPr/>
                    <a:lstStyle/>
                    <a:p>
                      <a:pPr algn="ctr"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99763208"/>
                  </a:ext>
                </a:extLst>
              </a:tr>
              <a:tr h="187036">
                <a:tc>
                  <a:txBody>
                    <a:bodyPr/>
                    <a:lstStyle/>
                    <a:p>
                      <a:pPr algn="ctr"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fr-FR"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395835538"/>
                  </a:ext>
                </a:extLst>
              </a:tr>
            </a:tbl>
          </a:graphicData>
        </a:graphic>
      </p:graphicFrame>
      <p:graphicFrame>
        <p:nvGraphicFramePr>
          <p:cNvPr id="8" name="Graphique 7">
            <a:extLst>
              <a:ext uri="{FF2B5EF4-FFF2-40B4-BE49-F238E27FC236}">
                <a16:creationId xmlns:a16="http://schemas.microsoft.com/office/drawing/2014/main" id="{CF8DEC41-FE88-4ABD-B21B-8E87C15DD1F5}"/>
              </a:ext>
            </a:extLst>
          </p:cNvPr>
          <p:cNvGraphicFramePr/>
          <p:nvPr>
            <p:extLst>
              <p:ext uri="{D42A27DB-BD31-4B8C-83A1-F6EECF244321}">
                <p14:modId xmlns:p14="http://schemas.microsoft.com/office/powerpoint/2010/main" val="3746799747"/>
              </p:ext>
            </p:extLst>
          </p:nvPr>
        </p:nvGraphicFramePr>
        <p:xfrm>
          <a:off x="4043006" y="3490982"/>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91064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Utilisation de la méthode des moindres carrés</a:t>
            </a:r>
            <a:endParaRPr lang="en-US" sz="3200" b="0" strike="noStrike" spc="-1" dirty="0">
              <a:solidFill>
                <a:srgbClr val="376092"/>
              </a:solidFill>
              <a:latin typeface="Arial"/>
            </a:endParaRPr>
          </a:p>
        </p:txBody>
      </p:sp>
      <p:sp>
        <p:nvSpPr>
          <p:cNvPr id="140" name="TextShape 2"/>
          <p:cNvSpPr txBox="1"/>
          <p:nvPr/>
        </p:nvSpPr>
        <p:spPr>
          <a:xfrm>
            <a:off x="457200" y="1097324"/>
            <a:ext cx="8229240" cy="502843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Ecrivons l'algorithme d'une fonction qui prend en paramètre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La série de valeurs mesurées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Le coefficient directeur de la droite à évaluer : a</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L'ordonnée à l'origine de la droite à évaluer : b</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Cette fonction retourne la somme des carrés des écarts entre les points et la droite.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droite ayant la somme la plus faible, sera la meilleure approximation de ma série statistique à deux variables.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Une fois la fonction écrite, il suffit de l'alimenter correctement pour obtenir le résultat pour chaque droite.</a:t>
            </a: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076047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Interpolation et extrapolation</a:t>
            </a:r>
            <a:endParaRPr lang="en-US" sz="3200" b="0" strike="noStrike" spc="-1" dirty="0">
              <a:solidFill>
                <a:srgbClr val="376092"/>
              </a:solidFill>
              <a:latin typeface="Arial"/>
            </a:endParaRPr>
          </a:p>
        </p:txBody>
      </p:sp>
      <p:sp>
        <p:nvSpPr>
          <p:cNvPr id="140" name="TextShape 2"/>
          <p:cNvSpPr txBox="1"/>
          <p:nvPr/>
        </p:nvSpPr>
        <p:spPr>
          <a:xfrm>
            <a:off x="457200" y="1097324"/>
            <a:ext cx="8229240" cy="5028436"/>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A partir du moment ou nous avons un bon ajustement affine il nous est facile de prévoir des qui ne se présentent pas dans la série de départ.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L'interpolation va nous permettre de définir des valeurs dans le domaine de définition des valeurs.</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L'extrapolation va nous permettre de définir des valeurs en dehors du domaine de définition des valeurs.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technique reste la même dans les deux cas de figure sauf que pour l'extrapolation, nous sommes moins sûr de la justesse de notre prévision.</a:t>
            </a: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991181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03F32D02E44A49A51D428E13DC96F1" ma:contentTypeVersion="15" ma:contentTypeDescription="Crée un document." ma:contentTypeScope="" ma:versionID="164c25963b1adeeea6dd707fda99622e">
  <xsd:schema xmlns:xsd="http://www.w3.org/2001/XMLSchema" xmlns:xs="http://www.w3.org/2001/XMLSchema" xmlns:p="http://schemas.microsoft.com/office/2006/metadata/properties" xmlns:ns2="c1e294f3-4627-4ce5-bb05-78017f98850e" xmlns:ns3="4457043f-fd85-4799-80f5-1f6eaf5bc423" targetNamespace="http://schemas.microsoft.com/office/2006/metadata/properties" ma:root="true" ma:fieldsID="51d11e80cf5ede38c7d84f65e3dfbba5" ns2:_="" ns3:_="">
    <xsd:import namespace="c1e294f3-4627-4ce5-bb05-78017f98850e"/>
    <xsd:import namespace="4457043f-fd85-4799-80f5-1f6eaf5bc42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e294f3-4627-4ce5-bb05-78017f9885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Balises d’image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457043f-fd85-4799-80f5-1f6eaf5bc423"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2" nillable="true" ma:displayName="Taxonomy Catch All Column" ma:hidden="true" ma:list="{a2ae5227-5587-46aa-a45e-4471b92825eb}" ma:internalName="TaxCatchAll" ma:showField="CatchAllData" ma:web="4457043f-fd85-4799-80f5-1f6eaf5bc42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1e294f3-4627-4ce5-bb05-78017f98850e">
      <Terms xmlns="http://schemas.microsoft.com/office/infopath/2007/PartnerControls"/>
    </lcf76f155ced4ddcb4097134ff3c332f>
    <TaxCatchAll xmlns="4457043f-fd85-4799-80f5-1f6eaf5bc423" xsi:nil="true"/>
  </documentManagement>
</p:properties>
</file>

<file path=customXml/itemProps1.xml><?xml version="1.0" encoding="utf-8"?>
<ds:datastoreItem xmlns:ds="http://schemas.openxmlformats.org/officeDocument/2006/customXml" ds:itemID="{DF846331-F1B4-45C7-80E1-DA622A2102D3}"/>
</file>

<file path=customXml/itemProps2.xml><?xml version="1.0" encoding="utf-8"?>
<ds:datastoreItem xmlns:ds="http://schemas.openxmlformats.org/officeDocument/2006/customXml" ds:itemID="{B841CD15-77D7-49CC-8ACF-880F6443CFA2}"/>
</file>

<file path=customXml/itemProps3.xml><?xml version="1.0" encoding="utf-8"?>
<ds:datastoreItem xmlns:ds="http://schemas.openxmlformats.org/officeDocument/2006/customXml" ds:itemID="{0846F54A-74B7-45EF-B0F8-9722B774444D}"/>
</file>

<file path=docProps/app.xml><?xml version="1.0" encoding="utf-8"?>
<Properties xmlns="http://schemas.openxmlformats.org/officeDocument/2006/extended-properties" xmlns:vt="http://schemas.openxmlformats.org/officeDocument/2006/docPropsVTypes">
  <Template/>
  <TotalTime>5893</TotalTime>
  <Words>1122</Words>
  <Application>Microsoft Office PowerPoint</Application>
  <PresentationFormat>Affichage à l'écran (4:3)</PresentationFormat>
  <Paragraphs>516</Paragraphs>
  <Slides>18</Slides>
  <Notes>1</Notes>
  <HiddenSlides>0</HiddenSlides>
  <MMClips>0</MMClips>
  <ScaleCrop>false</ScaleCrop>
  <HeadingPairs>
    <vt:vector size="8" baseType="variant">
      <vt:variant>
        <vt:lpstr>Polices utilisées</vt:lpstr>
      </vt:variant>
      <vt:variant>
        <vt:i4>5</vt:i4>
      </vt:variant>
      <vt:variant>
        <vt:lpstr>Thème</vt:lpstr>
      </vt:variant>
      <vt:variant>
        <vt:i4>3</vt:i4>
      </vt:variant>
      <vt:variant>
        <vt:lpstr>Serveurs OLE incorporés</vt:lpstr>
      </vt:variant>
      <vt:variant>
        <vt:i4>1</vt:i4>
      </vt:variant>
      <vt:variant>
        <vt:lpstr>Titres des diapositives</vt:lpstr>
      </vt:variant>
      <vt:variant>
        <vt:i4>18</vt:i4>
      </vt:variant>
    </vt:vector>
  </HeadingPairs>
  <TitlesOfParts>
    <vt:vector size="27" baseType="lpstr">
      <vt:lpstr>Arial</vt:lpstr>
      <vt:lpstr>Calibri</vt:lpstr>
      <vt:lpstr>Symbol</vt:lpstr>
      <vt:lpstr>Times New Roman</vt:lpstr>
      <vt:lpstr>Wingdings</vt:lpstr>
      <vt:lpstr>Office Theme</vt:lpstr>
      <vt:lpstr>Office Theme</vt:lpstr>
      <vt:lpstr>Office Theme</vt:lpstr>
      <vt:lpstr>Worksheet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lastModifiedBy>SCHLEGEL Philippe</cp:lastModifiedBy>
  <cp:revision>258</cp:revision>
  <dcterms:created xsi:type="dcterms:W3CDTF">2012-01-17T22:15:29Z</dcterms:created>
  <dcterms:modified xsi:type="dcterms:W3CDTF">2022-03-04T07:13:23Z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0x010100A503F32D02E44A49A51D428E13DC96F1</vt:lpwstr>
  </property>
</Properties>
</file>