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1"/>
  </p:notesMasterIdLst>
  <p:sldIdLst>
    <p:sldId id="256" r:id="rId4"/>
    <p:sldId id="257" r:id="rId5"/>
    <p:sldId id="361" r:id="rId6"/>
    <p:sldId id="362" r:id="rId7"/>
    <p:sldId id="363" r:id="rId8"/>
    <p:sldId id="364" r:id="rId9"/>
    <p:sldId id="365" r:id="rId10"/>
    <p:sldId id="366" r:id="rId11"/>
    <p:sldId id="367" r:id="rId12"/>
    <p:sldId id="368" r:id="rId13"/>
    <p:sldId id="370" r:id="rId14"/>
    <p:sldId id="371" r:id="rId15"/>
    <p:sldId id="372" r:id="rId16"/>
    <p:sldId id="373" r:id="rId17"/>
    <p:sldId id="374" r:id="rId18"/>
    <p:sldId id="375" r:id="rId19"/>
    <p:sldId id="281" r:id="rId20"/>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712" autoAdjust="0"/>
  </p:normalViewPr>
  <p:slideViewPr>
    <p:cSldViewPr snapToGrid="0">
      <p:cViewPr varScale="1">
        <p:scale>
          <a:sx n="108" d="100"/>
          <a:sy n="108" d="100"/>
        </p:scale>
        <p:origin x="1716"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26/04/2022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a:t>
            </a:fld>
            <a:endParaRPr lang="fr-FR"/>
          </a:p>
        </p:txBody>
      </p:sp>
    </p:spTree>
    <p:extLst>
      <p:ext uri="{BB962C8B-B14F-4D97-AF65-F5344CB8AC3E}">
        <p14:creationId xmlns:p14="http://schemas.microsoft.com/office/powerpoint/2010/main" val="148972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12</a:t>
            </a:fld>
            <a:endParaRPr lang="fr-FR"/>
          </a:p>
        </p:txBody>
      </p:sp>
    </p:spTree>
    <p:extLst>
      <p:ext uri="{BB962C8B-B14F-4D97-AF65-F5344CB8AC3E}">
        <p14:creationId xmlns:p14="http://schemas.microsoft.com/office/powerpoint/2010/main" val="103327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13</a:t>
            </a:fld>
            <a:endParaRPr lang="fr-FR"/>
          </a:p>
        </p:txBody>
      </p:sp>
    </p:spTree>
    <p:extLst>
      <p:ext uri="{BB962C8B-B14F-4D97-AF65-F5344CB8AC3E}">
        <p14:creationId xmlns:p14="http://schemas.microsoft.com/office/powerpoint/2010/main" val="348669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14</a:t>
            </a:fld>
            <a:endParaRPr lang="fr-FR"/>
          </a:p>
        </p:txBody>
      </p:sp>
    </p:spTree>
    <p:extLst>
      <p:ext uri="{BB962C8B-B14F-4D97-AF65-F5344CB8AC3E}">
        <p14:creationId xmlns:p14="http://schemas.microsoft.com/office/powerpoint/2010/main" val="1588615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15</a:t>
            </a:fld>
            <a:endParaRPr lang="fr-FR"/>
          </a:p>
        </p:txBody>
      </p:sp>
    </p:spTree>
    <p:extLst>
      <p:ext uri="{BB962C8B-B14F-4D97-AF65-F5344CB8AC3E}">
        <p14:creationId xmlns:p14="http://schemas.microsoft.com/office/powerpoint/2010/main" val="151072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16</a:t>
            </a:fld>
            <a:endParaRPr lang="fr-FR"/>
          </a:p>
        </p:txBody>
      </p:sp>
    </p:spTree>
    <p:extLst>
      <p:ext uri="{BB962C8B-B14F-4D97-AF65-F5344CB8AC3E}">
        <p14:creationId xmlns:p14="http://schemas.microsoft.com/office/powerpoint/2010/main" val="393475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4</a:t>
            </a:fld>
            <a:endParaRPr lang="fr-FR"/>
          </a:p>
        </p:txBody>
      </p:sp>
    </p:spTree>
    <p:extLst>
      <p:ext uri="{BB962C8B-B14F-4D97-AF65-F5344CB8AC3E}">
        <p14:creationId xmlns:p14="http://schemas.microsoft.com/office/powerpoint/2010/main" val="401510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5</a:t>
            </a:fld>
            <a:endParaRPr lang="fr-FR"/>
          </a:p>
        </p:txBody>
      </p:sp>
    </p:spTree>
    <p:extLst>
      <p:ext uri="{BB962C8B-B14F-4D97-AF65-F5344CB8AC3E}">
        <p14:creationId xmlns:p14="http://schemas.microsoft.com/office/powerpoint/2010/main" val="320249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6</a:t>
            </a:fld>
            <a:endParaRPr lang="fr-FR"/>
          </a:p>
        </p:txBody>
      </p:sp>
    </p:spTree>
    <p:extLst>
      <p:ext uri="{BB962C8B-B14F-4D97-AF65-F5344CB8AC3E}">
        <p14:creationId xmlns:p14="http://schemas.microsoft.com/office/powerpoint/2010/main" val="162835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7</a:t>
            </a:fld>
            <a:endParaRPr lang="fr-FR"/>
          </a:p>
        </p:txBody>
      </p:sp>
    </p:spTree>
    <p:extLst>
      <p:ext uri="{BB962C8B-B14F-4D97-AF65-F5344CB8AC3E}">
        <p14:creationId xmlns:p14="http://schemas.microsoft.com/office/powerpoint/2010/main" val="3100714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8</a:t>
            </a:fld>
            <a:endParaRPr lang="fr-FR"/>
          </a:p>
        </p:txBody>
      </p:sp>
    </p:spTree>
    <p:extLst>
      <p:ext uri="{BB962C8B-B14F-4D97-AF65-F5344CB8AC3E}">
        <p14:creationId xmlns:p14="http://schemas.microsoft.com/office/powerpoint/2010/main" val="3519183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9</a:t>
            </a:fld>
            <a:endParaRPr lang="fr-FR"/>
          </a:p>
        </p:txBody>
      </p:sp>
    </p:spTree>
    <p:extLst>
      <p:ext uri="{BB962C8B-B14F-4D97-AF65-F5344CB8AC3E}">
        <p14:creationId xmlns:p14="http://schemas.microsoft.com/office/powerpoint/2010/main" val="1837881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10</a:t>
            </a:fld>
            <a:endParaRPr lang="fr-FR"/>
          </a:p>
        </p:txBody>
      </p:sp>
    </p:spTree>
    <p:extLst>
      <p:ext uri="{BB962C8B-B14F-4D97-AF65-F5344CB8AC3E}">
        <p14:creationId xmlns:p14="http://schemas.microsoft.com/office/powerpoint/2010/main" val="304156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11</a:t>
            </a:fld>
            <a:endParaRPr lang="fr-FR"/>
          </a:p>
        </p:txBody>
      </p:sp>
    </p:spTree>
    <p:extLst>
      <p:ext uri="{BB962C8B-B14F-4D97-AF65-F5344CB8AC3E}">
        <p14:creationId xmlns:p14="http://schemas.microsoft.com/office/powerpoint/2010/main" val="204003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Processus aléatoire</a:t>
            </a:r>
            <a:br>
              <a:rPr dirty="0"/>
            </a:br>
            <a:r>
              <a:rPr lang="fr-FR" sz="4400" b="0" strike="noStrike" spc="-1" dirty="0">
                <a:solidFill>
                  <a:srgbClr val="376092"/>
                </a:solidFill>
                <a:latin typeface="Arial"/>
              </a:rPr>
              <a:t>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schéma nous permet rapidement de comprendre les informations.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Cependant, les représentations graphiques ne peuvent pas être programmées, nous allons devoir passer par une autre structure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vu qu'un graphe peut se représenter sous forme de matrice.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toujours vrai pour un graphe probabiliste.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utiliser un exemple un peu plus simple pour bien comprendre comment cela fonctionne.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5541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Exploiter un graphe probabiliste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gardé deux pays: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passager se trouvant en France a une probabilité de: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0,4 de prendre un avion pour la France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0,6 de prendre un avion pour la Suisse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Interpréter les informations des passagers suisses.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Image 4">
            <a:extLst>
              <a:ext uri="{FF2B5EF4-FFF2-40B4-BE49-F238E27FC236}">
                <a16:creationId xmlns:a16="http://schemas.microsoft.com/office/drawing/2014/main" id="{10F35F7A-ED43-4414-9811-A0ED0BC071B2}"/>
              </a:ext>
            </a:extLst>
          </p:cNvPr>
          <p:cNvPicPr>
            <a:picLocks noChangeAspect="1"/>
          </p:cNvPicPr>
          <p:nvPr/>
        </p:nvPicPr>
        <p:blipFill>
          <a:blip r:embed="rId3"/>
          <a:stretch>
            <a:fillRect/>
          </a:stretch>
        </p:blipFill>
        <p:spPr>
          <a:xfrm>
            <a:off x="706244" y="1518136"/>
            <a:ext cx="7426712" cy="2601103"/>
          </a:xfrm>
          <a:prstGeom prst="rect">
            <a:avLst/>
          </a:prstGeom>
        </p:spPr>
      </p:pic>
    </p:spTree>
    <p:extLst>
      <p:ext uri="{BB962C8B-B14F-4D97-AF65-F5344CB8AC3E}">
        <p14:creationId xmlns:p14="http://schemas.microsoft.com/office/powerpoint/2010/main" val="22129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Exploiter un graphe probabiliste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situation de départ est donnée par l'état probabiliste initial P</a:t>
            </a:r>
            <a:r>
              <a:rPr lang="fr-FR" sz="2400" spc="-1" baseline="-25000" dirty="0">
                <a:solidFill>
                  <a:srgbClr val="376092"/>
                </a:solidFill>
                <a:latin typeface="Arial"/>
              </a:rPr>
              <a:t>0 </a:t>
            </a:r>
            <a:r>
              <a:rPr lang="fr-FR" sz="2400" spc="-1" dirty="0">
                <a:solidFill>
                  <a:srgbClr val="376092"/>
                </a:solidFill>
                <a:latin typeface="Arial"/>
              </a:rPr>
              <a:t>= (f</a:t>
            </a:r>
            <a:r>
              <a:rPr lang="fr-FR" sz="2400" spc="-1" baseline="-25000" dirty="0">
                <a:solidFill>
                  <a:srgbClr val="376092"/>
                </a:solidFill>
                <a:latin typeface="Arial"/>
              </a:rPr>
              <a:t>0</a:t>
            </a:r>
            <a:r>
              <a:rPr lang="fr-FR" sz="2400" spc="-1" dirty="0">
                <a:solidFill>
                  <a:srgbClr val="376092"/>
                </a:solidFill>
                <a:latin typeface="Arial"/>
              </a:rPr>
              <a:t>, s</a:t>
            </a:r>
            <a:r>
              <a:rPr lang="fr-FR" sz="2400" spc="-1" baseline="-25000" dirty="0">
                <a:solidFill>
                  <a:srgbClr val="376092"/>
                </a:solidFill>
                <a:latin typeface="Arial"/>
              </a:rPr>
              <a:t>0</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f</a:t>
            </a:r>
            <a:r>
              <a:rPr lang="fr-FR" sz="2400" spc="-1" baseline="-25000" dirty="0">
                <a:solidFill>
                  <a:srgbClr val="376092"/>
                </a:solidFill>
                <a:latin typeface="Arial"/>
              </a:rPr>
              <a:t>0 </a:t>
            </a:r>
            <a:r>
              <a:rPr lang="fr-FR" sz="2400" spc="-1" dirty="0">
                <a:solidFill>
                  <a:srgbClr val="376092"/>
                </a:solidFill>
                <a:latin typeface="Arial"/>
              </a:rPr>
              <a:t>est le nombre de personnes se trouvant dans un aéroport en France au temps 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t>
            </a:r>
            <a:r>
              <a:rPr lang="fr-FR" sz="2400" spc="-1" baseline="-25000" dirty="0">
                <a:solidFill>
                  <a:srgbClr val="376092"/>
                </a:solidFill>
                <a:latin typeface="Arial"/>
              </a:rPr>
              <a:t>0 </a:t>
            </a:r>
            <a:r>
              <a:rPr lang="fr-FR" sz="2400" spc="-1" dirty="0">
                <a:solidFill>
                  <a:srgbClr val="376092"/>
                </a:solidFill>
                <a:latin typeface="Arial"/>
              </a:rPr>
              <a:t>est le nombre de personnes se trouvant dans un aéroport en Suisse au temps 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alors possible de définir l'état probabiliste au temps n (ou après n actions) </a:t>
            </a:r>
            <a:r>
              <a:rPr lang="fr-FR" sz="2400" spc="-1" dirty="0" err="1">
                <a:solidFill>
                  <a:srgbClr val="376092"/>
                </a:solidFill>
                <a:latin typeface="Arial"/>
              </a:rPr>
              <a:t>P</a:t>
            </a:r>
            <a:r>
              <a:rPr lang="fr-FR" sz="2400" spc="-1" baseline="-25000" dirty="0" err="1">
                <a:solidFill>
                  <a:srgbClr val="376092"/>
                </a:solidFill>
                <a:latin typeface="Arial"/>
              </a:rPr>
              <a:t>n</a:t>
            </a:r>
            <a:r>
              <a:rPr lang="fr-FR" sz="2400" spc="-1" dirty="0">
                <a:solidFill>
                  <a:srgbClr val="376092"/>
                </a:solidFill>
                <a:latin typeface="Arial"/>
              </a:rPr>
              <a:t> = (</a:t>
            </a:r>
            <a:r>
              <a:rPr lang="fr-FR" sz="2400" spc="-1" dirty="0" err="1">
                <a:solidFill>
                  <a:srgbClr val="376092"/>
                </a:solidFill>
                <a:latin typeface="Arial"/>
              </a:rPr>
              <a:t>f</a:t>
            </a:r>
            <a:r>
              <a:rPr lang="fr-FR" sz="2400" spc="-1" baseline="-25000" dirty="0" err="1">
                <a:solidFill>
                  <a:srgbClr val="376092"/>
                </a:solidFill>
                <a:latin typeface="Arial"/>
              </a:rPr>
              <a:t>n</a:t>
            </a:r>
            <a:r>
              <a:rPr lang="fr-FR" sz="2400" spc="-1" dirty="0">
                <a:solidFill>
                  <a:srgbClr val="376092"/>
                </a:solidFill>
                <a:latin typeface="Arial"/>
              </a:rPr>
              <a:t>, s</a:t>
            </a:r>
            <a:r>
              <a:rPr lang="fr-FR" sz="2400" spc="-1" baseline="-25000" dirty="0">
                <a:solidFill>
                  <a:srgbClr val="376092"/>
                </a:solidFill>
                <a:latin typeface="Arial"/>
              </a:rPr>
              <a:t>n</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Toute la question est de savoir comment déterminer </a:t>
            </a:r>
            <a:r>
              <a:rPr lang="fr-FR" sz="2400" spc="-1" dirty="0" err="1">
                <a:solidFill>
                  <a:srgbClr val="376092"/>
                </a:solidFill>
                <a:latin typeface="Arial"/>
              </a:rPr>
              <a:t>P</a:t>
            </a:r>
            <a:r>
              <a:rPr lang="fr-FR" sz="2400" spc="-1" baseline="-25000" dirty="0" err="1">
                <a:solidFill>
                  <a:srgbClr val="376092"/>
                </a:solidFill>
                <a:latin typeface="Arial"/>
              </a:rPr>
              <a:t>n</a:t>
            </a:r>
            <a:r>
              <a:rPr lang="fr-FR" sz="2400" spc="-1" dirty="0">
                <a:solidFill>
                  <a:srgbClr val="376092"/>
                </a:solidFill>
                <a:latin typeface="Arial"/>
              </a:rPr>
              <a:t> en fonction de P</a:t>
            </a:r>
            <a:r>
              <a:rPr lang="fr-FR" sz="2400" spc="-1" baseline="-25000" dirty="0">
                <a:solidFill>
                  <a:srgbClr val="376092"/>
                </a:solidFill>
                <a:latin typeface="Arial"/>
              </a:rPr>
              <a:t>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Autrement dit dans quelle situation sera mon système au temps n avec un état initial P</a:t>
            </a:r>
            <a:r>
              <a:rPr lang="fr-FR" sz="2400" spc="-1" baseline="-25000" dirty="0">
                <a:solidFill>
                  <a:srgbClr val="376092"/>
                </a:solidFill>
                <a:latin typeface="Arial"/>
              </a:rPr>
              <a:t>0</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58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Exploiter un graphe probabiliste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cela nous allons utiliser la matrice de transition. Cette matrice est déduite du graphe probabiliste :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Grâce à cette matrice M nous pouvons définir une relation de récurrence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t>
            </a:r>
            <a:r>
              <a:rPr lang="fr-FR" sz="2400" spc="-1" baseline="-25000" dirty="0">
                <a:solidFill>
                  <a:srgbClr val="376092"/>
                </a:solidFill>
                <a:latin typeface="Arial"/>
              </a:rPr>
              <a:t>n+1</a:t>
            </a:r>
            <a:r>
              <a:rPr lang="fr-FR" sz="2400" spc="-1" dirty="0">
                <a:solidFill>
                  <a:srgbClr val="376092"/>
                </a:solidFill>
                <a:latin typeface="Arial"/>
              </a:rPr>
              <a:t> = </a:t>
            </a:r>
            <a:r>
              <a:rPr lang="fr-FR" sz="2400" spc="-1" dirty="0" err="1">
                <a:solidFill>
                  <a:srgbClr val="376092"/>
                </a:solidFill>
                <a:latin typeface="Arial"/>
              </a:rPr>
              <a:t>P</a:t>
            </a:r>
            <a:r>
              <a:rPr lang="fr-FR" sz="2400" spc="-1" baseline="-25000" dirty="0" err="1">
                <a:solidFill>
                  <a:srgbClr val="376092"/>
                </a:solidFill>
                <a:latin typeface="Arial"/>
              </a:rPr>
              <a:t>n</a:t>
            </a:r>
            <a:r>
              <a:rPr lang="fr-FR" sz="2400" spc="-1" baseline="-25000" dirty="0">
                <a:solidFill>
                  <a:srgbClr val="376092"/>
                </a:solidFill>
                <a:latin typeface="Arial"/>
              </a:rPr>
              <a:t> </a:t>
            </a:r>
            <a:r>
              <a:rPr lang="fr-FR" sz="2400" spc="-1" dirty="0">
                <a:solidFill>
                  <a:srgbClr val="376092"/>
                </a:solidFill>
                <a:latin typeface="Arial"/>
              </a:rPr>
              <a:t>. 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utilisant les propriétés des suites géométriques :</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P</a:t>
            </a:r>
            <a:r>
              <a:rPr lang="fr-FR" sz="2400" spc="-1" baseline="-25000" dirty="0" err="1">
                <a:solidFill>
                  <a:srgbClr val="376092"/>
                </a:solidFill>
                <a:latin typeface="Arial"/>
              </a:rPr>
              <a:t>n</a:t>
            </a:r>
            <a:r>
              <a:rPr lang="fr-FR" sz="2400" spc="-1" dirty="0">
                <a:solidFill>
                  <a:srgbClr val="376092"/>
                </a:solidFill>
                <a:latin typeface="Arial"/>
              </a:rPr>
              <a:t> = P</a:t>
            </a:r>
            <a:r>
              <a:rPr lang="fr-FR" sz="2400" spc="-1" baseline="-25000" dirty="0">
                <a:solidFill>
                  <a:srgbClr val="376092"/>
                </a:solidFill>
                <a:latin typeface="Arial"/>
              </a:rPr>
              <a:t>0 </a:t>
            </a:r>
            <a:r>
              <a:rPr lang="fr-FR" sz="2400" spc="-1" dirty="0">
                <a:solidFill>
                  <a:srgbClr val="376092"/>
                </a:solidFill>
                <a:latin typeface="Arial"/>
              </a:rPr>
              <a:t>. M</a:t>
            </a:r>
            <a:r>
              <a:rPr lang="fr-FR" sz="2400" spc="-1" baseline="30000" dirty="0">
                <a:solidFill>
                  <a:srgbClr val="376092"/>
                </a:solidFill>
                <a:latin typeface="Arial"/>
              </a:rPr>
              <a:t>n</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2C77CF7D-D69B-4606-B65E-8CF0532B5B27}"/>
              </a:ext>
            </a:extLst>
          </p:cNvPr>
          <p:cNvPicPr>
            <a:picLocks noChangeAspect="1"/>
          </p:cNvPicPr>
          <p:nvPr/>
        </p:nvPicPr>
        <p:blipFill>
          <a:blip r:embed="rId3"/>
          <a:stretch>
            <a:fillRect/>
          </a:stretch>
        </p:blipFill>
        <p:spPr>
          <a:xfrm>
            <a:off x="2303986" y="1981020"/>
            <a:ext cx="4695825" cy="2019300"/>
          </a:xfrm>
          <a:prstGeom prst="rect">
            <a:avLst/>
          </a:prstGeom>
        </p:spPr>
      </p:pic>
    </p:spTree>
    <p:extLst>
      <p:ext uri="{BB962C8B-B14F-4D97-AF65-F5344CB8AC3E}">
        <p14:creationId xmlns:p14="http://schemas.microsoft.com/office/powerpoint/2010/main" val="341698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Exploiter un graphe probabiliste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toutes les informations pour calculer l'évolution de la population. Utilisons la matrice de transition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considérant que la population initiale soit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 P</a:t>
            </a:r>
            <a:r>
              <a:rPr lang="fr-FR" sz="2400" spc="-1" baseline="-25000" dirty="0">
                <a:solidFill>
                  <a:srgbClr val="376092"/>
                </a:solidFill>
                <a:latin typeface="Arial"/>
              </a:rPr>
              <a:t>0 </a:t>
            </a:r>
            <a:r>
              <a:rPr lang="fr-FR" sz="2400" spc="-1" dirty="0">
                <a:solidFill>
                  <a:srgbClr val="376092"/>
                </a:solidFill>
                <a:latin typeface="Arial"/>
              </a:rPr>
              <a:t>= (500, 500) (500 en Suisse, 500 en France)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Calculer P</a:t>
            </a:r>
            <a:r>
              <a:rPr lang="fr-FR" sz="2400" spc="-1" baseline="-25000" dirty="0">
                <a:solidFill>
                  <a:srgbClr val="376092"/>
                </a:solidFill>
                <a:latin typeface="Arial"/>
              </a:rPr>
              <a:t>1</a:t>
            </a:r>
            <a:r>
              <a:rPr lang="fr-FR" sz="2400" spc="-1" dirty="0">
                <a:solidFill>
                  <a:srgbClr val="376092"/>
                </a:solidFill>
                <a:latin typeface="Arial"/>
              </a:rPr>
              <a:t>, P</a:t>
            </a:r>
            <a:r>
              <a:rPr lang="fr-FR" sz="2400" spc="-1" baseline="-25000" dirty="0">
                <a:solidFill>
                  <a:srgbClr val="376092"/>
                </a:solidFill>
                <a:latin typeface="Arial"/>
              </a:rPr>
              <a:t>2</a:t>
            </a:r>
            <a:r>
              <a:rPr lang="fr-FR" sz="2400" spc="-1" dirty="0">
                <a:solidFill>
                  <a:srgbClr val="376092"/>
                </a:solidFill>
                <a:latin typeface="Arial"/>
              </a:rPr>
              <a:t>, P</a:t>
            </a:r>
            <a:r>
              <a:rPr lang="fr-FR" sz="2400" spc="-1" baseline="-25000" dirty="0">
                <a:solidFill>
                  <a:srgbClr val="376092"/>
                </a:solidFill>
                <a:latin typeface="Arial"/>
              </a:rPr>
              <a:t>3</a:t>
            </a:r>
            <a:r>
              <a:rPr lang="fr-FR" sz="2400" spc="-1" dirty="0">
                <a:solidFill>
                  <a:srgbClr val="376092"/>
                </a:solidFill>
                <a:latin typeface="Arial"/>
              </a:rPr>
              <a:t> avec Python et </a:t>
            </a:r>
            <a:r>
              <a:rPr lang="fr-FR" sz="2400" spc="-1" dirty="0" err="1">
                <a:solidFill>
                  <a:srgbClr val="376092"/>
                </a:solidFill>
                <a:latin typeface="Arial"/>
              </a:rPr>
              <a:t>numpy</a:t>
            </a:r>
            <a:r>
              <a:rPr lang="fr-FR" sz="2400" spc="-1" dirty="0">
                <a:solidFill>
                  <a:srgbClr val="376092"/>
                </a:solidFill>
                <a:latin typeface="Arial"/>
              </a:rPr>
              <a:t>.</a:t>
            </a:r>
          </a:p>
          <a:p>
            <a:pPr marL="108000">
              <a:spcAft>
                <a:spcPts val="1060"/>
              </a:spcAft>
              <a:buClr>
                <a:srgbClr val="000000"/>
              </a:buClr>
              <a:buSzPct val="45000"/>
            </a:pP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2C77CF7D-D69B-4606-B65E-8CF0532B5B27}"/>
              </a:ext>
            </a:extLst>
          </p:cNvPr>
          <p:cNvPicPr>
            <a:picLocks noChangeAspect="1"/>
          </p:cNvPicPr>
          <p:nvPr/>
        </p:nvPicPr>
        <p:blipFill>
          <a:blip r:embed="rId3"/>
          <a:stretch>
            <a:fillRect/>
          </a:stretch>
        </p:blipFill>
        <p:spPr>
          <a:xfrm>
            <a:off x="2303986" y="1981020"/>
            <a:ext cx="4695825" cy="2019300"/>
          </a:xfrm>
          <a:prstGeom prst="rect">
            <a:avLst/>
          </a:prstGeom>
        </p:spPr>
      </p:pic>
    </p:spTree>
    <p:extLst>
      <p:ext uri="{BB962C8B-B14F-4D97-AF65-F5344CB8AC3E}">
        <p14:creationId xmlns:p14="http://schemas.microsoft.com/office/powerpoint/2010/main" val="288626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Etat stable:</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dit que notre système arrive dans un état stable lorsqu'il n'évolue plus. Autrement dit lorsque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t>
            </a:r>
            <a:r>
              <a:rPr lang="fr-FR" sz="2400" spc="-1" baseline="-25000" dirty="0">
                <a:solidFill>
                  <a:srgbClr val="376092"/>
                </a:solidFill>
                <a:latin typeface="Arial"/>
              </a:rPr>
              <a:t>n+1</a:t>
            </a:r>
            <a:r>
              <a:rPr lang="fr-FR" sz="2400" spc="-1" dirty="0">
                <a:solidFill>
                  <a:srgbClr val="376092"/>
                </a:solidFill>
                <a:latin typeface="Arial"/>
              </a:rPr>
              <a:t> = </a:t>
            </a:r>
            <a:r>
              <a:rPr lang="fr-FR" sz="2400" spc="-1" dirty="0" err="1">
                <a:solidFill>
                  <a:srgbClr val="376092"/>
                </a:solidFill>
                <a:latin typeface="Arial"/>
              </a:rPr>
              <a:t>P</a:t>
            </a:r>
            <a:r>
              <a:rPr lang="fr-FR" sz="2400" spc="-1" baseline="-25000" dirty="0" err="1">
                <a:solidFill>
                  <a:srgbClr val="376092"/>
                </a:solidFill>
                <a:latin typeface="Arial"/>
              </a:rPr>
              <a:t>n</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Et comme nous savons que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t>
            </a:r>
            <a:r>
              <a:rPr lang="fr-FR" sz="2400" spc="-1" baseline="-25000" dirty="0">
                <a:solidFill>
                  <a:srgbClr val="376092"/>
                </a:solidFill>
                <a:latin typeface="Arial"/>
              </a:rPr>
              <a:t>n+1</a:t>
            </a:r>
            <a:r>
              <a:rPr lang="fr-FR" sz="2400" spc="-1" dirty="0">
                <a:solidFill>
                  <a:srgbClr val="376092"/>
                </a:solidFill>
                <a:latin typeface="Arial"/>
              </a:rPr>
              <a:t> = </a:t>
            </a:r>
            <a:r>
              <a:rPr lang="fr-FR" sz="2400" spc="-1" dirty="0" err="1">
                <a:solidFill>
                  <a:srgbClr val="376092"/>
                </a:solidFill>
                <a:latin typeface="Arial"/>
              </a:rPr>
              <a:t>P</a:t>
            </a:r>
            <a:r>
              <a:rPr lang="fr-FR" sz="2400" spc="-1" baseline="-25000" dirty="0" err="1">
                <a:solidFill>
                  <a:srgbClr val="376092"/>
                </a:solidFill>
                <a:latin typeface="Arial"/>
              </a:rPr>
              <a:t>n</a:t>
            </a:r>
            <a:r>
              <a:rPr lang="fr-FR" sz="2400" spc="-1" baseline="-25000" dirty="0">
                <a:solidFill>
                  <a:srgbClr val="376092"/>
                </a:solidFill>
                <a:latin typeface="Arial"/>
              </a:rPr>
              <a:t> </a:t>
            </a:r>
            <a:r>
              <a:rPr lang="fr-FR" sz="2400" spc="-1" dirty="0">
                <a:solidFill>
                  <a:srgbClr val="376092"/>
                </a:solidFill>
                <a:latin typeface="Arial"/>
              </a:rPr>
              <a:t>. 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nous permet de dire qu'un système est dans un état stable lorsque :</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P</a:t>
            </a:r>
            <a:r>
              <a:rPr lang="fr-FR" sz="2400" spc="-1" baseline="-25000" dirty="0" err="1">
                <a:solidFill>
                  <a:srgbClr val="376092"/>
                </a:solidFill>
                <a:latin typeface="Arial"/>
              </a:rPr>
              <a:t>n</a:t>
            </a:r>
            <a:r>
              <a:rPr lang="fr-FR" sz="2400" spc="-1" dirty="0">
                <a:solidFill>
                  <a:srgbClr val="376092"/>
                </a:solidFill>
                <a:latin typeface="Arial"/>
              </a:rPr>
              <a:t> = </a:t>
            </a:r>
            <a:r>
              <a:rPr lang="fr-FR" sz="2400" spc="-1" dirty="0" err="1">
                <a:solidFill>
                  <a:srgbClr val="376092"/>
                </a:solidFill>
                <a:latin typeface="Arial"/>
              </a:rPr>
              <a:t>P</a:t>
            </a:r>
            <a:r>
              <a:rPr lang="fr-FR" sz="2400" spc="-1" baseline="-25000" dirty="0" err="1">
                <a:solidFill>
                  <a:srgbClr val="376092"/>
                </a:solidFill>
                <a:latin typeface="Arial"/>
              </a:rPr>
              <a:t>n</a:t>
            </a:r>
            <a:r>
              <a:rPr lang="fr-FR" sz="2400" spc="-1" baseline="-25000" dirty="0">
                <a:solidFill>
                  <a:srgbClr val="376092"/>
                </a:solidFill>
                <a:latin typeface="Arial"/>
              </a:rPr>
              <a:t> </a:t>
            </a:r>
            <a:r>
              <a:rPr lang="fr-FR" sz="2400" spc="-1" dirty="0">
                <a:solidFill>
                  <a:srgbClr val="376092"/>
                </a:solidFill>
                <a:latin typeface="Arial"/>
              </a:rPr>
              <a:t>. M</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 name="Image 1">
            <a:extLst>
              <a:ext uri="{FF2B5EF4-FFF2-40B4-BE49-F238E27FC236}">
                <a16:creationId xmlns:a16="http://schemas.microsoft.com/office/drawing/2014/main" id="{8D2A483A-1219-4380-B6F3-6B44A168A70F}"/>
              </a:ext>
            </a:extLst>
          </p:cNvPr>
          <p:cNvPicPr>
            <a:picLocks noChangeAspect="1"/>
          </p:cNvPicPr>
          <p:nvPr/>
        </p:nvPicPr>
        <p:blipFill>
          <a:blip r:embed="rId3"/>
          <a:stretch>
            <a:fillRect/>
          </a:stretch>
        </p:blipFill>
        <p:spPr>
          <a:xfrm>
            <a:off x="-180" y="4818221"/>
            <a:ext cx="9144000" cy="1244917"/>
          </a:xfrm>
          <a:prstGeom prst="rect">
            <a:avLst/>
          </a:prstGeom>
        </p:spPr>
      </p:pic>
    </p:spTree>
    <p:extLst>
      <p:ext uri="{BB962C8B-B14F-4D97-AF65-F5344CB8AC3E}">
        <p14:creationId xmlns:p14="http://schemas.microsoft.com/office/powerpoint/2010/main" val="287841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Etat stable:</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Effectuons le calcul vu précédemment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f = 0,4.f + 0,2.s </a:t>
            </a:r>
            <a:r>
              <a:rPr lang="fr-FR" sz="2400" spc="-1" dirty="0">
                <a:solidFill>
                  <a:srgbClr val="376092"/>
                </a:solidFill>
                <a:latin typeface="Arial"/>
                <a:sym typeface="Wingdings" panose="05000000000000000000" pitchFamily="2" charset="2"/>
              </a:rPr>
              <a:t> 0,6.f = 0,2.s  f = s/3</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 = 0,6.f + 0.8.s </a:t>
            </a:r>
            <a:r>
              <a:rPr lang="fr-FR" sz="2400" spc="-1" dirty="0">
                <a:solidFill>
                  <a:srgbClr val="376092"/>
                </a:solidFill>
                <a:latin typeface="Arial"/>
                <a:sym typeface="Wingdings" panose="05000000000000000000" pitchFamily="2" charset="2"/>
              </a:rPr>
              <a:t> 0,6.f = 0,2.s  f = s/3 </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f + s est la somme des personnes que j'analyse dans mon système. Imaginons que j'analyse les vols de 600 personnes : f + s = 600 donc f = 600 – 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J'en déduis que 600 – s = s / 3 </a:t>
            </a:r>
            <a:r>
              <a:rPr lang="fr-FR" sz="2400" spc="-1" dirty="0">
                <a:solidFill>
                  <a:srgbClr val="376092"/>
                </a:solidFill>
                <a:latin typeface="Arial"/>
                <a:sym typeface="Wingdings" panose="05000000000000000000" pitchFamily="2" charset="2"/>
              </a:rPr>
              <a:t> 4.s / 3 = 600 s = 450</a:t>
            </a:r>
          </a:p>
          <a:p>
            <a:pPr marL="432000" indent="-324000">
              <a:spcAft>
                <a:spcPts val="1060"/>
              </a:spcAft>
              <a:buClr>
                <a:srgbClr val="000000"/>
              </a:buClr>
              <a:buSzPct val="45000"/>
              <a:buFont typeface="Wingdings" charset="2"/>
              <a:buChar char=""/>
            </a:pPr>
            <a:r>
              <a:rPr lang="fr-FR" sz="2400" spc="-1" dirty="0">
                <a:solidFill>
                  <a:srgbClr val="376092"/>
                </a:solidFill>
                <a:latin typeface="Arial"/>
                <a:sym typeface="Wingdings" panose="05000000000000000000" pitchFamily="2" charset="2"/>
              </a:rPr>
              <a:t>Si s = 450 et f = s/3 alors f = 450/3 = 150</a:t>
            </a:r>
          </a:p>
          <a:p>
            <a:pPr marL="432000" indent="-324000">
              <a:spcAft>
                <a:spcPts val="1060"/>
              </a:spcAft>
              <a:buClr>
                <a:srgbClr val="000000"/>
              </a:buClr>
              <a:buSzPct val="45000"/>
              <a:buFont typeface="Wingdings" charset="2"/>
              <a:buChar char=""/>
            </a:pPr>
            <a:r>
              <a:rPr lang="fr-FR" sz="2400" spc="-1" dirty="0">
                <a:solidFill>
                  <a:srgbClr val="376092"/>
                </a:solidFill>
                <a:latin typeface="Arial"/>
                <a:sym typeface="Wingdings" panose="05000000000000000000" pitchFamily="2" charset="2"/>
              </a:rPr>
              <a:t>Vérifions que si f = 150 et s = 450, le système est dans un état stable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sym typeface="Wingdings" panose="05000000000000000000" pitchFamily="2" charset="2"/>
              </a:rPr>
              <a:t>A partir de là, le système va rester indéfiniment dans cette position.</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75339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Processus aléatoire</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Représenter un processus aléatoire par un graphe</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Exploiter un graphe probabiliste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Etat stable</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Cas concrets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ici un cas simple. La route arrive sur un embranchement et deux chemins s'offrent aux voyageurs: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observe le passage de 100 personnes et on cherche à déterminer quelle proportion a pris le chemin de gauche et celui qui a pris le chemin de droite.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90CAC058-A11F-4F0A-A960-80678A60C5AF}"/>
              </a:ext>
            </a:extLst>
          </p:cNvPr>
          <p:cNvPicPr>
            <a:picLocks noChangeAspect="1"/>
          </p:cNvPicPr>
          <p:nvPr/>
        </p:nvPicPr>
        <p:blipFill>
          <a:blip r:embed="rId3"/>
          <a:stretch>
            <a:fillRect/>
          </a:stretch>
        </p:blipFill>
        <p:spPr>
          <a:xfrm>
            <a:off x="1902535" y="2234594"/>
            <a:ext cx="5034129" cy="2986499"/>
          </a:xfrm>
          <a:prstGeom prst="rect">
            <a:avLst/>
          </a:prstGeom>
        </p:spPr>
      </p:pic>
    </p:spTree>
    <p:extLst>
      <p:ext uri="{BB962C8B-B14F-4D97-AF65-F5344CB8AC3E}">
        <p14:creationId xmlns:p14="http://schemas.microsoft.com/office/powerpoint/2010/main" val="229650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L'observation de la situation nous indique que sur 100 personnes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25 ont pris le chemin de droite : 25 / 100 = 0,25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75 ont pris le chemin de gauche : 75 / 100 = 0,75</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voulons utiliser cette constatation pour prédire le passage sur le chemin.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les proportions sont conservées, et que nous voulons savoir comment vont se comporter les 2000 prochains voyageurs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2000 * 0,25 = 500 iront à droite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2000 * 0,75 = 1500 iront à gauche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2180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constater plusieurs choses.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nombre de choix possibles est un nombre fini :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2 : gauche ou droite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somme des probabilités est égale à 1 :</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0,25 + 0,75 = 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la somme des probabilités n'est pas égale à 1, cela veut dire qu'il n'est pas possible de prévoir l'évolution pour une partie des individus.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 exemple est très simple, voyons comment représenter une situation plus complexe avec un plus grand nombre d'états.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43444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nous intéressons maintenant aux destinations de personnes à partir de leurs pays de départ.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que notre espace des états contienne 4 pays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 = {France, Suisse, Italie, Espagne}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pays possèdent tous des liaisons aériennes qui peuvent les relier aux autres pays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B13F44CF-6CB5-46CA-97D4-6226A6F30462}"/>
              </a:ext>
            </a:extLst>
          </p:cNvPr>
          <p:cNvPicPr>
            <a:picLocks noChangeAspect="1"/>
          </p:cNvPicPr>
          <p:nvPr/>
        </p:nvPicPr>
        <p:blipFill>
          <a:blip r:embed="rId3"/>
          <a:stretch>
            <a:fillRect/>
          </a:stretch>
        </p:blipFill>
        <p:spPr>
          <a:xfrm>
            <a:off x="1908158" y="3837637"/>
            <a:ext cx="4022482" cy="2952529"/>
          </a:xfrm>
          <a:prstGeom prst="rect">
            <a:avLst/>
          </a:prstGeom>
        </p:spPr>
      </p:pic>
    </p:spTree>
    <p:extLst>
      <p:ext uri="{BB962C8B-B14F-4D97-AF65-F5344CB8AC3E}">
        <p14:creationId xmlns:p14="http://schemas.microsoft.com/office/powerpoint/2010/main" val="40826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aussi estimer qu'il peut y avoir des vols internes aux pays. Dans ce cas là, le pays d'origine et le pays de destination sont identiques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Image 4">
            <a:extLst>
              <a:ext uri="{FF2B5EF4-FFF2-40B4-BE49-F238E27FC236}">
                <a16:creationId xmlns:a16="http://schemas.microsoft.com/office/drawing/2014/main" id="{891FB359-69B3-413D-B21D-7C6D242A26E1}"/>
              </a:ext>
            </a:extLst>
          </p:cNvPr>
          <p:cNvPicPr>
            <a:picLocks noChangeAspect="1"/>
          </p:cNvPicPr>
          <p:nvPr/>
        </p:nvPicPr>
        <p:blipFill>
          <a:blip r:embed="rId3"/>
          <a:stretch>
            <a:fillRect/>
          </a:stretch>
        </p:blipFill>
        <p:spPr>
          <a:xfrm>
            <a:off x="1518135" y="2234594"/>
            <a:ext cx="6936911" cy="4722813"/>
          </a:xfrm>
          <a:prstGeom prst="rect">
            <a:avLst/>
          </a:prstGeom>
        </p:spPr>
      </p:pic>
    </p:spTree>
    <p:extLst>
      <p:ext uri="{BB962C8B-B14F-4D97-AF65-F5344CB8AC3E}">
        <p14:creationId xmlns:p14="http://schemas.microsoft.com/office/powerpoint/2010/main" val="277740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voulons prévoir les flux de voyageurs il ne nous reste plus qu'à pondérer chaque arc avec la probabilité associée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0737CFC4-06CA-4EEE-B394-8B7F8804570F}"/>
              </a:ext>
            </a:extLst>
          </p:cNvPr>
          <p:cNvPicPr>
            <a:picLocks noChangeAspect="1"/>
          </p:cNvPicPr>
          <p:nvPr/>
        </p:nvPicPr>
        <p:blipFill>
          <a:blip r:embed="rId3"/>
          <a:stretch>
            <a:fillRect/>
          </a:stretch>
        </p:blipFill>
        <p:spPr>
          <a:xfrm>
            <a:off x="1456844" y="2176713"/>
            <a:ext cx="5925511" cy="4460613"/>
          </a:xfrm>
          <a:prstGeom prst="rect">
            <a:avLst/>
          </a:prstGeom>
        </p:spPr>
      </p:pic>
    </p:spTree>
    <p:extLst>
      <p:ext uri="{BB962C8B-B14F-4D97-AF65-F5344CB8AC3E}">
        <p14:creationId xmlns:p14="http://schemas.microsoft.com/office/powerpoint/2010/main" val="7004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Représenter un processus aléatoire :</a:t>
            </a:r>
            <a:endParaRPr lang="en-US" sz="3200" b="0" strike="noStrike" spc="-1" dirty="0">
              <a:solidFill>
                <a:srgbClr val="376092"/>
              </a:solidFill>
              <a:latin typeface="Arial"/>
            </a:endParaRPr>
          </a:p>
        </p:txBody>
      </p:sp>
      <p:sp>
        <p:nvSpPr>
          <p:cNvPr id="140" name="TextShape 2"/>
          <p:cNvSpPr txBox="1"/>
          <p:nvPr/>
        </p:nvSpPr>
        <p:spPr>
          <a:xfrm>
            <a:off x="457200" y="1091954"/>
            <a:ext cx="8229240" cy="54913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schéma que nous avons tracé contient les informations suivantes: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L'ensemble des états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transitions possibles entre ces états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probabilités de franchir ces transitions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s'agit d'un graphe probabiliste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Il y a une probabilité de 0,3 qu'une personne qui se trouve dans un aéroport français prenne l'avion vers l'Espagne.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Vérifions que la somme des probabilités au départ d'un état est de 1 (100 %).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6630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Props1.xml><?xml version="1.0" encoding="utf-8"?>
<ds:datastoreItem xmlns:ds="http://schemas.openxmlformats.org/officeDocument/2006/customXml" ds:itemID="{6B06C4BF-DA07-4D0A-B376-8C30A680B661}"/>
</file>

<file path=customXml/itemProps2.xml><?xml version="1.0" encoding="utf-8"?>
<ds:datastoreItem xmlns:ds="http://schemas.openxmlformats.org/officeDocument/2006/customXml" ds:itemID="{273B0E65-D612-4746-A22B-E923ED785BB4}"/>
</file>

<file path=customXml/itemProps3.xml><?xml version="1.0" encoding="utf-8"?>
<ds:datastoreItem xmlns:ds="http://schemas.openxmlformats.org/officeDocument/2006/customXml" ds:itemID="{485AD8B4-4454-4A76-BA8C-B54A81E3955F}"/>
</file>

<file path=docProps/app.xml><?xml version="1.0" encoding="utf-8"?>
<Properties xmlns="http://schemas.openxmlformats.org/officeDocument/2006/extended-properties" xmlns:vt="http://schemas.openxmlformats.org/officeDocument/2006/docPropsVTypes">
  <Template/>
  <TotalTime>6214</TotalTime>
  <Words>1050</Words>
  <Application>Microsoft Office PowerPoint</Application>
  <PresentationFormat>Affichage à l'écran (4:3)</PresentationFormat>
  <Paragraphs>324</Paragraphs>
  <Slides>17</Slides>
  <Notes>14</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17</vt:i4>
      </vt:variant>
    </vt:vector>
  </HeadingPairs>
  <TitlesOfParts>
    <vt:vector size="25"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267</cp:revision>
  <dcterms:created xsi:type="dcterms:W3CDTF">2012-01-17T22:15:29Z</dcterms:created>
  <dcterms:modified xsi:type="dcterms:W3CDTF">2022-04-26T06:23:11Z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