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57" r:id="rId3"/>
    <p:sldId id="258" r:id="rId4"/>
    <p:sldId id="262" r:id="rId5"/>
    <p:sldId id="261" r:id="rId6"/>
    <p:sldId id="279" r:id="rId7"/>
    <p:sldId id="280" r:id="rId8"/>
    <p:sldId id="259" r:id="rId9"/>
    <p:sldId id="263" r:id="rId10"/>
    <p:sldId id="264" r:id="rId11"/>
    <p:sldId id="265" r:id="rId12"/>
    <p:sldId id="266" r:id="rId13"/>
    <p:sldId id="267" r:id="rId14"/>
    <p:sldId id="268" r:id="rId15"/>
    <p:sldId id="269" r:id="rId16"/>
    <p:sldId id="270" r:id="rId17"/>
    <p:sldId id="271" r:id="rId18"/>
    <p:sldId id="281" r:id="rId19"/>
    <p:sldId id="283" r:id="rId20"/>
    <p:sldId id="282" r:id="rId21"/>
    <p:sldId id="284" r:id="rId22"/>
    <p:sldId id="276"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Inconsolata" pitchFamily="1" charset="0"/>
      <p:regular r:id="rId29"/>
      <p:bold r:id="rId30"/>
    </p:embeddedFont>
    <p:embeddedFont>
      <p:font typeface="Oswald" panose="00000500000000000000" pitchFamily="2" charset="0"/>
      <p:regular r:id="rId31"/>
      <p:bold r:id="rId32"/>
    </p:embeddedFont>
    <p:embeddedFont>
      <p:font typeface="Proxima Nova"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oboto Mono" panose="00000009000000000000"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9" autoAdjust="0"/>
  </p:normalViewPr>
  <p:slideViewPr>
    <p:cSldViewPr snapToGrid="0">
      <p:cViewPr varScale="1">
        <p:scale>
          <a:sx n="178" d="100"/>
          <a:sy n="178" d="100"/>
        </p:scale>
        <p:origin x="131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f73f0330f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f73f0330f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fc8474e9f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fc8474e9f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8af10026a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8af10026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fc8474e9f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fc8474e9f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fc8474e9f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fc8474e9f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8474e9f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8474e9f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fc8474e9f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fc8474e9f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fc8474e9f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fc8474e9f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fc8474e9f4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fc8474e9f4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af10026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af10026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c8474e9f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c8474e9f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Windows:</a:t>
            </a:r>
          </a:p>
          <a:p>
            <a:pPr marL="158750" indent="0">
              <a:buNone/>
            </a:pPr>
            <a:r>
              <a:rPr lang="en-US" dirty="0"/>
              <a:t>https://github.com/coreybutler/nvm-windows/releases</a:t>
            </a:r>
          </a:p>
          <a:p>
            <a:pPr marL="158750" indent="0">
              <a:buNone/>
            </a:pPr>
            <a:endParaRPr lang="en-US" dirty="0"/>
          </a:p>
          <a:p>
            <a:pPr marL="158750" indent="0">
              <a:buNone/>
            </a:pPr>
            <a:r>
              <a:rPr lang="en-US" dirty="0"/>
              <a:t>MacOS vis Homebrew:</a:t>
            </a:r>
          </a:p>
          <a:p>
            <a:pPr marL="158750" indent="0">
              <a:buNone/>
            </a:pPr>
            <a:r>
              <a:rPr lang="en-US" dirty="0"/>
              <a:t>https://collabnix.com/how-to-install-and-configure-nvm-on-mac-os/</a:t>
            </a:r>
          </a:p>
          <a:p>
            <a:pPr marL="158750" indent="0">
              <a:buNone/>
            </a:pPr>
            <a:endParaRPr lang="en-US" dirty="0"/>
          </a:p>
          <a:p>
            <a:pPr marL="158750" indent="0">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c8474e9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c8474e9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i="0" dirty="0">
                <a:solidFill>
                  <a:srgbClr val="292B2C"/>
                </a:solidFill>
                <a:effectLst/>
                <a:latin typeface="Menlo"/>
              </a:rPr>
              <a:t>/bin/bash -c "$(curl -</a:t>
            </a:r>
            <a:r>
              <a:rPr lang="en-US" b="0" i="0" dirty="0" err="1">
                <a:solidFill>
                  <a:srgbClr val="292B2C"/>
                </a:solidFill>
                <a:effectLst/>
                <a:latin typeface="Menlo"/>
              </a:rPr>
              <a:t>fsSL</a:t>
            </a:r>
            <a:r>
              <a:rPr lang="en-US" b="0" i="0" dirty="0">
                <a:solidFill>
                  <a:srgbClr val="292B2C"/>
                </a:solidFill>
                <a:effectLst/>
                <a:latin typeface="Menlo"/>
              </a:rPr>
              <a:t> https://raw.githubusercontent.com/Homebrew/install/master/install.sh)"</a:t>
            </a:r>
            <a:endParaRPr lang="en-US"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c8474e9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c8474e9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Windows:</a:t>
            </a:r>
          </a:p>
          <a:p>
            <a:pPr marL="158750" indent="0">
              <a:buNone/>
            </a:pPr>
            <a:r>
              <a:rPr lang="en-US" dirty="0"/>
              <a:t>https://github.com/coreybutler/nvm-windows/releases</a:t>
            </a:r>
          </a:p>
          <a:p>
            <a:pPr marL="158750" indent="0">
              <a:buNone/>
            </a:pPr>
            <a:endParaRPr lang="en-US" dirty="0"/>
          </a:p>
          <a:p>
            <a:pPr marL="158750" indent="0">
              <a:buNone/>
            </a:pPr>
            <a:r>
              <a:rPr lang="en-US" dirty="0"/>
              <a:t>MacOS vis Homebrew:</a:t>
            </a:r>
          </a:p>
          <a:p>
            <a:pPr marL="158750" indent="0">
              <a:buNone/>
            </a:pPr>
            <a:r>
              <a:rPr lang="en-US" dirty="0"/>
              <a:t>https://collabnix.com/how-to-install-and-configure-nvm-on-mac-os/</a:t>
            </a:r>
          </a:p>
          <a:p>
            <a:pPr marL="158750" indent="0">
              <a:buNone/>
            </a:pPr>
            <a:endParaRPr lang="en-US" dirty="0"/>
          </a:p>
          <a:p>
            <a:pPr marL="15875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9350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c8474e9f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c8474e9f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c8474e9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fc8474e9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fc8474e9f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fc8474e9f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v8.dev/"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to Node</a:t>
            </a:r>
            <a:endParaRPr/>
          </a:p>
          <a:p>
            <a:pPr marL="0" lvl="0" indent="0" algn="l" rtl="0">
              <a:spcBef>
                <a:spcPts val="0"/>
              </a:spcBef>
              <a:spcAft>
                <a:spcPts val="0"/>
              </a:spcAft>
              <a:buNone/>
            </a:pPr>
            <a:r>
              <a:rPr lang="en"/>
              <a:t>and React</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Node</a:t>
            </a:r>
            <a:endParaRPr/>
          </a:p>
        </p:txBody>
      </p:sp>
      <p:sp>
        <p:nvSpPr>
          <p:cNvPr id="369" name="Google Shape;369;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0" name="Google Shape;370;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371" name="Google Shape;371;p43"/>
          <p:cNvSpPr txBox="1"/>
          <p:nvPr/>
        </p:nvSpPr>
        <p:spPr>
          <a:xfrm>
            <a:off x="635500" y="1072575"/>
            <a:ext cx="73965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Proxima Nova"/>
                <a:ea typeface="Proxima Nova"/>
                <a:cs typeface="Proxima Nova"/>
                <a:sym typeface="Proxima Nova"/>
              </a:rPr>
              <a:t>Create a new project folder on your desktop.</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Create a new </a:t>
            </a:r>
            <a:r>
              <a:rPr lang="en" sz="1600">
                <a:latin typeface="Consolas"/>
                <a:ea typeface="Consolas"/>
                <a:cs typeface="Consolas"/>
                <a:sym typeface="Consolas"/>
              </a:rPr>
              <a:t>script.js</a:t>
            </a:r>
            <a:r>
              <a:rPr lang="en" sz="1600">
                <a:latin typeface="Proxima Nova"/>
                <a:ea typeface="Proxima Nova"/>
                <a:cs typeface="Proxima Nova"/>
                <a:sym typeface="Proxima Nova"/>
              </a:rPr>
              <a:t> file inside the project folder. </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Add  a  </a:t>
            </a:r>
            <a:r>
              <a:rPr lang="en" sz="1600">
                <a:solidFill>
                  <a:schemeClr val="lt1"/>
                </a:solidFill>
                <a:highlight>
                  <a:schemeClr val="dk1"/>
                </a:highlight>
                <a:latin typeface="Consolas"/>
                <a:ea typeface="Consolas"/>
                <a:cs typeface="Consolas"/>
                <a:sym typeface="Consolas"/>
              </a:rPr>
              <a:t>console.log( “Testing node for the first time!” )</a:t>
            </a:r>
            <a:endParaRPr sz="1600">
              <a:solidFill>
                <a:schemeClr val="lt1"/>
              </a:solidFill>
              <a:highlight>
                <a:schemeClr val="dk1"/>
              </a:highlight>
              <a:latin typeface="Consolas"/>
              <a:ea typeface="Consolas"/>
              <a:cs typeface="Consolas"/>
              <a:sym typeface="Consolas"/>
            </a:endParaRPr>
          </a:p>
          <a:p>
            <a:pPr marL="0" lvl="0" indent="0" algn="l" rtl="0">
              <a:spcBef>
                <a:spcPts val="0"/>
              </a:spcBef>
              <a:spcAft>
                <a:spcPts val="0"/>
              </a:spcAft>
              <a:buNone/>
            </a:pPr>
            <a:endParaRPr sz="1600">
              <a:latin typeface="Consolas"/>
              <a:ea typeface="Consolas"/>
              <a:cs typeface="Consolas"/>
              <a:sym typeface="Consolas"/>
            </a:endParaRPr>
          </a:p>
          <a:p>
            <a:pPr marL="0" lvl="0" indent="0" algn="l" rtl="0">
              <a:spcBef>
                <a:spcPts val="0"/>
              </a:spcBef>
              <a:spcAft>
                <a:spcPts val="0"/>
              </a:spcAft>
              <a:buNone/>
            </a:pPr>
            <a:r>
              <a:rPr lang="en" sz="1600">
                <a:latin typeface="Proxima Nova"/>
                <a:ea typeface="Proxima Nova"/>
                <a:cs typeface="Proxima Nova"/>
                <a:sym typeface="Proxima Nova"/>
              </a:rPr>
              <a:t>From your console window navigate into your project. </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Run your js file with node:</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Consolas"/>
              <a:ea typeface="Consolas"/>
              <a:cs typeface="Consolas"/>
              <a:sym typeface="Consolas"/>
            </a:endParaRPr>
          </a:p>
          <a:p>
            <a:pPr marL="0" lvl="0" indent="0" algn="l" rtl="0">
              <a:spcBef>
                <a:spcPts val="0"/>
              </a:spcBef>
              <a:spcAft>
                <a:spcPts val="0"/>
              </a:spcAft>
              <a:buNone/>
            </a:pPr>
            <a:r>
              <a:rPr lang="en" sz="1600">
                <a:solidFill>
                  <a:schemeClr val="lt1"/>
                </a:solidFill>
                <a:highlight>
                  <a:schemeClr val="dk1"/>
                </a:highlight>
                <a:latin typeface="Consolas"/>
                <a:ea typeface="Consolas"/>
                <a:cs typeface="Consolas"/>
                <a:sym typeface="Consolas"/>
              </a:rPr>
              <a:t>$ node script.js</a:t>
            </a:r>
            <a:endParaRPr sz="1600">
              <a:solidFill>
                <a:schemeClr val="lt1"/>
              </a:solidFill>
              <a:highlight>
                <a:schemeClr val="dk1"/>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npm</a:t>
            </a:r>
            <a:endParaRPr/>
          </a:p>
        </p:txBody>
      </p:sp>
      <p:sp>
        <p:nvSpPr>
          <p:cNvPr id="377" name="Google Shape;377;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378" name="Google Shape;378;p44"/>
          <p:cNvSpPr txBox="1"/>
          <p:nvPr/>
        </p:nvSpPr>
        <p:spPr>
          <a:xfrm>
            <a:off x="794675" y="1048650"/>
            <a:ext cx="7385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Proxima Nova"/>
                <a:ea typeface="Proxima Nova"/>
                <a:cs typeface="Proxima Nova"/>
                <a:sym typeface="Proxima Nova"/>
              </a:rPr>
              <a:t>From the console window, cd into your project folder</a:t>
            </a:r>
            <a:endParaRPr sz="16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600">
                <a:solidFill>
                  <a:schemeClr val="dk1"/>
                </a:solidFill>
                <a:latin typeface="Proxima Nova"/>
                <a:ea typeface="Proxima Nova"/>
                <a:cs typeface="Proxima Nova"/>
                <a:sym typeface="Proxima Nova"/>
              </a:rPr>
              <a:t>Type the command </a:t>
            </a:r>
            <a:r>
              <a:rPr lang="en" sz="1600">
                <a:solidFill>
                  <a:schemeClr val="lt1"/>
                </a:solidFill>
                <a:highlight>
                  <a:schemeClr val="dk1"/>
                </a:highlight>
                <a:latin typeface="Consolas"/>
                <a:ea typeface="Consolas"/>
                <a:cs typeface="Consolas"/>
                <a:sym typeface="Consolas"/>
              </a:rPr>
              <a:t>$ npm init</a:t>
            </a:r>
            <a:r>
              <a:rPr lang="en" sz="1600">
                <a:solidFill>
                  <a:schemeClr val="dk1"/>
                </a:solidFill>
                <a:latin typeface="Proxima Nova"/>
                <a:ea typeface="Proxima Nova"/>
                <a:cs typeface="Proxima Nova"/>
                <a:sym typeface="Proxima Nova"/>
              </a:rPr>
              <a:t> this command will </a:t>
            </a:r>
            <a:r>
              <a:rPr lang="en" sz="1600" i="1">
                <a:solidFill>
                  <a:schemeClr val="dk1"/>
                </a:solidFill>
                <a:latin typeface="Proxima Nova"/>
                <a:ea typeface="Proxima Nova"/>
                <a:cs typeface="Proxima Nova"/>
                <a:sym typeface="Proxima Nova"/>
              </a:rPr>
              <a:t>INIT</a:t>
            </a:r>
            <a:r>
              <a:rPr lang="en" sz="1600">
                <a:solidFill>
                  <a:schemeClr val="dk1"/>
                </a:solidFill>
                <a:latin typeface="Proxima Nova"/>
                <a:ea typeface="Proxima Nova"/>
                <a:cs typeface="Proxima Nova"/>
                <a:sym typeface="Proxima Nova"/>
              </a:rPr>
              <a:t>ialize the node package manager and add a special file for tracking </a:t>
            </a:r>
            <a:r>
              <a:rPr lang="en" sz="1600" i="1">
                <a:solidFill>
                  <a:schemeClr val="dk1"/>
                </a:solidFill>
                <a:latin typeface="Proxima Nova"/>
                <a:ea typeface="Proxima Nova"/>
                <a:cs typeface="Proxima Nova"/>
                <a:sym typeface="Proxima Nova"/>
              </a:rPr>
              <a:t>dependencies</a:t>
            </a:r>
            <a:r>
              <a:rPr lang="en" sz="1600">
                <a:solidFill>
                  <a:schemeClr val="dk1"/>
                </a:solidFill>
                <a:latin typeface="Proxima Nova"/>
                <a:ea typeface="Proxima Nova"/>
                <a:cs typeface="Proxima Nova"/>
                <a:sym typeface="Proxima Nova"/>
              </a:rPr>
              <a:t> in your project folder. </a:t>
            </a:r>
            <a:endParaRPr sz="16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6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600">
                <a:solidFill>
                  <a:schemeClr val="dk1"/>
                </a:solidFill>
                <a:latin typeface="Proxima Nova"/>
                <a:ea typeface="Proxima Nova"/>
                <a:cs typeface="Proxima Nova"/>
                <a:sym typeface="Proxima Nova"/>
              </a:rPr>
              <a:t>Answer the prompts to create your first  </a:t>
            </a:r>
            <a:r>
              <a:rPr lang="en" sz="1600">
                <a:solidFill>
                  <a:schemeClr val="dk1"/>
                </a:solidFill>
                <a:latin typeface="Consolas"/>
                <a:ea typeface="Consolas"/>
                <a:cs typeface="Consolas"/>
                <a:sym typeface="Consolas"/>
              </a:rPr>
              <a:t>package.json </a:t>
            </a:r>
            <a:r>
              <a:rPr lang="en" sz="1600">
                <a:solidFill>
                  <a:schemeClr val="dk1"/>
                </a:solidFill>
                <a:latin typeface="Proxima Nova"/>
                <a:ea typeface="Proxima Nova"/>
                <a:cs typeface="Proxima Nova"/>
                <a:sym typeface="Proxima Nova"/>
              </a:rPr>
              <a:t>file!</a:t>
            </a:r>
            <a:endParaRPr sz="16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600">
              <a:solidFill>
                <a:schemeClr val="dk1"/>
              </a:solidFill>
              <a:latin typeface="Proxima Nova"/>
              <a:ea typeface="Proxima Nova"/>
              <a:cs typeface="Proxima Nova"/>
              <a:sym typeface="Proxima Nova"/>
            </a:endParaRPr>
          </a:p>
        </p:txBody>
      </p:sp>
      <p:pic>
        <p:nvPicPr>
          <p:cNvPr id="379" name="Google Shape;379;p44"/>
          <p:cNvPicPr preferRelativeResize="0"/>
          <p:nvPr/>
        </p:nvPicPr>
        <p:blipFill rotWithShape="1">
          <a:blip r:embed="rId3">
            <a:alphaModFix/>
          </a:blip>
          <a:srcRect r="43058"/>
          <a:stretch/>
        </p:blipFill>
        <p:spPr>
          <a:xfrm>
            <a:off x="905800" y="2828650"/>
            <a:ext cx="2768650" cy="159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5"/>
          <p:cNvSpPr txBox="1">
            <a:spLocks noGrp="1"/>
          </p:cNvSpPr>
          <p:nvPr>
            <p:ph type="title"/>
          </p:nvPr>
        </p:nvSpPr>
        <p:spPr>
          <a:xfrm>
            <a:off x="985050" y="3132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Demo: Add a package with npm</a:t>
            </a:r>
            <a:endParaRPr sz="2800" b="0">
              <a:solidFill>
                <a:srgbClr val="FFFFFF"/>
              </a:solidFill>
            </a:endParaRPr>
          </a:p>
        </p:txBody>
      </p:sp>
      <p:sp>
        <p:nvSpPr>
          <p:cNvPr id="385" name="Google Shape;385;p4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add a fun new package with npm:</a:t>
            </a:r>
            <a:endParaRPr/>
          </a:p>
          <a:p>
            <a:pPr marL="0" lvl="0" indent="0" algn="l" rtl="0">
              <a:spcBef>
                <a:spcPts val="1600"/>
              </a:spcBef>
              <a:spcAft>
                <a:spcPts val="1600"/>
              </a:spcAft>
              <a:buNone/>
            </a:pPr>
            <a:endParaRPr/>
          </a:p>
        </p:txBody>
      </p:sp>
      <p:sp>
        <p:nvSpPr>
          <p:cNvPr id="386" name="Google Shape;386;p4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sp>
        <p:nvSpPr>
          <p:cNvPr id="387" name="Google Shape;387;p4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388" name="Google Shape;388;p45"/>
          <p:cNvSpPr/>
          <p:nvPr/>
        </p:nvSpPr>
        <p:spPr>
          <a:xfrm>
            <a:off x="2016150" y="191715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url: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https://www.npmjs.com/package/colors</a:t>
            </a:r>
            <a:endParaRPr sz="1800">
              <a:latin typeface="Proxima Nova"/>
              <a:ea typeface="Proxima Nova"/>
              <a:cs typeface="Proxima Nova"/>
              <a:sym typeface="Proxima Nova"/>
            </a:endParaRPr>
          </a:p>
        </p:txBody>
      </p:sp>
      <p:sp>
        <p:nvSpPr>
          <p:cNvPr id="389" name="Google Shape;389;p4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Add a package</a:t>
            </a:r>
            <a:endParaRPr/>
          </a:p>
        </p:txBody>
      </p:sp>
      <p:sp>
        <p:nvSpPr>
          <p:cNvPr id="395" name="Google Shape;395;p4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6" name="Google Shape;396;p4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397" name="Google Shape;397;p46"/>
          <p:cNvSpPr txBox="1"/>
          <p:nvPr/>
        </p:nvSpPr>
        <p:spPr>
          <a:xfrm>
            <a:off x="612000" y="1122625"/>
            <a:ext cx="4957500" cy="408000"/>
          </a:xfrm>
          <a:prstGeom prst="rect">
            <a:avLst/>
          </a:prstGeom>
          <a:solidFill>
            <a:schemeClr val="dk1"/>
          </a:solidFill>
          <a:ln>
            <a:noFill/>
          </a:ln>
        </p:spPr>
        <p:txBody>
          <a:bodyPr spcFirstLastPara="1" wrap="square" lIns="91425" tIns="91425" rIns="91425" bIns="91425" anchor="t" anchorCtr="0">
            <a:spAutoFit/>
          </a:bodyPr>
          <a:lstStyle/>
          <a:p>
            <a:pPr marL="0" marR="114300" lvl="0" indent="0" algn="l" rtl="0">
              <a:lnSpc>
                <a:spcPct val="115000"/>
              </a:lnSpc>
              <a:spcBef>
                <a:spcPts val="0"/>
              </a:spcBef>
              <a:spcAft>
                <a:spcPts val="0"/>
              </a:spcAft>
              <a:buNone/>
            </a:pPr>
            <a:r>
              <a:rPr lang="en" sz="1450">
                <a:solidFill>
                  <a:srgbClr val="FDFCFC"/>
                </a:solidFill>
                <a:latin typeface="Consolas"/>
                <a:ea typeface="Consolas"/>
                <a:cs typeface="Consolas"/>
                <a:sym typeface="Consolas"/>
              </a:rPr>
              <a:t>$ npm install -–save colors</a:t>
            </a:r>
            <a:endParaRPr>
              <a:latin typeface="Proxima Nova"/>
              <a:ea typeface="Proxima Nova"/>
              <a:cs typeface="Proxima Nova"/>
              <a:sym typeface="Proxima Nova"/>
            </a:endParaRPr>
          </a:p>
        </p:txBody>
      </p:sp>
      <p:pic>
        <p:nvPicPr>
          <p:cNvPr id="398" name="Google Shape;398;p46"/>
          <p:cNvPicPr preferRelativeResize="0"/>
          <p:nvPr/>
        </p:nvPicPr>
        <p:blipFill>
          <a:blip r:embed="rId3">
            <a:alphaModFix/>
          </a:blip>
          <a:stretch>
            <a:fillRect/>
          </a:stretch>
        </p:blipFill>
        <p:spPr>
          <a:xfrm>
            <a:off x="2829300" y="2018925"/>
            <a:ext cx="5390850" cy="2019850"/>
          </a:xfrm>
          <a:prstGeom prst="rect">
            <a:avLst/>
          </a:prstGeom>
          <a:noFill/>
          <a:ln>
            <a:noFill/>
          </a:ln>
        </p:spPr>
      </p:pic>
      <p:sp>
        <p:nvSpPr>
          <p:cNvPr id="399" name="Google Shape;399;p46"/>
          <p:cNvSpPr txBox="1"/>
          <p:nvPr/>
        </p:nvSpPr>
        <p:spPr>
          <a:xfrm>
            <a:off x="609325" y="2059350"/>
            <a:ext cx="1615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Proxima Nova"/>
              <a:ea typeface="Proxima Nova"/>
              <a:cs typeface="Proxima Nova"/>
              <a:sym typeface="Proxima Nova"/>
            </a:endParaRPr>
          </a:p>
          <a:p>
            <a:pPr marL="0" lvl="0" indent="0" algn="l" rtl="0">
              <a:spcBef>
                <a:spcPts val="0"/>
              </a:spcBef>
              <a:spcAft>
                <a:spcPts val="0"/>
              </a:spcAft>
              <a:buNone/>
            </a:pPr>
            <a:r>
              <a:rPr lang="en" sz="1800">
                <a:latin typeface="Proxima Nova"/>
                <a:ea typeface="Proxima Nova"/>
                <a:cs typeface="Proxima Nova"/>
                <a:sym typeface="Proxima Nova"/>
              </a:rPr>
              <a:t>Read the docs and take it for a spin! </a:t>
            </a:r>
            <a:endParaRPr sz="18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node_modules</a:t>
            </a:r>
            <a:endParaRPr/>
          </a:p>
        </p:txBody>
      </p:sp>
      <p:sp>
        <p:nvSpPr>
          <p:cNvPr id="405" name="Google Shape;405;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6" name="Google Shape;406;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07" name="Google Shape;407;p47"/>
          <p:cNvSpPr txBox="1"/>
          <p:nvPr/>
        </p:nvSpPr>
        <p:spPr>
          <a:xfrm>
            <a:off x="595800" y="1171650"/>
            <a:ext cx="79524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Proxima Nova"/>
                <a:ea typeface="Proxima Nova"/>
                <a:cs typeface="Proxima Nova"/>
                <a:sym typeface="Proxima Nova"/>
              </a:rPr>
              <a:t>npm downloads all the code needed to make your fun new packages work and stores it all in a folder called </a:t>
            </a:r>
            <a:r>
              <a:rPr lang="en" sz="1800" b="1">
                <a:highlight>
                  <a:schemeClr val="accent2"/>
                </a:highlight>
                <a:latin typeface="Proxima Nova"/>
                <a:ea typeface="Proxima Nova"/>
                <a:cs typeface="Proxima Nova"/>
                <a:sym typeface="Proxima Nova"/>
              </a:rPr>
              <a:t>node_modules</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a:p>
            <a:pPr marL="0" lvl="0" indent="0" algn="l" rtl="0">
              <a:spcBef>
                <a:spcPts val="0"/>
              </a:spcBef>
              <a:spcAft>
                <a:spcPts val="0"/>
              </a:spcAft>
              <a:buNone/>
            </a:pPr>
            <a:endParaRPr sz="1800">
              <a:latin typeface="Proxima Nova"/>
              <a:ea typeface="Proxima Nova"/>
              <a:cs typeface="Proxima Nova"/>
              <a:sym typeface="Proxima Nova"/>
            </a:endParaRPr>
          </a:p>
          <a:p>
            <a:pPr marL="0" lvl="0" indent="0" algn="l" rtl="0">
              <a:spcBef>
                <a:spcPts val="0"/>
              </a:spcBef>
              <a:spcAft>
                <a:spcPts val="0"/>
              </a:spcAft>
              <a:buNone/>
            </a:pPr>
            <a:r>
              <a:rPr lang="en" sz="1800">
                <a:latin typeface="Proxima Nova"/>
                <a:ea typeface="Proxima Nova"/>
                <a:cs typeface="Proxima Nova"/>
                <a:sym typeface="Proxima Nova"/>
              </a:rPr>
              <a:t>As you can imagine, this file can get very large the more packages or </a:t>
            </a:r>
            <a:r>
              <a:rPr lang="en" sz="1800" b="1" i="1">
                <a:latin typeface="Proxima Nova"/>
                <a:ea typeface="Proxima Nova"/>
                <a:cs typeface="Proxima Nova"/>
                <a:sym typeface="Proxima Nova"/>
              </a:rPr>
              <a:t>dependencies</a:t>
            </a:r>
            <a:r>
              <a:rPr lang="en" sz="1800">
                <a:latin typeface="Proxima Nova"/>
                <a:ea typeface="Proxima Nova"/>
                <a:cs typeface="Proxima Nova"/>
                <a:sym typeface="Proxima Nova"/>
              </a:rPr>
              <a:t> your project uses. </a:t>
            </a:r>
            <a:endParaRPr sz="1800">
              <a:latin typeface="Proxima Nova"/>
              <a:ea typeface="Proxima Nova"/>
              <a:cs typeface="Proxima Nova"/>
              <a:sym typeface="Proxima Nova"/>
            </a:endParaRPr>
          </a:p>
          <a:p>
            <a:pPr marL="0" lvl="0" indent="0" algn="l" rtl="0">
              <a:spcBef>
                <a:spcPts val="0"/>
              </a:spcBef>
              <a:spcAft>
                <a:spcPts val="0"/>
              </a:spcAft>
              <a:buNone/>
            </a:pPr>
            <a:endParaRPr sz="1800">
              <a:latin typeface="Proxima Nova"/>
              <a:ea typeface="Proxima Nova"/>
              <a:cs typeface="Proxima Nova"/>
              <a:sym typeface="Proxima Nova"/>
            </a:endParaRPr>
          </a:p>
          <a:p>
            <a:pPr marL="0" lvl="0" indent="0" algn="l" rtl="0">
              <a:spcBef>
                <a:spcPts val="0"/>
              </a:spcBef>
              <a:spcAft>
                <a:spcPts val="0"/>
              </a:spcAft>
              <a:buNone/>
            </a:pPr>
            <a:r>
              <a:rPr lang="en" sz="1800">
                <a:latin typeface="Proxima Nova"/>
                <a:ea typeface="Proxima Nova"/>
                <a:cs typeface="Proxima Nova"/>
                <a:sym typeface="Proxima Nova"/>
              </a:rPr>
              <a:t>Because they are so large, it is not best practice to commit them with git or push them to github. This can add thousands of files to your project and take forever to upload. </a:t>
            </a:r>
            <a:endParaRPr sz="1800">
              <a:latin typeface="Proxima Nova"/>
              <a:ea typeface="Proxima Nova"/>
              <a:cs typeface="Proxima Nova"/>
              <a:sym typeface="Proxima Nova"/>
            </a:endParaRPr>
          </a:p>
          <a:p>
            <a:pPr marL="0" lvl="0" indent="0" algn="l" rtl="0">
              <a:spcBef>
                <a:spcPts val="0"/>
              </a:spcBef>
              <a:spcAft>
                <a:spcPts val="0"/>
              </a:spcAft>
              <a:buNone/>
            </a:pPr>
            <a:endParaRPr sz="1800">
              <a:latin typeface="Proxima Nova"/>
              <a:ea typeface="Proxima Nova"/>
              <a:cs typeface="Proxima Nova"/>
              <a:sym typeface="Proxima Nova"/>
            </a:endParaRPr>
          </a:p>
          <a:p>
            <a:pPr marL="0" lvl="0" indent="0" algn="l" rtl="0">
              <a:spcBef>
                <a:spcPts val="0"/>
              </a:spcBef>
              <a:spcAft>
                <a:spcPts val="0"/>
              </a:spcAft>
              <a:buNone/>
            </a:pPr>
            <a:r>
              <a:rPr lang="en" sz="1800" b="1">
                <a:latin typeface="Proxima Nova"/>
                <a:ea typeface="Proxima Nova"/>
                <a:cs typeface="Proxima Nova"/>
                <a:sym typeface="Proxima Nova"/>
              </a:rPr>
              <a:t>The solution</a:t>
            </a:r>
            <a:r>
              <a:rPr lang="en" sz="1800">
                <a:latin typeface="Proxima Nova"/>
                <a:ea typeface="Proxima Nova"/>
                <a:cs typeface="Proxima Nova"/>
                <a:sym typeface="Proxima Nova"/>
              </a:rPr>
              <a:t>: </a:t>
            </a:r>
            <a:r>
              <a:rPr lang="en" sz="1800" i="1">
                <a:latin typeface="Proxima Nova"/>
                <a:ea typeface="Proxima Nova"/>
                <a:cs typeface="Proxima Nova"/>
                <a:sym typeface="Proxima Nova"/>
              </a:rPr>
              <a:t>gitignore</a:t>
            </a:r>
            <a:endParaRPr sz="1800" i="1">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pic>
        <p:nvPicPr>
          <p:cNvPr id="413" name="Google Shape;413;p48"/>
          <p:cNvPicPr preferRelativeResize="0"/>
          <p:nvPr/>
        </p:nvPicPr>
        <p:blipFill>
          <a:blip r:embed="rId3">
            <a:alphaModFix/>
          </a:blip>
          <a:stretch>
            <a:fillRect/>
          </a:stretch>
        </p:blipFill>
        <p:spPr>
          <a:xfrm>
            <a:off x="1121725" y="410600"/>
            <a:ext cx="6761850" cy="406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Gitignore</a:t>
            </a:r>
            <a:endParaRPr/>
          </a:p>
        </p:txBody>
      </p:sp>
      <p:sp>
        <p:nvSpPr>
          <p:cNvPr id="419" name="Google Shape;419;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pic>
        <p:nvPicPr>
          <p:cNvPr id="420" name="Google Shape;420;p49"/>
          <p:cNvPicPr preferRelativeResize="0"/>
          <p:nvPr/>
        </p:nvPicPr>
        <p:blipFill>
          <a:blip r:embed="rId3">
            <a:alphaModFix/>
          </a:blip>
          <a:stretch>
            <a:fillRect/>
          </a:stretch>
        </p:blipFill>
        <p:spPr>
          <a:xfrm>
            <a:off x="4817375" y="3002700"/>
            <a:ext cx="2862025" cy="1585125"/>
          </a:xfrm>
          <a:prstGeom prst="rect">
            <a:avLst/>
          </a:prstGeom>
          <a:noFill/>
          <a:ln>
            <a:noFill/>
          </a:ln>
        </p:spPr>
      </p:pic>
      <p:sp>
        <p:nvSpPr>
          <p:cNvPr id="421" name="Google Shape;421;p49"/>
          <p:cNvSpPr txBox="1"/>
          <p:nvPr/>
        </p:nvSpPr>
        <p:spPr>
          <a:xfrm>
            <a:off x="583500" y="973200"/>
            <a:ext cx="8268000" cy="333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roxima Nova"/>
                <a:ea typeface="Proxima Nova"/>
                <a:cs typeface="Proxima Nova"/>
                <a:sym typeface="Proxima Nova"/>
              </a:rPr>
              <a:t>If you are using git to track changes in your project, you will need to create a file called a </a:t>
            </a:r>
            <a:r>
              <a:rPr lang="en" sz="1500" b="1">
                <a:highlight>
                  <a:schemeClr val="accent2"/>
                </a:highlight>
                <a:latin typeface="Proxima Nova"/>
                <a:ea typeface="Proxima Nova"/>
                <a:cs typeface="Proxima Nova"/>
                <a:sym typeface="Proxima Nova"/>
              </a:rPr>
              <a:t>.gitignore.</a:t>
            </a:r>
            <a:endParaRPr sz="1500" b="1">
              <a:highlight>
                <a:schemeClr val="accent2"/>
              </a:highlight>
              <a:latin typeface="Proxima Nova"/>
              <a:ea typeface="Proxima Nova"/>
              <a:cs typeface="Proxima Nova"/>
              <a:sym typeface="Proxima Nova"/>
            </a:endParaRPr>
          </a:p>
          <a:p>
            <a:pPr marL="0" lvl="0" indent="0" algn="l" rtl="0">
              <a:lnSpc>
                <a:spcPct val="115000"/>
              </a:lnSpc>
              <a:spcBef>
                <a:spcPts val="0"/>
              </a:spcBef>
              <a:spcAft>
                <a:spcPts val="0"/>
              </a:spcAft>
              <a:buNone/>
            </a:pPr>
            <a:endParaRPr sz="1500">
              <a:latin typeface="Proxima Nova"/>
              <a:ea typeface="Proxima Nova"/>
              <a:cs typeface="Proxima Nova"/>
              <a:sym typeface="Proxima Nova"/>
            </a:endParaRPr>
          </a:p>
          <a:p>
            <a:pPr marL="0" lvl="0" indent="0" algn="l" rtl="0">
              <a:lnSpc>
                <a:spcPct val="115000"/>
              </a:lnSpc>
              <a:spcBef>
                <a:spcPts val="0"/>
              </a:spcBef>
              <a:spcAft>
                <a:spcPts val="0"/>
              </a:spcAft>
              <a:buNone/>
            </a:pPr>
            <a:r>
              <a:rPr lang="en" sz="1500">
                <a:latin typeface="Proxima Nova"/>
                <a:ea typeface="Proxima Nova"/>
                <a:cs typeface="Proxima Nova"/>
                <a:sym typeface="Proxima Nova"/>
              </a:rPr>
              <a:t>As the name implies anything listed in the .gitignore is ignored when you commit your changes.</a:t>
            </a:r>
            <a:endParaRPr sz="1500">
              <a:latin typeface="Proxima Nova"/>
              <a:ea typeface="Proxima Nova"/>
              <a:cs typeface="Proxima Nova"/>
              <a:sym typeface="Proxima Nova"/>
            </a:endParaRPr>
          </a:p>
          <a:p>
            <a:pPr marL="0" lvl="0" indent="0" algn="l" rtl="0">
              <a:lnSpc>
                <a:spcPct val="115000"/>
              </a:lnSpc>
              <a:spcBef>
                <a:spcPts val="0"/>
              </a:spcBef>
              <a:spcAft>
                <a:spcPts val="0"/>
              </a:spcAft>
              <a:buNone/>
            </a:pPr>
            <a:endParaRPr sz="1500">
              <a:latin typeface="Proxima Nova"/>
              <a:ea typeface="Proxima Nova"/>
              <a:cs typeface="Proxima Nova"/>
              <a:sym typeface="Proxima Nova"/>
            </a:endParaRPr>
          </a:p>
          <a:p>
            <a:pPr marL="0" lvl="0" indent="0" algn="l" rtl="0">
              <a:lnSpc>
                <a:spcPct val="115000"/>
              </a:lnSpc>
              <a:spcBef>
                <a:spcPts val="0"/>
              </a:spcBef>
              <a:spcAft>
                <a:spcPts val="0"/>
              </a:spcAft>
              <a:buNone/>
            </a:pPr>
            <a:r>
              <a:rPr lang="en" sz="1500">
                <a:latin typeface="Proxima Nova"/>
                <a:ea typeface="Proxima Nova"/>
                <a:cs typeface="Proxima Nova"/>
                <a:sym typeface="Proxima Nova"/>
              </a:rPr>
              <a:t>For this project all we need to list is the path to our node modules - they are in the same directory, so we just say “node_modules”</a:t>
            </a:r>
            <a:endParaRPr sz="1500">
              <a:latin typeface="Proxima Nova"/>
              <a:ea typeface="Proxima Nova"/>
              <a:cs typeface="Proxima Nova"/>
              <a:sym typeface="Proxima Nova"/>
            </a:endParaRPr>
          </a:p>
          <a:p>
            <a:pPr marL="0" lvl="0" indent="0" algn="l" rtl="0">
              <a:lnSpc>
                <a:spcPct val="115000"/>
              </a:lnSpc>
              <a:spcBef>
                <a:spcPts val="0"/>
              </a:spcBef>
              <a:spcAft>
                <a:spcPts val="0"/>
              </a:spcAft>
              <a:buNone/>
            </a:pPr>
            <a:endParaRPr sz="1500">
              <a:latin typeface="Proxima Nova"/>
              <a:ea typeface="Proxima Nova"/>
              <a:cs typeface="Proxima Nova"/>
              <a:sym typeface="Proxima Nova"/>
            </a:endParaRPr>
          </a:p>
          <a:p>
            <a:pPr marL="0" lvl="0" indent="0" algn="l" rtl="0">
              <a:lnSpc>
                <a:spcPct val="115000"/>
              </a:lnSpc>
              <a:spcBef>
                <a:spcPts val="0"/>
              </a:spcBef>
              <a:spcAft>
                <a:spcPts val="0"/>
              </a:spcAft>
              <a:buNone/>
            </a:pPr>
            <a:r>
              <a:rPr lang="en" sz="1500">
                <a:latin typeface="Proxima Nova"/>
                <a:ea typeface="Proxima Nova"/>
                <a:cs typeface="Proxima Nova"/>
                <a:sym typeface="Proxima Nova"/>
              </a:rPr>
              <a:t>When creating a new project, always </a:t>
            </a:r>
            <a:endParaRPr sz="1500">
              <a:latin typeface="Proxima Nova"/>
              <a:ea typeface="Proxima Nova"/>
              <a:cs typeface="Proxima Nova"/>
              <a:sym typeface="Proxima Nova"/>
            </a:endParaRPr>
          </a:p>
          <a:p>
            <a:pPr marL="0" lvl="0" indent="0" algn="l" rtl="0">
              <a:lnSpc>
                <a:spcPct val="115000"/>
              </a:lnSpc>
              <a:spcBef>
                <a:spcPts val="0"/>
              </a:spcBef>
              <a:spcAft>
                <a:spcPts val="0"/>
              </a:spcAft>
              <a:buNone/>
            </a:pPr>
            <a:r>
              <a:rPr lang="en" sz="1500">
                <a:latin typeface="Proxima Nova"/>
                <a:ea typeface="Proxima Nova"/>
                <a:cs typeface="Proxima Nova"/>
                <a:sym typeface="Proxima Nova"/>
              </a:rPr>
              <a:t>do this step first so you don’t accidentally</a:t>
            </a:r>
            <a:endParaRPr sz="1500">
              <a:latin typeface="Proxima Nova"/>
              <a:ea typeface="Proxima Nova"/>
              <a:cs typeface="Proxima Nova"/>
              <a:sym typeface="Proxima Nova"/>
            </a:endParaRPr>
          </a:p>
          <a:p>
            <a:pPr marL="0" lvl="0" indent="0" algn="l" rtl="0">
              <a:lnSpc>
                <a:spcPct val="115000"/>
              </a:lnSpc>
              <a:spcBef>
                <a:spcPts val="0"/>
              </a:spcBef>
              <a:spcAft>
                <a:spcPts val="0"/>
              </a:spcAft>
              <a:buNone/>
            </a:pPr>
            <a:r>
              <a:rPr lang="en" sz="1500">
                <a:latin typeface="Proxima Nova"/>
                <a:ea typeface="Proxima Nova"/>
                <a:cs typeface="Proxima Nova"/>
                <a:sym typeface="Proxima Nova"/>
              </a:rPr>
              <a:t>make an initial commit with your </a:t>
            </a:r>
            <a:endParaRPr sz="1500">
              <a:latin typeface="Proxima Nova"/>
              <a:ea typeface="Proxima Nova"/>
              <a:cs typeface="Proxima Nova"/>
              <a:sym typeface="Proxima Nova"/>
            </a:endParaRPr>
          </a:p>
          <a:p>
            <a:pPr marL="0" lvl="0" indent="0" algn="l" rtl="0">
              <a:lnSpc>
                <a:spcPct val="115000"/>
              </a:lnSpc>
              <a:spcBef>
                <a:spcPts val="0"/>
              </a:spcBef>
              <a:spcAft>
                <a:spcPts val="0"/>
              </a:spcAft>
              <a:buNone/>
            </a:pPr>
            <a:r>
              <a:rPr lang="en" sz="1500">
                <a:latin typeface="Proxima Nova"/>
                <a:ea typeface="Proxima Nova"/>
                <a:cs typeface="Proxima Nova"/>
                <a:sym typeface="Proxima Nova"/>
              </a:rPr>
              <a:t>node modules.</a:t>
            </a:r>
            <a:endParaRPr sz="15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0"/>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427" name="Google Shape;427;p5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 new package with npm</a:t>
            </a:r>
            <a:endParaRPr/>
          </a:p>
        </p:txBody>
      </p:sp>
      <p:sp>
        <p:nvSpPr>
          <p:cNvPr id="428" name="Google Shape;428;p50"/>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
        <p:nvSpPr>
          <p:cNvPr id="429" name="Google Shape;429;p50"/>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30" name="Google Shape;430;p50"/>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431" name="Google Shape;431;p50"/>
          <p:cNvSpPr/>
          <p:nvPr/>
        </p:nvSpPr>
        <p:spPr>
          <a:xfrm>
            <a:off x="2016150" y="1917150"/>
            <a:ext cx="51117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url: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https://www.npmjs.com/package/cow.io</a:t>
            </a:r>
            <a:endParaRPr sz="18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6AB6AB-4C0A-E407-B109-4616ECD45D84}"/>
              </a:ext>
            </a:extLst>
          </p:cNvPr>
          <p:cNvSpPr>
            <a:spLocks noGrp="1"/>
          </p:cNvSpPr>
          <p:nvPr>
            <p:ph type="title"/>
          </p:nvPr>
        </p:nvSpPr>
        <p:spPr/>
        <p:txBody>
          <a:bodyPr/>
          <a:lstStyle/>
          <a:p>
            <a:r>
              <a:rPr lang="en-US" dirty="0"/>
              <a:t>Node Express</a:t>
            </a:r>
          </a:p>
        </p:txBody>
      </p:sp>
      <p:sp>
        <p:nvSpPr>
          <p:cNvPr id="9" name="Text Placeholder 8">
            <a:extLst>
              <a:ext uri="{FF2B5EF4-FFF2-40B4-BE49-F238E27FC236}">
                <a16:creationId xmlns:a16="http://schemas.microsoft.com/office/drawing/2014/main" id="{1844347D-8015-46ED-10EB-D4160841C8C5}"/>
              </a:ext>
            </a:extLst>
          </p:cNvPr>
          <p:cNvSpPr>
            <a:spLocks noGrp="1"/>
          </p:cNvSpPr>
          <p:nvPr>
            <p:ph type="body" idx="1"/>
          </p:nvPr>
        </p:nvSpPr>
        <p:spPr/>
        <p:txBody>
          <a:bodyPr/>
          <a:lstStyle/>
          <a:p>
            <a:r>
              <a:rPr lang="en-US" dirty="0"/>
              <a:t>Express is a library that enables you to build a web server (back-end) using JavaScript</a:t>
            </a:r>
          </a:p>
          <a:p>
            <a:r>
              <a:rPr lang="en-US" dirty="0"/>
              <a:t>Using express you can have the server build:</a:t>
            </a:r>
          </a:p>
          <a:p>
            <a:pPr lvl="1"/>
            <a:r>
              <a:rPr lang="en-US" dirty="0"/>
              <a:t>HTML</a:t>
            </a:r>
          </a:p>
          <a:p>
            <a:pPr lvl="1"/>
            <a:r>
              <a:rPr lang="en-US" dirty="0"/>
              <a:t>An API</a:t>
            </a:r>
          </a:p>
        </p:txBody>
      </p:sp>
      <p:sp>
        <p:nvSpPr>
          <p:cNvPr id="10" name="Text Placeholder 9">
            <a:extLst>
              <a:ext uri="{FF2B5EF4-FFF2-40B4-BE49-F238E27FC236}">
                <a16:creationId xmlns:a16="http://schemas.microsoft.com/office/drawing/2014/main" id="{CD6410CD-F9F7-BDC6-B70D-2E43B358D940}"/>
              </a:ext>
            </a:extLst>
          </p:cNvPr>
          <p:cNvSpPr>
            <a:spLocks noGrp="1"/>
          </p:cNvSpPr>
          <p:nvPr>
            <p:ph type="body" idx="2"/>
          </p:nvPr>
        </p:nvSpPr>
        <p:spPr/>
        <p:txBody>
          <a:bodyPr/>
          <a:lstStyle/>
          <a:p>
            <a:endParaRPr lang="en-US"/>
          </a:p>
        </p:txBody>
      </p:sp>
      <p:sp>
        <p:nvSpPr>
          <p:cNvPr id="7" name="Slide Number Placeholder 6">
            <a:extLst>
              <a:ext uri="{FF2B5EF4-FFF2-40B4-BE49-F238E27FC236}">
                <a16:creationId xmlns:a16="http://schemas.microsoft.com/office/drawing/2014/main" id="{232F5E9C-8F2B-8B1F-A331-E4D9F9383C4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18</a:t>
            </a:fld>
            <a:r>
              <a:rPr lang="en-US"/>
              <a:t> | © 2020 General Assembly</a:t>
            </a:r>
          </a:p>
        </p:txBody>
      </p:sp>
      <p:sp>
        <p:nvSpPr>
          <p:cNvPr id="2" name="Slide Number Placeholder 1">
            <a:extLst>
              <a:ext uri="{FF2B5EF4-FFF2-40B4-BE49-F238E27FC236}">
                <a16:creationId xmlns:a16="http://schemas.microsoft.com/office/drawing/2014/main" id="{74FD3DEF-0BF3-1E1D-1A60-47B7E45E1AE1}"/>
              </a:ext>
            </a:extLst>
          </p:cNvPr>
          <p:cNvSpPr>
            <a:spLocks noGrp="1"/>
          </p:cNvSpPr>
          <p:nvPr>
            <p:ph type="sldNum" idx="4294967295"/>
          </p:nvPr>
        </p:nvSpPr>
        <p:spPr>
          <a:xfrm>
            <a:off x="0" y="4749800"/>
            <a:ext cx="547688" cy="393700"/>
          </a:xfrm>
        </p:spPr>
        <p:txBody>
          <a:bodyPr/>
          <a:lstStyle/>
          <a:p>
            <a:pPr marL="0" lvl="0" indent="0" algn="l"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73717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5C11-1C4E-4D68-2B21-0160EF4A2EAB}"/>
              </a:ext>
            </a:extLst>
          </p:cNvPr>
          <p:cNvSpPr>
            <a:spLocks noGrp="1"/>
          </p:cNvSpPr>
          <p:nvPr>
            <p:ph type="title"/>
          </p:nvPr>
        </p:nvSpPr>
        <p:spPr/>
        <p:txBody>
          <a:bodyPr/>
          <a:lstStyle/>
          <a:p>
            <a:r>
              <a:rPr lang="en-US" dirty="0"/>
              <a:t>Anatomy of a Route</a:t>
            </a:r>
          </a:p>
        </p:txBody>
      </p:sp>
      <p:sp>
        <p:nvSpPr>
          <p:cNvPr id="3" name="Text Placeholder 2">
            <a:extLst>
              <a:ext uri="{FF2B5EF4-FFF2-40B4-BE49-F238E27FC236}">
                <a16:creationId xmlns:a16="http://schemas.microsoft.com/office/drawing/2014/main" id="{F9305DBF-026D-08A5-BB09-AE0B5CA6B071}"/>
              </a:ext>
            </a:extLst>
          </p:cNvPr>
          <p:cNvSpPr>
            <a:spLocks noGrp="1"/>
          </p:cNvSpPr>
          <p:nvPr>
            <p:ph type="body" idx="1"/>
          </p:nvPr>
        </p:nvSpPr>
        <p:spPr>
          <a:xfrm>
            <a:off x="457200" y="2017058"/>
            <a:ext cx="8229600" cy="1687323"/>
          </a:xfrm>
          <a:solidFill>
            <a:schemeClr val="tx1"/>
          </a:solidFill>
        </p:spPr>
        <p:txBody>
          <a:bodyPr/>
          <a:lstStyle/>
          <a:p>
            <a:pPr marL="114300" indent="0">
              <a:buNone/>
            </a:pPr>
            <a:r>
              <a:rPr lang="en-US" b="0" dirty="0" err="1">
                <a:solidFill>
                  <a:srgbClr val="9CDCFE"/>
                </a:solidFill>
                <a:effectLst/>
                <a:latin typeface="Consolas" panose="020B0609020204030204" pitchFamily="49" charset="0"/>
              </a:rPr>
              <a:t>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api</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petType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req</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a:t>
            </a:r>
            <a:r>
              <a:rPr lang="en-US" b="0" dirty="0">
                <a:solidFill>
                  <a:srgbClr val="D4D4D4"/>
                </a:solidFill>
                <a:effectLst/>
                <a:latin typeface="Consolas" panose="020B0609020204030204" pitchFamily="49" charset="0"/>
              </a:rPr>
              <a:t>) {</a:t>
            </a:r>
          </a:p>
          <a:p>
            <a:pPr marL="11430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thePetType</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req</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petType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“dog”</a:t>
            </a:r>
          </a:p>
          <a:p>
            <a:r>
              <a:rPr lang="en-US" b="0" dirty="0" err="1">
                <a:solidFill>
                  <a:srgbClr val="9CDCFE"/>
                </a:solidFill>
                <a:effectLst/>
                <a:latin typeface="Consolas" panose="020B0609020204030204" pitchFamily="49" charset="0"/>
              </a:rPr>
              <a:t>res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json</a:t>
            </a:r>
            <a:r>
              <a:rPr lang="en-US" b="0" dirty="0">
                <a:solidFill>
                  <a:srgbClr val="D4D4D4"/>
                </a:solidFill>
                <a:effectLst/>
                <a:latin typeface="Consolas" panose="020B0609020204030204" pitchFamily="49" charset="0"/>
              </a:rPr>
              <a:t>({</a:t>
            </a:r>
            <a:r>
              <a:rPr lang="en-US" b="0" dirty="0">
                <a:solidFill>
                  <a:schemeClr val="tx2"/>
                </a:solidFill>
                <a:effectLst/>
                <a:latin typeface="Consolas" panose="020B0609020204030204" pitchFamily="49" charset="0"/>
              </a:rPr>
              <a:t>“type”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thePetType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food”:”Purina</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marL="114300" indent="0">
              <a:buNone/>
            </a:pPr>
            <a:r>
              <a:rPr lang="en-US" b="0" dirty="0">
                <a:solidFill>
                  <a:srgbClr val="D4D4D4"/>
                </a:solidFill>
                <a:effectLst/>
                <a:latin typeface="Consolas" panose="020B0609020204030204" pitchFamily="49" charset="0"/>
              </a:rPr>
              <a:t> })</a:t>
            </a:r>
          </a:p>
          <a:p>
            <a:pPr marL="114300" indent="0">
              <a:buNone/>
            </a:pPr>
            <a:endParaRPr lang="en-US" dirty="0"/>
          </a:p>
        </p:txBody>
      </p:sp>
      <p:sp>
        <p:nvSpPr>
          <p:cNvPr id="4" name="Text Placeholder 3">
            <a:extLst>
              <a:ext uri="{FF2B5EF4-FFF2-40B4-BE49-F238E27FC236}">
                <a16:creationId xmlns:a16="http://schemas.microsoft.com/office/drawing/2014/main" id="{6B478810-0845-A74D-2A13-5E7EF7D94A46}"/>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DAB37AFA-6EA1-68F0-9ABD-A245CEDC21F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19</a:t>
            </a:fld>
            <a:r>
              <a:rPr lang="en-US"/>
              <a:t> | © 2020 General Assembly</a:t>
            </a:r>
          </a:p>
        </p:txBody>
      </p:sp>
      <p:sp>
        <p:nvSpPr>
          <p:cNvPr id="6" name="TextBox 5">
            <a:extLst>
              <a:ext uri="{FF2B5EF4-FFF2-40B4-BE49-F238E27FC236}">
                <a16:creationId xmlns:a16="http://schemas.microsoft.com/office/drawing/2014/main" id="{81D80581-AE01-2ADE-8EEE-EE5485A7A8E2}"/>
              </a:ext>
            </a:extLst>
          </p:cNvPr>
          <p:cNvSpPr txBox="1"/>
          <p:nvPr/>
        </p:nvSpPr>
        <p:spPr>
          <a:xfrm>
            <a:off x="742278" y="1360842"/>
            <a:ext cx="780983" cy="307777"/>
          </a:xfrm>
          <a:prstGeom prst="rect">
            <a:avLst/>
          </a:prstGeom>
          <a:noFill/>
        </p:spPr>
        <p:txBody>
          <a:bodyPr wrap="none" rtlCol="0">
            <a:spAutoFit/>
          </a:bodyPr>
          <a:lstStyle/>
          <a:p>
            <a:r>
              <a:rPr lang="en-US" dirty="0"/>
              <a:t>Method</a:t>
            </a:r>
          </a:p>
        </p:txBody>
      </p:sp>
      <p:sp>
        <p:nvSpPr>
          <p:cNvPr id="7" name="TextBox 6">
            <a:extLst>
              <a:ext uri="{FF2B5EF4-FFF2-40B4-BE49-F238E27FC236}">
                <a16:creationId xmlns:a16="http://schemas.microsoft.com/office/drawing/2014/main" id="{936277FB-558F-4F5F-2872-1D9AAF982AA4}"/>
              </a:ext>
            </a:extLst>
          </p:cNvPr>
          <p:cNvSpPr txBox="1"/>
          <p:nvPr/>
        </p:nvSpPr>
        <p:spPr>
          <a:xfrm>
            <a:off x="1803700" y="1360842"/>
            <a:ext cx="553357" cy="307777"/>
          </a:xfrm>
          <a:prstGeom prst="rect">
            <a:avLst/>
          </a:prstGeom>
          <a:noFill/>
        </p:spPr>
        <p:txBody>
          <a:bodyPr wrap="none" rtlCol="0">
            <a:spAutoFit/>
          </a:bodyPr>
          <a:lstStyle/>
          <a:p>
            <a:r>
              <a:rPr lang="en-US" dirty="0"/>
              <a:t>Path</a:t>
            </a:r>
          </a:p>
        </p:txBody>
      </p:sp>
      <p:sp>
        <p:nvSpPr>
          <p:cNvPr id="8" name="TextBox 7">
            <a:extLst>
              <a:ext uri="{FF2B5EF4-FFF2-40B4-BE49-F238E27FC236}">
                <a16:creationId xmlns:a16="http://schemas.microsoft.com/office/drawing/2014/main" id="{D0EC64FB-4598-E962-6EC3-1766E23B382C}"/>
              </a:ext>
            </a:extLst>
          </p:cNvPr>
          <p:cNvSpPr txBox="1"/>
          <p:nvPr/>
        </p:nvSpPr>
        <p:spPr>
          <a:xfrm>
            <a:off x="2703757" y="1360841"/>
            <a:ext cx="1319592" cy="307777"/>
          </a:xfrm>
          <a:prstGeom prst="rect">
            <a:avLst/>
          </a:prstGeom>
          <a:noFill/>
        </p:spPr>
        <p:txBody>
          <a:bodyPr wrap="none" rtlCol="0">
            <a:spAutoFit/>
          </a:bodyPr>
          <a:lstStyle/>
          <a:p>
            <a:r>
              <a:rPr lang="en-US" dirty="0"/>
              <a:t>Param in Path</a:t>
            </a:r>
          </a:p>
        </p:txBody>
      </p:sp>
      <p:sp>
        <p:nvSpPr>
          <p:cNvPr id="9" name="TextBox 8">
            <a:extLst>
              <a:ext uri="{FF2B5EF4-FFF2-40B4-BE49-F238E27FC236}">
                <a16:creationId xmlns:a16="http://schemas.microsoft.com/office/drawing/2014/main" id="{A4C0B737-B5FE-0591-00E5-1861E7D6059A}"/>
              </a:ext>
            </a:extLst>
          </p:cNvPr>
          <p:cNvSpPr txBox="1"/>
          <p:nvPr/>
        </p:nvSpPr>
        <p:spPr>
          <a:xfrm>
            <a:off x="4370049" y="1363092"/>
            <a:ext cx="1298753" cy="307777"/>
          </a:xfrm>
          <a:prstGeom prst="rect">
            <a:avLst/>
          </a:prstGeom>
          <a:noFill/>
        </p:spPr>
        <p:txBody>
          <a:bodyPr wrap="none" rtlCol="0">
            <a:spAutoFit/>
          </a:bodyPr>
          <a:lstStyle/>
          <a:p>
            <a:r>
              <a:rPr lang="en-US" dirty="0"/>
              <a:t>Input Request</a:t>
            </a:r>
          </a:p>
        </p:txBody>
      </p:sp>
      <p:sp>
        <p:nvSpPr>
          <p:cNvPr id="10" name="TextBox 9">
            <a:extLst>
              <a:ext uri="{FF2B5EF4-FFF2-40B4-BE49-F238E27FC236}">
                <a16:creationId xmlns:a16="http://schemas.microsoft.com/office/drawing/2014/main" id="{A370AB58-CEA7-231C-7F0D-1EA46E5AF8F1}"/>
              </a:ext>
            </a:extLst>
          </p:cNvPr>
          <p:cNvSpPr txBox="1"/>
          <p:nvPr/>
        </p:nvSpPr>
        <p:spPr>
          <a:xfrm>
            <a:off x="5942459" y="1358898"/>
            <a:ext cx="990977" cy="307777"/>
          </a:xfrm>
          <a:prstGeom prst="rect">
            <a:avLst/>
          </a:prstGeom>
          <a:noFill/>
        </p:spPr>
        <p:txBody>
          <a:bodyPr wrap="none" rtlCol="0">
            <a:spAutoFit/>
          </a:bodyPr>
          <a:lstStyle/>
          <a:p>
            <a:r>
              <a:rPr lang="en-US" dirty="0"/>
              <a:t>Response</a:t>
            </a:r>
          </a:p>
        </p:txBody>
      </p:sp>
      <p:cxnSp>
        <p:nvCxnSpPr>
          <p:cNvPr id="12" name="Connector: Elbow 11">
            <a:extLst>
              <a:ext uri="{FF2B5EF4-FFF2-40B4-BE49-F238E27FC236}">
                <a16:creationId xmlns:a16="http://schemas.microsoft.com/office/drawing/2014/main" id="{81090D4C-599D-3A9D-0020-49BBD71FE70C}"/>
              </a:ext>
            </a:extLst>
          </p:cNvPr>
          <p:cNvCxnSpPr>
            <a:stCxn id="6" idx="2"/>
          </p:cNvCxnSpPr>
          <p:nvPr/>
        </p:nvCxnSpPr>
        <p:spPr>
          <a:xfrm rot="16200000" flipH="1">
            <a:off x="975767" y="1825621"/>
            <a:ext cx="504426" cy="190421"/>
          </a:xfrm>
          <a:prstGeom prst="bentConnector3">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69DAAB8-2D40-605E-486C-5B3EFA07AB86}"/>
              </a:ext>
            </a:extLst>
          </p:cNvPr>
          <p:cNvCxnSpPr>
            <a:stCxn id="7" idx="2"/>
          </p:cNvCxnSpPr>
          <p:nvPr/>
        </p:nvCxnSpPr>
        <p:spPr>
          <a:xfrm rot="5400000">
            <a:off x="1849682" y="1899316"/>
            <a:ext cx="461395" cy="1"/>
          </a:xfrm>
          <a:prstGeom prst="bentConnector3">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94B8E4D7-C944-FC02-56AA-3FF6F7A0DB62}"/>
              </a:ext>
            </a:extLst>
          </p:cNvPr>
          <p:cNvCxnSpPr>
            <a:stCxn id="8" idx="2"/>
          </p:cNvCxnSpPr>
          <p:nvPr/>
        </p:nvCxnSpPr>
        <p:spPr>
          <a:xfrm rot="5400000">
            <a:off x="2914119" y="1680580"/>
            <a:ext cx="461396" cy="437473"/>
          </a:xfrm>
          <a:prstGeom prst="bentConnector3">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6215EAA-F703-D371-0E8D-45009DF2E873}"/>
              </a:ext>
            </a:extLst>
          </p:cNvPr>
          <p:cNvCxnSpPr>
            <a:stCxn id="9" idx="2"/>
          </p:cNvCxnSpPr>
          <p:nvPr/>
        </p:nvCxnSpPr>
        <p:spPr>
          <a:xfrm rot="16200000" flipH="1">
            <a:off x="4883491" y="1806804"/>
            <a:ext cx="502176" cy="230306"/>
          </a:xfrm>
          <a:prstGeom prst="bentConnector3">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ECD1DFB-DD1C-DE79-F055-8901C931B4D9}"/>
              </a:ext>
            </a:extLst>
          </p:cNvPr>
          <p:cNvCxnSpPr>
            <a:stCxn id="10" idx="2"/>
          </p:cNvCxnSpPr>
          <p:nvPr/>
        </p:nvCxnSpPr>
        <p:spPr>
          <a:xfrm rot="5400000">
            <a:off x="5915504" y="1693631"/>
            <a:ext cx="549400" cy="495489"/>
          </a:xfrm>
          <a:prstGeom prst="bentConnector3">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60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node and npm</a:t>
            </a:r>
            <a:endParaRPr/>
          </a:p>
        </p:txBody>
      </p:sp>
      <p:sp>
        <p:nvSpPr>
          <p:cNvPr id="304" name="Google Shape;304;p3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Intro to Node and React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A5FD65-5DE1-1D10-4020-64EEE7839C1C}"/>
              </a:ext>
            </a:extLst>
          </p:cNvPr>
          <p:cNvSpPr>
            <a:spLocks noGrp="1"/>
          </p:cNvSpPr>
          <p:nvPr>
            <p:ph type="body" idx="1"/>
          </p:nvPr>
        </p:nvSpPr>
        <p:spPr/>
        <p:txBody>
          <a:bodyPr/>
          <a:lstStyle/>
          <a:p>
            <a:r>
              <a:rPr lang="en-US" dirty="0"/>
              <a:t>Create a node express application</a:t>
            </a:r>
          </a:p>
          <a:p>
            <a:r>
              <a:rPr lang="en-US" dirty="0"/>
              <a:t>When the user visits the site, they should see 99 bottles of beer on the wall</a:t>
            </a:r>
          </a:p>
          <a:p>
            <a:r>
              <a:rPr lang="en-US" dirty="0"/>
              <a:t>See the readme.md for more details</a:t>
            </a:r>
          </a:p>
        </p:txBody>
      </p:sp>
      <p:sp>
        <p:nvSpPr>
          <p:cNvPr id="6" name="Title 5">
            <a:extLst>
              <a:ext uri="{FF2B5EF4-FFF2-40B4-BE49-F238E27FC236}">
                <a16:creationId xmlns:a16="http://schemas.microsoft.com/office/drawing/2014/main" id="{71A0ECBC-9639-EA02-D672-F12A64B6C594}"/>
              </a:ext>
            </a:extLst>
          </p:cNvPr>
          <p:cNvSpPr>
            <a:spLocks noGrp="1"/>
          </p:cNvSpPr>
          <p:nvPr>
            <p:ph type="title"/>
          </p:nvPr>
        </p:nvSpPr>
        <p:spPr/>
        <p:txBody>
          <a:bodyPr/>
          <a:lstStyle/>
          <a:p>
            <a:r>
              <a:rPr lang="en-US" dirty="0"/>
              <a:t>99 Bottles of Beer</a:t>
            </a:r>
          </a:p>
        </p:txBody>
      </p:sp>
      <p:sp>
        <p:nvSpPr>
          <p:cNvPr id="8" name="Text Placeholder 7">
            <a:extLst>
              <a:ext uri="{FF2B5EF4-FFF2-40B4-BE49-F238E27FC236}">
                <a16:creationId xmlns:a16="http://schemas.microsoft.com/office/drawing/2014/main" id="{B7EEE0A7-02F5-99BE-8A14-5D4DABDEEFBE}"/>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1FC5549D-D961-7039-418B-7157467B417C}"/>
              </a:ext>
            </a:extLst>
          </p:cNvPr>
          <p:cNvSpPr>
            <a:spLocks noGrp="1"/>
          </p:cNvSpPr>
          <p:nvPr>
            <p:ph type="sldNum" idx="3"/>
          </p:nvPr>
        </p:nvSpPr>
        <p:spPr/>
        <p:txBody>
          <a:bodyPr/>
          <a:lstStyle/>
          <a:p>
            <a:pPr marL="0" lvl="0" indent="0" algn="l" rtl="0">
              <a:spcBef>
                <a:spcPts val="0"/>
              </a:spcBef>
              <a:spcAft>
                <a:spcPts val="0"/>
              </a:spcAft>
              <a:buNone/>
            </a:pPr>
            <a:fld id="{00000000-1234-1234-1234-123412341234}" type="slidenum">
              <a:rPr lang="en-US" smtClean="0"/>
              <a:t>20</a:t>
            </a:fld>
            <a:r>
              <a:rPr lang="en-US"/>
              <a:t> | © 2020 General Assembly</a:t>
            </a:r>
          </a:p>
        </p:txBody>
      </p:sp>
    </p:spTree>
    <p:extLst>
      <p:ext uri="{BB962C8B-B14F-4D97-AF65-F5344CB8AC3E}">
        <p14:creationId xmlns:p14="http://schemas.microsoft.com/office/powerpoint/2010/main" val="661710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5C9F34-4B94-CE3F-3B1D-FB24705AA05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
        <p:nvSpPr>
          <p:cNvPr id="7" name="Title 6">
            <a:extLst>
              <a:ext uri="{FF2B5EF4-FFF2-40B4-BE49-F238E27FC236}">
                <a16:creationId xmlns:a16="http://schemas.microsoft.com/office/drawing/2014/main" id="{26936627-BD6C-9E03-93CC-343E17B48AB6}"/>
              </a:ext>
            </a:extLst>
          </p:cNvPr>
          <p:cNvSpPr>
            <a:spLocks noGrp="1"/>
          </p:cNvSpPr>
          <p:nvPr>
            <p:ph type="title"/>
          </p:nvPr>
        </p:nvSpPr>
        <p:spPr/>
        <p:txBody>
          <a:bodyPr/>
          <a:lstStyle/>
          <a:p>
            <a:r>
              <a:rPr lang="en-US" dirty="0"/>
              <a:t>Electron</a:t>
            </a:r>
          </a:p>
        </p:txBody>
      </p:sp>
      <p:sp>
        <p:nvSpPr>
          <p:cNvPr id="9" name="Text Placeholder 8">
            <a:extLst>
              <a:ext uri="{FF2B5EF4-FFF2-40B4-BE49-F238E27FC236}">
                <a16:creationId xmlns:a16="http://schemas.microsoft.com/office/drawing/2014/main" id="{AC58B2F5-C604-77C5-D0C5-2E864462070B}"/>
              </a:ext>
            </a:extLst>
          </p:cNvPr>
          <p:cNvSpPr>
            <a:spLocks noGrp="1"/>
          </p:cNvSpPr>
          <p:nvPr>
            <p:ph type="body" idx="2"/>
          </p:nvPr>
        </p:nvSpPr>
        <p:spPr/>
        <p:txBody>
          <a:bodyPr/>
          <a:lstStyle/>
          <a:p>
            <a:endParaRPr lang="en-US"/>
          </a:p>
        </p:txBody>
      </p:sp>
      <p:sp>
        <p:nvSpPr>
          <p:cNvPr id="6" name="Slide Number Placeholder 5">
            <a:extLst>
              <a:ext uri="{FF2B5EF4-FFF2-40B4-BE49-F238E27FC236}">
                <a16:creationId xmlns:a16="http://schemas.microsoft.com/office/drawing/2014/main" id="{41446C5F-E009-504A-EF25-7D9839A12960}"/>
              </a:ext>
            </a:extLst>
          </p:cNvPr>
          <p:cNvSpPr>
            <a:spLocks noGrp="1"/>
          </p:cNvSpPr>
          <p:nvPr>
            <p:ph type="sldNum" idx="3"/>
          </p:nvPr>
        </p:nvSpPr>
        <p:spPr/>
        <p:txBody>
          <a:bodyPr/>
          <a:lstStyle/>
          <a:p>
            <a:pPr marL="0" lvl="0" indent="0" algn="l" rtl="0">
              <a:spcBef>
                <a:spcPts val="0"/>
              </a:spcBef>
              <a:spcAft>
                <a:spcPts val="0"/>
              </a:spcAft>
              <a:buNone/>
            </a:pPr>
            <a:fld id="{00000000-1234-1234-1234-123412341234}" type="slidenum">
              <a:rPr lang="en-US" smtClean="0"/>
              <a:t>21</a:t>
            </a:fld>
            <a:r>
              <a:rPr lang="en-US"/>
              <a:t> | © 2020 General Assembly</a:t>
            </a:r>
          </a:p>
        </p:txBody>
      </p:sp>
      <p:sp>
        <p:nvSpPr>
          <p:cNvPr id="10" name="Subtitle 9">
            <a:extLst>
              <a:ext uri="{FF2B5EF4-FFF2-40B4-BE49-F238E27FC236}">
                <a16:creationId xmlns:a16="http://schemas.microsoft.com/office/drawing/2014/main" id="{300327DF-2673-B167-CCAC-BE1B2A830086}"/>
              </a:ext>
            </a:extLst>
          </p:cNvPr>
          <p:cNvSpPr>
            <a:spLocks noGrp="1"/>
          </p:cNvSpPr>
          <p:nvPr>
            <p:ph type="subTitle" idx="4"/>
          </p:nvPr>
        </p:nvSpPr>
        <p:spPr/>
        <p:txBody>
          <a:bodyPr/>
          <a:lstStyle/>
          <a:p>
            <a:endParaRPr lang="en-US"/>
          </a:p>
        </p:txBody>
      </p:sp>
      <p:pic>
        <p:nvPicPr>
          <p:cNvPr id="12" name="Picture 11" descr="Icon&#10;&#10;Description automatically generated">
            <a:extLst>
              <a:ext uri="{FF2B5EF4-FFF2-40B4-BE49-F238E27FC236}">
                <a16:creationId xmlns:a16="http://schemas.microsoft.com/office/drawing/2014/main" id="{91CB5D47-269E-217C-E11F-60CBAA626EA1}"/>
              </a:ext>
            </a:extLst>
          </p:cNvPr>
          <p:cNvPicPr>
            <a:picLocks noChangeAspect="1"/>
          </p:cNvPicPr>
          <p:nvPr/>
        </p:nvPicPr>
        <p:blipFill>
          <a:blip r:embed="rId2"/>
          <a:stretch>
            <a:fillRect/>
          </a:stretch>
        </p:blipFill>
        <p:spPr>
          <a:xfrm>
            <a:off x="2829300" y="1143000"/>
            <a:ext cx="3008107" cy="3008107"/>
          </a:xfrm>
          <a:prstGeom prst="rect">
            <a:avLst/>
          </a:prstGeom>
        </p:spPr>
      </p:pic>
    </p:spTree>
    <p:extLst>
      <p:ext uri="{BB962C8B-B14F-4D97-AF65-F5344CB8AC3E}">
        <p14:creationId xmlns:p14="http://schemas.microsoft.com/office/powerpoint/2010/main" val="1832260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Node</a:t>
            </a:r>
            <a:endParaRPr/>
          </a:p>
        </p:txBody>
      </p:sp>
      <p:sp>
        <p:nvSpPr>
          <p:cNvPr id="310" name="Google Shape;310;p3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r>
              <a:rPr lang="en"/>
              <a:t> | © 2020 General Assembly</a:t>
            </a:r>
            <a:endParaRPr/>
          </a:p>
        </p:txBody>
      </p:sp>
      <p:sp>
        <p:nvSpPr>
          <p:cNvPr id="311" name="Google Shape;311;p37"/>
          <p:cNvSpPr/>
          <p:nvPr/>
        </p:nvSpPr>
        <p:spPr>
          <a:xfrm>
            <a:off x="582900" y="1282800"/>
            <a:ext cx="2246400" cy="192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Roboto"/>
                <a:ea typeface="Roboto"/>
                <a:cs typeface="Roboto"/>
                <a:sym typeface="Roboto"/>
              </a:rPr>
              <a:t>Node.js® is a JavaScript runtime built on </a:t>
            </a:r>
            <a:r>
              <a:rPr lang="en" sz="1500">
                <a:solidFill>
                  <a:srgbClr val="84BA64"/>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Chrome's V8 JavaScript engine</a:t>
            </a:r>
            <a:r>
              <a:rPr lang="en" sz="1500">
                <a:solidFill>
                  <a:srgbClr val="FFFFFF"/>
                </a:solidFill>
                <a:latin typeface="Roboto"/>
                <a:ea typeface="Roboto"/>
                <a:cs typeface="Roboto"/>
                <a:sym typeface="Roboto"/>
              </a:rPr>
              <a:t>.</a:t>
            </a:r>
            <a:endParaRPr sz="1800">
              <a:latin typeface="Inconsolata"/>
              <a:ea typeface="Inconsolata"/>
              <a:cs typeface="Inconsolata"/>
              <a:sym typeface="Inconsolata"/>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13" name="Google Shape;313;p37"/>
          <p:cNvPicPr preferRelativeResize="0"/>
          <p:nvPr/>
        </p:nvPicPr>
        <p:blipFill>
          <a:blip r:embed="rId4">
            <a:alphaModFix/>
          </a:blip>
          <a:stretch>
            <a:fillRect/>
          </a:stretch>
        </p:blipFill>
        <p:spPr>
          <a:xfrm>
            <a:off x="3236925" y="1065876"/>
            <a:ext cx="5449875" cy="27948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Installing NVM, Node, and NPM on Windows</a:t>
            </a:r>
            <a:endParaRPr dirty="0"/>
          </a:p>
        </p:txBody>
      </p:sp>
      <p:sp>
        <p:nvSpPr>
          <p:cNvPr id="348" name="Google Shape;348;p4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r>
              <a:rPr lang="en"/>
              <a:t> | © 2020 General Assembly</a:t>
            </a:r>
            <a:endParaRPr/>
          </a:p>
        </p:txBody>
      </p:sp>
      <p:sp>
        <p:nvSpPr>
          <p:cNvPr id="349" name="Google Shape;349;p41"/>
          <p:cNvSpPr txBox="1"/>
          <p:nvPr/>
        </p:nvSpPr>
        <p:spPr>
          <a:xfrm>
            <a:off x="582625" y="2894965"/>
            <a:ext cx="3877800" cy="1015632"/>
          </a:xfrm>
          <a:prstGeom prst="rect">
            <a:avLst/>
          </a:prstGeom>
          <a:noFill/>
          <a:ln>
            <a:noFill/>
          </a:ln>
        </p:spPr>
        <p:txBody>
          <a:bodyPr spcFirstLastPara="1" wrap="square" lIns="91425" tIns="91425" rIns="91425" bIns="91425" anchor="t" anchorCtr="0">
            <a:spAutoFit/>
          </a:bodyPr>
          <a:lstStyle/>
          <a:p>
            <a:r>
              <a:rPr lang="en" sz="1200" b="1" dirty="0">
                <a:solidFill>
                  <a:srgbClr val="111111"/>
                </a:solidFill>
                <a:highlight>
                  <a:srgbClr val="FDFDFD"/>
                </a:highlight>
              </a:rPr>
              <a:t>Download the windows installer from:</a:t>
            </a:r>
            <a:br>
              <a:rPr lang="en" sz="1200" b="1" dirty="0">
                <a:solidFill>
                  <a:srgbClr val="111111"/>
                </a:solidFill>
                <a:highlight>
                  <a:srgbClr val="FDFDFD"/>
                </a:highlight>
              </a:rPr>
            </a:br>
            <a:r>
              <a:rPr lang="en-US" dirty="0"/>
              <a:t>https://github.com/coreybutler/nvm-windows/releases</a:t>
            </a:r>
          </a:p>
          <a:p>
            <a:pPr marL="0" lvl="0" indent="0" algn="l" rtl="0">
              <a:spcBef>
                <a:spcPts val="0"/>
              </a:spcBef>
              <a:spcAft>
                <a:spcPts val="0"/>
              </a:spcAft>
              <a:buNone/>
            </a:pPr>
            <a:endParaRPr dirty="0">
              <a:latin typeface="Proxima Nova"/>
              <a:ea typeface="Proxima Nova"/>
              <a:cs typeface="Proxima Nova"/>
              <a:sym typeface="Proxima Nova"/>
            </a:endParaRPr>
          </a:p>
        </p:txBody>
      </p:sp>
      <p:sp>
        <p:nvSpPr>
          <p:cNvPr id="2" name="Google Shape;339;p40">
            <a:extLst>
              <a:ext uri="{FF2B5EF4-FFF2-40B4-BE49-F238E27FC236}">
                <a16:creationId xmlns:a16="http://schemas.microsoft.com/office/drawing/2014/main" id="{9E5CACDC-51C3-77A9-3BB5-F2D5576E81A3}"/>
              </a:ext>
            </a:extLst>
          </p:cNvPr>
          <p:cNvSpPr txBox="1"/>
          <p:nvPr/>
        </p:nvSpPr>
        <p:spPr>
          <a:xfrm>
            <a:off x="4967686" y="3402781"/>
            <a:ext cx="3428658" cy="978699"/>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dirty="0">
              <a:latin typeface="Proxima Nova"/>
              <a:ea typeface="Proxima Nova"/>
              <a:cs typeface="Proxima Nova"/>
              <a:sym typeface="Proxima Nova"/>
            </a:endParaRPr>
          </a:p>
          <a:p>
            <a:pPr marL="0" marR="114300" lvl="0" indent="0" algn="l" rtl="0">
              <a:lnSpc>
                <a:spcPct val="160000"/>
              </a:lnSpc>
              <a:spcBef>
                <a:spcPts val="0"/>
              </a:spcBef>
              <a:spcAft>
                <a:spcPts val="0"/>
              </a:spcAft>
              <a:buClr>
                <a:schemeClr val="dk1"/>
              </a:buClr>
              <a:buSzPts val="1100"/>
              <a:buFont typeface="Arial"/>
              <a:buNone/>
            </a:pPr>
            <a:r>
              <a:rPr lang="en-US" sz="1350" dirty="0">
                <a:solidFill>
                  <a:srgbClr val="FDFCFC"/>
                </a:solidFill>
                <a:latin typeface="Roboto Mono"/>
                <a:ea typeface="Roboto Mono"/>
                <a:cs typeface="Roboto Mono"/>
                <a:sym typeface="Roboto Mono"/>
              </a:rPr>
              <a:t>C</a:t>
            </a:r>
            <a:r>
              <a:rPr lang="en" sz="1350" dirty="0">
                <a:solidFill>
                  <a:srgbClr val="FDFCFC"/>
                </a:solidFill>
                <a:latin typeface="Roboto Mono"/>
                <a:ea typeface="Roboto Mono"/>
                <a:cs typeface="Roboto Mono"/>
                <a:sym typeface="Roboto Mono"/>
              </a:rPr>
              <a:t>:\&gt; nvm install lts</a:t>
            </a:r>
            <a:endParaRPr sz="1350" dirty="0">
              <a:solidFill>
                <a:srgbClr val="FDFCFC"/>
              </a:solidFill>
              <a:latin typeface="Roboto Mono"/>
              <a:ea typeface="Roboto Mono"/>
              <a:cs typeface="Roboto Mono"/>
              <a:sym typeface="Roboto Mono"/>
            </a:endParaRPr>
          </a:p>
          <a:p>
            <a:pPr marL="0" lvl="0" indent="0" algn="l" rtl="0">
              <a:spcBef>
                <a:spcPts val="0"/>
              </a:spcBef>
              <a:spcAft>
                <a:spcPts val="0"/>
              </a:spcAft>
              <a:buNone/>
            </a:pPr>
            <a:endParaRPr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DA51E9E2-9C59-4849-629C-62C16238C34B}"/>
              </a:ext>
            </a:extLst>
          </p:cNvPr>
          <p:cNvSpPr txBox="1"/>
          <p:nvPr/>
        </p:nvSpPr>
        <p:spPr>
          <a:xfrm>
            <a:off x="1990165" y="1468419"/>
            <a:ext cx="569387" cy="923330"/>
          </a:xfrm>
          <a:prstGeom prst="rect">
            <a:avLst/>
          </a:prstGeom>
          <a:noFill/>
        </p:spPr>
        <p:txBody>
          <a:bodyPr wrap="none" rtlCol="0">
            <a:spAutoFit/>
          </a:bodyPr>
          <a:lstStyle/>
          <a:p>
            <a:r>
              <a:rPr lang="en-US" sz="5400" b="1" dirty="0">
                <a:solidFill>
                  <a:schemeClr val="tx2"/>
                </a:solidFill>
              </a:rPr>
              <a:t>1</a:t>
            </a:r>
          </a:p>
        </p:txBody>
      </p:sp>
      <p:sp>
        <p:nvSpPr>
          <p:cNvPr id="4" name="TextBox 3">
            <a:extLst>
              <a:ext uri="{FF2B5EF4-FFF2-40B4-BE49-F238E27FC236}">
                <a16:creationId xmlns:a16="http://schemas.microsoft.com/office/drawing/2014/main" id="{450F4585-E5B2-09E7-A62A-5A50B699A4FB}"/>
              </a:ext>
            </a:extLst>
          </p:cNvPr>
          <p:cNvSpPr txBox="1"/>
          <p:nvPr/>
        </p:nvSpPr>
        <p:spPr>
          <a:xfrm>
            <a:off x="6149512" y="1480970"/>
            <a:ext cx="569387" cy="923330"/>
          </a:xfrm>
          <a:prstGeom prst="rect">
            <a:avLst/>
          </a:prstGeom>
          <a:noFill/>
        </p:spPr>
        <p:txBody>
          <a:bodyPr wrap="none" rtlCol="0">
            <a:spAutoFit/>
          </a:bodyPr>
          <a:lstStyle/>
          <a:p>
            <a:r>
              <a:rPr lang="en-US" sz="5400" b="1" dirty="0">
                <a:solidFill>
                  <a:schemeClr val="tx2"/>
                </a:solidFill>
              </a:rPr>
              <a:t>2</a:t>
            </a:r>
          </a:p>
        </p:txBody>
      </p:sp>
      <p:sp>
        <p:nvSpPr>
          <p:cNvPr id="5" name="Google Shape;349;p41">
            <a:extLst>
              <a:ext uri="{FF2B5EF4-FFF2-40B4-BE49-F238E27FC236}">
                <a16:creationId xmlns:a16="http://schemas.microsoft.com/office/drawing/2014/main" id="{FD8E5CA8-3455-A482-EEAA-689C3B821B72}"/>
              </a:ext>
            </a:extLst>
          </p:cNvPr>
          <p:cNvSpPr txBox="1"/>
          <p:nvPr/>
        </p:nvSpPr>
        <p:spPr>
          <a:xfrm>
            <a:off x="4908992" y="2894965"/>
            <a:ext cx="3877800" cy="369302"/>
          </a:xfrm>
          <a:prstGeom prst="rect">
            <a:avLst/>
          </a:prstGeom>
          <a:noFill/>
          <a:ln>
            <a:noFill/>
          </a:ln>
        </p:spPr>
        <p:txBody>
          <a:bodyPr spcFirstLastPara="1" wrap="square" lIns="91425" tIns="91425" rIns="91425" bIns="91425" anchor="t" anchorCtr="0">
            <a:spAutoFit/>
          </a:bodyPr>
          <a:lstStyle/>
          <a:p>
            <a:r>
              <a:rPr lang="en-US" sz="1200" b="1" dirty="0">
                <a:solidFill>
                  <a:srgbClr val="111111"/>
                </a:solidFill>
                <a:highlight>
                  <a:srgbClr val="FDFDFD"/>
                </a:highlight>
              </a:rPr>
              <a:t>Run in Terminal:</a:t>
            </a:r>
            <a:endParaRPr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Installing NVM, Node, and NPM on MacOS</a:t>
            </a:r>
            <a:endParaRPr dirty="0"/>
          </a:p>
        </p:txBody>
      </p:sp>
      <p:sp>
        <p:nvSpPr>
          <p:cNvPr id="337" name="Google Shape;337;p4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8" name="Google Shape;338;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r>
              <a:rPr lang="en"/>
              <a:t> | © 2020 General Assembly</a:t>
            </a:r>
            <a:endParaRPr/>
          </a:p>
        </p:txBody>
      </p:sp>
      <p:sp>
        <p:nvSpPr>
          <p:cNvPr id="339" name="Google Shape;339;p40"/>
          <p:cNvSpPr txBox="1"/>
          <p:nvPr/>
        </p:nvSpPr>
        <p:spPr>
          <a:xfrm>
            <a:off x="731550" y="3030821"/>
            <a:ext cx="7521942" cy="846355"/>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dirty="0">
              <a:latin typeface="Proxima Nova"/>
              <a:ea typeface="Proxima Nova"/>
              <a:cs typeface="Proxima Nova"/>
              <a:sym typeface="Proxima Nova"/>
            </a:endParaRPr>
          </a:p>
          <a:p>
            <a:pPr marL="0" lvl="0" indent="0" algn="l" rtl="0">
              <a:spcBef>
                <a:spcPts val="0"/>
              </a:spcBef>
              <a:spcAft>
                <a:spcPts val="0"/>
              </a:spcAft>
              <a:buNone/>
            </a:pPr>
            <a:r>
              <a:rPr lang="en" sz="1350" dirty="0">
                <a:solidFill>
                  <a:srgbClr val="FDFCFC"/>
                </a:solidFill>
                <a:latin typeface="Roboto Mono"/>
                <a:ea typeface="Roboto Mono"/>
                <a:cs typeface="Roboto Mono"/>
                <a:sym typeface="Roboto Mono"/>
              </a:rPr>
              <a:t>$ </a:t>
            </a:r>
            <a:r>
              <a:rPr lang="en-US" sz="1350" dirty="0">
                <a:solidFill>
                  <a:srgbClr val="FDFCFC"/>
                </a:solidFill>
                <a:latin typeface="Roboto Mono"/>
                <a:ea typeface="Roboto Mono"/>
                <a:cs typeface="Roboto Mono"/>
                <a:sym typeface="Roboto Mono"/>
              </a:rPr>
              <a:t>/bin/bash -c "$(curl -</a:t>
            </a:r>
            <a:r>
              <a:rPr lang="en-US" sz="1350" dirty="0" err="1">
                <a:solidFill>
                  <a:srgbClr val="FDFCFC"/>
                </a:solidFill>
                <a:latin typeface="Roboto Mono"/>
                <a:ea typeface="Roboto Mono"/>
                <a:cs typeface="Roboto Mono"/>
                <a:sym typeface="Roboto Mono"/>
              </a:rPr>
              <a:t>fsSL</a:t>
            </a:r>
            <a:r>
              <a:rPr lang="en-US" sz="1350" dirty="0">
                <a:solidFill>
                  <a:srgbClr val="FDFCFC"/>
                </a:solidFill>
                <a:latin typeface="Roboto Mono"/>
                <a:ea typeface="Roboto Mono"/>
                <a:cs typeface="Roboto Mono"/>
                <a:sym typeface="Roboto Mono"/>
              </a:rPr>
              <a:t> https://raw.githubusercontent.com/Homebrew/install/master/install.sh)"</a:t>
            </a:r>
            <a:endParaRPr lang="en-US" dirty="0">
              <a:latin typeface="Proxima Nova"/>
              <a:ea typeface="Proxima Nova"/>
              <a:cs typeface="Proxima Nova"/>
              <a:sym typeface="Proxima Nova"/>
            </a:endParaRPr>
          </a:p>
        </p:txBody>
      </p:sp>
      <p:sp>
        <p:nvSpPr>
          <p:cNvPr id="342" name="Google Shape;342;p40"/>
          <p:cNvSpPr txBox="1"/>
          <p:nvPr/>
        </p:nvSpPr>
        <p:spPr>
          <a:xfrm>
            <a:off x="731550" y="1159900"/>
            <a:ext cx="73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Proxima Nova"/>
                <a:ea typeface="Proxima Nova"/>
                <a:cs typeface="Proxima Nova"/>
                <a:sym typeface="Proxima Nova"/>
              </a:rPr>
              <a:t>Open your terminal. You can search for it using spotlight if you are unsure of how to find it.</a:t>
            </a:r>
            <a:endParaRPr dirty="0">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1EC8842B-9EDC-7FF7-A101-30EBA78D5BD2}"/>
              </a:ext>
            </a:extLst>
          </p:cNvPr>
          <p:cNvSpPr txBox="1"/>
          <p:nvPr/>
        </p:nvSpPr>
        <p:spPr>
          <a:xfrm>
            <a:off x="731550" y="2522668"/>
            <a:ext cx="1856598" cy="307777"/>
          </a:xfrm>
          <a:prstGeom prst="rect">
            <a:avLst/>
          </a:prstGeom>
          <a:noFill/>
        </p:spPr>
        <p:txBody>
          <a:bodyPr wrap="none" rtlCol="0">
            <a:spAutoFit/>
          </a:bodyPr>
          <a:lstStyle/>
          <a:p>
            <a:r>
              <a:rPr lang="en-US" dirty="0"/>
              <a:t>Installing Homebrew: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Installing NVM, Node, and NPM on MacOS</a:t>
            </a:r>
            <a:endParaRPr dirty="0"/>
          </a:p>
        </p:txBody>
      </p:sp>
      <p:sp>
        <p:nvSpPr>
          <p:cNvPr id="337" name="Google Shape;337;p4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8" name="Google Shape;338;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
        <p:nvSpPr>
          <p:cNvPr id="339" name="Google Shape;339;p40"/>
          <p:cNvSpPr txBox="1"/>
          <p:nvPr/>
        </p:nvSpPr>
        <p:spPr>
          <a:xfrm>
            <a:off x="696900" y="2261650"/>
            <a:ext cx="2338800" cy="2266744"/>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dirty="0">
              <a:latin typeface="Proxima Nova"/>
              <a:ea typeface="Proxima Nova"/>
              <a:cs typeface="Proxima Nova"/>
              <a:sym typeface="Proxima Nova"/>
            </a:endParaRPr>
          </a:p>
          <a:p>
            <a:pPr marL="0" lvl="0" indent="0" algn="l" rtl="0">
              <a:spcBef>
                <a:spcPts val="0"/>
              </a:spcBef>
              <a:spcAft>
                <a:spcPts val="0"/>
              </a:spcAft>
              <a:buNone/>
            </a:pPr>
            <a:r>
              <a:rPr lang="en" sz="1350" dirty="0">
                <a:solidFill>
                  <a:srgbClr val="FDFCFC"/>
                </a:solidFill>
                <a:latin typeface="Roboto Mono"/>
                <a:ea typeface="Roboto Mono"/>
                <a:cs typeface="Roboto Mono"/>
                <a:sym typeface="Roboto Mono"/>
              </a:rPr>
              <a:t>$ brew update</a:t>
            </a:r>
            <a:endParaRPr sz="1350" dirty="0">
              <a:solidFill>
                <a:srgbClr val="FDFCFC"/>
              </a:solidFill>
              <a:latin typeface="Roboto Mono"/>
              <a:ea typeface="Roboto Mono"/>
              <a:cs typeface="Roboto Mono"/>
              <a:sym typeface="Roboto Mono"/>
            </a:endParaRPr>
          </a:p>
          <a:p>
            <a:pPr marL="0" lvl="0" indent="0" algn="l" rtl="0">
              <a:spcBef>
                <a:spcPts val="0"/>
              </a:spcBef>
              <a:spcAft>
                <a:spcPts val="0"/>
              </a:spcAft>
              <a:buNone/>
            </a:pPr>
            <a:endParaRPr sz="1350" dirty="0">
              <a:solidFill>
                <a:srgbClr val="FDFCFC"/>
              </a:solidFill>
              <a:latin typeface="Roboto Mono"/>
              <a:ea typeface="Roboto Mono"/>
              <a:cs typeface="Roboto Mono"/>
              <a:sym typeface="Roboto Mono"/>
            </a:endParaRPr>
          </a:p>
          <a:p>
            <a:pPr marL="0" lvl="0" indent="0" algn="l" rtl="0">
              <a:spcBef>
                <a:spcPts val="0"/>
              </a:spcBef>
              <a:spcAft>
                <a:spcPts val="0"/>
              </a:spcAft>
              <a:buNone/>
            </a:pPr>
            <a:r>
              <a:rPr lang="en" sz="1350" dirty="0">
                <a:solidFill>
                  <a:srgbClr val="FDFCFC"/>
                </a:solidFill>
                <a:latin typeface="Roboto Mono"/>
                <a:ea typeface="Roboto Mono"/>
                <a:cs typeface="Roboto Mono"/>
                <a:sym typeface="Roboto Mono"/>
              </a:rPr>
              <a:t> </a:t>
            </a:r>
            <a:endParaRPr sz="1350" dirty="0">
              <a:solidFill>
                <a:srgbClr val="FDFCFC"/>
              </a:solidFill>
              <a:latin typeface="Roboto Mono"/>
              <a:ea typeface="Roboto Mono"/>
              <a:cs typeface="Roboto Mono"/>
              <a:sym typeface="Roboto Mono"/>
            </a:endParaRPr>
          </a:p>
          <a:p>
            <a:pPr marL="0" marR="114300" lvl="0" indent="0" algn="l" rtl="0">
              <a:lnSpc>
                <a:spcPct val="160000"/>
              </a:lnSpc>
              <a:spcBef>
                <a:spcPts val="0"/>
              </a:spcBef>
              <a:spcAft>
                <a:spcPts val="0"/>
              </a:spcAft>
              <a:buClr>
                <a:schemeClr val="dk1"/>
              </a:buClr>
              <a:buSzPts val="1100"/>
              <a:buFont typeface="Arial"/>
              <a:buNone/>
            </a:pPr>
            <a:r>
              <a:rPr lang="en" sz="1350" dirty="0">
                <a:solidFill>
                  <a:srgbClr val="FDFCFC"/>
                </a:solidFill>
                <a:latin typeface="Roboto Mono"/>
                <a:ea typeface="Roboto Mono"/>
                <a:cs typeface="Roboto Mono"/>
                <a:sym typeface="Roboto Mono"/>
              </a:rPr>
              <a:t>$ brew install nvm</a:t>
            </a:r>
          </a:p>
          <a:p>
            <a:pPr marL="0" marR="114300" lvl="0" indent="0" algn="l" rtl="0">
              <a:lnSpc>
                <a:spcPct val="160000"/>
              </a:lnSpc>
              <a:spcBef>
                <a:spcPts val="0"/>
              </a:spcBef>
              <a:spcAft>
                <a:spcPts val="0"/>
              </a:spcAft>
              <a:buClr>
                <a:schemeClr val="dk1"/>
              </a:buClr>
              <a:buSzPts val="1100"/>
              <a:buFont typeface="Arial"/>
              <a:buNone/>
            </a:pPr>
            <a:endParaRPr lang="en" sz="1350" dirty="0">
              <a:solidFill>
                <a:srgbClr val="FDFCFC"/>
              </a:solidFill>
              <a:latin typeface="Roboto Mono"/>
              <a:ea typeface="Roboto Mono"/>
              <a:cs typeface="Roboto Mono"/>
              <a:sym typeface="Roboto Mono"/>
            </a:endParaRPr>
          </a:p>
          <a:p>
            <a:pPr marL="0" marR="114300" lvl="0" indent="0" algn="l" rtl="0">
              <a:lnSpc>
                <a:spcPct val="160000"/>
              </a:lnSpc>
              <a:spcBef>
                <a:spcPts val="0"/>
              </a:spcBef>
              <a:spcAft>
                <a:spcPts val="0"/>
              </a:spcAft>
              <a:buClr>
                <a:schemeClr val="dk1"/>
              </a:buClr>
              <a:buSzPts val="1100"/>
              <a:buFont typeface="Arial"/>
              <a:buNone/>
            </a:pPr>
            <a:r>
              <a:rPr lang="en" sz="1350" dirty="0">
                <a:solidFill>
                  <a:srgbClr val="FDFCFC"/>
                </a:solidFill>
                <a:latin typeface="Roboto Mono"/>
                <a:ea typeface="Roboto Mono"/>
                <a:cs typeface="Roboto Mono"/>
                <a:sym typeface="Roboto Mono"/>
              </a:rPr>
              <a:t>$ nvm install lts</a:t>
            </a:r>
            <a:endParaRPr sz="1350" dirty="0">
              <a:solidFill>
                <a:srgbClr val="FDFCFC"/>
              </a:solidFill>
              <a:latin typeface="Roboto Mono"/>
              <a:ea typeface="Roboto Mono"/>
              <a:cs typeface="Roboto Mono"/>
              <a:sym typeface="Roboto Mono"/>
            </a:endParaRPr>
          </a:p>
          <a:p>
            <a:pPr marL="0" lvl="0" indent="0" algn="l" rtl="0">
              <a:spcBef>
                <a:spcPts val="0"/>
              </a:spcBef>
              <a:spcAft>
                <a:spcPts val="0"/>
              </a:spcAft>
              <a:buNone/>
            </a:pPr>
            <a:endParaRPr dirty="0">
              <a:latin typeface="Proxima Nova"/>
              <a:ea typeface="Proxima Nova"/>
              <a:cs typeface="Proxima Nova"/>
              <a:sym typeface="Proxima Nova"/>
            </a:endParaRPr>
          </a:p>
        </p:txBody>
      </p:sp>
      <p:sp>
        <p:nvSpPr>
          <p:cNvPr id="340" name="Google Shape;340;p40"/>
          <p:cNvSpPr txBox="1"/>
          <p:nvPr/>
        </p:nvSpPr>
        <p:spPr>
          <a:xfrm>
            <a:off x="3270075" y="2411363"/>
            <a:ext cx="551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This might take a min to update your homebrew software. Be patient, don’t close the window. </a:t>
            </a:r>
            <a:endParaRPr>
              <a:latin typeface="Proxima Nova"/>
              <a:ea typeface="Proxima Nova"/>
              <a:cs typeface="Proxima Nova"/>
              <a:sym typeface="Proxima Nova"/>
            </a:endParaRPr>
          </a:p>
        </p:txBody>
      </p:sp>
      <p:sp>
        <p:nvSpPr>
          <p:cNvPr id="341" name="Google Shape;341;p40"/>
          <p:cNvSpPr txBox="1"/>
          <p:nvPr/>
        </p:nvSpPr>
        <p:spPr>
          <a:xfrm>
            <a:off x="3270075" y="3065338"/>
            <a:ext cx="551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This should only take a min. </a:t>
            </a:r>
            <a:endParaRPr>
              <a:latin typeface="Proxima Nova"/>
              <a:ea typeface="Proxima Nova"/>
              <a:cs typeface="Proxima Nova"/>
              <a:sym typeface="Proxima Nova"/>
            </a:endParaRPr>
          </a:p>
        </p:txBody>
      </p:sp>
      <p:sp>
        <p:nvSpPr>
          <p:cNvPr id="342" name="Google Shape;342;p40"/>
          <p:cNvSpPr txBox="1"/>
          <p:nvPr/>
        </p:nvSpPr>
        <p:spPr>
          <a:xfrm>
            <a:off x="731550" y="1159900"/>
            <a:ext cx="73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Open your terminal. You can search for it using spotlight if you are unsure of how to find it.</a:t>
            </a:r>
            <a:endParaRPr>
              <a:latin typeface="Proxima Nova"/>
              <a:ea typeface="Proxima Nova"/>
              <a:cs typeface="Proxima Nova"/>
              <a:sym typeface="Proxima Nova"/>
            </a:endParaRPr>
          </a:p>
        </p:txBody>
      </p:sp>
    </p:spTree>
    <p:extLst>
      <p:ext uri="{BB962C8B-B14F-4D97-AF65-F5344CB8AC3E}">
        <p14:creationId xmlns:p14="http://schemas.microsoft.com/office/powerpoint/2010/main" val="397176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9ABE-532F-D56E-9A96-26407C8DE7EA}"/>
              </a:ext>
            </a:extLst>
          </p:cNvPr>
          <p:cNvSpPr>
            <a:spLocks noGrp="1"/>
          </p:cNvSpPr>
          <p:nvPr>
            <p:ph type="title"/>
          </p:nvPr>
        </p:nvSpPr>
        <p:spPr/>
        <p:txBody>
          <a:bodyPr/>
          <a:lstStyle/>
          <a:p>
            <a:r>
              <a:rPr lang="en-US" dirty="0"/>
              <a:t>What is LTS? (and why should we care)</a:t>
            </a:r>
          </a:p>
        </p:txBody>
      </p:sp>
      <p:sp>
        <p:nvSpPr>
          <p:cNvPr id="3" name="Text Placeholder 2">
            <a:extLst>
              <a:ext uri="{FF2B5EF4-FFF2-40B4-BE49-F238E27FC236}">
                <a16:creationId xmlns:a16="http://schemas.microsoft.com/office/drawing/2014/main" id="{F36AABE4-A596-DAA8-4F22-072CD9F63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C61490-1445-293B-0DA5-CAE15BCB465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r>
              <a:rPr lang="en-US"/>
              <a:t> | © 2020 General Assembly</a:t>
            </a:r>
          </a:p>
        </p:txBody>
      </p:sp>
      <p:sp>
        <p:nvSpPr>
          <p:cNvPr id="5" name="TextBox 4">
            <a:extLst>
              <a:ext uri="{FF2B5EF4-FFF2-40B4-BE49-F238E27FC236}">
                <a16:creationId xmlns:a16="http://schemas.microsoft.com/office/drawing/2014/main" id="{C1FFB497-17AC-9FBE-DF7D-470EE29D3F63}"/>
              </a:ext>
            </a:extLst>
          </p:cNvPr>
          <p:cNvSpPr txBox="1"/>
          <p:nvPr/>
        </p:nvSpPr>
        <p:spPr>
          <a:xfrm>
            <a:off x="457200" y="1509921"/>
            <a:ext cx="2877671" cy="2123658"/>
          </a:xfrm>
          <a:prstGeom prst="rect">
            <a:avLst/>
          </a:prstGeom>
          <a:noFill/>
        </p:spPr>
        <p:txBody>
          <a:bodyPr wrap="square" rtlCol="0">
            <a:spAutoFit/>
          </a:bodyPr>
          <a:lstStyle/>
          <a:p>
            <a:r>
              <a:rPr lang="en-US" sz="4400" b="1" dirty="0">
                <a:solidFill>
                  <a:schemeClr val="bg2"/>
                </a:solidFill>
              </a:rPr>
              <a:t>L</a:t>
            </a:r>
            <a:r>
              <a:rPr lang="en-US" sz="4400" dirty="0"/>
              <a:t>ong</a:t>
            </a:r>
          </a:p>
          <a:p>
            <a:r>
              <a:rPr lang="en-US" sz="4400" b="1" dirty="0">
                <a:solidFill>
                  <a:schemeClr val="bg2"/>
                </a:solidFill>
              </a:rPr>
              <a:t>T</a:t>
            </a:r>
            <a:r>
              <a:rPr lang="en-US" sz="4400" dirty="0"/>
              <a:t>erm</a:t>
            </a:r>
          </a:p>
          <a:p>
            <a:r>
              <a:rPr lang="en-US" sz="4400" b="1" dirty="0">
                <a:solidFill>
                  <a:schemeClr val="bg2"/>
                </a:solidFill>
              </a:rPr>
              <a:t>S</a:t>
            </a:r>
            <a:r>
              <a:rPr lang="en-US" sz="4400" dirty="0"/>
              <a:t>upport</a:t>
            </a:r>
          </a:p>
        </p:txBody>
      </p:sp>
      <p:sp>
        <p:nvSpPr>
          <p:cNvPr id="6" name="TextBox 5">
            <a:extLst>
              <a:ext uri="{FF2B5EF4-FFF2-40B4-BE49-F238E27FC236}">
                <a16:creationId xmlns:a16="http://schemas.microsoft.com/office/drawing/2014/main" id="{A7809ABC-5D88-FD3A-D409-5FFEC7CA7311}"/>
              </a:ext>
            </a:extLst>
          </p:cNvPr>
          <p:cNvSpPr txBox="1"/>
          <p:nvPr/>
        </p:nvSpPr>
        <p:spPr>
          <a:xfrm>
            <a:off x="4636546" y="2108499"/>
            <a:ext cx="2877671" cy="738664"/>
          </a:xfrm>
          <a:prstGeom prst="rect">
            <a:avLst/>
          </a:prstGeom>
          <a:noFill/>
        </p:spPr>
        <p:txBody>
          <a:bodyPr wrap="square" rtlCol="0">
            <a:spAutoFit/>
          </a:bodyPr>
          <a:lstStyle/>
          <a:p>
            <a:r>
              <a:rPr lang="en-US" dirty="0"/>
              <a:t>LTS versions of a technology will be maintained longer and usually are more stable</a:t>
            </a:r>
          </a:p>
        </p:txBody>
      </p:sp>
    </p:spTree>
    <p:extLst>
      <p:ext uri="{BB962C8B-B14F-4D97-AF65-F5344CB8AC3E}">
        <p14:creationId xmlns:p14="http://schemas.microsoft.com/office/powerpoint/2010/main" val="265125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NPM</a:t>
            </a:r>
            <a:endParaRPr/>
          </a:p>
        </p:txBody>
      </p:sp>
      <p:sp>
        <p:nvSpPr>
          <p:cNvPr id="319" name="Google Shape;319;p3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320" name="Google Shape;320;p38"/>
          <p:cNvSpPr/>
          <p:nvPr/>
        </p:nvSpPr>
        <p:spPr>
          <a:xfrm>
            <a:off x="545200" y="1043225"/>
            <a:ext cx="2284200" cy="304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50">
                <a:solidFill>
                  <a:schemeClr val="dk1"/>
                </a:solidFill>
                <a:latin typeface="Roboto"/>
                <a:ea typeface="Roboto"/>
                <a:cs typeface="Roboto"/>
                <a:sym typeface="Roboto"/>
              </a:rPr>
              <a:t>npm is a package manager for the JavaScript programming language maintained by npm, Inc. npm is the default package manager for the JavaScript runtime environment Node.js. It consists of a command line client, also called npm, and an online database of public and paid-for private packages, called the npm registry.</a:t>
            </a:r>
            <a:endParaRPr sz="2000">
              <a:solidFill>
                <a:schemeClr val="dk1"/>
              </a:solidFill>
              <a:latin typeface="Inconsolata"/>
              <a:ea typeface="Inconsolata"/>
              <a:cs typeface="Inconsolata"/>
              <a:sym typeface="Inconsolata"/>
            </a:endParaRPr>
          </a:p>
        </p:txBody>
      </p:sp>
      <p:sp>
        <p:nvSpPr>
          <p:cNvPr id="321" name="Google Shape;321;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22" name="Google Shape;322;p38"/>
          <p:cNvPicPr preferRelativeResize="0"/>
          <p:nvPr/>
        </p:nvPicPr>
        <p:blipFill>
          <a:blip r:embed="rId3">
            <a:alphaModFix/>
          </a:blip>
          <a:stretch>
            <a:fillRect/>
          </a:stretch>
        </p:blipFill>
        <p:spPr>
          <a:xfrm>
            <a:off x="3155626" y="1229213"/>
            <a:ext cx="5438426" cy="2674525"/>
          </a:xfrm>
          <a:prstGeom prst="rect">
            <a:avLst/>
          </a:prstGeom>
          <a:noFill/>
          <a:ln w="19050" cap="flat" cmpd="sng">
            <a:solidFill>
              <a:srgbClr val="CCCCCC"/>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together now</a:t>
            </a:r>
            <a:endParaRPr/>
          </a:p>
        </p:txBody>
      </p:sp>
      <p:sp>
        <p:nvSpPr>
          <p:cNvPr id="358" name="Google Shape;358;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59" name="Google Shape;359;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360" name="Google Shape;360;p42"/>
          <p:cNvSpPr txBox="1"/>
          <p:nvPr/>
        </p:nvSpPr>
        <p:spPr>
          <a:xfrm>
            <a:off x="679425" y="2537275"/>
            <a:ext cx="2338800" cy="1828500"/>
          </a:xfrm>
          <a:prstGeom prst="rect">
            <a:avLst/>
          </a:prstGeom>
          <a:solidFill>
            <a:schemeClr val="dk1"/>
          </a:solidFill>
          <a:ln>
            <a:noFill/>
          </a:ln>
        </p:spPr>
        <p:txBody>
          <a:bodyPr spcFirstLastPara="1" wrap="square" lIns="91425" tIns="91425" rIns="91425" bIns="91425" anchor="t" anchorCtr="0">
            <a:spAutoFit/>
          </a:bodyPr>
          <a:lstStyle/>
          <a:p>
            <a:pPr marL="0" marR="114300" lvl="0" indent="0" algn="l" rtl="0">
              <a:lnSpc>
                <a:spcPct val="160000"/>
              </a:lnSpc>
              <a:spcBef>
                <a:spcPts val="0"/>
              </a:spcBef>
              <a:spcAft>
                <a:spcPts val="0"/>
              </a:spcAft>
              <a:buNone/>
            </a:pPr>
            <a:endParaRPr sz="1450">
              <a:solidFill>
                <a:srgbClr val="FDFCFC"/>
              </a:solidFill>
              <a:latin typeface="Roboto Mono"/>
              <a:ea typeface="Roboto Mono"/>
              <a:cs typeface="Roboto Mono"/>
              <a:sym typeface="Roboto Mono"/>
            </a:endParaRPr>
          </a:p>
          <a:p>
            <a:pPr marL="0" marR="114300" lvl="0" indent="0" algn="l" rtl="0">
              <a:lnSpc>
                <a:spcPct val="160000"/>
              </a:lnSpc>
              <a:spcBef>
                <a:spcPts val="0"/>
              </a:spcBef>
              <a:spcAft>
                <a:spcPts val="0"/>
              </a:spcAft>
              <a:buNone/>
            </a:pPr>
            <a:r>
              <a:rPr lang="en" sz="1450">
                <a:solidFill>
                  <a:srgbClr val="FDFCFC"/>
                </a:solidFill>
                <a:latin typeface="Roboto Mono"/>
                <a:ea typeface="Roboto Mono"/>
                <a:cs typeface="Roboto Mono"/>
                <a:sym typeface="Roboto Mono"/>
              </a:rPr>
              <a:t>$ node -v</a:t>
            </a:r>
            <a:endParaRPr sz="1450">
              <a:solidFill>
                <a:srgbClr val="FDFCFC"/>
              </a:solidFill>
              <a:latin typeface="Roboto Mono"/>
              <a:ea typeface="Roboto Mono"/>
              <a:cs typeface="Roboto Mono"/>
              <a:sym typeface="Roboto Mono"/>
            </a:endParaRPr>
          </a:p>
          <a:p>
            <a:pPr marL="0" marR="114300" lvl="0" indent="0" algn="l" rtl="0">
              <a:lnSpc>
                <a:spcPct val="160000"/>
              </a:lnSpc>
              <a:spcBef>
                <a:spcPts val="0"/>
              </a:spcBef>
              <a:spcAft>
                <a:spcPts val="0"/>
              </a:spcAft>
              <a:buNone/>
            </a:pPr>
            <a:endParaRPr sz="1450">
              <a:solidFill>
                <a:srgbClr val="FDFCFC"/>
              </a:solidFill>
              <a:latin typeface="Roboto Mono"/>
              <a:ea typeface="Roboto Mono"/>
              <a:cs typeface="Roboto Mono"/>
              <a:sym typeface="Roboto Mono"/>
            </a:endParaRPr>
          </a:p>
          <a:p>
            <a:pPr marL="0" marR="114300" lvl="0" indent="0" algn="l" rtl="0">
              <a:lnSpc>
                <a:spcPct val="160000"/>
              </a:lnSpc>
              <a:spcBef>
                <a:spcPts val="0"/>
              </a:spcBef>
              <a:spcAft>
                <a:spcPts val="0"/>
              </a:spcAft>
              <a:buNone/>
            </a:pPr>
            <a:r>
              <a:rPr lang="en" sz="1450">
                <a:solidFill>
                  <a:srgbClr val="FDFCFC"/>
                </a:solidFill>
                <a:latin typeface="Roboto Mono"/>
                <a:ea typeface="Roboto Mono"/>
                <a:cs typeface="Roboto Mono"/>
                <a:sym typeface="Roboto Mono"/>
              </a:rPr>
              <a:t>$ npm -v</a:t>
            </a:r>
            <a:endParaRPr sz="1450">
              <a:solidFill>
                <a:srgbClr val="FDFCFC"/>
              </a:solidFill>
              <a:latin typeface="Roboto Mono"/>
              <a:ea typeface="Roboto Mono"/>
              <a:cs typeface="Roboto Mono"/>
              <a:sym typeface="Roboto Mono"/>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361" name="Google Shape;361;p42"/>
          <p:cNvSpPr txBox="1"/>
          <p:nvPr/>
        </p:nvSpPr>
        <p:spPr>
          <a:xfrm>
            <a:off x="3235125" y="2727375"/>
            <a:ext cx="551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If the install was successful, this command will get you a node version printed to the console.</a:t>
            </a:r>
            <a:endParaRPr>
              <a:latin typeface="Proxima Nova"/>
              <a:ea typeface="Proxima Nova"/>
              <a:cs typeface="Proxima Nova"/>
              <a:sym typeface="Proxima Nova"/>
            </a:endParaRPr>
          </a:p>
        </p:txBody>
      </p:sp>
      <p:sp>
        <p:nvSpPr>
          <p:cNvPr id="362" name="Google Shape;362;p42"/>
          <p:cNvSpPr txBox="1"/>
          <p:nvPr/>
        </p:nvSpPr>
        <p:spPr>
          <a:xfrm>
            <a:off x="3235125" y="3443450"/>
            <a:ext cx="551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If the install was successful, this command will get you an npm  version printed to the console.</a:t>
            </a:r>
            <a:endParaRPr>
              <a:latin typeface="Proxima Nova"/>
              <a:ea typeface="Proxima Nova"/>
              <a:cs typeface="Proxima Nova"/>
              <a:sym typeface="Proxima Nova"/>
            </a:endParaRPr>
          </a:p>
        </p:txBody>
      </p:sp>
      <p:sp>
        <p:nvSpPr>
          <p:cNvPr id="363" name="Google Shape;363;p42"/>
          <p:cNvSpPr txBox="1"/>
          <p:nvPr/>
        </p:nvSpPr>
        <p:spPr>
          <a:xfrm>
            <a:off x="757750" y="1171025"/>
            <a:ext cx="70821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roxima Nova"/>
                <a:ea typeface="Proxima Nova"/>
                <a:cs typeface="Proxima Nova"/>
                <a:sym typeface="Proxima Nova"/>
              </a:rPr>
              <a:t>Mac - close and reopen your terminal window.</a:t>
            </a:r>
            <a:endParaRPr sz="1700">
              <a:latin typeface="Proxima Nova"/>
              <a:ea typeface="Proxima Nova"/>
              <a:cs typeface="Proxima Nova"/>
              <a:sym typeface="Proxima Nova"/>
            </a:endParaRPr>
          </a:p>
          <a:p>
            <a:pPr marL="0" lvl="0" indent="0" algn="l" rtl="0">
              <a:spcBef>
                <a:spcPts val="0"/>
              </a:spcBef>
              <a:spcAft>
                <a:spcPts val="0"/>
              </a:spcAft>
              <a:buNone/>
            </a:pPr>
            <a:endParaRPr sz="1700">
              <a:latin typeface="Proxima Nova"/>
              <a:ea typeface="Proxima Nova"/>
              <a:cs typeface="Proxima Nova"/>
              <a:sym typeface="Proxima Nova"/>
            </a:endParaRPr>
          </a:p>
          <a:p>
            <a:pPr marL="0" lvl="0" indent="0" algn="l" rtl="0">
              <a:spcBef>
                <a:spcPts val="0"/>
              </a:spcBef>
              <a:spcAft>
                <a:spcPts val="0"/>
              </a:spcAft>
              <a:buNone/>
            </a:pPr>
            <a:r>
              <a:rPr lang="en" sz="1700">
                <a:latin typeface="Proxima Nova"/>
                <a:ea typeface="Proxima Nova"/>
                <a:cs typeface="Proxima Nova"/>
                <a:sym typeface="Proxima Nova"/>
              </a:rPr>
              <a:t>Windows - open cmd (search in start menu if you can’t find it)</a:t>
            </a:r>
            <a:endParaRPr sz="17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1050</Words>
  <Application>Microsoft Office PowerPoint</Application>
  <PresentationFormat>On-screen Show (16:9)</PresentationFormat>
  <Paragraphs>152</Paragraphs>
  <Slides>22</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Proxima Nova</vt:lpstr>
      <vt:lpstr>Roboto</vt:lpstr>
      <vt:lpstr>Arial</vt:lpstr>
      <vt:lpstr>Roboto Mono</vt:lpstr>
      <vt:lpstr>Inconsolata</vt:lpstr>
      <vt:lpstr>Oswald</vt:lpstr>
      <vt:lpstr>Consolas</vt:lpstr>
      <vt:lpstr>Menlo</vt:lpstr>
      <vt:lpstr>GA Curriculum Template (7.20)</vt:lpstr>
      <vt:lpstr>Intro to Node and React</vt:lpstr>
      <vt:lpstr>node and npm</vt:lpstr>
      <vt:lpstr>Node</vt:lpstr>
      <vt:lpstr>Installing NVM, Node, and NPM on Windows</vt:lpstr>
      <vt:lpstr>Installing NVM, Node, and NPM on MacOS</vt:lpstr>
      <vt:lpstr>Installing NVM, Node, and NPM on MacOS</vt:lpstr>
      <vt:lpstr>What is LTS? (and why should we care)</vt:lpstr>
      <vt:lpstr>NPM</vt:lpstr>
      <vt:lpstr>All together now</vt:lpstr>
      <vt:lpstr>Test Node</vt:lpstr>
      <vt:lpstr>Test npm</vt:lpstr>
      <vt:lpstr>Demo: Add a package with npm</vt:lpstr>
      <vt:lpstr>Demo Add a package</vt:lpstr>
      <vt:lpstr>node_modules</vt:lpstr>
      <vt:lpstr>PowerPoint Presentation</vt:lpstr>
      <vt:lpstr>Gitignore</vt:lpstr>
      <vt:lpstr>Add a new package with npm</vt:lpstr>
      <vt:lpstr>Node Express</vt:lpstr>
      <vt:lpstr>Anatomy of a Route</vt:lpstr>
      <vt:lpstr>99 Bottles of Beer</vt:lpstr>
      <vt:lpstr>Electron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Node and React</dc:title>
  <cp:lastModifiedBy>Tor Johnson</cp:lastModifiedBy>
  <cp:revision>2</cp:revision>
  <dcterms:modified xsi:type="dcterms:W3CDTF">2023-03-21T21:55:27Z</dcterms:modified>
</cp:coreProperties>
</file>