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 id="307" r:id="rId52"/>
  </p:sldIdLst>
  <p:sldSz cx="9144000" cy="5143500" type="screen16x9"/>
  <p:notesSz cx="6858000" cy="9144000"/>
  <p:embeddedFontLst>
    <p:embeddedFont>
      <p:font typeface="Inconsolata" pitchFamily="1" charset="0"/>
      <p:regular r:id="rId54"/>
      <p:bold r:id="rId55"/>
    </p:embeddedFont>
    <p:embeddedFont>
      <p:font typeface="Oswald" panose="00000500000000000000" pitchFamily="2" charset="0"/>
      <p:regular r:id="rId56"/>
      <p:bold r:id="rId57"/>
    </p:embeddedFont>
    <p:embeddedFont>
      <p:font typeface="Proxima Nova"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735">
          <p15:clr>
            <a:srgbClr val="9AA0A6"/>
          </p15:clr>
        </p15:guide>
        <p15:guide id="6" orient="horz" pos="2573">
          <p15:clr>
            <a:srgbClr val="9AA0A6"/>
          </p15:clr>
        </p15:guide>
        <p15:guide id="7" pos="3211">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A65991-806D-4845-B7CD-65F974F0AF10}">
  <a:tblStyle styleId="{50A65991-806D-4845-B7CD-65F974F0AF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93"/>
        <p:guide orient="horz" pos="2914"/>
        <p:guide pos="130"/>
        <p:guide pos="5649"/>
        <p:guide orient="horz" pos="735"/>
        <p:guide orient="horz" pos="2573"/>
        <p:guide pos="3211"/>
        <p:guide pos="4709"/>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aniuse.com/#search=flexbo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depen.io/jkeohan/pen/zdKJOY"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codepen.io/GAmarketing/pen/KKKBJrM"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edium.com/flexbox-and-grids/the-most-popular-navigation-bars-created-with-flexbox-6c0f59f55686"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medium.com/flexbox-and-grids/the-most-popular-navigation-bars-created-with-flexbox-6c0f59f55686"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depen.io/jkeohan/pen/422788fb0859818152accc10f0714b2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codepen.io/jkeohan/pen/eepKXQ"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depen.io/jkeohan/pen/422788fb0859818152accc10f0714b2c"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codepen.io/jkeohan/pen/eepKXQ"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643c4dc3b0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643c4dc3b0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a good opportunity to talk about backward compatibility — we have to keep floats around, as getting rid of them would break tons of websites and tools that rely on the old methods. There are TONs of “legacy” features in technology that have to stay where they are, but that doesn’t mean we should use them!</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b="1">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457200" lvl="0" indent="-298450" algn="l" rtl="0">
              <a:spcBef>
                <a:spcPts val="0"/>
              </a:spcBef>
              <a:spcAft>
                <a:spcPts val="0"/>
              </a:spcAft>
              <a:buSzPts val="1100"/>
              <a:buChar char="●"/>
            </a:pPr>
            <a:r>
              <a:rPr lang="en">
                <a:solidFill>
                  <a:schemeClr val="dk1"/>
                </a:solidFill>
                <a:highlight>
                  <a:srgbClr val="FFFFFF"/>
                </a:highlight>
              </a:rPr>
              <a:t>Show students </a:t>
            </a:r>
            <a:r>
              <a:rPr lang="en" u="sng">
                <a:solidFill>
                  <a:schemeClr val="hlink"/>
                </a:solidFill>
                <a:highlight>
                  <a:srgbClr val="FFFFFF"/>
                </a:highlight>
                <a:hlinkClick r:id="rId3"/>
              </a:rPr>
              <a:t>https://caniuse.com/#search=flexbox</a:t>
            </a:r>
            <a:r>
              <a:rPr lang="en">
                <a:solidFill>
                  <a:schemeClr val="dk1"/>
                </a:solidFill>
                <a:highlight>
                  <a:srgbClr val="FFFFFF"/>
                </a:highlight>
              </a:rPr>
              <a:t> so they can see just how supported flex has become across all browsers.</a:t>
            </a:r>
            <a:endParaRPr>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d0408af4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d0408af4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7aa78bb49d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7aa78bb49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bc12782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bc12782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Have students recall the last lesson and the idea of a DOM tree. Talk about this with them. It will now become clear why it was introduced last class.</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bc12782f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bc12782f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43c4dc3b0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43c4dc3b0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 parent is where most of the flexing occurs. If you tell a container it should display as flex, it will arrange its child elements accordingly.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43c4dc3b0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43c4dc3b0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Child items can be given specific flex properties as well to arrange them in specific orders or sizes. The general scheme of how you want the items to be arranged belongs to parents. Properties that involve “this specific item should do X” will be child properties.</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bc12782f8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bc12782f8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8bc12782f8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8bc12782f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lt1"/>
                </a:highlight>
              </a:rPr>
              <a:t>TALKING POINTS:</a:t>
            </a:r>
            <a:endParaRPr b="1">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457200" lvl="0" indent="-298450" algn="l" rtl="0">
              <a:spcBef>
                <a:spcPts val="0"/>
              </a:spcBef>
              <a:spcAft>
                <a:spcPts val="0"/>
              </a:spcAft>
              <a:buClr>
                <a:schemeClr val="dk1"/>
              </a:buClr>
              <a:buSzPts val="1100"/>
              <a:buChar char="●"/>
            </a:pPr>
            <a:r>
              <a:rPr lang="en">
                <a:solidFill>
                  <a:schemeClr val="dk1"/>
                </a:solidFill>
                <a:highlight>
                  <a:schemeClr val="lt1"/>
                </a:highlight>
              </a:rPr>
              <a:t>Point out how &lt;main&gt; controls the sections — this is the key to understanding flexbox.</a:t>
            </a:r>
            <a:endParaRPr b="1">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43c4dc3b0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43c4dc3b0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are all default properties that can be overwritten if needed but represent a sensible starting point for all things flex.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following code-along/slides will address alternative options for each of these properties.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69b7e61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69b7e61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12782f8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12782f8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By default, flex items will be flexible along the horizontal axis. You can change it to flex vertically instead but, either way, you have to set a “main” axis that will flex and a “cross” axis that will not. What if you want two main axises? You can’t have them… yet.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643c4dc3b0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643c4dc3b0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Notice that the child elements don’t yet have “flex” properties. Again, the parent manages the spacing and layout of the children and has the display of </a:t>
            </a:r>
            <a:r>
              <a:rPr lang="en" b="1">
                <a:solidFill>
                  <a:schemeClr val="dk1"/>
                </a:solidFill>
                <a:latin typeface="Courier New"/>
                <a:ea typeface="Courier New"/>
                <a:cs typeface="Courier New"/>
                <a:sym typeface="Courier New"/>
              </a:rPr>
              <a:t>flex</a:t>
            </a:r>
            <a:r>
              <a:rPr lang="en">
                <a:solidFill>
                  <a:schemeClr val="dk1"/>
                </a:solidFill>
              </a:rPr>
              <a:t>. </a:t>
            </a:r>
            <a:r>
              <a:rPr lang="en" b="1">
                <a:solidFill>
                  <a:schemeClr val="dk1"/>
                </a:solidFill>
                <a:latin typeface="Courier New"/>
                <a:ea typeface="Courier New"/>
                <a:cs typeface="Courier New"/>
                <a:sym typeface="Courier New"/>
              </a:rPr>
              <a:t>justify-content</a:t>
            </a:r>
            <a:r>
              <a:rPr lang="en">
                <a:solidFill>
                  <a:schemeClr val="dk1"/>
                </a:solidFill>
              </a:rPr>
              <a:t> and </a:t>
            </a:r>
            <a:r>
              <a:rPr lang="en" b="1">
                <a:solidFill>
                  <a:schemeClr val="dk1"/>
                </a:solidFill>
                <a:latin typeface="Courier New"/>
                <a:ea typeface="Courier New"/>
                <a:cs typeface="Courier New"/>
                <a:sym typeface="Courier New"/>
              </a:rPr>
              <a:t>align-items</a:t>
            </a:r>
            <a:r>
              <a:rPr lang="en">
                <a:solidFill>
                  <a:schemeClr val="dk1"/>
                </a:solidFill>
              </a:rPr>
              <a:t> are also properties based on flexbox.</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8d7795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8d7795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 a more detailed display of flexbox functionality, show the class these CodePens: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https://codepen.io/jkeohan/pen/zdKJOY</a:t>
            </a:r>
            <a:endParaRPr/>
          </a:p>
          <a:p>
            <a:pPr marL="914400" lvl="1" indent="-298450" algn="l" rtl="0">
              <a:lnSpc>
                <a:spcPct val="115000"/>
              </a:lnSpc>
              <a:spcBef>
                <a:spcPts val="0"/>
              </a:spcBef>
              <a:spcAft>
                <a:spcPts val="0"/>
              </a:spcAft>
              <a:buClr>
                <a:schemeClr val="dk1"/>
              </a:buClr>
              <a:buSzPts val="1100"/>
              <a:buChar char="○"/>
            </a:pPr>
            <a:r>
              <a:rPr lang="en" u="sng">
                <a:solidFill>
                  <a:schemeClr val="hlink"/>
                </a:solidFill>
                <a:hlinkClick r:id="rId4"/>
              </a:rPr>
              <a:t>https://codepen.io/GAmarketing/pen/KKKBJrM</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643c4dc3b0_0_1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643c4dc3b0_0_1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It's good to give a sense of these properties, but consider this section more of a reference area than a direct teaching plan. Don't feel obligated to present the entire list one at a time.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43c4dc3b0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643c4dc3b0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43c4dc3b0_0_1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43c4dc3b0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643c4dc3b0_0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643c4dc3b0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643c4dc3b0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643c4dc3b0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643c4dc3b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643c4dc3b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43c4dc3b0_0_1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43c4dc3b0_0_1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a78bb4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a78bb4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643c4dc3b0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643c4dc3b0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43c4dc3b0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43c4dc3b0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c4dc3b0_0_1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c4dc3b0_0_1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643c4dc3b0_0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643c4dc3b0_0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43c4dc3b0_0_1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43c4dc3b0_0_1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643c4dc3b0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643c4dc3b0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643c4dc3b0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643c4dc3b0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643c4dc3b0_0_1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643c4dc3b0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43c4dc3b0_0_1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43c4dc3b0_0_1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43c4dc3b0_0_1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43c4dc3b0_0_1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338965d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338965d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643c4dc3b0_0_1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643c4dc3b0_0_1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78d77951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78d77951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3"/>
              </a:rPr>
              <a:t>https://medium.com/flexbox-and-grids/the-most-popular-navigation-bars-created-with-flexbox-6c0f59f55686</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643c4dc3b0_0_1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643c4dc3b0_0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643c4dc3b0_0_1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643c4dc3b0_0_1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643c4dc3b0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643c4dc3b0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6f772b5a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6f772b5a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bc12782f8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bc12782f8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6f772b5a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6f772b5a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is a common implementation in which flexbox can be reapplied to several nested levels.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bc12782f8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bc12782f8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f772b5ae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f772b5ae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338965d2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338965d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6f772b5ae8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6f772b5ae8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3"/>
              </a:rPr>
              <a:t>https://medium.com/flexbox-and-grids/the-most-popular-navigation-bars-created-with-flexbox-6c0f59f55686</a:t>
            </a:r>
            <a:endParaRPr b="1">
              <a:solidFill>
                <a:schemeClr val="dk1"/>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d0408af4a_0_3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latin typeface="Proxima Nova"/>
              <a:ea typeface="Proxima Nova"/>
              <a:cs typeface="Proxima Nova"/>
              <a:sym typeface="Proxima Nova"/>
            </a:endParaRPr>
          </a:p>
        </p:txBody>
      </p:sp>
      <p:sp>
        <p:nvSpPr>
          <p:cNvPr id="330" name="Google Shape;330;g6d0408af4a_0_397: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a78bb49d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a78bb49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43c4dc3b0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43c4dc3b0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TEACHING TIPS</a:t>
            </a:r>
            <a:r>
              <a:rPr lang="en"/>
              <a:t>:</a:t>
            </a:r>
            <a:endParaRPr/>
          </a:p>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marL="914400" lvl="1" indent="-298450" algn="l" rtl="0">
              <a:lnSpc>
                <a:spcPct val="115000"/>
              </a:lnSpc>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https://codepen.io/jkeohan/pen/422788fb0859818152accc10f0714b2c</a:t>
            </a:r>
            <a:endParaRPr/>
          </a:p>
          <a:p>
            <a:pPr marL="914400" lvl="1" indent="-298450" algn="l" rtl="0">
              <a:lnSpc>
                <a:spcPct val="115000"/>
              </a:lnSpc>
              <a:spcBef>
                <a:spcPts val="0"/>
              </a:spcBef>
              <a:spcAft>
                <a:spcPts val="0"/>
              </a:spcAft>
              <a:buSzPts val="1100"/>
              <a:buChar char="○"/>
            </a:pPr>
            <a:r>
              <a:rPr lang="en" u="sng">
                <a:solidFill>
                  <a:schemeClr val="hlink"/>
                </a:solidFill>
                <a:hlinkClick r:id="rId4"/>
              </a:rPr>
              <a:t>https://codepen.io/jkeohan/pen/eepKXQ</a:t>
            </a:r>
            <a:r>
              <a:rPr lang="en">
                <a:highlight>
                  <a:srgbClr val="FFDB00"/>
                </a:highlight>
              </a:rPr>
              <a:t> </a:t>
            </a:r>
            <a:endParaRPr b="1">
              <a:highlight>
                <a:srgbClr val="FFDB00"/>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4df813ec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4df813ec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TEACHING TIPS</a:t>
            </a:r>
            <a:r>
              <a:rPr lang="en"/>
              <a:t>:</a:t>
            </a:r>
            <a:endParaRPr/>
          </a:p>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marL="914400" lvl="1" indent="-298450" algn="l" rtl="0">
              <a:lnSpc>
                <a:spcPct val="115000"/>
              </a:lnSpc>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https://codepen.io/jkeohan/pen/422788fb0859818152accc10f0714b2c</a:t>
            </a:r>
            <a:endParaRPr/>
          </a:p>
          <a:p>
            <a:pPr marL="914400" lvl="1" indent="-298450" algn="l" rtl="0">
              <a:lnSpc>
                <a:spcPct val="115000"/>
              </a:lnSpc>
              <a:spcBef>
                <a:spcPts val="0"/>
              </a:spcBef>
              <a:spcAft>
                <a:spcPts val="0"/>
              </a:spcAft>
              <a:buSzPts val="1100"/>
              <a:buChar char="○"/>
            </a:pPr>
            <a:r>
              <a:rPr lang="en" u="sng">
                <a:solidFill>
                  <a:schemeClr val="hlink"/>
                </a:solidFill>
                <a:hlinkClick r:id="rId4"/>
              </a:rPr>
              <a:t>https://codepen.io/jkeohan/pen/eepKXQ</a:t>
            </a:r>
            <a:r>
              <a:rPr lang="en">
                <a:highlight>
                  <a:srgbClr val="FFDB00"/>
                </a:highlight>
              </a:rPr>
              <a:t> </a:t>
            </a:r>
            <a:endParaRPr b="1">
              <a:highlight>
                <a:srgbClr val="FFDB00"/>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boQdR/?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nkGQPp/" TargetMode="External"/><Relationship Id="rId4" Type="http://schemas.openxmlformats.org/officeDocument/2006/relationships/hyperlink" Target="https://codepen.io/collection/XpWQv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 With Floats</a:t>
            </a:r>
            <a:endParaRPr/>
          </a:p>
        </p:txBody>
      </p:sp>
      <p:sp>
        <p:nvSpPr>
          <p:cNvPr id="369" name="Google Shape;369;p44"/>
          <p:cNvSpPr txBox="1">
            <a:spLocks noGrp="1"/>
          </p:cNvSpPr>
          <p:nvPr>
            <p:ph type="body" idx="4294967295"/>
          </p:nvPr>
        </p:nvSpPr>
        <p:spPr>
          <a:xfrm>
            <a:off x="457200" y="1062775"/>
            <a:ext cx="80484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Although floating was intended for wrapping text around an image newspaper-style, the lack of alternatives offered by CSS for page layouts meant it became abused for all manner of layout applications.</a:t>
            </a:r>
            <a:endParaRPr/>
          </a:p>
          <a:p>
            <a:pPr marL="0" lvl="0" indent="0" algn="l" rtl="0">
              <a:spcBef>
                <a:spcPts val="1600"/>
              </a:spcBef>
              <a:spcAft>
                <a:spcPts val="0"/>
              </a:spcAft>
              <a:buNone/>
            </a:pPr>
            <a:r>
              <a:rPr lang="en"/>
              <a:t>Unfortunately, float properties can cause all sorts of unintended interactions with other elements on the page.</a:t>
            </a:r>
            <a:endParaRPr/>
          </a:p>
          <a:p>
            <a:pPr marL="0" lvl="0" indent="0" algn="l" rtl="0">
              <a:spcBef>
                <a:spcPts val="1600"/>
              </a:spcBef>
              <a:spcAft>
                <a:spcPts val="1600"/>
              </a:spcAft>
              <a:buNone/>
            </a:pPr>
            <a:r>
              <a:rPr lang="en"/>
              <a:t>This means you have to nudge a lot of other elements out of the way, especially if you’re using multiple floated elements. You may wind up with extra html elements and css that you do not need!</a:t>
            </a:r>
            <a:endParaRPr/>
          </a:p>
        </p:txBody>
      </p:sp>
      <p:sp>
        <p:nvSpPr>
          <p:cNvPr id="370" name="Google Shape;370;p4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1" name="Google Shape;371;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2" name="Google Shape;372;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p:nvPr/>
        </p:nvSpPr>
        <p:spPr>
          <a:xfrm>
            <a:off x="740700" y="1093575"/>
            <a:ext cx="7662600" cy="28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1"/>
                </a:solidFill>
                <a:latin typeface="Proxima Nova"/>
                <a:ea typeface="Proxima Nova"/>
                <a:cs typeface="Proxima Nova"/>
                <a:sym typeface="Proxima Nova"/>
              </a:rPr>
              <a:t>There are two relatively new tools in the CSS layout toolbox:</a:t>
            </a:r>
            <a:r>
              <a:rPr lang="en" sz="2600" b="1">
                <a:solidFill>
                  <a:srgbClr val="ED332F"/>
                </a:solidFill>
                <a:latin typeface="Proxima Nova"/>
                <a:ea typeface="Proxima Nova"/>
                <a:cs typeface="Proxima Nova"/>
                <a:sym typeface="Proxima Nova"/>
              </a:rPr>
              <a:t> flexbox </a:t>
            </a:r>
            <a:r>
              <a:rPr lang="en" sz="2600" b="1">
                <a:solidFill>
                  <a:schemeClr val="dk1"/>
                </a:solidFill>
                <a:latin typeface="Proxima Nova"/>
                <a:ea typeface="Proxima Nova"/>
                <a:cs typeface="Proxima Nova"/>
                <a:sym typeface="Proxima Nova"/>
              </a:rPr>
              <a:t>and </a:t>
            </a:r>
            <a:r>
              <a:rPr lang="en" sz="2600" b="1">
                <a:solidFill>
                  <a:srgbClr val="ED332F"/>
                </a:solidFill>
                <a:latin typeface="Proxima Nova"/>
                <a:ea typeface="Proxima Nova"/>
                <a:cs typeface="Proxima Nova"/>
                <a:sym typeface="Proxima Nova"/>
              </a:rPr>
              <a:t>CSS Grid. </a:t>
            </a:r>
            <a:r>
              <a:rPr lang="en" sz="2600" b="1">
                <a:latin typeface="Proxima Nova"/>
                <a:ea typeface="Proxima Nova"/>
                <a:cs typeface="Proxima Nova"/>
                <a:sym typeface="Proxima Nova"/>
              </a:rPr>
              <a:t>Previously we had to create layout with</a:t>
            </a:r>
            <a:r>
              <a:rPr lang="en" sz="2600" b="1">
                <a:solidFill>
                  <a:srgbClr val="ED332F"/>
                </a:solidFill>
                <a:latin typeface="Proxima Nova"/>
                <a:ea typeface="Proxima Nova"/>
                <a:cs typeface="Proxima Nova"/>
                <a:sym typeface="Proxima Nova"/>
              </a:rPr>
              <a:t> floats </a:t>
            </a:r>
            <a:r>
              <a:rPr lang="en" sz="2600" b="1">
                <a:latin typeface="Proxima Nova"/>
                <a:ea typeface="Proxima Nova"/>
                <a:cs typeface="Proxima Nova"/>
                <a:sym typeface="Proxima Nova"/>
              </a:rPr>
              <a:t>and</a:t>
            </a:r>
            <a:r>
              <a:rPr lang="en" sz="2600" b="1">
                <a:solidFill>
                  <a:srgbClr val="ED332F"/>
                </a:solidFill>
                <a:latin typeface="Proxima Nova"/>
                <a:ea typeface="Proxima Nova"/>
                <a:cs typeface="Proxima Nova"/>
                <a:sym typeface="Proxima Nova"/>
              </a:rPr>
              <a:t> clears, </a:t>
            </a:r>
            <a:r>
              <a:rPr lang="en" sz="2600" b="1">
                <a:latin typeface="Proxima Nova"/>
                <a:ea typeface="Proxima Nova"/>
                <a:cs typeface="Proxima Nova"/>
                <a:sym typeface="Proxima Nova"/>
              </a:rPr>
              <a:t>which now can return to their original purpose: floating images.</a:t>
            </a:r>
            <a:endParaRPr sz="2600" b="1">
              <a:latin typeface="Proxima Nova"/>
              <a:ea typeface="Proxima Nova"/>
              <a:cs typeface="Proxima Nova"/>
              <a:sym typeface="Proxima Nova"/>
            </a:endParaRPr>
          </a:p>
        </p:txBody>
      </p:sp>
      <p:sp>
        <p:nvSpPr>
          <p:cNvPr id="378" name="Google Shape;378;p4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Flexbox Work?</a:t>
            </a:r>
            <a:endParaRPr/>
          </a:p>
        </p:txBody>
      </p:sp>
      <p:sp>
        <p:nvSpPr>
          <p:cNvPr id="384" name="Google Shape;384;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Idea: Remember the DOM Tree</a:t>
            </a:r>
            <a:endParaRPr/>
          </a:p>
        </p:txBody>
      </p:sp>
      <p:sp>
        <p:nvSpPr>
          <p:cNvPr id="390" name="Google Shape;390;p47"/>
          <p:cNvSpPr txBox="1"/>
          <p:nvPr/>
        </p:nvSpPr>
        <p:spPr>
          <a:xfrm>
            <a:off x="634350" y="3970413"/>
            <a:ext cx="78753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It’s a visual diagram of a webpage’s HTML structure.</a:t>
            </a:r>
            <a:endParaRPr sz="1800">
              <a:latin typeface="Proxima Nova"/>
              <a:ea typeface="Proxima Nova"/>
              <a:cs typeface="Proxima Nova"/>
              <a:sym typeface="Proxima Nova"/>
            </a:endParaRPr>
          </a:p>
        </p:txBody>
      </p:sp>
      <p:sp>
        <p:nvSpPr>
          <p:cNvPr id="391" name="Google Shape;391;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pic>
        <p:nvPicPr>
          <p:cNvPr id="392" name="Google Shape;392;p47"/>
          <p:cNvPicPr preferRelativeResize="0"/>
          <p:nvPr/>
        </p:nvPicPr>
        <p:blipFill>
          <a:blip r:embed="rId3">
            <a:alphaModFix/>
          </a:blip>
          <a:stretch>
            <a:fillRect/>
          </a:stretch>
        </p:blipFill>
        <p:spPr>
          <a:xfrm>
            <a:off x="3260416" y="1084950"/>
            <a:ext cx="2623169" cy="2885486"/>
          </a:xfrm>
          <a:prstGeom prst="rect">
            <a:avLst/>
          </a:prstGeom>
          <a:noFill/>
          <a:ln>
            <a:noFill/>
          </a:ln>
        </p:spPr>
      </p:pic>
      <p:sp>
        <p:nvSpPr>
          <p:cNvPr id="393" name="Google Shape;393;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Visualize our HTML</a:t>
            </a:r>
            <a:endParaRPr/>
          </a:p>
        </p:txBody>
      </p:sp>
      <p:sp>
        <p:nvSpPr>
          <p:cNvPr id="399" name="Google Shape;399;p48"/>
          <p:cNvSpPr txBox="1"/>
          <p:nvPr/>
        </p:nvSpPr>
        <p:spPr>
          <a:xfrm>
            <a:off x="494975" y="913500"/>
            <a:ext cx="3937800" cy="24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Inconsolata"/>
                <a:ea typeface="Inconsolata"/>
                <a:cs typeface="Inconsolata"/>
                <a:sym typeface="Inconsolata"/>
              </a:rPr>
              <a:t>&lt;main&gt;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 class=”ichi”&gt;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&lt;p&gt;Content&lt;/p&gt;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 class=”ni”&gt;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&lt;p&gt;More content&lt;/p&gt;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&lt;/main&gt;</a:t>
            </a:r>
            <a:endParaRPr sz="1800" b="1">
              <a:latin typeface="Inconsolata"/>
              <a:ea typeface="Inconsolata"/>
              <a:cs typeface="Inconsolata"/>
              <a:sym typeface="Inconsolata"/>
            </a:endParaRPr>
          </a:p>
        </p:txBody>
      </p:sp>
      <p:sp>
        <p:nvSpPr>
          <p:cNvPr id="400" name="Google Shape;400;p48"/>
          <p:cNvSpPr/>
          <p:nvPr/>
        </p:nvSpPr>
        <p:spPr>
          <a:xfrm>
            <a:off x="4535125" y="975475"/>
            <a:ext cx="4221600" cy="35949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4737925" y="1187500"/>
            <a:ext cx="3816000" cy="13182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4737925" y="2750200"/>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4871475" y="1351900"/>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4834400" y="2840125"/>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txBox="1"/>
          <p:nvPr/>
        </p:nvSpPr>
        <p:spPr>
          <a:xfrm>
            <a:off x="3377400" y="2463175"/>
            <a:ext cx="5309400" cy="6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406" name="Google Shape;406;p48"/>
          <p:cNvSpPr txBox="1"/>
          <p:nvPr/>
        </p:nvSpPr>
        <p:spPr>
          <a:xfrm>
            <a:off x="8204525" y="4223100"/>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07" name="Google Shape;407;p48"/>
          <p:cNvSpPr txBox="1"/>
          <p:nvPr/>
        </p:nvSpPr>
        <p:spPr>
          <a:xfrm>
            <a:off x="7799700" y="3795100"/>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8" name="Google Shape;408;p48"/>
          <p:cNvSpPr txBox="1"/>
          <p:nvPr/>
        </p:nvSpPr>
        <p:spPr>
          <a:xfrm>
            <a:off x="7799700" y="2134638"/>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9" name="Google Shape;409;p48"/>
          <p:cNvSpPr txBox="1"/>
          <p:nvPr/>
        </p:nvSpPr>
        <p:spPr>
          <a:xfrm>
            <a:off x="4871475" y="1375837"/>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0" name="Google Shape;410;p48"/>
          <p:cNvSpPr txBox="1"/>
          <p:nvPr/>
        </p:nvSpPr>
        <p:spPr>
          <a:xfrm>
            <a:off x="4845825" y="2840125"/>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12" name="Google Shape;412;p48"/>
          <p:cNvSpPr txBox="1"/>
          <p:nvPr/>
        </p:nvSpPr>
        <p:spPr>
          <a:xfrm>
            <a:off x="457200" y="3373400"/>
            <a:ext cx="3816000" cy="62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Proxima Nova"/>
                <a:ea typeface="Proxima Nova"/>
                <a:cs typeface="Proxima Nova"/>
                <a:sym typeface="Proxima Nova"/>
              </a:rPr>
              <a:t>Remember, by default, HTML elements are blocks that stack vertically on a page, like we see here on the right.</a:t>
            </a:r>
            <a:endParaRPr sz="1600">
              <a:latin typeface="Proxima Nova"/>
              <a:ea typeface="Proxima Nova"/>
              <a:cs typeface="Proxima Nova"/>
              <a:sym typeface="Proxima Nova"/>
            </a:endParaRPr>
          </a:p>
        </p:txBody>
      </p:sp>
      <p:sp>
        <p:nvSpPr>
          <p:cNvPr id="413" name="Google Shape;413;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a:t>
            </a:r>
            <a:r>
              <a:rPr lang="en" b="1">
                <a:highlight>
                  <a:schemeClr val="accent2"/>
                </a:highlight>
              </a:rPr>
              <a:t>containers</a:t>
            </a:r>
            <a:r>
              <a:rPr lang="en"/>
              <a:t> are the elements that contain the elements you are trying to align.</a:t>
            </a:r>
            <a:endParaRPr/>
          </a:p>
          <a:p>
            <a:pPr marL="0" lvl="0" indent="0" algn="l" rtl="0">
              <a:spcBef>
                <a:spcPts val="1600"/>
              </a:spcBef>
              <a:spcAft>
                <a:spcPts val="1600"/>
              </a:spcAft>
              <a:buNone/>
            </a:pPr>
            <a:r>
              <a:rPr lang="en"/>
              <a:t>Flex containers hold objects that contain child elements (like this bounce house). The parent element won’t flex, but it will tell its children to be flexible!</a:t>
            </a:r>
            <a:endParaRPr/>
          </a:p>
        </p:txBody>
      </p:sp>
      <p:sp>
        <p:nvSpPr>
          <p:cNvPr id="419" name="Google Shape;419;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Goes on the Parent Element</a:t>
            </a:r>
            <a:endParaRPr/>
          </a:p>
        </p:txBody>
      </p:sp>
      <p:pic>
        <p:nvPicPr>
          <p:cNvPr id="420" name="Google Shape;420;p49"/>
          <p:cNvPicPr preferRelativeResize="0"/>
          <p:nvPr/>
        </p:nvPicPr>
        <p:blipFill rotWithShape="1">
          <a:blip r:embed="rId3">
            <a:alphaModFix/>
          </a:blip>
          <a:srcRect r="5249"/>
          <a:stretch/>
        </p:blipFill>
        <p:spPr>
          <a:xfrm>
            <a:off x="4769000" y="1259050"/>
            <a:ext cx="3917800" cy="2325800"/>
          </a:xfrm>
          <a:prstGeom prst="rect">
            <a:avLst/>
          </a:prstGeom>
          <a:noFill/>
          <a:ln>
            <a:noFill/>
          </a:ln>
        </p:spPr>
      </p:pic>
      <p:sp>
        <p:nvSpPr>
          <p:cNvPr id="421" name="Google Shape;421;p4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22" name="Google Shape;42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23" name="Google Shape;423;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Children (Items)</a:t>
            </a:r>
            <a:endParaRPr/>
          </a:p>
        </p:txBody>
      </p:sp>
      <p:sp>
        <p:nvSpPr>
          <p:cNvPr id="429" name="Google Shape;429;p50"/>
          <p:cNvSpPr txBox="1">
            <a:spLocks noGrp="1"/>
          </p:cNvSpPr>
          <p:nvPr>
            <p:ph type="body" idx="4294967295"/>
          </p:nvPr>
        </p:nvSpPr>
        <p:spPr>
          <a:xfrm>
            <a:off x="457200" y="13302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Flex </a:t>
            </a:r>
            <a:r>
              <a:rPr lang="en" b="1">
                <a:highlight>
                  <a:schemeClr val="accent2"/>
                </a:highlight>
              </a:rPr>
              <a:t>items</a:t>
            </a:r>
            <a:r>
              <a:rPr lang="en"/>
              <a:t> are the children that go inside the parent container.</a:t>
            </a:r>
            <a:endParaRPr/>
          </a:p>
          <a:p>
            <a:pPr marL="0" lvl="0" indent="0" algn="l" rtl="0">
              <a:spcBef>
                <a:spcPts val="1600"/>
              </a:spcBef>
              <a:spcAft>
                <a:spcPts val="0"/>
              </a:spcAft>
              <a:buClr>
                <a:schemeClr val="dk1"/>
              </a:buClr>
              <a:buSzPts val="1100"/>
              <a:buFont typeface="Arial"/>
              <a:buNone/>
            </a:pPr>
            <a:r>
              <a:rPr lang="en"/>
              <a:t>In simple layouts, the </a:t>
            </a:r>
            <a:r>
              <a:rPr lang="en" b="1"/>
              <a:t>child elements may not receive any special styling</a:t>
            </a:r>
            <a:r>
              <a:rPr lang="en"/>
              <a:t> — which may surprise you.</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430" name="Google Shape;430;p5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31" name="Google Shape;431;p5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32" name="Google Shape;432;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pic>
        <p:nvPicPr>
          <p:cNvPr id="433" name="Google Shape;433;p50"/>
          <p:cNvPicPr preferRelativeResize="0"/>
          <p:nvPr/>
        </p:nvPicPr>
        <p:blipFill>
          <a:blip r:embed="rId3">
            <a:alphaModFix/>
          </a:blip>
          <a:stretch>
            <a:fillRect/>
          </a:stretch>
        </p:blipFill>
        <p:spPr>
          <a:xfrm>
            <a:off x="5177926" y="950675"/>
            <a:ext cx="3085876" cy="308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grpSp>
        <p:nvGrpSpPr>
          <p:cNvPr id="438" name="Google Shape;438;p51"/>
          <p:cNvGrpSpPr/>
          <p:nvPr/>
        </p:nvGrpSpPr>
        <p:grpSpPr>
          <a:xfrm>
            <a:off x="509375" y="896911"/>
            <a:ext cx="8125240" cy="1303520"/>
            <a:chOff x="509550" y="975475"/>
            <a:chExt cx="8247300" cy="1878000"/>
          </a:xfrm>
        </p:grpSpPr>
        <p:sp>
          <p:nvSpPr>
            <p:cNvPr id="439" name="Google Shape;439;p51"/>
            <p:cNvSpPr/>
            <p:nvPr/>
          </p:nvSpPr>
          <p:spPr>
            <a:xfrm>
              <a:off x="509550" y="975475"/>
              <a:ext cx="8247300" cy="18780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737925" y="1104475"/>
              <a:ext cx="3816000" cy="14013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661575" y="1104475"/>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871475" y="1194400"/>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758050" y="1194400"/>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45" name="Google Shape;445;p51"/>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6" name="Google Shape;446;p51"/>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7" name="Google Shape;447;p51"/>
            <p:cNvSpPr txBox="1"/>
            <p:nvPr/>
          </p:nvSpPr>
          <p:spPr>
            <a:xfrm>
              <a:off x="4871475" y="1218262"/>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48" name="Google Shape;448;p51"/>
            <p:cNvSpPr txBox="1"/>
            <p:nvPr/>
          </p:nvSpPr>
          <p:spPr>
            <a:xfrm>
              <a:off x="769475" y="1194400"/>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49" name="Google Shape;449;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display: flex;</a:t>
            </a:r>
            <a:r>
              <a:rPr lang="en"/>
              <a:t> in Action</a:t>
            </a:r>
            <a:endParaRPr/>
          </a:p>
        </p:txBody>
      </p:sp>
      <p:sp>
        <p:nvSpPr>
          <p:cNvPr id="450" name="Google Shape;450;p51"/>
          <p:cNvSpPr txBox="1"/>
          <p:nvPr/>
        </p:nvSpPr>
        <p:spPr>
          <a:xfrm>
            <a:off x="3938975" y="2244250"/>
            <a:ext cx="28824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main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  display: flex;</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endParaRPr sz="1600" b="1">
              <a:highlight>
                <a:srgbClr val="FFD966"/>
              </a:highlight>
              <a:latin typeface="Inconsolata"/>
              <a:ea typeface="Inconsolata"/>
              <a:cs typeface="Inconsolata"/>
              <a:sym typeface="Inconsolata"/>
            </a:endParaRPr>
          </a:p>
        </p:txBody>
      </p:sp>
      <p:sp>
        <p:nvSpPr>
          <p:cNvPr id="451" name="Google Shape;451;p51"/>
          <p:cNvSpPr txBox="1"/>
          <p:nvPr/>
        </p:nvSpPr>
        <p:spPr>
          <a:xfrm>
            <a:off x="509575" y="2244250"/>
            <a:ext cx="28824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&lt;main&gt;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class=”ichi”&gt;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class=”ni”&gt;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&lt;p&gt;More 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&lt;/main&gt;</a:t>
            </a:r>
            <a:endParaRPr sz="1600" b="1">
              <a:highlight>
                <a:schemeClr val="accent2"/>
              </a:highlight>
              <a:latin typeface="Inconsolata"/>
              <a:ea typeface="Inconsolata"/>
              <a:cs typeface="Inconsolata"/>
              <a:sym typeface="Inconsolata"/>
            </a:endParaRPr>
          </a:p>
        </p:txBody>
      </p:sp>
      <p:sp>
        <p:nvSpPr>
          <p:cNvPr id="452" name="Google Shape;452;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
        <p:nvSpPr>
          <p:cNvPr id="453" name="Google Shape;453;p51"/>
          <p:cNvSpPr txBox="1"/>
          <p:nvPr/>
        </p:nvSpPr>
        <p:spPr>
          <a:xfrm>
            <a:off x="3938975" y="3418200"/>
            <a:ext cx="4583400" cy="101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When you put </a:t>
            </a:r>
            <a:r>
              <a:rPr lang="en" b="1">
                <a:latin typeface="Inconsolata"/>
                <a:ea typeface="Inconsolata"/>
                <a:cs typeface="Inconsolata"/>
                <a:sym typeface="Inconsolata"/>
              </a:rPr>
              <a:t>display: flex;</a:t>
            </a:r>
            <a:r>
              <a:rPr lang="en">
                <a:latin typeface="Proxima Nova"/>
                <a:ea typeface="Proxima Nova"/>
                <a:cs typeface="Proxima Nova"/>
                <a:sym typeface="Proxima Nova"/>
              </a:rPr>
              <a:t> into a parent element, its children become an orderly row. In this example, </a:t>
            </a:r>
            <a:r>
              <a:rPr lang="en" b="1">
                <a:latin typeface="Inconsolata"/>
                <a:ea typeface="Inconsolata"/>
                <a:cs typeface="Inconsolata"/>
                <a:sym typeface="Inconsolata"/>
              </a:rPr>
              <a:t>&lt;main&gt;</a:t>
            </a:r>
            <a:r>
              <a:rPr lang="en">
                <a:latin typeface="Proxima Nova"/>
                <a:ea typeface="Proxima Nova"/>
                <a:cs typeface="Proxima Nova"/>
                <a:sym typeface="Proxima Nova"/>
              </a:rPr>
              <a:t> controls the two</a:t>
            </a:r>
            <a:r>
              <a:rPr lang="en" b="1">
                <a:latin typeface="Proxima Nova"/>
                <a:ea typeface="Proxima Nova"/>
                <a:cs typeface="Proxima Nova"/>
                <a:sym typeface="Proxima Nova"/>
              </a:rPr>
              <a:t> </a:t>
            </a:r>
            <a:r>
              <a:rPr lang="en" b="1">
                <a:latin typeface="Inconsolata"/>
                <a:ea typeface="Inconsolata"/>
                <a:cs typeface="Inconsolata"/>
                <a:sym typeface="Inconsolata"/>
              </a:rPr>
              <a:t>&lt;section&gt;</a:t>
            </a:r>
            <a:r>
              <a:rPr lang="en">
                <a:latin typeface="Proxima Nova"/>
                <a:ea typeface="Proxima Nova"/>
                <a:cs typeface="Proxima Nova"/>
                <a:sym typeface="Proxima Nova"/>
              </a:rPr>
              <a:t> elements immediately beneath it in the DOM tree.</a:t>
            </a:r>
            <a:endParaRPr>
              <a:latin typeface="Proxima Nova"/>
              <a:ea typeface="Proxima Nova"/>
              <a:cs typeface="Proxima Nova"/>
              <a:sym typeface="Proxima Nova"/>
            </a:endParaRPr>
          </a:p>
        </p:txBody>
      </p:sp>
      <p:sp>
        <p:nvSpPr>
          <p:cNvPr id="454" name="Google Shape;454;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Didn’t Happen in This Example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60" name="Google Shape;460;p52"/>
          <p:cNvSpPr txBox="1"/>
          <p:nvPr/>
        </p:nvSpPr>
        <p:spPr>
          <a:xfrm>
            <a:off x="3938975" y="2244250"/>
            <a:ext cx="28824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highlight>
                  <a:schemeClr val="accent2"/>
                </a:highlight>
                <a:latin typeface="Inconsolata"/>
                <a:ea typeface="Inconsolata"/>
                <a:cs typeface="Inconsolata"/>
                <a:sym typeface="Inconsolata"/>
              </a:rPr>
              <a:t>section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highlight>
                  <a:schemeClr val="accent2"/>
                </a:highlight>
                <a:latin typeface="Inconsolata"/>
                <a:ea typeface="Inconsolata"/>
                <a:cs typeface="Inconsolata"/>
                <a:sym typeface="Inconsolata"/>
              </a:rPr>
              <a:t>p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latin typeface="Inconsolata"/>
                <a:ea typeface="Inconsolata"/>
                <a:cs typeface="Inconsolata"/>
                <a:sym typeface="Inconsolata"/>
              </a:rPr>
              <a:t>  </a:t>
            </a:r>
            <a:endParaRPr sz="16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endParaRPr sz="1600" b="1">
              <a:latin typeface="Inconsolata"/>
              <a:ea typeface="Inconsolata"/>
              <a:cs typeface="Inconsolata"/>
              <a:sym typeface="Inconsolata"/>
            </a:endParaRPr>
          </a:p>
          <a:p>
            <a:pPr marL="0" lvl="0" indent="0" algn="l" rtl="0">
              <a:spcBef>
                <a:spcPts val="0"/>
              </a:spcBef>
              <a:spcAft>
                <a:spcPts val="0"/>
              </a:spcAft>
              <a:buNone/>
            </a:pPr>
            <a:endParaRPr sz="1600" b="1">
              <a:latin typeface="Inconsolata"/>
              <a:ea typeface="Inconsolata"/>
              <a:cs typeface="Inconsolata"/>
              <a:sym typeface="Inconsolata"/>
            </a:endParaRPr>
          </a:p>
        </p:txBody>
      </p:sp>
      <p:sp>
        <p:nvSpPr>
          <p:cNvPr id="461" name="Google Shape;461;p52"/>
          <p:cNvSpPr txBox="1"/>
          <p:nvPr/>
        </p:nvSpPr>
        <p:spPr>
          <a:xfrm>
            <a:off x="3938975" y="3238500"/>
            <a:ext cx="4746000" cy="12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Notice that, despite the </a:t>
            </a: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a:t>
            </a:r>
            <a:r>
              <a:rPr lang="en">
                <a:latin typeface="Proxima Nova"/>
                <a:ea typeface="Proxima Nova"/>
                <a:cs typeface="Proxima Nova"/>
                <a:sym typeface="Proxima Nova"/>
              </a:rPr>
              <a:t>being in a row, nothing happened to the </a:t>
            </a:r>
            <a:r>
              <a:rPr lang="en" b="1">
                <a:latin typeface="Inconsolata"/>
                <a:ea typeface="Inconsolata"/>
                <a:cs typeface="Inconsolata"/>
                <a:sym typeface="Inconsolata"/>
              </a:rPr>
              <a:t>&lt;p&gt;</a:t>
            </a:r>
            <a:r>
              <a:rPr lang="en">
                <a:latin typeface="Proxima Nova"/>
                <a:ea typeface="Proxima Nova"/>
                <a:cs typeface="Proxima Nova"/>
                <a:sym typeface="Proxima Nova"/>
              </a:rPr>
              <a:t>. This is because </a:t>
            </a:r>
            <a:r>
              <a:rPr lang="en" b="1">
                <a:highlight>
                  <a:schemeClr val="accent2"/>
                </a:highlight>
                <a:latin typeface="Proxima Nova"/>
                <a:ea typeface="Proxima Nova"/>
                <a:cs typeface="Proxima Nova"/>
                <a:sym typeface="Proxima Nova"/>
              </a:rPr>
              <a:t>flexbox only affects one level down in the DOM</a:t>
            </a:r>
            <a:r>
              <a:rPr lang="en">
                <a:latin typeface="Proxima Nova"/>
                <a:ea typeface="Proxima Nova"/>
                <a:cs typeface="Proxima Nova"/>
                <a:sym typeface="Proxima Nova"/>
              </a:rPr>
              <a:t> — no more. Also notice that the </a:t>
            </a: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didn’t receive any styles. They are controlled solely by the parent.</a:t>
            </a:r>
            <a:endParaRPr>
              <a:latin typeface="Proxima Nova"/>
              <a:ea typeface="Proxima Nova"/>
              <a:cs typeface="Proxima Nova"/>
              <a:sym typeface="Proxima Nova"/>
            </a:endParaRPr>
          </a:p>
        </p:txBody>
      </p:sp>
      <p:sp>
        <p:nvSpPr>
          <p:cNvPr id="462" name="Google Shape;462;p52"/>
          <p:cNvSpPr txBox="1"/>
          <p:nvPr/>
        </p:nvSpPr>
        <p:spPr>
          <a:xfrm>
            <a:off x="509575" y="2244250"/>
            <a:ext cx="28824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class=”ichi”&gt;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	&lt;p&gt;Content&lt;/p&gt;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class=”ni”&gt;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&lt;p&gt;More content&lt;/p&gt;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p:txBody>
      </p:sp>
      <p:grpSp>
        <p:nvGrpSpPr>
          <p:cNvPr id="463" name="Google Shape;463;p52"/>
          <p:cNvGrpSpPr/>
          <p:nvPr/>
        </p:nvGrpSpPr>
        <p:grpSpPr>
          <a:xfrm>
            <a:off x="509375" y="896911"/>
            <a:ext cx="8125240" cy="1303520"/>
            <a:chOff x="509550" y="975475"/>
            <a:chExt cx="8247300" cy="1878000"/>
          </a:xfrm>
        </p:grpSpPr>
        <p:sp>
          <p:nvSpPr>
            <p:cNvPr id="464" name="Google Shape;464;p52"/>
            <p:cNvSpPr/>
            <p:nvPr/>
          </p:nvSpPr>
          <p:spPr>
            <a:xfrm>
              <a:off x="509550" y="975475"/>
              <a:ext cx="8247300" cy="18780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p:nvPr/>
          </p:nvSpPr>
          <p:spPr>
            <a:xfrm>
              <a:off x="4737925" y="1104475"/>
              <a:ext cx="3816000" cy="14013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2"/>
            <p:cNvSpPr/>
            <p:nvPr/>
          </p:nvSpPr>
          <p:spPr>
            <a:xfrm>
              <a:off x="661575" y="1104475"/>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2"/>
            <p:cNvSpPr/>
            <p:nvPr/>
          </p:nvSpPr>
          <p:spPr>
            <a:xfrm>
              <a:off x="4871475" y="1194400"/>
              <a:ext cx="1668600" cy="3504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2"/>
            <p:cNvSpPr/>
            <p:nvPr/>
          </p:nvSpPr>
          <p:spPr>
            <a:xfrm>
              <a:off x="758050" y="1194400"/>
              <a:ext cx="1668600" cy="3504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70" name="Google Shape;470;p52"/>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1" name="Google Shape;471;p52"/>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2" name="Google Shape;472;p52"/>
            <p:cNvSpPr txBox="1"/>
            <p:nvPr/>
          </p:nvSpPr>
          <p:spPr>
            <a:xfrm>
              <a:off x="4871475" y="1218262"/>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73" name="Google Shape;473;p52"/>
            <p:cNvSpPr txBox="1"/>
            <p:nvPr/>
          </p:nvSpPr>
          <p:spPr>
            <a:xfrm>
              <a:off x="769475" y="1194400"/>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74" name="Google Shape;474;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
        <p:nvSpPr>
          <p:cNvPr id="475" name="Google Shape;475;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Building Flexbox Layouts...</a:t>
            </a:r>
            <a:endParaRPr/>
          </a:p>
        </p:txBody>
      </p:sp>
      <p:sp>
        <p:nvSpPr>
          <p:cNvPr id="481" name="Google Shape;481;p53"/>
          <p:cNvSpPr txBox="1">
            <a:spLocks noGrp="1"/>
          </p:cNvSpPr>
          <p:nvPr>
            <p:ph type="body" idx="4294967295"/>
          </p:nvPr>
        </p:nvSpPr>
        <p:spPr>
          <a:xfrm>
            <a:off x="457200" y="1030300"/>
            <a:ext cx="82191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...Every container must have…</a:t>
            </a:r>
            <a:endParaRPr>
              <a:solidFill>
                <a:schemeClr val="dk1"/>
              </a:solidFill>
            </a:endParaRPr>
          </a:p>
          <a:p>
            <a:pPr marL="457200" lvl="0" indent="0" algn="l" rtl="0">
              <a:spcBef>
                <a:spcPts val="0"/>
              </a:spcBef>
              <a:spcAft>
                <a:spcPts val="0"/>
              </a:spcAft>
              <a:buNone/>
            </a:pPr>
            <a:r>
              <a:rPr lang="en" b="1">
                <a:solidFill>
                  <a:schemeClr val="dk1"/>
                </a:solidFill>
                <a:latin typeface="Inconsolata"/>
                <a:ea typeface="Inconsolata"/>
                <a:cs typeface="Inconsolata"/>
                <a:sym typeface="Inconsolata"/>
              </a:rPr>
              <a:t>display: flex;</a:t>
            </a:r>
            <a:endParaRPr b="1">
              <a:solidFill>
                <a:schemeClr val="dk1"/>
              </a:solidFill>
              <a:latin typeface="Inconsolata"/>
              <a:ea typeface="Inconsolata"/>
              <a:cs typeface="Inconsolata"/>
              <a:sym typeface="Inconsolata"/>
            </a:endParaRPr>
          </a:p>
          <a:p>
            <a:pPr marL="0" lvl="0" indent="0" algn="l" rtl="0">
              <a:lnSpc>
                <a:spcPct val="100000"/>
              </a:lnSpc>
              <a:spcBef>
                <a:spcPts val="1600"/>
              </a:spcBef>
              <a:spcAft>
                <a:spcPts val="0"/>
              </a:spcAft>
              <a:buNone/>
            </a:pPr>
            <a:r>
              <a:rPr lang="en">
                <a:solidFill>
                  <a:schemeClr val="dk1"/>
                </a:solidFill>
              </a:rPr>
              <a:t>...which also includes the following properties set by default:</a:t>
            </a:r>
            <a:endParaRPr>
              <a:solidFill>
                <a:schemeClr val="dk1"/>
              </a:solidFill>
            </a:endParaRPr>
          </a:p>
          <a:p>
            <a:pPr marL="45720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flex-direction: row;</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justify-content: flex-start;</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align-items: stretch;</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None/>
            </a:pP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What do you think those other properties do?</a:t>
            </a:r>
            <a:endParaRPr>
              <a:solidFill>
                <a:schemeClr val="dk1"/>
              </a:solidFill>
            </a:endParaRPr>
          </a:p>
          <a:p>
            <a:pPr marL="0" lvl="0" indent="0" algn="l" rtl="0">
              <a:lnSpc>
                <a:spcPct val="100000"/>
              </a:lnSpc>
              <a:spcBef>
                <a:spcPts val="0"/>
              </a:spcBef>
              <a:spcAft>
                <a:spcPts val="0"/>
              </a:spcAft>
              <a:buNone/>
            </a:pPr>
            <a:endParaRPr b="1">
              <a:solidFill>
                <a:schemeClr val="dk1"/>
              </a:solidFill>
              <a:latin typeface="Inconsolata"/>
              <a:ea typeface="Inconsolata"/>
              <a:cs typeface="Inconsolata"/>
              <a:sym typeface="Inconsolata"/>
            </a:endParaRPr>
          </a:p>
        </p:txBody>
      </p:sp>
      <p:sp>
        <p:nvSpPr>
          <p:cNvPr id="482" name="Google Shape;482;p5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83" name="Google Shape;483;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84" name="Google Shape;484;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531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04 Change Log FEWD 3.1–3.2</a:t>
            </a:r>
            <a:endParaRPr>
              <a:solidFill>
                <a:srgbClr val="FFFFFF"/>
              </a:solidFill>
            </a:endParaRPr>
          </a:p>
        </p:txBody>
      </p:sp>
      <p:sp>
        <p:nvSpPr>
          <p:cNvPr id="304" name="Google Shape;304;p36"/>
          <p:cNvSpPr txBox="1">
            <a:spLocks noGrp="1"/>
          </p:cNvSpPr>
          <p:nvPr>
            <p:ph type="body" idx="4294967295"/>
          </p:nvPr>
        </p:nvSpPr>
        <p:spPr>
          <a:xfrm>
            <a:off x="979500" y="1078375"/>
            <a:ext cx="7099500" cy="34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marL="457200" lvl="0" indent="-330200" algn="l" rtl="0">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marL="457200" lvl="0" indent="-304800" algn="l" rtl="0">
              <a:spcBef>
                <a:spcPts val="0"/>
              </a:spcBef>
              <a:spcAft>
                <a:spcPts val="0"/>
              </a:spcAft>
              <a:buClr>
                <a:srgbClr val="000000"/>
              </a:buClr>
              <a:buSzPts val="1200"/>
              <a:buChar char="➔"/>
            </a:pPr>
            <a:r>
              <a:rPr lang="en" sz="1200" u="sng">
                <a:solidFill>
                  <a:schemeClr val="hlink"/>
                </a:solidFill>
                <a:hlinkClick r:id="rId3" action="ppaction://hlinksldjump"/>
              </a:rPr>
              <a:t>Pre-Class Materials and Preparation</a:t>
            </a:r>
            <a:r>
              <a:rPr lang="en" sz="1200">
                <a:solidFill>
                  <a:schemeClr val="dk1"/>
                </a:solidFill>
              </a:rPr>
              <a:t> - Added two new CodePens — Floats Example and Flexbox Intro Example — to Reference Code. </a:t>
            </a:r>
            <a:endParaRPr sz="1200"/>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4">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body" idx="4294967295"/>
          </p:nvPr>
        </p:nvSpPr>
        <p:spPr>
          <a:xfrm>
            <a:off x="457200" y="1082375"/>
            <a:ext cx="8520600" cy="308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main axis is horizontal by default and controlled by </a:t>
            </a:r>
            <a:r>
              <a:rPr lang="en" b="1">
                <a:latin typeface="Inconsolata"/>
                <a:ea typeface="Inconsolata"/>
                <a:cs typeface="Inconsolata"/>
                <a:sym typeface="Inconsolata"/>
              </a:rPr>
              <a:t>justify-content</a:t>
            </a:r>
            <a:r>
              <a:rPr lang="en"/>
              <a:t>.</a:t>
            </a:r>
            <a:endParaRPr/>
          </a:p>
          <a:p>
            <a:pPr marL="457200" lvl="0" indent="-342900" algn="l" rtl="0">
              <a:spcBef>
                <a:spcPts val="0"/>
              </a:spcBef>
              <a:spcAft>
                <a:spcPts val="0"/>
              </a:spcAft>
              <a:buSzPts val="1800"/>
              <a:buChar char="●"/>
            </a:pPr>
            <a:r>
              <a:rPr lang="en">
                <a:solidFill>
                  <a:schemeClr val="dk1"/>
                </a:solidFill>
              </a:rPr>
              <a:t>The cross axis is controlled by the </a:t>
            </a:r>
            <a:r>
              <a:rPr lang="en" b="1">
                <a:solidFill>
                  <a:schemeClr val="dk1"/>
                </a:solidFill>
                <a:latin typeface="Inconsolata"/>
                <a:ea typeface="Inconsolata"/>
                <a:cs typeface="Inconsolata"/>
                <a:sym typeface="Inconsolata"/>
              </a:rPr>
              <a:t>align-items</a:t>
            </a:r>
            <a:r>
              <a:rPr lang="en"/>
              <a:t> property of the parent.</a:t>
            </a:r>
            <a:endParaRPr/>
          </a:p>
          <a:p>
            <a:pPr marL="457200" lvl="0" indent="-342900" algn="l" rtl="0">
              <a:spcBef>
                <a:spcPts val="0"/>
              </a:spcBef>
              <a:spcAft>
                <a:spcPts val="0"/>
              </a:spcAft>
              <a:buSzPts val="1800"/>
              <a:buChar char="●"/>
            </a:pPr>
            <a:r>
              <a:rPr lang="en"/>
              <a:t>Direct children automatically fall into place.</a:t>
            </a:r>
            <a:endParaRPr/>
          </a:p>
        </p:txBody>
      </p:sp>
      <p:sp>
        <p:nvSpPr>
          <p:cNvPr id="490" name="Google Shape;49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Gives You Control Over Alignment</a:t>
            </a:r>
            <a:endParaRPr/>
          </a:p>
        </p:txBody>
      </p:sp>
      <p:pic>
        <p:nvPicPr>
          <p:cNvPr id="491" name="Google Shape;491;p54"/>
          <p:cNvPicPr preferRelativeResize="0"/>
          <p:nvPr/>
        </p:nvPicPr>
        <p:blipFill>
          <a:blip r:embed="rId3">
            <a:alphaModFix/>
          </a:blip>
          <a:stretch>
            <a:fillRect/>
          </a:stretch>
        </p:blipFill>
        <p:spPr>
          <a:xfrm>
            <a:off x="2279212" y="2274475"/>
            <a:ext cx="4585575" cy="1957350"/>
          </a:xfrm>
          <a:prstGeom prst="rect">
            <a:avLst/>
          </a:prstGeom>
          <a:noFill/>
          <a:ln w="9525" cap="flat" cmpd="sng">
            <a:solidFill>
              <a:srgbClr val="B7B7B7"/>
            </a:solidFill>
            <a:prstDash val="solid"/>
            <a:round/>
            <a:headEnd type="none" w="sm" len="sm"/>
            <a:tailEnd type="none" w="sm" len="sm"/>
          </a:ln>
        </p:spPr>
      </p:pic>
      <p:sp>
        <p:nvSpPr>
          <p:cNvPr id="492" name="Google Shape;49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93" name="Google Shape;49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94" name="Google Shape;49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Positioning</a:t>
            </a:r>
            <a:endParaRPr/>
          </a:p>
        </p:txBody>
      </p:sp>
      <p:sp>
        <p:nvSpPr>
          <p:cNvPr id="500" name="Google Shape;500;p55"/>
          <p:cNvSpPr txBox="1">
            <a:spLocks noGrp="1"/>
          </p:cNvSpPr>
          <p:nvPr>
            <p:ph type="body" idx="4294967295"/>
          </p:nvPr>
        </p:nvSpPr>
        <p:spPr>
          <a:xfrm>
            <a:off x="5206850" y="2014125"/>
            <a:ext cx="2516700" cy="269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CSS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.container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display: flex;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t>
            </a:r>
            <a:r>
              <a:rPr lang="en" sz="1400" b="1">
                <a:solidFill>
                  <a:schemeClr val="dk1"/>
                </a:solidFill>
                <a:highlight>
                  <a:schemeClr val="accent2"/>
                </a:highlight>
                <a:latin typeface="Inconsolata"/>
                <a:ea typeface="Inconsolata"/>
                <a:cs typeface="Inconsolata"/>
                <a:sym typeface="Inconsolata"/>
              </a:rPr>
              <a:t>justify-content: center;</a:t>
            </a:r>
            <a:endParaRPr sz="1400" b="1">
              <a:solidFill>
                <a:schemeClr val="dk1"/>
              </a:solidFill>
              <a:highlight>
                <a:schemeClr val="accent2"/>
              </a:highlight>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t>
            </a:r>
            <a:r>
              <a:rPr lang="en" sz="1400" b="1">
                <a:solidFill>
                  <a:schemeClr val="dk1"/>
                </a:solidFill>
                <a:highlight>
                  <a:schemeClr val="accent2"/>
                </a:highlight>
                <a:latin typeface="Inconsolata"/>
                <a:ea typeface="Inconsolata"/>
                <a:cs typeface="Inconsolata"/>
                <a:sym typeface="Inconsolata"/>
              </a:rPr>
              <a:t>align-items: center;</a:t>
            </a:r>
            <a:endParaRPr sz="1400" b="1">
              <a:solidFill>
                <a:schemeClr val="dk1"/>
              </a:solidFill>
              <a:highlight>
                <a:schemeClr val="accent2"/>
              </a:highlight>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.item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background-color: teal;</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height: 100px;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margin: 5px;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width: 100px;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p:txBody>
      </p:sp>
      <p:sp>
        <p:nvSpPr>
          <p:cNvPr id="501" name="Google Shape;501;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grpSp>
        <p:nvGrpSpPr>
          <p:cNvPr id="502" name="Google Shape;502;p55"/>
          <p:cNvGrpSpPr/>
          <p:nvPr/>
        </p:nvGrpSpPr>
        <p:grpSpPr>
          <a:xfrm>
            <a:off x="5163550" y="853073"/>
            <a:ext cx="3531864" cy="1117679"/>
            <a:chOff x="4756252" y="1706761"/>
            <a:chExt cx="3839400" cy="1215000"/>
          </a:xfrm>
        </p:grpSpPr>
        <p:sp>
          <p:nvSpPr>
            <p:cNvPr id="503" name="Google Shape;503;p55"/>
            <p:cNvSpPr/>
            <p:nvPr/>
          </p:nvSpPr>
          <p:spPr>
            <a:xfrm>
              <a:off x="4756252" y="1706761"/>
              <a:ext cx="3839400" cy="12150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504" name="Google Shape;504;p55"/>
            <p:cNvSpPr/>
            <p:nvPr/>
          </p:nvSpPr>
          <p:spPr>
            <a:xfrm>
              <a:off x="4826865" y="1762650"/>
              <a:ext cx="3698100" cy="1103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505" name="Google Shape;505;p55"/>
            <p:cNvSpPr/>
            <p:nvPr/>
          </p:nvSpPr>
          <p:spPr>
            <a:xfrm>
              <a:off x="5148360"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6" name="Google Shape;506;p55"/>
            <p:cNvSpPr txBox="1"/>
            <p:nvPr/>
          </p:nvSpPr>
          <p:spPr>
            <a:xfrm>
              <a:off x="517686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07" name="Google Shape;507;p55"/>
            <p:cNvSpPr/>
            <p:nvPr/>
          </p:nvSpPr>
          <p:spPr>
            <a:xfrm>
              <a:off x="5959260"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8" name="Google Shape;508;p55"/>
            <p:cNvSpPr/>
            <p:nvPr/>
          </p:nvSpPr>
          <p:spPr>
            <a:xfrm>
              <a:off x="6770159"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9" name="Google Shape;509;p55"/>
            <p:cNvSpPr/>
            <p:nvPr/>
          </p:nvSpPr>
          <p:spPr>
            <a:xfrm>
              <a:off x="7581059"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10" name="Google Shape;510;p55"/>
            <p:cNvSpPr txBox="1"/>
            <p:nvPr/>
          </p:nvSpPr>
          <p:spPr>
            <a:xfrm>
              <a:off x="7585092" y="2484831"/>
              <a:ext cx="9729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roxima Nova"/>
                  <a:ea typeface="Proxima Nova"/>
                  <a:cs typeface="Proxima Nova"/>
                  <a:sym typeface="Proxima Nova"/>
                </a:rPr>
                <a:t>.container</a:t>
              </a:r>
              <a:endParaRPr sz="1200">
                <a:solidFill>
                  <a:schemeClr val="dk1"/>
                </a:solidFill>
                <a:latin typeface="Proxima Nova"/>
                <a:ea typeface="Proxima Nova"/>
                <a:cs typeface="Proxima Nova"/>
                <a:sym typeface="Proxima Nova"/>
              </a:endParaRPr>
            </a:p>
          </p:txBody>
        </p:sp>
        <p:sp>
          <p:nvSpPr>
            <p:cNvPr id="511" name="Google Shape;511;p55"/>
            <p:cNvSpPr txBox="1"/>
            <p:nvPr/>
          </p:nvSpPr>
          <p:spPr>
            <a:xfrm>
              <a:off x="597351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2" name="Google Shape;512;p55"/>
            <p:cNvSpPr txBox="1"/>
            <p:nvPr/>
          </p:nvSpPr>
          <p:spPr>
            <a:xfrm>
              <a:off x="679866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3" name="Google Shape;513;p55"/>
            <p:cNvSpPr txBox="1"/>
            <p:nvPr/>
          </p:nvSpPr>
          <p:spPr>
            <a:xfrm>
              <a:off x="762381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grpSp>
      <p:sp>
        <p:nvSpPr>
          <p:cNvPr id="514" name="Google Shape;514;p55"/>
          <p:cNvSpPr txBox="1"/>
          <p:nvPr/>
        </p:nvSpPr>
        <p:spPr>
          <a:xfrm>
            <a:off x="457200" y="1029900"/>
            <a:ext cx="4114800" cy="3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Proxima Nova"/>
                <a:ea typeface="Proxima Nova"/>
                <a:cs typeface="Proxima Nova"/>
                <a:sym typeface="Proxima Nova"/>
              </a:rPr>
              <a:t>When you put </a:t>
            </a:r>
            <a:r>
              <a:rPr lang="en" sz="1600" b="1">
                <a:highlight>
                  <a:schemeClr val="accent2"/>
                </a:highlight>
                <a:latin typeface="Inconsolata"/>
                <a:ea typeface="Inconsolata"/>
                <a:cs typeface="Inconsolata"/>
                <a:sym typeface="Inconsolata"/>
              </a:rPr>
              <a:t>justify-content</a:t>
            </a:r>
            <a:r>
              <a:rPr lang="en" sz="1600" b="1">
                <a:latin typeface="Inconsolata"/>
                <a:ea typeface="Inconsolata"/>
                <a:cs typeface="Inconsolata"/>
                <a:sym typeface="Inconsolata"/>
              </a:rPr>
              <a:t>: center;</a:t>
            </a:r>
            <a:r>
              <a:rPr lang="en" sz="1600">
                <a:latin typeface="Proxima Nova"/>
                <a:ea typeface="Proxima Nova"/>
                <a:cs typeface="Proxima Nova"/>
                <a:sym typeface="Proxima Nova"/>
              </a:rPr>
              <a:t> onto a parent element, its children squeeze together in the </a:t>
            </a:r>
            <a:r>
              <a:rPr lang="en" sz="1600" b="1">
                <a:latin typeface="Proxima Nova"/>
                <a:ea typeface="Proxima Nova"/>
                <a:cs typeface="Proxima Nova"/>
                <a:sym typeface="Proxima Nova"/>
              </a:rPr>
              <a:t>center</a:t>
            </a:r>
            <a:r>
              <a:rPr lang="en" sz="1600">
                <a:latin typeface="Proxima Nova"/>
                <a:ea typeface="Proxima Nova"/>
                <a:cs typeface="Proxima Nova"/>
                <a:sym typeface="Proxima Nova"/>
              </a:rPr>
              <a:t> of the container along the primary axis (usually horizontal). </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b="1">
                <a:solidFill>
                  <a:schemeClr val="dk1"/>
                </a:solidFill>
                <a:highlight>
                  <a:schemeClr val="accent2"/>
                </a:highlight>
                <a:latin typeface="Inconsolata"/>
                <a:ea typeface="Inconsolata"/>
                <a:cs typeface="Inconsolata"/>
                <a:sym typeface="Inconsolata"/>
              </a:rPr>
              <a:t>align-items</a:t>
            </a:r>
            <a:r>
              <a:rPr lang="en" sz="1600" b="1">
                <a:solidFill>
                  <a:schemeClr val="dk1"/>
                </a:solidFill>
                <a:latin typeface="Inconsolata"/>
                <a:ea typeface="Inconsolata"/>
                <a:cs typeface="Inconsolata"/>
                <a:sym typeface="Inconsolata"/>
              </a:rPr>
              <a:t>: center;</a:t>
            </a:r>
            <a:r>
              <a:rPr lang="en" sz="1600">
                <a:latin typeface="Proxima Nova"/>
                <a:ea typeface="Proxima Nova"/>
                <a:cs typeface="Proxima Nova"/>
                <a:sym typeface="Proxima Nova"/>
              </a:rPr>
              <a:t> on the parent element moves children to the cross-axis center (usually vertical) of the container.</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Once again, notice there are </a:t>
            </a:r>
            <a:r>
              <a:rPr lang="en" sz="1600" b="1">
                <a:highlight>
                  <a:schemeClr val="accent2"/>
                </a:highlight>
                <a:latin typeface="Proxima Nova"/>
                <a:ea typeface="Proxima Nova"/>
                <a:cs typeface="Proxima Nova"/>
                <a:sym typeface="Proxima Nova"/>
              </a:rPr>
              <a:t>no flex positioning styles on the children (.item)</a:t>
            </a:r>
            <a:r>
              <a:rPr lang="en" sz="1600">
                <a:highlight>
                  <a:schemeClr val="accent2"/>
                </a:highlight>
                <a:latin typeface="Proxima Nova"/>
                <a:ea typeface="Proxima Nova"/>
                <a:cs typeface="Proxima Nova"/>
                <a:sym typeface="Proxima Nova"/>
              </a:rPr>
              <a:t>.</a:t>
            </a:r>
            <a:endParaRPr sz="1600">
              <a:highlight>
                <a:schemeClr val="accent2"/>
              </a:highlight>
              <a:latin typeface="Proxima Nova"/>
              <a:ea typeface="Proxima Nova"/>
              <a:cs typeface="Proxima Nova"/>
              <a:sym typeface="Proxima Nova"/>
            </a:endParaRPr>
          </a:p>
        </p:txBody>
      </p:sp>
      <p:sp>
        <p:nvSpPr>
          <p:cNvPr id="515" name="Google Shape;515;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6"/>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a:solidFill>
                  <a:srgbClr val="FFFFFF"/>
                </a:solidFill>
              </a:rPr>
              <a:t> </a:t>
            </a:r>
            <a:r>
              <a:rPr lang="en" sz="2800">
                <a:solidFill>
                  <a:srgbClr val="FFFFFF"/>
                </a:solidFill>
              </a:rPr>
              <a:t>Flexing Our Layout Muscles</a:t>
            </a:r>
            <a:endParaRPr sz="2800" b="0">
              <a:solidFill>
                <a:srgbClr val="FFFFFF"/>
              </a:solidFill>
            </a:endParaRPr>
          </a:p>
        </p:txBody>
      </p:sp>
      <p:sp>
        <p:nvSpPr>
          <p:cNvPr id="521" name="Google Shape;521;p56"/>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22" name="Google Shape;522;p5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523" name="Google Shape;523;p5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Refer to this interactive CodePen for the following examples of how to use flex properties on parent and child elements. They are many more properties:</a:t>
            </a:r>
            <a:endParaRPr/>
          </a:p>
        </p:txBody>
      </p:sp>
      <p:sp>
        <p:nvSpPr>
          <p:cNvPr id="524" name="Google Shape;524;p56"/>
          <p:cNvSpPr/>
          <p:nvPr/>
        </p:nvSpPr>
        <p:spPr>
          <a:xfrm>
            <a:off x="838500" y="199525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ctr" rtl="0">
              <a:spcBef>
                <a:spcPts val="0"/>
              </a:spcBef>
              <a:spcAft>
                <a:spcPts val="0"/>
              </a:spcAft>
              <a:buClr>
                <a:srgbClr val="000000"/>
              </a:buClr>
              <a:buSzPts val="1100"/>
              <a:buFont typeface="Arial"/>
              <a:buNone/>
            </a:pPr>
            <a:r>
              <a:rPr lang="en" sz="1800" u="sng" dirty="0">
                <a:solidFill>
                  <a:schemeClr val="hlink"/>
                </a:solidFill>
                <a:latin typeface="Proxima Nova"/>
                <a:ea typeface="Proxima Nova"/>
                <a:cs typeface="Proxima Nova"/>
                <a:sym typeface="Proxima Nova"/>
              </a:rPr>
              <a:t>Lesson 04\01_flexbox_demo</a:t>
            </a:r>
            <a:endParaRPr sz="1800" dirty="0">
              <a:latin typeface="Proxima Nova"/>
              <a:ea typeface="Proxima Nova"/>
              <a:cs typeface="Proxima Nova"/>
              <a:sym typeface="Proxima Nova"/>
            </a:endParaRPr>
          </a:p>
        </p:txBody>
      </p:sp>
      <p:sp>
        <p:nvSpPr>
          <p:cNvPr id="525" name="Google Shape;525;p5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26" name="Google Shape;526;p5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7"/>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Parent Properties Reference</a:t>
            </a:r>
            <a:endParaRPr/>
          </a:p>
        </p:txBody>
      </p:sp>
      <p:sp>
        <p:nvSpPr>
          <p:cNvPr id="532" name="Google Shape;532;p57"/>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body" idx="4294967295"/>
          </p:nvPr>
        </p:nvSpPr>
        <p:spPr>
          <a:xfrm>
            <a:off x="457200" y="1143000"/>
            <a:ext cx="463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about orientation — flexbox layouts are inherently vertical or horizontal.</a:t>
            </a:r>
            <a:endParaRPr/>
          </a:p>
          <a:p>
            <a:pPr marL="0" lvl="0" indent="0" algn="l" rtl="0">
              <a:spcBef>
                <a:spcPts val="1600"/>
              </a:spcBef>
              <a:spcAft>
                <a:spcPts val="1600"/>
              </a:spcAft>
              <a:buNone/>
            </a:pPr>
            <a:r>
              <a:rPr lang="en" b="1">
                <a:latin typeface="Inconsolata"/>
                <a:ea typeface="Inconsolata"/>
                <a:cs typeface="Inconsolata"/>
                <a:sym typeface="Inconsolata"/>
              </a:rPr>
              <a:t>flex-direction: column;</a:t>
            </a:r>
            <a:endParaRPr b="1">
              <a:latin typeface="Inconsolata"/>
              <a:ea typeface="Inconsolata"/>
              <a:cs typeface="Inconsolata"/>
              <a:sym typeface="Inconsolata"/>
            </a:endParaRPr>
          </a:p>
        </p:txBody>
      </p:sp>
      <p:sp>
        <p:nvSpPr>
          <p:cNvPr id="538" name="Google Shape;538;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endParaRPr>
              <a:latin typeface="Inconsolata"/>
              <a:ea typeface="Inconsolata"/>
              <a:cs typeface="Inconsolata"/>
              <a:sym typeface="Inconsolata"/>
            </a:endParaRPr>
          </a:p>
        </p:txBody>
      </p:sp>
      <p:sp>
        <p:nvSpPr>
          <p:cNvPr id="539" name="Google Shape;539;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540" name="Google Shape;540;p58"/>
          <p:cNvSpPr/>
          <p:nvPr/>
        </p:nvSpPr>
        <p:spPr>
          <a:xfrm>
            <a:off x="5921275" y="673050"/>
            <a:ext cx="2007600" cy="3797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41" name="Google Shape;541;p58"/>
          <p:cNvSpPr/>
          <p:nvPr/>
        </p:nvSpPr>
        <p:spPr>
          <a:xfrm>
            <a:off x="6562975" y="8437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42" name="Google Shape;542;p58"/>
          <p:cNvSpPr/>
          <p:nvPr/>
        </p:nvSpPr>
        <p:spPr>
          <a:xfrm>
            <a:off x="6562975" y="17271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43" name="Google Shape;543;p58"/>
          <p:cNvSpPr/>
          <p:nvPr/>
        </p:nvSpPr>
        <p:spPr>
          <a:xfrm>
            <a:off x="6562975" y="2628713"/>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44" name="Google Shape;544;p58"/>
          <p:cNvSpPr/>
          <p:nvPr/>
        </p:nvSpPr>
        <p:spPr>
          <a:xfrm>
            <a:off x="6562975" y="3521188"/>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45" name="Google Shape;545;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9"/>
          <p:cNvSpPr txBox="1">
            <a:spLocks noGrp="1"/>
          </p:cNvSpPr>
          <p:nvPr>
            <p:ph type="body" idx="4294967295"/>
          </p:nvPr>
        </p:nvSpPr>
        <p:spPr>
          <a:xfrm>
            <a:off x="457200" y="1143000"/>
            <a:ext cx="463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easily flip the display order without reordering your HTML!</a:t>
            </a:r>
            <a:endParaRPr/>
          </a:p>
          <a:p>
            <a:pPr marL="0" lvl="0" indent="0" algn="l" rtl="0">
              <a:spcBef>
                <a:spcPts val="1600"/>
              </a:spcBef>
              <a:spcAft>
                <a:spcPts val="1600"/>
              </a:spcAft>
              <a:buNone/>
            </a:pPr>
            <a:r>
              <a:rPr lang="en" b="1">
                <a:latin typeface="Inconsolata"/>
                <a:ea typeface="Inconsolata"/>
                <a:cs typeface="Inconsolata"/>
                <a:sym typeface="Inconsolata"/>
              </a:rPr>
              <a:t>flex-direction: column-reverse;</a:t>
            </a:r>
            <a:endParaRPr b="1">
              <a:latin typeface="Inconsolata"/>
              <a:ea typeface="Inconsolata"/>
              <a:cs typeface="Inconsolata"/>
              <a:sym typeface="Inconsolata"/>
            </a:endParaRPr>
          </a:p>
        </p:txBody>
      </p:sp>
      <p:sp>
        <p:nvSpPr>
          <p:cNvPr id="551" name="Google Shape;551;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52" name="Google Shape;552;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
        <p:nvSpPr>
          <p:cNvPr id="553" name="Google Shape;553;p59"/>
          <p:cNvSpPr/>
          <p:nvPr/>
        </p:nvSpPr>
        <p:spPr>
          <a:xfrm>
            <a:off x="5921275" y="673050"/>
            <a:ext cx="2007600" cy="3797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54" name="Google Shape;554;p59"/>
          <p:cNvSpPr/>
          <p:nvPr/>
        </p:nvSpPr>
        <p:spPr>
          <a:xfrm>
            <a:off x="6562975" y="8437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55" name="Google Shape;555;p59"/>
          <p:cNvSpPr/>
          <p:nvPr/>
        </p:nvSpPr>
        <p:spPr>
          <a:xfrm>
            <a:off x="6562975" y="17271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56" name="Google Shape;556;p59"/>
          <p:cNvSpPr/>
          <p:nvPr/>
        </p:nvSpPr>
        <p:spPr>
          <a:xfrm>
            <a:off x="6562975" y="2628713"/>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57" name="Google Shape;557;p59"/>
          <p:cNvSpPr/>
          <p:nvPr/>
        </p:nvSpPr>
        <p:spPr>
          <a:xfrm>
            <a:off x="6562975" y="3521188"/>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58" name="Google Shape;558;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0"/>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do layouts in a row. This is the default, and flexbox will cram every child into this single row.</a:t>
            </a:r>
            <a:endParaRPr/>
          </a:p>
          <a:p>
            <a:pPr marL="0" lvl="0" indent="0" algn="l" rtl="0">
              <a:spcBef>
                <a:spcPts val="1600"/>
              </a:spcBef>
              <a:spcAft>
                <a:spcPts val="1600"/>
              </a:spcAft>
              <a:buNone/>
            </a:pPr>
            <a:r>
              <a:rPr lang="en" b="1">
                <a:latin typeface="Inconsolata"/>
                <a:ea typeface="Inconsolata"/>
                <a:cs typeface="Inconsolata"/>
                <a:sym typeface="Inconsolata"/>
              </a:rPr>
              <a:t>flex-direction: row;</a:t>
            </a:r>
            <a:endParaRPr b="1">
              <a:latin typeface="Inconsolata"/>
              <a:ea typeface="Inconsolata"/>
              <a:cs typeface="Inconsolata"/>
              <a:sym typeface="Inconsolata"/>
            </a:endParaRPr>
          </a:p>
        </p:txBody>
      </p:sp>
      <p:sp>
        <p:nvSpPr>
          <p:cNvPr id="564" name="Google Shape;564;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65" name="Google Shape;565;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66" name="Google Shape;566;p60"/>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67" name="Google Shape;567;p60"/>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68" name="Google Shape;568;p60"/>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69" name="Google Shape;569;p60"/>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70" name="Google Shape;570;p60"/>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71" name="Google Shape;571;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flip rows, too! This is very advantageous for users accustomed to right-to-left languages.</a:t>
            </a:r>
            <a:endParaRPr/>
          </a:p>
          <a:p>
            <a:pPr marL="0" lvl="0" indent="0" algn="l" rtl="0">
              <a:spcBef>
                <a:spcPts val="1600"/>
              </a:spcBef>
              <a:spcAft>
                <a:spcPts val="1600"/>
              </a:spcAft>
              <a:buNone/>
            </a:pPr>
            <a:r>
              <a:rPr lang="en" b="1">
                <a:latin typeface="Inconsolata"/>
                <a:ea typeface="Inconsolata"/>
                <a:cs typeface="Inconsolata"/>
                <a:sym typeface="Inconsolata"/>
              </a:rPr>
              <a:t>flex-direction: row-reverse;</a:t>
            </a:r>
            <a:endParaRPr b="1">
              <a:latin typeface="Inconsolata"/>
              <a:ea typeface="Inconsolata"/>
              <a:cs typeface="Inconsolata"/>
              <a:sym typeface="Inconsolata"/>
            </a:endParaRPr>
          </a:p>
        </p:txBody>
      </p:sp>
      <p:sp>
        <p:nvSpPr>
          <p:cNvPr id="577" name="Google Shape;577;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78" name="Google Shape;578;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sp>
        <p:nvSpPr>
          <p:cNvPr id="579" name="Google Shape;579;p6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80" name="Google Shape;580;p61"/>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81" name="Google Shape;581;p61"/>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82" name="Google Shape;582;p61"/>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83" name="Google Shape;583;p61"/>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84" name="Google Shape;584;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2"/>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default, all boxes are stuffed into one row.</a:t>
            </a:r>
            <a:endParaRPr/>
          </a:p>
          <a:p>
            <a:pPr marL="0" lvl="0" indent="0" algn="l" rtl="0">
              <a:spcBef>
                <a:spcPts val="1600"/>
              </a:spcBef>
              <a:spcAft>
                <a:spcPts val="1600"/>
              </a:spcAft>
              <a:buNone/>
            </a:pPr>
            <a:r>
              <a:rPr lang="en" b="1">
                <a:latin typeface="Inconsolata"/>
                <a:ea typeface="Inconsolata"/>
                <a:cs typeface="Inconsolata"/>
                <a:sym typeface="Inconsolata"/>
              </a:rPr>
              <a:t>flex-wrap: nowrap;</a:t>
            </a:r>
            <a:endParaRPr>
              <a:latin typeface="Inconsolata"/>
              <a:ea typeface="Inconsolata"/>
              <a:cs typeface="Inconsolata"/>
              <a:sym typeface="Inconsolata"/>
            </a:endParaRPr>
          </a:p>
        </p:txBody>
      </p:sp>
      <p:sp>
        <p:nvSpPr>
          <p:cNvPr id="590" name="Google Shape;590;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endParaRPr>
              <a:latin typeface="Inconsolata"/>
              <a:ea typeface="Inconsolata"/>
              <a:cs typeface="Inconsolata"/>
              <a:sym typeface="Inconsolata"/>
            </a:endParaRPr>
          </a:p>
        </p:txBody>
      </p:sp>
      <p:sp>
        <p:nvSpPr>
          <p:cNvPr id="591" name="Google Shape;591;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92" name="Google Shape;592;p62"/>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93" name="Google Shape;593;p62"/>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94" name="Google Shape;594;p62"/>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95" name="Google Shape;595;p62"/>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96" name="Google Shape;596;p62"/>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97" name="Google Shape;597;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3"/>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03" name="Google Shape;603;p63"/>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you can make them pop out into additional rows as needed.</a:t>
            </a:r>
            <a:endParaRPr/>
          </a:p>
          <a:p>
            <a:pPr marL="0" lvl="0" indent="0" algn="l" rtl="0">
              <a:spcBef>
                <a:spcPts val="1600"/>
              </a:spcBef>
              <a:spcAft>
                <a:spcPts val="1600"/>
              </a:spcAft>
              <a:buNone/>
            </a:pPr>
            <a:r>
              <a:rPr lang="en" b="1">
                <a:latin typeface="Inconsolata"/>
                <a:ea typeface="Inconsolata"/>
                <a:cs typeface="Inconsolata"/>
                <a:sym typeface="Inconsolata"/>
              </a:rPr>
              <a:t>flex-wrap: wrap;</a:t>
            </a:r>
            <a:endParaRPr>
              <a:latin typeface="Inconsolata"/>
              <a:ea typeface="Inconsolata"/>
              <a:cs typeface="Inconsolata"/>
              <a:sym typeface="Inconsolata"/>
            </a:endParaRPr>
          </a:p>
        </p:txBody>
      </p:sp>
      <p:sp>
        <p:nvSpPr>
          <p:cNvPr id="604" name="Google Shape;60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05" name="Google Shape;605;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
        <p:nvSpPr>
          <p:cNvPr id="606" name="Google Shape;606;p63"/>
          <p:cNvSpPr/>
          <p:nvPr/>
        </p:nvSpPr>
        <p:spPr>
          <a:xfrm>
            <a:off x="5042375" y="1709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07" name="Google Shape;607;p63"/>
          <p:cNvSpPr/>
          <p:nvPr/>
        </p:nvSpPr>
        <p:spPr>
          <a:xfrm>
            <a:off x="5925779" y="1709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08" name="Google Shape;608;p63"/>
          <p:cNvSpPr/>
          <p:nvPr/>
        </p:nvSpPr>
        <p:spPr>
          <a:xfrm>
            <a:off x="6827355" y="1709175"/>
            <a:ext cx="16167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09" name="Google Shape;609;p63"/>
          <p:cNvSpPr/>
          <p:nvPr/>
        </p:nvSpPr>
        <p:spPr>
          <a:xfrm>
            <a:off x="5042375" y="2333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10" name="Google Shape;610;p63"/>
          <p:cNvSpPr/>
          <p:nvPr/>
        </p:nvSpPr>
        <p:spPr>
          <a:xfrm>
            <a:off x="5662636" y="2333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11" name="Google Shape;611;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4"/>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17" name="Google Shape;617;p64"/>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can display right to left and bottom to top </a:t>
            </a:r>
            <a:r>
              <a:rPr lang="en">
                <a:solidFill>
                  <a:schemeClr val="dk1"/>
                </a:solidFill>
              </a:rPr>
              <a:t>as well</a:t>
            </a:r>
            <a:r>
              <a:rPr lang="en"/>
              <a:t>.</a:t>
            </a:r>
            <a:endParaRPr/>
          </a:p>
          <a:p>
            <a:pPr marL="0" lvl="0" indent="0" algn="l" rtl="0">
              <a:spcBef>
                <a:spcPts val="1600"/>
              </a:spcBef>
              <a:spcAft>
                <a:spcPts val="1600"/>
              </a:spcAft>
              <a:buNone/>
            </a:pPr>
            <a:r>
              <a:rPr lang="en" b="1">
                <a:latin typeface="Inconsolata"/>
                <a:ea typeface="Inconsolata"/>
                <a:cs typeface="Inconsolata"/>
                <a:sym typeface="Inconsolata"/>
              </a:rPr>
              <a:t>flex-wrap: wrap-reverse;</a:t>
            </a:r>
            <a:endParaRPr>
              <a:latin typeface="Inconsolata"/>
              <a:ea typeface="Inconsolata"/>
              <a:cs typeface="Inconsolata"/>
              <a:sym typeface="Inconsolata"/>
            </a:endParaRPr>
          </a:p>
        </p:txBody>
      </p:sp>
      <p:sp>
        <p:nvSpPr>
          <p:cNvPr id="618" name="Google Shape;618;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19" name="Google Shape;619;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620" name="Google Shape;620;p64"/>
          <p:cNvSpPr/>
          <p:nvPr/>
        </p:nvSpPr>
        <p:spPr>
          <a:xfrm>
            <a:off x="5042375" y="2333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21" name="Google Shape;621;p64"/>
          <p:cNvSpPr/>
          <p:nvPr/>
        </p:nvSpPr>
        <p:spPr>
          <a:xfrm>
            <a:off x="5925779" y="2333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22" name="Google Shape;622;p64"/>
          <p:cNvSpPr/>
          <p:nvPr/>
        </p:nvSpPr>
        <p:spPr>
          <a:xfrm>
            <a:off x="6827355" y="2333175"/>
            <a:ext cx="16167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23" name="Google Shape;623;p64"/>
          <p:cNvSpPr/>
          <p:nvPr/>
        </p:nvSpPr>
        <p:spPr>
          <a:xfrm>
            <a:off x="5042375" y="1709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24" name="Google Shape;624;p64"/>
          <p:cNvSpPr/>
          <p:nvPr/>
        </p:nvSpPr>
        <p:spPr>
          <a:xfrm>
            <a:off x="5662636" y="1709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25" name="Google Shape;62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5"/>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31" name="Google Shape;631;p65"/>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controls how boxes are spaced in flexbox rows/columns. </a:t>
            </a:r>
            <a:endParaRPr/>
          </a:p>
          <a:p>
            <a:pPr marL="0" lvl="0" indent="0" algn="l" rtl="0">
              <a:spcBef>
                <a:spcPts val="1600"/>
              </a:spcBef>
              <a:spcAft>
                <a:spcPts val="0"/>
              </a:spcAft>
              <a:buNone/>
            </a:pPr>
            <a:r>
              <a:rPr lang="en" b="1">
                <a:latin typeface="Inconsolata"/>
                <a:ea typeface="Inconsolata"/>
                <a:cs typeface="Inconsolata"/>
                <a:sym typeface="Inconsolata"/>
              </a:rPr>
              <a:t>flex-start</a:t>
            </a:r>
            <a:r>
              <a:rPr lang="en"/>
              <a:t> pushes everything toward the start direction.</a:t>
            </a:r>
            <a:endParaRPr/>
          </a:p>
          <a:p>
            <a:pPr marL="0" lvl="0" indent="0" algn="l" rtl="0">
              <a:spcBef>
                <a:spcPts val="1600"/>
              </a:spcBef>
              <a:spcAft>
                <a:spcPts val="1600"/>
              </a:spcAft>
              <a:buNone/>
            </a:pPr>
            <a:r>
              <a:rPr lang="en" b="1">
                <a:latin typeface="Inconsolata"/>
                <a:ea typeface="Inconsolata"/>
                <a:cs typeface="Inconsolata"/>
                <a:sym typeface="Inconsolata"/>
              </a:rPr>
              <a:t>justify-content: flex-start;</a:t>
            </a:r>
            <a:endParaRPr>
              <a:latin typeface="Inconsolata"/>
              <a:ea typeface="Inconsolata"/>
              <a:cs typeface="Inconsolata"/>
              <a:sym typeface="Inconsolata"/>
            </a:endParaRPr>
          </a:p>
        </p:txBody>
      </p:sp>
      <p:sp>
        <p:nvSpPr>
          <p:cNvPr id="632" name="Google Shape;632;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endParaRPr>
              <a:latin typeface="Inconsolata"/>
              <a:ea typeface="Inconsolata"/>
              <a:cs typeface="Inconsolata"/>
              <a:sym typeface="Inconsolata"/>
            </a:endParaRPr>
          </a:p>
        </p:txBody>
      </p:sp>
      <p:sp>
        <p:nvSpPr>
          <p:cNvPr id="633" name="Google Shape;633;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
        <p:nvSpPr>
          <p:cNvPr id="634" name="Google Shape;634;p65"/>
          <p:cNvSpPr/>
          <p:nvPr/>
        </p:nvSpPr>
        <p:spPr>
          <a:xfrm>
            <a:off x="491760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35" name="Google Shape;635;p65"/>
          <p:cNvSpPr/>
          <p:nvPr/>
        </p:nvSpPr>
        <p:spPr>
          <a:xfrm>
            <a:off x="575274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36" name="Google Shape;636;p65"/>
          <p:cNvSpPr/>
          <p:nvPr/>
        </p:nvSpPr>
        <p:spPr>
          <a:xfrm>
            <a:off x="66050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37" name="Google Shape;637;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6"/>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Centering is easy! Note, however, that auto margins don't work in flex land.</a:t>
            </a:r>
            <a:endParaRPr/>
          </a:p>
          <a:p>
            <a:pPr marL="0" lvl="0" indent="0" algn="l" rtl="0">
              <a:spcBef>
                <a:spcPts val="1600"/>
              </a:spcBef>
              <a:spcAft>
                <a:spcPts val="0"/>
              </a:spcAft>
              <a:buNone/>
            </a:pPr>
            <a:r>
              <a:rPr lang="en"/>
              <a:t>Either go flex all the way or don’t go flex at all.</a:t>
            </a:r>
            <a:endParaRPr/>
          </a:p>
          <a:p>
            <a:pPr marL="0" lvl="0" indent="0" algn="l" rtl="0">
              <a:spcBef>
                <a:spcPts val="1600"/>
              </a:spcBef>
              <a:spcAft>
                <a:spcPts val="1600"/>
              </a:spcAft>
              <a:buNone/>
            </a:pPr>
            <a:r>
              <a:rPr lang="en" b="1">
                <a:latin typeface="Inconsolata"/>
                <a:ea typeface="Inconsolata"/>
                <a:cs typeface="Inconsolata"/>
                <a:sym typeface="Inconsolata"/>
              </a:rPr>
              <a:t>justify-content: center;</a:t>
            </a:r>
            <a:endParaRPr>
              <a:latin typeface="Inconsolata"/>
              <a:ea typeface="Inconsolata"/>
              <a:cs typeface="Inconsolata"/>
              <a:sym typeface="Inconsolata"/>
            </a:endParaRPr>
          </a:p>
        </p:txBody>
      </p:sp>
      <p:sp>
        <p:nvSpPr>
          <p:cNvPr id="643" name="Google Shape;643;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justify-content</a:t>
            </a:r>
            <a:r>
              <a:rPr lang="en"/>
              <a:t> (Cont.)</a:t>
            </a:r>
            <a:endParaRPr/>
          </a:p>
        </p:txBody>
      </p:sp>
      <p:sp>
        <p:nvSpPr>
          <p:cNvPr id="644" name="Google Shape;644;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645" name="Google Shape;645;p66"/>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46" name="Google Shape;646;p66"/>
          <p:cNvSpPr/>
          <p:nvPr/>
        </p:nvSpPr>
        <p:spPr>
          <a:xfrm>
            <a:off x="556427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47" name="Google Shape;647;p66"/>
          <p:cNvSpPr/>
          <p:nvPr/>
        </p:nvSpPr>
        <p:spPr>
          <a:xfrm>
            <a:off x="63994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48" name="Google Shape;648;p66"/>
          <p:cNvSpPr/>
          <p:nvPr/>
        </p:nvSpPr>
        <p:spPr>
          <a:xfrm>
            <a:off x="72517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49" name="Google Shape;649;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7"/>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everything to the end direction with </a:t>
            </a:r>
            <a:r>
              <a:rPr lang="en" b="1">
                <a:solidFill>
                  <a:schemeClr val="dk1"/>
                </a:solidFill>
                <a:latin typeface="Inconsolata"/>
                <a:ea typeface="Inconsolata"/>
                <a:cs typeface="Inconsolata"/>
                <a:sym typeface="Inconsolata"/>
              </a:rPr>
              <a:t>flex-end</a:t>
            </a:r>
            <a:r>
              <a:rPr lang="en"/>
              <a:t>.</a:t>
            </a:r>
            <a:endParaRPr/>
          </a:p>
          <a:p>
            <a:pPr marL="0" lvl="0" indent="0" algn="l" rtl="0">
              <a:spcBef>
                <a:spcPts val="1600"/>
              </a:spcBef>
              <a:spcAft>
                <a:spcPts val="0"/>
              </a:spcAft>
              <a:buNone/>
            </a:pPr>
            <a:r>
              <a:rPr lang="en"/>
              <a:t>This is similar to </a:t>
            </a:r>
            <a:r>
              <a:rPr lang="en" b="1">
                <a:latin typeface="Inconsolata"/>
                <a:ea typeface="Inconsolata"/>
                <a:cs typeface="Inconsolata"/>
                <a:sym typeface="Inconsolata"/>
              </a:rPr>
              <a:t>text-align: right</a:t>
            </a:r>
            <a:r>
              <a:rPr lang="en">
                <a:latin typeface="Inconsolata"/>
                <a:ea typeface="Inconsolata"/>
                <a:cs typeface="Inconsolata"/>
                <a:sym typeface="Inconsolata"/>
              </a:rPr>
              <a:t>;</a:t>
            </a:r>
            <a:r>
              <a:rPr lang="en"/>
              <a:t> but for layouts!</a:t>
            </a:r>
            <a:endParaRPr/>
          </a:p>
          <a:p>
            <a:pPr marL="0" lvl="0" indent="0" algn="l" rtl="0">
              <a:spcBef>
                <a:spcPts val="1600"/>
              </a:spcBef>
              <a:spcAft>
                <a:spcPts val="1600"/>
              </a:spcAft>
              <a:buNone/>
            </a:pPr>
            <a:r>
              <a:rPr lang="en" b="1">
                <a:latin typeface="Inconsolata"/>
                <a:ea typeface="Inconsolata"/>
                <a:cs typeface="Inconsolata"/>
                <a:sym typeface="Inconsolata"/>
              </a:rPr>
              <a:t>justify-content: flex-end;</a:t>
            </a:r>
            <a:endParaRPr>
              <a:latin typeface="Inconsolata"/>
              <a:ea typeface="Inconsolata"/>
              <a:cs typeface="Inconsolata"/>
              <a:sym typeface="Inconsolata"/>
            </a:endParaRPr>
          </a:p>
        </p:txBody>
      </p:sp>
      <p:sp>
        <p:nvSpPr>
          <p:cNvPr id="655" name="Google Shape;655;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56" name="Google Shape;656;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
        <p:nvSpPr>
          <p:cNvPr id="657" name="Google Shape;657;p67"/>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58" name="Google Shape;658;p67"/>
          <p:cNvSpPr/>
          <p:nvPr/>
        </p:nvSpPr>
        <p:spPr>
          <a:xfrm>
            <a:off x="615667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59" name="Google Shape;659;p67"/>
          <p:cNvSpPr/>
          <p:nvPr/>
        </p:nvSpPr>
        <p:spPr>
          <a:xfrm>
            <a:off x="69918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60" name="Google Shape;660;p67"/>
          <p:cNvSpPr/>
          <p:nvPr/>
        </p:nvSpPr>
        <p:spPr>
          <a:xfrm>
            <a:off x="78441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61" name="Google Shape;66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body" idx="4294967295"/>
          </p:nvPr>
        </p:nvSpPr>
        <p:spPr>
          <a:xfrm>
            <a:off x="457200" y="1143000"/>
            <a:ext cx="4711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stuff as far apart as </a:t>
            </a:r>
            <a:br>
              <a:rPr lang="en"/>
            </a:br>
            <a:r>
              <a:rPr lang="en"/>
              <a:t>possible using:</a:t>
            </a:r>
            <a:endParaRPr/>
          </a:p>
          <a:p>
            <a:pPr marL="0" lvl="0" indent="0" algn="l" rtl="0">
              <a:spcBef>
                <a:spcPts val="1600"/>
              </a:spcBef>
              <a:spcAft>
                <a:spcPts val="1600"/>
              </a:spcAft>
              <a:buNone/>
            </a:pPr>
            <a:r>
              <a:rPr lang="en" b="1">
                <a:latin typeface="Inconsolata"/>
                <a:ea typeface="Inconsolata"/>
                <a:cs typeface="Inconsolata"/>
                <a:sym typeface="Inconsolata"/>
              </a:rPr>
              <a:t>justify-content: space-between;</a:t>
            </a:r>
            <a:endParaRPr>
              <a:latin typeface="Inconsolata"/>
              <a:ea typeface="Inconsolata"/>
              <a:cs typeface="Inconsolata"/>
              <a:sym typeface="Inconsolata"/>
            </a:endParaRPr>
          </a:p>
        </p:txBody>
      </p:sp>
      <p:sp>
        <p:nvSpPr>
          <p:cNvPr id="667" name="Google Shape;667;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68" name="Google Shape;668;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
        <p:nvSpPr>
          <p:cNvPr id="669" name="Google Shape;669;p68"/>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70" name="Google Shape;670;p68"/>
          <p:cNvSpPr/>
          <p:nvPr/>
        </p:nvSpPr>
        <p:spPr>
          <a:xfrm>
            <a:off x="498892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71" name="Google Shape;671;p68"/>
          <p:cNvSpPr/>
          <p:nvPr/>
        </p:nvSpPr>
        <p:spPr>
          <a:xfrm>
            <a:off x="64165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72" name="Google Shape;672;p68"/>
          <p:cNvSpPr/>
          <p:nvPr/>
        </p:nvSpPr>
        <p:spPr>
          <a:xfrm>
            <a:off x="78441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73" name="Google Shape;673;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9"/>
          <p:cNvSpPr txBox="1">
            <a:spLocks noGrp="1"/>
          </p:cNvSpPr>
          <p:nvPr>
            <p:ph type="body" idx="4294967295"/>
          </p:nvPr>
        </p:nvSpPr>
        <p:spPr>
          <a:xfrm>
            <a:off x="457200" y="1143000"/>
            <a:ext cx="391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with respect to total row/column width, leaving equal spacing between each item.</a:t>
            </a:r>
            <a:endParaRPr/>
          </a:p>
          <a:p>
            <a:pPr marL="0" lvl="0" indent="0" algn="l" rtl="0">
              <a:spcBef>
                <a:spcPts val="1600"/>
              </a:spcBef>
              <a:spcAft>
                <a:spcPts val="1600"/>
              </a:spcAft>
              <a:buNone/>
            </a:pPr>
            <a:r>
              <a:rPr lang="en" b="1">
                <a:latin typeface="Inconsolata"/>
                <a:ea typeface="Inconsolata"/>
                <a:cs typeface="Inconsolata"/>
                <a:sym typeface="Inconsolata"/>
              </a:rPr>
              <a:t>justify-content: space-around;</a:t>
            </a:r>
            <a:endParaRPr b="1">
              <a:latin typeface="Inconsolata"/>
              <a:ea typeface="Inconsolata"/>
              <a:cs typeface="Inconsolata"/>
              <a:sym typeface="Inconsolata"/>
            </a:endParaRPr>
          </a:p>
        </p:txBody>
      </p:sp>
      <p:sp>
        <p:nvSpPr>
          <p:cNvPr id="679" name="Google Shape;679;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80" name="Google Shape;680;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681" name="Google Shape;681;p69"/>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82" name="Google Shape;682;p69"/>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83" name="Google Shape;683;p69"/>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84" name="Google Shape;684;p69"/>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85" name="Google Shape;68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0"/>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children items vertically.</a:t>
            </a:r>
            <a:endParaRPr/>
          </a:p>
          <a:p>
            <a:pPr marL="0" lvl="0" indent="0" algn="l" rtl="0">
              <a:spcBef>
                <a:spcPts val="1600"/>
              </a:spcBef>
              <a:spcAft>
                <a:spcPts val="1600"/>
              </a:spcAft>
              <a:buNone/>
            </a:pPr>
            <a:r>
              <a:rPr lang="en" b="1">
                <a:latin typeface="Inconsolata"/>
                <a:ea typeface="Inconsolata"/>
                <a:cs typeface="Inconsolata"/>
                <a:sym typeface="Inconsolata"/>
              </a:rPr>
              <a:t>align-items: center;</a:t>
            </a:r>
            <a:endParaRPr>
              <a:latin typeface="Inconsolata"/>
              <a:ea typeface="Inconsolata"/>
              <a:cs typeface="Inconsolata"/>
              <a:sym typeface="Inconsolata"/>
            </a:endParaRPr>
          </a:p>
        </p:txBody>
      </p:sp>
      <p:sp>
        <p:nvSpPr>
          <p:cNvPr id="691" name="Google Shape;691;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endParaRPr>
              <a:latin typeface="Inconsolata"/>
              <a:ea typeface="Inconsolata"/>
              <a:cs typeface="Inconsolata"/>
              <a:sym typeface="Inconsolata"/>
            </a:endParaRPr>
          </a:p>
        </p:txBody>
      </p:sp>
      <p:sp>
        <p:nvSpPr>
          <p:cNvPr id="692" name="Google Shape;692;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
        <p:nvSpPr>
          <p:cNvPr id="693" name="Google Shape;693;p70"/>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94" name="Google Shape;694;p70"/>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95" name="Google Shape;695;p70"/>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96" name="Google Shape;696;p70"/>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97" name="Google Shape;697;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 children with the top of the box, even if they have different heights.</a:t>
            </a:r>
            <a:endParaRPr/>
          </a:p>
          <a:p>
            <a:pPr marL="0" lvl="0" indent="0" algn="l" rtl="0">
              <a:spcBef>
                <a:spcPts val="1600"/>
              </a:spcBef>
              <a:spcAft>
                <a:spcPts val="1600"/>
              </a:spcAft>
              <a:buNone/>
            </a:pPr>
            <a:r>
              <a:rPr lang="en" b="1">
                <a:latin typeface="Inconsolata"/>
                <a:ea typeface="Inconsolata"/>
                <a:cs typeface="Inconsolata"/>
                <a:sym typeface="Inconsolata"/>
              </a:rPr>
              <a:t>align-items: flex-start;</a:t>
            </a:r>
            <a:endParaRPr>
              <a:latin typeface="Inconsolata"/>
              <a:ea typeface="Inconsolata"/>
              <a:cs typeface="Inconsolata"/>
              <a:sym typeface="Inconsolata"/>
            </a:endParaRPr>
          </a:p>
        </p:txBody>
      </p:sp>
      <p:sp>
        <p:nvSpPr>
          <p:cNvPr id="703" name="Google Shape;703;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04" name="Google Shape;704;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705" name="Google Shape;705;p7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06" name="Google Shape;706;p71"/>
          <p:cNvSpPr/>
          <p:nvPr/>
        </p:nvSpPr>
        <p:spPr>
          <a:xfrm>
            <a:off x="5203250" y="1416813"/>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07" name="Google Shape;707;p71"/>
          <p:cNvSpPr/>
          <p:nvPr/>
        </p:nvSpPr>
        <p:spPr>
          <a:xfrm>
            <a:off x="6408000" y="1416832"/>
            <a:ext cx="684600" cy="108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08" name="Google Shape;708;p71"/>
          <p:cNvSpPr/>
          <p:nvPr/>
        </p:nvSpPr>
        <p:spPr>
          <a:xfrm>
            <a:off x="7612750" y="1416820"/>
            <a:ext cx="6846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09" name="Google Shape;709;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72"/>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Bottom align children, even if they have different heights.</a:t>
            </a:r>
            <a:endParaRPr/>
          </a:p>
          <a:p>
            <a:pPr marL="0" lvl="0" indent="0" algn="l" rtl="0">
              <a:spcBef>
                <a:spcPts val="1600"/>
              </a:spcBef>
              <a:spcAft>
                <a:spcPts val="1600"/>
              </a:spcAft>
              <a:buNone/>
            </a:pPr>
            <a:r>
              <a:rPr lang="en" b="1">
                <a:latin typeface="Inconsolata"/>
                <a:ea typeface="Inconsolata"/>
                <a:cs typeface="Inconsolata"/>
                <a:sym typeface="Inconsolata"/>
              </a:rPr>
              <a:t>align-items: flex-end;</a:t>
            </a:r>
            <a:endParaRPr>
              <a:latin typeface="Inconsolata"/>
              <a:ea typeface="Inconsolata"/>
              <a:cs typeface="Inconsolata"/>
              <a:sym typeface="Inconsolata"/>
            </a:endParaRPr>
          </a:p>
        </p:txBody>
      </p:sp>
      <p:sp>
        <p:nvSpPr>
          <p:cNvPr id="715" name="Google Shape;715;p7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16" name="Google Shape;716;p7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717" name="Google Shape;717;p72"/>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18" name="Google Shape;718;p72"/>
          <p:cNvSpPr/>
          <p:nvPr/>
        </p:nvSpPr>
        <p:spPr>
          <a:xfrm>
            <a:off x="5203250" y="24232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19" name="Google Shape;719;p72"/>
          <p:cNvSpPr/>
          <p:nvPr/>
        </p:nvSpPr>
        <p:spPr>
          <a:xfrm>
            <a:off x="6408000" y="2029657"/>
            <a:ext cx="684600" cy="108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20" name="Google Shape;720;p72"/>
          <p:cNvSpPr/>
          <p:nvPr/>
        </p:nvSpPr>
        <p:spPr>
          <a:xfrm>
            <a:off x="7612750" y="2684695"/>
            <a:ext cx="6846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21" name="Google Shape;721;p7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73"/>
          <p:cNvSpPr txBox="1">
            <a:spLocks noGrp="1"/>
          </p:cNvSpPr>
          <p:nvPr>
            <p:ph type="body" idx="4294967295"/>
          </p:nvPr>
        </p:nvSpPr>
        <p:spPr>
          <a:xfrm>
            <a:off x="457200" y="1143000"/>
            <a:ext cx="37770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 children by the middle baseline of the text in the child.</a:t>
            </a:r>
            <a:endParaRPr/>
          </a:p>
          <a:p>
            <a:pPr marL="0" lvl="0" indent="0" algn="l" rtl="0">
              <a:spcBef>
                <a:spcPts val="1600"/>
              </a:spcBef>
              <a:spcAft>
                <a:spcPts val="0"/>
              </a:spcAft>
              <a:buNone/>
            </a:pPr>
            <a:r>
              <a:rPr lang="en" b="1" i="1"/>
              <a:t>Note</a:t>
            </a:r>
            <a:r>
              <a:rPr lang="en" i="1"/>
              <a:t>: The orange line is for demonstration only — you won’t see this IRL.</a:t>
            </a:r>
            <a:endParaRPr i="1"/>
          </a:p>
          <a:p>
            <a:pPr marL="0" lvl="0" indent="0" algn="l" rtl="0">
              <a:spcBef>
                <a:spcPts val="1600"/>
              </a:spcBef>
              <a:spcAft>
                <a:spcPts val="1600"/>
              </a:spcAft>
              <a:buNone/>
            </a:pPr>
            <a:r>
              <a:rPr lang="en" b="1">
                <a:latin typeface="Inconsolata"/>
                <a:ea typeface="Inconsolata"/>
                <a:cs typeface="Inconsolata"/>
                <a:sym typeface="Inconsolata"/>
              </a:rPr>
              <a:t>align-items: baseline;</a:t>
            </a:r>
            <a:endParaRPr>
              <a:latin typeface="Inconsolata"/>
              <a:ea typeface="Inconsolata"/>
              <a:cs typeface="Inconsolata"/>
              <a:sym typeface="Inconsolata"/>
            </a:endParaRPr>
          </a:p>
        </p:txBody>
      </p:sp>
      <p:sp>
        <p:nvSpPr>
          <p:cNvPr id="727" name="Google Shape;727;p7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28" name="Google Shape;728;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729" name="Google Shape;729;p73"/>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30" name="Google Shape;730;p73"/>
          <p:cNvSpPr/>
          <p:nvPr/>
        </p:nvSpPr>
        <p:spPr>
          <a:xfrm>
            <a:off x="5203250" y="1926375"/>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31" name="Google Shape;731;p73"/>
          <p:cNvSpPr/>
          <p:nvPr/>
        </p:nvSpPr>
        <p:spPr>
          <a:xfrm>
            <a:off x="6408000" y="2069850"/>
            <a:ext cx="684600" cy="10842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32" name="Google Shape;732;p73"/>
          <p:cNvSpPr/>
          <p:nvPr/>
        </p:nvSpPr>
        <p:spPr>
          <a:xfrm>
            <a:off x="7612750" y="1926375"/>
            <a:ext cx="684600" cy="539100"/>
          </a:xfrm>
          <a:prstGeom prst="rect">
            <a:avLst/>
          </a:prstGeom>
          <a:solidFill>
            <a:srgbClr val="FFFFFF"/>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cxnSp>
        <p:nvCxnSpPr>
          <p:cNvPr id="733" name="Google Shape;733;p73"/>
          <p:cNvCxnSpPr/>
          <p:nvPr/>
        </p:nvCxnSpPr>
        <p:spPr>
          <a:xfrm>
            <a:off x="5009775" y="2385250"/>
            <a:ext cx="3494400" cy="0"/>
          </a:xfrm>
          <a:prstGeom prst="straightConnector1">
            <a:avLst/>
          </a:prstGeom>
          <a:noFill/>
          <a:ln w="9525" cap="flat" cmpd="sng">
            <a:solidFill>
              <a:srgbClr val="FF9900"/>
            </a:solidFill>
            <a:prstDash val="solid"/>
            <a:round/>
            <a:headEnd type="none" w="med" len="med"/>
            <a:tailEnd type="none" w="med" len="med"/>
          </a:ln>
        </p:spPr>
      </p:cxnSp>
      <p:sp>
        <p:nvSpPr>
          <p:cNvPr id="734" name="Google Shape;734;p7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Flexbox</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9795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flexbox rules in CSS, allowing for flexible, modern layouts.</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544275" y="1164500"/>
            <a:ext cx="42345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b="1">
              <a:solidFill>
                <a:schemeClr val="dk1"/>
              </a:solidFill>
            </a:endParaRPr>
          </a:p>
          <a:p>
            <a:pPr marL="457200" lvl="0" indent="-317500" algn="l" rtl="0">
              <a:lnSpc>
                <a:spcPct val="100000"/>
              </a:lnSpc>
              <a:spcBef>
                <a:spcPts val="1600"/>
              </a:spcBef>
              <a:spcAft>
                <a:spcPts val="0"/>
              </a:spcAft>
              <a:buClr>
                <a:schemeClr val="dk1"/>
              </a:buClr>
              <a:buSzPts val="1400"/>
              <a:buChar char="●"/>
            </a:pPr>
            <a:r>
              <a:rPr lang="en" sz="1400">
                <a:solidFill>
                  <a:schemeClr val="dk1"/>
                </a:solidFill>
              </a:rPr>
              <a:t>Use flexbox properties to create responsive layouts.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Apply flexbox properties to container elements to organize </a:t>
            </a:r>
            <a:r>
              <a:rPr lang="en" sz="1400" b="1">
                <a:solidFill>
                  <a:schemeClr val="dk1"/>
                </a:solidFill>
                <a:latin typeface="Inconsolata"/>
                <a:ea typeface="Inconsolata"/>
                <a:cs typeface="Inconsolata"/>
                <a:sym typeface="Inconsolata"/>
              </a:rPr>
              <a:t>flex-item</a:t>
            </a:r>
            <a:r>
              <a:rPr lang="en" sz="1400">
                <a:solidFill>
                  <a:schemeClr val="dk1"/>
                </a:solidFill>
              </a:rPr>
              <a:t> elements.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Apply flexbox properties to </a:t>
            </a:r>
            <a:r>
              <a:rPr lang="en" sz="1400" b="1">
                <a:solidFill>
                  <a:schemeClr val="dk1"/>
                </a:solidFill>
                <a:latin typeface="Inconsolata"/>
                <a:ea typeface="Inconsolata"/>
                <a:cs typeface="Inconsolata"/>
                <a:sym typeface="Inconsolata"/>
              </a:rPr>
              <a:t>flex-item</a:t>
            </a:r>
            <a:r>
              <a:rPr lang="en" sz="1400">
                <a:solidFill>
                  <a:schemeClr val="dk1"/>
                </a:solidFill>
                <a:latin typeface="Inconsolata"/>
                <a:ea typeface="Inconsolata"/>
                <a:cs typeface="Inconsolata"/>
                <a:sym typeface="Inconsolata"/>
              </a:rPr>
              <a:t>s</a:t>
            </a:r>
            <a:r>
              <a:rPr lang="en" sz="1400">
                <a:solidFill>
                  <a:schemeClr val="dk1"/>
                </a:solidFill>
              </a:rPr>
              <a:t> to differentiate unique elements.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74"/>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Stretch children to fill the container.</a:t>
            </a:r>
            <a:endParaRPr/>
          </a:p>
          <a:p>
            <a:pPr marL="0" lvl="0" indent="0" algn="l" rtl="0">
              <a:spcBef>
                <a:spcPts val="1600"/>
              </a:spcBef>
              <a:spcAft>
                <a:spcPts val="1600"/>
              </a:spcAft>
              <a:buNone/>
            </a:pPr>
            <a:r>
              <a:rPr lang="en" b="1">
                <a:latin typeface="Inconsolata"/>
                <a:ea typeface="Inconsolata"/>
                <a:cs typeface="Inconsolata"/>
                <a:sym typeface="Inconsolata"/>
              </a:rPr>
              <a:t>align-content: stretch;</a:t>
            </a:r>
            <a:endParaRPr>
              <a:latin typeface="Inconsolata"/>
              <a:ea typeface="Inconsolata"/>
              <a:cs typeface="Inconsolata"/>
              <a:sym typeface="Inconsolata"/>
            </a:endParaRPr>
          </a:p>
        </p:txBody>
      </p:sp>
      <p:sp>
        <p:nvSpPr>
          <p:cNvPr id="740" name="Google Shape;740;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41" name="Google Shape;741;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742" name="Google Shape;742;p74"/>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43" name="Google Shape;743;p74"/>
          <p:cNvSpPr/>
          <p:nvPr/>
        </p:nvSpPr>
        <p:spPr>
          <a:xfrm>
            <a:off x="761275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44" name="Google Shape;744;p74"/>
          <p:cNvSpPr/>
          <p:nvPr/>
        </p:nvSpPr>
        <p:spPr>
          <a:xfrm>
            <a:off x="640800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45" name="Google Shape;745;p74"/>
          <p:cNvSpPr/>
          <p:nvPr/>
        </p:nvSpPr>
        <p:spPr>
          <a:xfrm>
            <a:off x="520325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46" name="Google Shape;746;p7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75"/>
          <p:cNvSpPr txBox="1">
            <a:spLocks noGrp="1"/>
          </p:cNvSpPr>
          <p:nvPr>
            <p:ph type="body" idx="4294967295"/>
          </p:nvPr>
        </p:nvSpPr>
        <p:spPr>
          <a:xfrm>
            <a:off x="457200" y="1059325"/>
            <a:ext cx="8050800" cy="107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Open up the layout challenge folder and review the PDF.  Build the first two layouts!</a:t>
            </a:r>
            <a:endParaRPr/>
          </a:p>
        </p:txBody>
      </p:sp>
      <p:sp>
        <p:nvSpPr>
          <p:cNvPr id="752" name="Google Shape;752;p7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Challenge Part 1</a:t>
            </a:r>
            <a:endParaRPr/>
          </a:p>
        </p:txBody>
      </p:sp>
      <p:sp>
        <p:nvSpPr>
          <p:cNvPr id="753" name="Google Shape;753;p7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
        <p:nvSpPr>
          <p:cNvPr id="754" name="Google Shape;754;p75"/>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755" name="Google Shape;755;p75"/>
          <p:cNvSpPr/>
          <p:nvPr/>
        </p:nvSpPr>
        <p:spPr>
          <a:xfrm>
            <a:off x="7532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04\02_layout_challenge\</a:t>
            </a:r>
            <a:r>
              <a:rPr lang="en-US" sz="1600" dirty="0" err="1">
                <a:latin typeface="Proxima Nova"/>
                <a:ea typeface="Proxima Nova"/>
                <a:cs typeface="Proxima Nova"/>
                <a:sym typeface="Proxima Nova"/>
              </a:rPr>
              <a:t>starter_code</a:t>
            </a:r>
            <a:endParaRPr lang="en" sz="1600" dirty="0">
              <a:latin typeface="Proxima Nova"/>
              <a:ea typeface="Proxima Nova"/>
              <a:cs typeface="Proxima Nova"/>
              <a:sym typeface="Proxima Nova"/>
            </a:endParaRPr>
          </a:p>
        </p:txBody>
      </p:sp>
      <p:sp>
        <p:nvSpPr>
          <p:cNvPr id="756" name="Google Shape;756;p75"/>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5"/>
          <p:cNvSpPr/>
          <p:nvPr/>
        </p:nvSpPr>
        <p:spPr>
          <a:xfrm>
            <a:off x="52195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04\02_layout_challenge</a:t>
            </a:r>
            <a:r>
              <a:rPr lang="en" sz="1600" dirty="0">
                <a:latin typeface="Proxima Nova"/>
                <a:ea typeface="Proxima Nova"/>
                <a:cs typeface="Proxima Nova"/>
                <a:sym typeface="Proxima Nova"/>
              </a:rPr>
              <a:t>\solution_code</a:t>
            </a:r>
            <a:endParaRPr sz="1600" dirty="0">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7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Child Properties Reference</a:t>
            </a:r>
            <a:endParaRPr/>
          </a:p>
        </p:txBody>
      </p:sp>
      <p:sp>
        <p:nvSpPr>
          <p:cNvPr id="763" name="Google Shape;763;p7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77"/>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the order in which children render within a row.</a:t>
            </a:r>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order: 3;</a:t>
            </a:r>
            <a:endParaRPr b="1">
              <a:latin typeface="Inconsolata"/>
              <a:ea typeface="Inconsolata"/>
              <a:cs typeface="Inconsolata"/>
              <a:sym typeface="Inconsolata"/>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order: 1;</a:t>
            </a:r>
            <a:endParaRPr b="1">
              <a:latin typeface="Inconsolata"/>
              <a:ea typeface="Inconsolata"/>
              <a:cs typeface="Inconsolata"/>
              <a:sym typeface="Inconsolata"/>
            </a:endParaRPr>
          </a:p>
          <a:p>
            <a:pPr marL="0" marR="0" lvl="0" indent="0" algn="l" rtl="0">
              <a:lnSpc>
                <a:spcPct val="115000"/>
              </a:lnSpc>
              <a:spcBef>
                <a:spcPts val="1600"/>
              </a:spcBef>
              <a:spcAft>
                <a:spcPts val="1600"/>
              </a:spcAft>
              <a:buNone/>
            </a:pPr>
            <a:r>
              <a:rPr lang="en" b="1">
                <a:latin typeface="Inconsolata"/>
                <a:ea typeface="Inconsolata"/>
                <a:cs typeface="Inconsolata"/>
                <a:sym typeface="Inconsolata"/>
              </a:rPr>
              <a:t>order: 2;</a:t>
            </a:r>
            <a:endParaRPr>
              <a:latin typeface="Inconsolata"/>
              <a:ea typeface="Inconsolata"/>
              <a:cs typeface="Inconsolata"/>
              <a:sym typeface="Inconsolata"/>
            </a:endParaRPr>
          </a:p>
        </p:txBody>
      </p:sp>
      <p:sp>
        <p:nvSpPr>
          <p:cNvPr id="769" name="Google Shape;769;p7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order</a:t>
            </a:r>
            <a:endParaRPr>
              <a:latin typeface="Inconsolata"/>
              <a:ea typeface="Inconsolata"/>
              <a:cs typeface="Inconsolata"/>
              <a:sym typeface="Inconsolata"/>
            </a:endParaRPr>
          </a:p>
        </p:txBody>
      </p:sp>
      <p:sp>
        <p:nvSpPr>
          <p:cNvPr id="770" name="Google Shape;770;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
        <p:nvSpPr>
          <p:cNvPr id="771" name="Google Shape;771;p77"/>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72" name="Google Shape;772;p77"/>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73" name="Google Shape;773;p77"/>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74" name="Google Shape;774;p77"/>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75" name="Google Shape;775;p7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78"/>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the rate at which individual children grow in width across viewports.</a:t>
            </a:r>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flex-grow: 2;</a:t>
            </a:r>
            <a:endParaRPr b="1">
              <a:latin typeface="Inconsolata"/>
              <a:ea typeface="Inconsolata"/>
              <a:cs typeface="Inconsolata"/>
              <a:sym typeface="Inconsolata"/>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flex-grow: 0.5;</a:t>
            </a:r>
            <a:endParaRPr b="1">
              <a:latin typeface="Inconsolata"/>
              <a:ea typeface="Inconsolata"/>
              <a:cs typeface="Inconsolata"/>
              <a:sym typeface="Inconsolata"/>
            </a:endParaRPr>
          </a:p>
          <a:p>
            <a:pPr marL="0" marR="0" lvl="0" indent="0" algn="l" rtl="0">
              <a:lnSpc>
                <a:spcPct val="115000"/>
              </a:lnSpc>
              <a:spcBef>
                <a:spcPts val="1600"/>
              </a:spcBef>
              <a:spcAft>
                <a:spcPts val="1600"/>
              </a:spcAft>
              <a:buNone/>
            </a:pPr>
            <a:r>
              <a:rPr lang="en" b="1">
                <a:latin typeface="Inconsolata"/>
                <a:ea typeface="Inconsolata"/>
                <a:cs typeface="Inconsolata"/>
                <a:sym typeface="Inconsolata"/>
              </a:rPr>
              <a:t>flex-grow: 1;</a:t>
            </a:r>
            <a:endParaRPr>
              <a:latin typeface="Inconsolata"/>
              <a:ea typeface="Inconsolata"/>
              <a:cs typeface="Inconsolata"/>
              <a:sym typeface="Inconsolata"/>
            </a:endParaRPr>
          </a:p>
        </p:txBody>
      </p:sp>
      <p:sp>
        <p:nvSpPr>
          <p:cNvPr id="781" name="Google Shape;781;p7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flex-grow</a:t>
            </a:r>
            <a:endParaRPr>
              <a:latin typeface="Inconsolata"/>
              <a:ea typeface="Inconsolata"/>
              <a:cs typeface="Inconsolata"/>
              <a:sym typeface="Inconsolata"/>
            </a:endParaRPr>
          </a:p>
        </p:txBody>
      </p:sp>
      <p:sp>
        <p:nvSpPr>
          <p:cNvPr id="782" name="Google Shape;782;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44</a:t>
            </a:fld>
            <a:r>
              <a:rPr lang="en"/>
              <a:t> | © 2020 General Assembly</a:t>
            </a:r>
            <a:endParaRPr/>
          </a:p>
        </p:txBody>
      </p:sp>
      <p:sp>
        <p:nvSpPr>
          <p:cNvPr id="783" name="Google Shape;783;p78"/>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84" name="Google Shape;784;p78"/>
          <p:cNvSpPr/>
          <p:nvPr/>
        </p:nvSpPr>
        <p:spPr>
          <a:xfrm>
            <a:off x="5055225" y="1946150"/>
            <a:ext cx="10635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85" name="Google Shape;785;p78"/>
          <p:cNvSpPr/>
          <p:nvPr/>
        </p:nvSpPr>
        <p:spPr>
          <a:xfrm>
            <a:off x="6259973" y="1946150"/>
            <a:ext cx="375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86" name="Google Shape;786;p78"/>
          <p:cNvSpPr/>
          <p:nvPr/>
        </p:nvSpPr>
        <p:spPr>
          <a:xfrm>
            <a:off x="67768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87" name="Google Shape;787;p78"/>
          <p:cNvSpPr/>
          <p:nvPr/>
        </p:nvSpPr>
        <p:spPr>
          <a:xfrm>
            <a:off x="7602673" y="1946150"/>
            <a:ext cx="8427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788" name="Google Shape;788;p7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79"/>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works like </a:t>
            </a:r>
            <a:r>
              <a:rPr lang="en" b="1">
                <a:solidFill>
                  <a:schemeClr val="dk1"/>
                </a:solidFill>
                <a:latin typeface="Inconsolata"/>
                <a:ea typeface="Inconsolata"/>
                <a:cs typeface="Inconsolata"/>
                <a:sym typeface="Inconsolata"/>
              </a:rPr>
              <a:t>align-items</a:t>
            </a:r>
            <a:r>
              <a:rPr lang="en"/>
              <a:t> but for an individual child, so you can override on a per-item basis.</a:t>
            </a:r>
            <a:endParaRPr/>
          </a:p>
          <a:p>
            <a:pPr marL="0" lvl="0" indent="0" algn="l" rtl="0">
              <a:lnSpc>
                <a:spcPct val="100000"/>
              </a:lnSpc>
              <a:spcBef>
                <a:spcPts val="1600"/>
              </a:spcBef>
              <a:spcAft>
                <a:spcPts val="0"/>
              </a:spcAft>
              <a:buNone/>
            </a:pPr>
            <a:r>
              <a:rPr lang="en" b="1">
                <a:latin typeface="Inconsolata"/>
                <a:ea typeface="Inconsolata"/>
                <a:cs typeface="Inconsolata"/>
                <a:sym typeface="Inconsolata"/>
              </a:rPr>
              <a:t>align-self: flex-end;</a:t>
            </a:r>
            <a:endParaRPr>
              <a:latin typeface="Inconsolata"/>
              <a:ea typeface="Inconsolata"/>
              <a:cs typeface="Inconsolata"/>
              <a:sym typeface="Inconsolata"/>
            </a:endParaRPr>
          </a:p>
        </p:txBody>
      </p:sp>
      <p:sp>
        <p:nvSpPr>
          <p:cNvPr id="794" name="Google Shape;794;p7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align-self</a:t>
            </a:r>
            <a:endParaRPr>
              <a:latin typeface="Inconsolata"/>
              <a:ea typeface="Inconsolata"/>
              <a:cs typeface="Inconsolata"/>
              <a:sym typeface="Inconsolata"/>
            </a:endParaRPr>
          </a:p>
        </p:txBody>
      </p:sp>
      <p:sp>
        <p:nvSpPr>
          <p:cNvPr id="795" name="Google Shape;795;p7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r>
              <a:rPr lang="en"/>
              <a:t> | © 2020 General Assembly</a:t>
            </a:r>
            <a:endParaRPr/>
          </a:p>
        </p:txBody>
      </p:sp>
      <p:sp>
        <p:nvSpPr>
          <p:cNvPr id="796" name="Google Shape;796;p79"/>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97" name="Google Shape;797;p79"/>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98" name="Google Shape;798;p79"/>
          <p:cNvSpPr/>
          <p:nvPr/>
        </p:nvSpPr>
        <p:spPr>
          <a:xfrm>
            <a:off x="6407994" y="244068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99" name="Google Shape;799;p79"/>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800" name="Google Shape;800;p7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 Layouts</a:t>
            </a:r>
            <a:endParaRPr/>
          </a:p>
        </p:txBody>
      </p:sp>
      <p:sp>
        <p:nvSpPr>
          <p:cNvPr id="806" name="Google Shape;806;p8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8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p:txBody>
      </p:sp>
      <p:sp>
        <p:nvSpPr>
          <p:cNvPr id="812" name="Google Shape;812;p81"/>
          <p:cNvSpPr/>
          <p:nvPr/>
        </p:nvSpPr>
        <p:spPr>
          <a:xfrm rot="-5400000">
            <a:off x="6838900" y="1254675"/>
            <a:ext cx="1828500" cy="2028000"/>
          </a:xfrm>
          <a:prstGeom prst="rect">
            <a:avLst/>
          </a:prstGeom>
          <a:solidFill>
            <a:srgbClr val="00A7BD"/>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813" name="Google Shape;813;p8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nest a flex container inside of a flex container — no problem.</a:t>
            </a:r>
            <a:endParaRPr/>
          </a:p>
          <a:p>
            <a:pPr marL="0" lvl="0" indent="0" algn="l" rtl="0">
              <a:spcBef>
                <a:spcPts val="1600"/>
              </a:spcBef>
              <a:spcAft>
                <a:spcPts val="1600"/>
              </a:spcAft>
              <a:buNone/>
            </a:pPr>
            <a:r>
              <a:rPr lang="en"/>
              <a:t>Flex container properties only adjust their direct children, so you may need several layers of flexing to drill down to further descendent elements!</a:t>
            </a:r>
            <a:endParaRPr/>
          </a:p>
        </p:txBody>
      </p:sp>
      <p:sp>
        <p:nvSpPr>
          <p:cNvPr id="814" name="Google Shape;814;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Flex Within Flex?</a:t>
            </a:r>
            <a:endParaRPr/>
          </a:p>
        </p:txBody>
      </p:sp>
      <p:sp>
        <p:nvSpPr>
          <p:cNvPr id="815" name="Google Shape;815;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r>
              <a:rPr lang="en"/>
              <a:t> | © 2020 General Assembly</a:t>
            </a:r>
            <a:endParaRPr/>
          </a:p>
        </p:txBody>
      </p:sp>
      <p:sp>
        <p:nvSpPr>
          <p:cNvPr id="816" name="Google Shape;816;p81"/>
          <p:cNvSpPr/>
          <p:nvPr/>
        </p:nvSpPr>
        <p:spPr>
          <a:xfrm>
            <a:off x="475482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17" name="Google Shape;817;p81"/>
          <p:cNvSpPr/>
          <p:nvPr/>
        </p:nvSpPr>
        <p:spPr>
          <a:xfrm>
            <a:off x="74108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18" name="Google Shape;818;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2"/>
          <p:cNvSpPr txBox="1"/>
          <p:nvPr/>
        </p:nvSpPr>
        <p:spPr>
          <a:xfrm>
            <a:off x="3061650" y="2375150"/>
            <a:ext cx="2921700" cy="23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main {</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display: flex;</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section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align-items: center;</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display: flex;</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justify-content: center;</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endParaRPr sz="1600" b="1">
              <a:highlight>
                <a:srgbClr val="FFD966"/>
              </a:highlight>
              <a:latin typeface="Inconsolata"/>
              <a:ea typeface="Inconsolata"/>
              <a:cs typeface="Inconsolata"/>
              <a:sym typeface="Inconsolata"/>
            </a:endParaRPr>
          </a:p>
        </p:txBody>
      </p:sp>
      <p:sp>
        <p:nvSpPr>
          <p:cNvPr id="824" name="Google Shape;824;p8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Flexboxes Require Dual Flex Declarations</a:t>
            </a:r>
            <a:endParaRPr/>
          </a:p>
          <a:p>
            <a:pPr marL="0" lvl="0" indent="0" algn="l" rtl="0">
              <a:spcBef>
                <a:spcPts val="0"/>
              </a:spcBef>
              <a:spcAft>
                <a:spcPts val="0"/>
              </a:spcAft>
              <a:buNone/>
            </a:pPr>
            <a:endParaRPr/>
          </a:p>
        </p:txBody>
      </p:sp>
      <p:sp>
        <p:nvSpPr>
          <p:cNvPr id="825" name="Google Shape;825;p82"/>
          <p:cNvSpPr txBox="1"/>
          <p:nvPr/>
        </p:nvSpPr>
        <p:spPr>
          <a:xfrm>
            <a:off x="509575" y="2375150"/>
            <a:ext cx="2882400" cy="22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 class=”ichi”&gt;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 class=”ni”&gt;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&lt;p&gt;More 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p:txBody>
      </p:sp>
      <p:grpSp>
        <p:nvGrpSpPr>
          <p:cNvPr id="826" name="Google Shape;826;p82"/>
          <p:cNvGrpSpPr/>
          <p:nvPr/>
        </p:nvGrpSpPr>
        <p:grpSpPr>
          <a:xfrm>
            <a:off x="509375" y="910411"/>
            <a:ext cx="8125240" cy="1303520"/>
            <a:chOff x="509550" y="975475"/>
            <a:chExt cx="8247300" cy="1878000"/>
          </a:xfrm>
        </p:grpSpPr>
        <p:sp>
          <p:nvSpPr>
            <p:cNvPr id="827" name="Google Shape;827;p82"/>
            <p:cNvSpPr/>
            <p:nvPr/>
          </p:nvSpPr>
          <p:spPr>
            <a:xfrm>
              <a:off x="509550" y="975475"/>
              <a:ext cx="8247300" cy="18780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2"/>
            <p:cNvSpPr/>
            <p:nvPr/>
          </p:nvSpPr>
          <p:spPr>
            <a:xfrm>
              <a:off x="4737925" y="1104475"/>
              <a:ext cx="3816000" cy="1401300"/>
            </a:xfrm>
            <a:prstGeom prst="rect">
              <a:avLst/>
            </a:prstGeom>
            <a:solidFill>
              <a:srgbClr val="FFD96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2"/>
            <p:cNvSpPr/>
            <p:nvPr/>
          </p:nvSpPr>
          <p:spPr>
            <a:xfrm>
              <a:off x="661575" y="1104475"/>
              <a:ext cx="3816000" cy="1423800"/>
            </a:xfrm>
            <a:prstGeom prst="rect">
              <a:avLst/>
            </a:prstGeom>
            <a:solidFill>
              <a:srgbClr val="FFD96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82"/>
            <p:cNvSpPr/>
            <p:nvPr/>
          </p:nvSpPr>
          <p:spPr>
            <a:xfrm>
              <a:off x="5811627" y="1629928"/>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82"/>
            <p:cNvSpPr/>
            <p:nvPr/>
          </p:nvSpPr>
          <p:spPr>
            <a:xfrm>
              <a:off x="1735275" y="1641166"/>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2"/>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833" name="Google Shape;833;p82"/>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4" name="Google Shape;834;p82"/>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5" name="Google Shape;835;p82"/>
            <p:cNvSpPr txBox="1"/>
            <p:nvPr/>
          </p:nvSpPr>
          <p:spPr>
            <a:xfrm>
              <a:off x="5811614" y="1653790"/>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836" name="Google Shape;836;p82"/>
            <p:cNvSpPr txBox="1"/>
            <p:nvPr/>
          </p:nvSpPr>
          <p:spPr>
            <a:xfrm>
              <a:off x="1735269" y="1665009"/>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837" name="Google Shape;837;p8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48</a:t>
            </a:fld>
            <a:r>
              <a:rPr lang="en"/>
              <a:t> | © 2020 General Assembly</a:t>
            </a:r>
            <a:endParaRPr/>
          </a:p>
        </p:txBody>
      </p:sp>
      <p:sp>
        <p:nvSpPr>
          <p:cNvPr id="838" name="Google Shape;838;p82"/>
          <p:cNvSpPr txBox="1"/>
          <p:nvPr/>
        </p:nvSpPr>
        <p:spPr>
          <a:xfrm>
            <a:off x="5983350" y="2375150"/>
            <a:ext cx="2725800" cy="10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now plays two roles: </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It’s the child of </a:t>
            </a:r>
            <a:r>
              <a:rPr lang="en" b="1">
                <a:solidFill>
                  <a:schemeClr val="dk1"/>
                </a:solidFill>
                <a:latin typeface="Inconsolata"/>
                <a:ea typeface="Inconsolata"/>
                <a:cs typeface="Inconsolata"/>
                <a:sym typeface="Inconsolata"/>
              </a:rPr>
              <a:t>&lt;main&gt;</a:t>
            </a:r>
            <a:r>
              <a:rPr lang="en">
                <a:solidFill>
                  <a:schemeClr val="dk1"/>
                </a:solidFill>
                <a:latin typeface="Proxima Nova"/>
                <a:ea typeface="Proxima Nova"/>
                <a:cs typeface="Proxima Nova"/>
                <a:sym typeface="Proxima Nova"/>
              </a:rPr>
              <a:t> but also </a:t>
            </a:r>
            <a:br>
              <a:rPr lang="en">
                <a:solidFill>
                  <a:schemeClr val="dk1"/>
                </a:solidFill>
                <a:latin typeface="Proxima Nova"/>
                <a:ea typeface="Proxima Nova"/>
                <a:cs typeface="Proxima Nova"/>
                <a:sym typeface="Proxima Nova"/>
              </a:rPr>
            </a:br>
            <a:r>
              <a:rPr lang="en">
                <a:solidFill>
                  <a:schemeClr val="dk1"/>
                </a:solidFill>
                <a:highlight>
                  <a:schemeClr val="accent2"/>
                </a:highlight>
                <a:latin typeface="Proxima Nova"/>
                <a:ea typeface="Proxima Nova"/>
                <a:cs typeface="Proxima Nova"/>
                <a:sym typeface="Proxima Nova"/>
              </a:rPr>
              <a:t>the parent of &lt;p&gt; elements</a:t>
            </a:r>
            <a:r>
              <a:rPr lang="en">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When flex is applied to any element — even a flex child — it will control the children directly beneath it. You nest flexboxes indefinitely using this method.</a:t>
            </a:r>
            <a:endParaRPr>
              <a:latin typeface="Proxima Nova"/>
              <a:ea typeface="Proxima Nova"/>
              <a:cs typeface="Proxima Nova"/>
              <a:sym typeface="Proxima Nova"/>
            </a:endParaRPr>
          </a:p>
        </p:txBody>
      </p:sp>
      <p:sp>
        <p:nvSpPr>
          <p:cNvPr id="839" name="Google Shape;839;p8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83"/>
          <p:cNvSpPr txBox="1">
            <a:spLocks noGrp="1"/>
          </p:cNvSpPr>
          <p:nvPr>
            <p:ph type="title"/>
          </p:nvPr>
        </p:nvSpPr>
        <p:spPr>
          <a:xfrm>
            <a:off x="908850" y="313238"/>
            <a:ext cx="5009400" cy="459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800"/>
              <a:t> Layout Challenge Part 2</a:t>
            </a:r>
            <a:endParaRPr sz="2800" b="0">
              <a:solidFill>
                <a:srgbClr val="000000"/>
              </a:solidFill>
            </a:endParaRPr>
          </a:p>
        </p:txBody>
      </p:sp>
      <p:sp>
        <p:nvSpPr>
          <p:cNvPr id="845" name="Google Shape;845;p83"/>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49</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46" name="Google Shape;846;p83"/>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49</a:t>
            </a:fld>
            <a:endParaRPr/>
          </a:p>
        </p:txBody>
      </p:sp>
      <p:sp>
        <p:nvSpPr>
          <p:cNvPr id="847" name="Google Shape;847;p83"/>
          <p:cNvSpPr txBox="1">
            <a:spLocks noGrp="1"/>
          </p:cNvSpPr>
          <p:nvPr>
            <p:ph type="body" idx="1"/>
          </p:nvPr>
        </p:nvSpPr>
        <p:spPr>
          <a:xfrm>
            <a:off x="457200" y="1143000"/>
            <a:ext cx="8229600" cy="86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Continue with the layout challenge and complete layouts 3, 4, and 5</a:t>
            </a:r>
            <a:endParaRPr/>
          </a:p>
        </p:txBody>
      </p:sp>
      <p:sp>
        <p:nvSpPr>
          <p:cNvPr id="848" name="Google Shape;848;p8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60-90 minutes</a:t>
            </a:r>
            <a:endParaRPr/>
          </a:p>
        </p:txBody>
      </p:sp>
      <p:sp>
        <p:nvSpPr>
          <p:cNvPr id="849" name="Google Shape;849;p83"/>
          <p:cNvSpPr/>
          <p:nvPr/>
        </p:nvSpPr>
        <p:spPr>
          <a:xfrm>
            <a:off x="4238688" y="2744563"/>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5;p75">
            <a:extLst>
              <a:ext uri="{FF2B5EF4-FFF2-40B4-BE49-F238E27FC236}">
                <a16:creationId xmlns:a16="http://schemas.microsoft.com/office/drawing/2014/main" id="{990B1293-2D4D-4606-82C9-5EC597CE3081}"/>
              </a:ext>
            </a:extLst>
          </p:cNvPr>
          <p:cNvSpPr/>
          <p:nvPr/>
        </p:nvSpPr>
        <p:spPr>
          <a:xfrm>
            <a:off x="7532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04\02_layout_challenge\</a:t>
            </a:r>
            <a:r>
              <a:rPr lang="en-US" sz="1600" dirty="0" err="1">
                <a:latin typeface="Proxima Nova"/>
                <a:ea typeface="Proxima Nova"/>
                <a:cs typeface="Proxima Nova"/>
                <a:sym typeface="Proxima Nova"/>
              </a:rPr>
              <a:t>starter_code</a:t>
            </a:r>
            <a:endParaRPr lang="en" sz="1600" dirty="0">
              <a:latin typeface="Proxima Nova"/>
              <a:ea typeface="Proxima Nova"/>
              <a:cs typeface="Proxima Nova"/>
              <a:sym typeface="Proxima Nova"/>
            </a:endParaRPr>
          </a:p>
        </p:txBody>
      </p:sp>
      <p:sp>
        <p:nvSpPr>
          <p:cNvPr id="11" name="Google Shape;757;p75">
            <a:extLst>
              <a:ext uri="{FF2B5EF4-FFF2-40B4-BE49-F238E27FC236}">
                <a16:creationId xmlns:a16="http://schemas.microsoft.com/office/drawing/2014/main" id="{819FAC7F-75C5-46D1-990B-1CAD17E1BF4E}"/>
              </a:ext>
            </a:extLst>
          </p:cNvPr>
          <p:cNvSpPr/>
          <p:nvPr/>
        </p:nvSpPr>
        <p:spPr>
          <a:xfrm>
            <a:off x="52195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04\02_layout_challenge</a:t>
            </a:r>
            <a:r>
              <a:rPr lang="en" sz="1600" dirty="0">
                <a:latin typeface="Proxima Nova"/>
                <a:ea typeface="Proxima Nova"/>
                <a:cs typeface="Proxima Nova"/>
                <a:sym typeface="Proxima Nova"/>
              </a:rPr>
              <a:t>\solution_code</a:t>
            </a:r>
            <a:endParaRPr sz="16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{50A65991-806D-4845-B7CD-65F974F0AF10}</a:tableStyleId>
              </a:tblPr>
              <a:tblGrid>
                <a:gridCol w="1562900">
                  <a:extLst>
                    <a:ext uri="{9D8B030D-6E8A-4147-A177-3AD203B41FA5}">
                      <a16:colId xmlns:a16="http://schemas.microsoft.com/office/drawing/2014/main" val="20000"/>
                    </a:ext>
                  </a:extLst>
                </a:gridCol>
                <a:gridCol w="1766200">
                  <a:extLst>
                    <a:ext uri="{9D8B030D-6E8A-4147-A177-3AD203B41FA5}">
                      <a16:colId xmlns:a16="http://schemas.microsoft.com/office/drawing/2014/main" val="20001"/>
                    </a:ext>
                  </a:extLst>
                </a:gridCol>
                <a:gridCol w="3456150">
                  <a:extLst>
                    <a:ext uri="{9D8B030D-6E8A-4147-A177-3AD203B41FA5}">
                      <a16:colId xmlns:a16="http://schemas.microsoft.com/office/drawing/2014/main" val="20002"/>
                    </a:ext>
                  </a:extLst>
                </a:gridCol>
              </a:tblGrid>
              <a:tr h="557450">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0:00–1:15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Flexbox Instruction/Walk-Through</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Demonstrate flexbox properties using the walk-through code as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Nav With Flexbox</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the flexbox parent and child rules to create a navbar. Encourage students to look at the examples from the walk-through if they get stuck — it will be tough going from a length, list-based explanation to actually applying the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Children Properties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properties applicable to specific children elements in flexbox containers.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Airbnb Mockup</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Students get a lengthier challenge based on a real-life website from a modern, techy company. </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85"/>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869" name="Google Shape;869;p85"/>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870" name="Google Shape;870;p85"/>
          <p:cNvSpPr txBox="1">
            <a:spLocks noGrp="1"/>
          </p:cNvSpPr>
          <p:nvPr>
            <p:ph type="subTitle" idx="1"/>
          </p:nvPr>
        </p:nvSpPr>
        <p:spPr>
          <a:xfrm>
            <a:off x="457200" y="1060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Flex, Don’t Float!</a:t>
            </a:r>
            <a:endParaRPr/>
          </a:p>
        </p:txBody>
      </p:sp>
      <p:sp>
        <p:nvSpPr>
          <p:cNvPr id="871" name="Google Shape;871;p85"/>
          <p:cNvSpPr txBox="1">
            <a:spLocks noGrp="1"/>
          </p:cNvSpPr>
          <p:nvPr>
            <p:ph type="body" idx="3"/>
          </p:nvPr>
        </p:nvSpPr>
        <p:spPr>
          <a:xfrm>
            <a:off x="458325" y="1623875"/>
            <a:ext cx="33345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Container elements given </a:t>
            </a:r>
            <a:r>
              <a:rPr lang="en" b="1">
                <a:latin typeface="Inconsolata"/>
                <a:ea typeface="Inconsolata"/>
                <a:cs typeface="Inconsolata"/>
                <a:sym typeface="Inconsolata"/>
              </a:rPr>
              <a:t>display: flex</a:t>
            </a:r>
            <a:r>
              <a:rPr lang="en"/>
              <a:t> can arrange their children.</a:t>
            </a:r>
            <a:endParaRPr/>
          </a:p>
          <a:p>
            <a:pPr marL="457200" lvl="0" indent="-342900" algn="l" rtl="0">
              <a:lnSpc>
                <a:spcPct val="100000"/>
              </a:lnSpc>
              <a:spcBef>
                <a:spcPts val="1000"/>
              </a:spcBef>
              <a:spcAft>
                <a:spcPts val="0"/>
              </a:spcAft>
              <a:buSzPts val="1800"/>
              <a:buChar char="●"/>
            </a:pPr>
            <a:r>
              <a:rPr lang="en"/>
              <a:t>Children elements can be given specific flex properties just for them.</a:t>
            </a:r>
            <a:endParaRPr/>
          </a:p>
          <a:p>
            <a:pPr marL="457200" lvl="0" indent="-342900" algn="l" rtl="0">
              <a:lnSpc>
                <a:spcPct val="100000"/>
              </a:lnSpc>
              <a:spcBef>
                <a:spcPts val="1000"/>
              </a:spcBef>
              <a:spcAft>
                <a:spcPts val="1000"/>
              </a:spcAft>
              <a:buSzPts val="1800"/>
              <a:buChar char="●"/>
            </a:pPr>
            <a:r>
              <a:rPr lang="en"/>
              <a:t>Flex always works along one main axis.</a:t>
            </a:r>
            <a:endParaRPr/>
          </a:p>
        </p:txBody>
      </p:sp>
      <p:sp>
        <p:nvSpPr>
          <p:cNvPr id="872" name="Google Shape;872;p85"/>
          <p:cNvSpPr txBox="1">
            <a:spLocks noGrp="1"/>
          </p:cNvSpPr>
          <p:nvPr>
            <p:ph type="subTitle" idx="4"/>
          </p:nvPr>
        </p:nvSpPr>
        <p:spPr>
          <a:xfrm>
            <a:off x="4864075" y="1060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Layouts in the Second Dimension</a:t>
            </a:r>
            <a:endParaRPr/>
          </a:p>
        </p:txBody>
      </p:sp>
      <p:sp>
        <p:nvSpPr>
          <p:cNvPr id="873" name="Google Shape;873;p85"/>
          <p:cNvSpPr txBox="1">
            <a:spLocks noGrp="1"/>
          </p:cNvSpPr>
          <p:nvPr>
            <p:ph type="body" idx="5"/>
          </p:nvPr>
        </p:nvSpPr>
        <p:spPr>
          <a:xfrm>
            <a:off x="4864075" y="1667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2</a:t>
            </a:r>
            <a:endParaRPr/>
          </a:p>
          <a:p>
            <a:pPr marL="457200" lvl="0" indent="-342900" algn="l" rtl="0">
              <a:spcBef>
                <a:spcPts val="0"/>
              </a:spcBef>
              <a:spcAft>
                <a:spcPts val="0"/>
              </a:spcAft>
              <a:buSzPts val="1800"/>
              <a:buChar char="●"/>
            </a:pPr>
            <a:r>
              <a:rPr lang="en"/>
              <a:t>CSS Grid is coming up!</a:t>
            </a:r>
            <a:endParaRPr/>
          </a:p>
        </p:txBody>
      </p:sp>
      <p:sp>
        <p:nvSpPr>
          <p:cNvPr id="874" name="Google Shape;874;p85"/>
          <p:cNvSpPr txBox="1">
            <a:spLocks noGrp="1"/>
          </p:cNvSpPr>
          <p:nvPr>
            <p:ph type="sldNum" idx="12"/>
          </p:nvPr>
        </p:nvSpPr>
        <p:spPr>
          <a:xfrm>
            <a:off x="458325" y="4523700"/>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50</a:t>
            </a:fld>
            <a:r>
              <a:rPr lang="en"/>
              <a:t> | © 2020 General Assembly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p:nvPr/>
        </p:nvSpPr>
        <p:spPr>
          <a:xfrm>
            <a:off x="457200" y="1249850"/>
            <a:ext cx="5534700" cy="29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In this lesson, you will:</a:t>
            </a:r>
            <a:endParaRPr sz="1800">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2300"/>
              <a:buFont typeface="Helvetica Neue"/>
              <a:buNone/>
            </a:pPr>
            <a:endParaRPr sz="1700" b="1">
              <a:solidFill>
                <a:schemeClr val="dk1"/>
              </a:solidFill>
              <a:latin typeface="Proxima Nova"/>
              <a:ea typeface="Proxima Nova"/>
              <a:cs typeface="Proxima Nova"/>
              <a:sym typeface="Proxima Nova"/>
            </a:endParaRPr>
          </a:p>
          <a:p>
            <a:pPr marL="457200" lvl="0" indent="-330200" algn="l" rtl="0">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flexbox properties to create responsive layouts.</a:t>
            </a:r>
            <a:endParaRPr sz="1600">
              <a:solidFill>
                <a:schemeClr val="dk1"/>
              </a:solidFill>
              <a:latin typeface="Proxima Nova"/>
              <a:ea typeface="Proxima Nova"/>
              <a:cs typeface="Proxima Nova"/>
              <a:sym typeface="Proxima Nova"/>
            </a:endParaRPr>
          </a:p>
          <a:p>
            <a:pPr marL="457200" lvl="0" indent="-330200" algn="l" rtl="0">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container elements to organize </a:t>
            </a:r>
            <a:r>
              <a:rPr lang="en" sz="1600" b="1">
                <a:solidFill>
                  <a:schemeClr val="dk1"/>
                </a:solidFill>
                <a:latin typeface="Inconsolata"/>
                <a:ea typeface="Inconsolata"/>
                <a:cs typeface="Inconsolata"/>
                <a:sym typeface="Inconsolata"/>
              </a:rPr>
              <a:t>flex-item</a:t>
            </a:r>
            <a:r>
              <a:rPr lang="en" sz="1600">
                <a:solidFill>
                  <a:schemeClr val="dk1"/>
                </a:solidFill>
                <a:latin typeface="Proxima Nova"/>
                <a:ea typeface="Proxima Nova"/>
                <a:cs typeface="Proxima Nova"/>
                <a:sym typeface="Proxima Nova"/>
              </a:rPr>
              <a:t> elements.</a:t>
            </a:r>
            <a:endParaRPr sz="1600">
              <a:solidFill>
                <a:schemeClr val="dk1"/>
              </a:solidFill>
              <a:latin typeface="Proxima Nova"/>
              <a:ea typeface="Proxima Nova"/>
              <a:cs typeface="Proxima Nova"/>
              <a:sym typeface="Proxima Nova"/>
            </a:endParaRPr>
          </a:p>
          <a:p>
            <a:pPr marL="457200" lvl="0" indent="-330200" algn="l" rtl="0">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a:t>
            </a:r>
            <a:r>
              <a:rPr lang="en" sz="1600" b="1">
                <a:solidFill>
                  <a:schemeClr val="dk1"/>
                </a:solidFill>
                <a:latin typeface="Inconsolata"/>
                <a:ea typeface="Inconsolata"/>
                <a:cs typeface="Inconsolata"/>
                <a:sym typeface="Inconsolata"/>
              </a:rPr>
              <a:t>flex-item</a:t>
            </a:r>
            <a:r>
              <a:rPr lang="en" sz="1600">
                <a:solidFill>
                  <a:schemeClr val="dk1"/>
                </a:solidFill>
                <a:latin typeface="Inconsolata"/>
                <a:ea typeface="Inconsolata"/>
                <a:cs typeface="Inconsolata"/>
                <a:sym typeface="Inconsolata"/>
              </a:rPr>
              <a:t>s</a:t>
            </a:r>
            <a:r>
              <a:rPr lang="en" sz="1600">
                <a:solidFill>
                  <a:schemeClr val="dk1"/>
                </a:solidFill>
                <a:latin typeface="Proxima Nova"/>
                <a:ea typeface="Proxima Nova"/>
                <a:cs typeface="Proxima Nova"/>
                <a:sym typeface="Proxima Nova"/>
              </a:rPr>
              <a:t> to differentiate unique elements.</a:t>
            </a:r>
            <a:endParaRPr sz="1600">
              <a:solidFill>
                <a:schemeClr val="dk1"/>
              </a:solidFill>
              <a:latin typeface="Proxima Nova"/>
              <a:ea typeface="Proxima Nova"/>
              <a:cs typeface="Proxima Nova"/>
              <a:sym typeface="Proxima Nova"/>
            </a:endParaRPr>
          </a:p>
          <a:p>
            <a:pPr marL="0" lvl="0" indent="0" algn="l" rtl="0">
              <a:lnSpc>
                <a:spcPct val="115000"/>
              </a:lnSpc>
              <a:spcBef>
                <a:spcPts val="700"/>
              </a:spcBef>
              <a:spcAft>
                <a:spcPts val="0"/>
              </a:spcAft>
              <a:buClr>
                <a:schemeClr val="dk1"/>
              </a:buClr>
              <a:buSzPts val="1100"/>
              <a:buFont typeface="Arial"/>
              <a:buNone/>
            </a:pPr>
            <a:endParaRPr sz="1600">
              <a:solidFill>
                <a:schemeClr val="dk1"/>
              </a:solidFill>
              <a:latin typeface="Proxima Nova"/>
              <a:ea typeface="Proxima Nova"/>
              <a:cs typeface="Proxima Nova"/>
              <a:sym typeface="Proxima Nova"/>
            </a:endParaRPr>
          </a:p>
          <a:p>
            <a:pPr marL="0" lvl="0" indent="0" algn="l" rtl="0">
              <a:lnSpc>
                <a:spcPct val="115000"/>
              </a:lnSpc>
              <a:spcBef>
                <a:spcPts val="700"/>
              </a:spcBef>
              <a:spcAft>
                <a:spcPts val="700"/>
              </a:spcAft>
              <a:buNone/>
            </a:pPr>
            <a:endParaRPr sz="1800">
              <a:latin typeface="Proxima Nova"/>
              <a:ea typeface="Proxima Nova"/>
              <a:cs typeface="Proxima Nova"/>
              <a:sym typeface="Proxima Nova"/>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Today’s Learning Objectives</a:t>
            </a:r>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80145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CSS: </a:t>
            </a:r>
            <a:r>
              <a:rPr lang="en"/>
              <a:t>Layout Introduction</a:t>
            </a:r>
            <a:endParaRPr sz="3600"/>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Tables</a:t>
            </a:r>
            <a:endParaRPr/>
          </a:p>
        </p:txBody>
      </p:sp>
      <p:sp>
        <p:nvSpPr>
          <p:cNvPr id="349" name="Google Shape;349;p42"/>
          <p:cNvSpPr txBox="1">
            <a:spLocks noGrp="1"/>
          </p:cNvSpPr>
          <p:nvPr>
            <p:ph type="body" idx="4294967295"/>
          </p:nvPr>
        </p:nvSpPr>
        <p:spPr>
          <a:xfrm>
            <a:off x="457200" y="1021375"/>
            <a:ext cx="46398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there was CSS, there was table-based layout. Layout is achieved by nesting tables inside of tables.</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We still use table-based layout for html emails.</a:t>
            </a:r>
            <a:endParaRPr>
              <a:solidFill>
                <a:schemeClr val="dk1"/>
              </a:solidFill>
            </a:endParaRPr>
          </a:p>
          <a:p>
            <a:pPr marL="0" lvl="0" indent="0" algn="l" rtl="0">
              <a:spcBef>
                <a:spcPts val="1600"/>
              </a:spcBef>
              <a:spcAft>
                <a:spcPts val="1600"/>
              </a:spcAft>
              <a:buClr>
                <a:schemeClr val="dk1"/>
              </a:buClr>
              <a:buSzPts val="1100"/>
              <a:buFont typeface="Arial"/>
              <a:buNone/>
            </a:pPr>
            <a:r>
              <a:rPr lang="en">
                <a:solidFill>
                  <a:schemeClr val="dk1"/>
                </a:solidFill>
              </a:rPr>
              <a:t>And </a:t>
            </a:r>
            <a:r>
              <a:rPr lang="en" b="1">
                <a:solidFill>
                  <a:schemeClr val="dk2"/>
                </a:solidFill>
              </a:rPr>
              <a:t>NOTHING </a:t>
            </a:r>
            <a:r>
              <a:rPr lang="en">
                <a:solidFill>
                  <a:schemeClr val="dk1"/>
                </a:solidFill>
              </a:rPr>
              <a:t>else.</a:t>
            </a:r>
            <a:endParaRPr>
              <a:solidFill>
                <a:schemeClr val="dk1"/>
              </a:solidFill>
            </a:endParaRPr>
          </a:p>
        </p:txBody>
      </p:sp>
      <p:sp>
        <p:nvSpPr>
          <p:cNvPr id="350" name="Google Shape;350;p4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51" name="Google Shape;351;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graphicFrame>
        <p:nvGraphicFramePr>
          <p:cNvPr id="353" name="Google Shape;353;p42"/>
          <p:cNvGraphicFramePr/>
          <p:nvPr/>
        </p:nvGraphicFramePr>
        <p:xfrm>
          <a:off x="5183400" y="1166950"/>
          <a:ext cx="3008100" cy="2333850"/>
        </p:xfrm>
        <a:graphic>
          <a:graphicData uri="http://schemas.openxmlformats.org/drawingml/2006/table">
            <a:tbl>
              <a:tblPr>
                <a:noFill/>
                <a:tableStyleId>{50A65991-806D-4845-B7CD-65F974F0AF10}</a:tableStyleId>
              </a:tblPr>
              <a:tblGrid>
                <a:gridCol w="1002700">
                  <a:extLst>
                    <a:ext uri="{9D8B030D-6E8A-4147-A177-3AD203B41FA5}">
                      <a16:colId xmlns:a16="http://schemas.microsoft.com/office/drawing/2014/main" val="20000"/>
                    </a:ext>
                  </a:extLst>
                </a:gridCol>
                <a:gridCol w="1002700">
                  <a:extLst>
                    <a:ext uri="{9D8B030D-6E8A-4147-A177-3AD203B41FA5}">
                      <a16:colId xmlns:a16="http://schemas.microsoft.com/office/drawing/2014/main" val="20001"/>
                    </a:ext>
                  </a:extLst>
                </a:gridCol>
                <a:gridCol w="1002700">
                  <a:extLst>
                    <a:ext uri="{9D8B030D-6E8A-4147-A177-3AD203B41FA5}">
                      <a16:colId xmlns:a16="http://schemas.microsoft.com/office/drawing/2014/main" val="20002"/>
                    </a:ext>
                  </a:extLst>
                </a:gridCol>
              </a:tblGrid>
              <a:tr h="789000">
                <a:tc gridSpan="3">
                  <a:txBody>
                    <a:bodyPr/>
                    <a:lstStyle/>
                    <a:p>
                      <a:pPr marL="0" lvl="0" indent="0" algn="l" rtl="0">
                        <a:spcBef>
                          <a:spcPts val="0"/>
                        </a:spcBef>
                        <a:spcAft>
                          <a:spcPts val="0"/>
                        </a:spcAft>
                        <a:buNone/>
                      </a:pPr>
                      <a:r>
                        <a:rPr lang="en"/>
                        <a:t>Title</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44850">
                <a:tc>
                  <a:txBody>
                    <a:bodyPr/>
                    <a:lstStyle/>
                    <a:p>
                      <a:pPr marL="0" lvl="0" indent="0" algn="l" rtl="0">
                        <a:spcBef>
                          <a:spcPts val="0"/>
                        </a:spcBef>
                        <a:spcAft>
                          <a:spcPts val="0"/>
                        </a:spcAft>
                        <a:buNone/>
                      </a:pPr>
                      <a:r>
                        <a:rPr lang="en"/>
                        <a:t>First Column</a:t>
                      </a:r>
                      <a:endParaRPr/>
                    </a:p>
                  </a:txBody>
                  <a:tcPr marL="91425" marR="91425" marT="91425" marB="91425"/>
                </a:tc>
                <a:tc>
                  <a:txBody>
                    <a:bodyPr/>
                    <a:lstStyle/>
                    <a:p>
                      <a:pPr marL="0" lvl="0" indent="0" algn="l" rtl="0">
                        <a:spcBef>
                          <a:spcPts val="0"/>
                        </a:spcBef>
                        <a:spcAft>
                          <a:spcPts val="0"/>
                        </a:spcAft>
                        <a:buNone/>
                      </a:pPr>
                      <a:r>
                        <a:rPr lang="en"/>
                        <a:t>Second Column</a:t>
                      </a:r>
                      <a:endParaRPr/>
                    </a:p>
                  </a:txBody>
                  <a:tcPr marL="91425" marR="91425" marT="91425" marB="91425"/>
                </a:tc>
                <a:tc>
                  <a:txBody>
                    <a:bodyPr/>
                    <a:lstStyle/>
                    <a:p>
                      <a:pPr marL="0" lvl="0" indent="0" algn="l" rtl="0">
                        <a:spcBef>
                          <a:spcPts val="0"/>
                        </a:spcBef>
                        <a:spcAft>
                          <a:spcPts val="0"/>
                        </a:spcAft>
                        <a:buNone/>
                      </a:pPr>
                      <a:r>
                        <a:rPr lang="en"/>
                        <a:t>Third Column</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Floats</a:t>
            </a:r>
            <a:endParaRPr/>
          </a:p>
        </p:txBody>
      </p:sp>
      <p:sp>
        <p:nvSpPr>
          <p:cNvPr id="359" name="Google Shape;359;p43"/>
          <p:cNvSpPr txBox="1">
            <a:spLocks noGrp="1"/>
          </p:cNvSpPr>
          <p:nvPr>
            <p:ph type="body" idx="4294967295"/>
          </p:nvPr>
        </p:nvSpPr>
        <p:spPr>
          <a:xfrm>
            <a:off x="457200" y="1021375"/>
            <a:ext cx="46398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CSS was written a LONG time ago, in a galaxy far, far away (the 1990s). </a:t>
            </a:r>
            <a:endParaRPr>
              <a:solidFill>
                <a:schemeClr val="dk1"/>
              </a:solidFill>
            </a:endParaRPr>
          </a:p>
          <a:p>
            <a:pPr marL="0" lvl="0" indent="0" algn="l" rtl="0">
              <a:spcBef>
                <a:spcPts val="1600"/>
              </a:spcBef>
              <a:spcAft>
                <a:spcPts val="1600"/>
              </a:spcAft>
              <a:buClr>
                <a:schemeClr val="dk1"/>
              </a:buClr>
              <a:buSzPts val="1100"/>
              <a:buFont typeface="Arial"/>
              <a:buNone/>
            </a:pPr>
            <a:r>
              <a:rPr lang="en">
                <a:solidFill>
                  <a:schemeClr val="dk1"/>
                </a:solidFill>
              </a:rPr>
              <a:t>That’s why we had the float-based system — it was intended for you </a:t>
            </a:r>
            <a:r>
              <a:rPr lang="en" b="1">
                <a:solidFill>
                  <a:schemeClr val="dk1"/>
                </a:solidFill>
                <a:highlight>
                  <a:schemeClr val="accent2"/>
                </a:highlight>
              </a:rPr>
              <a:t>float</a:t>
            </a:r>
            <a:r>
              <a:rPr lang="en" b="1">
                <a:solidFill>
                  <a:schemeClr val="dk1"/>
                </a:solidFill>
              </a:rPr>
              <a:t> </a:t>
            </a:r>
            <a:r>
              <a:rPr lang="en">
                <a:solidFill>
                  <a:schemeClr val="dk1"/>
                </a:solidFill>
              </a:rPr>
              <a:t>images in a sea of words, like in a magazine.</a:t>
            </a:r>
            <a:endParaRPr>
              <a:solidFill>
                <a:schemeClr val="dk1"/>
              </a:solidFill>
            </a:endParaRPr>
          </a:p>
        </p:txBody>
      </p:sp>
      <p:pic>
        <p:nvPicPr>
          <p:cNvPr id="360" name="Google Shape;360;p43"/>
          <p:cNvPicPr preferRelativeResize="0"/>
          <p:nvPr/>
        </p:nvPicPr>
        <p:blipFill>
          <a:blip r:embed="rId3">
            <a:alphaModFix/>
          </a:blip>
          <a:stretch>
            <a:fillRect/>
          </a:stretch>
        </p:blipFill>
        <p:spPr>
          <a:xfrm>
            <a:off x="5544650" y="517050"/>
            <a:ext cx="3177826" cy="3177826"/>
          </a:xfrm>
          <a:prstGeom prst="rect">
            <a:avLst/>
          </a:prstGeom>
          <a:noFill/>
          <a:ln>
            <a:noFill/>
          </a:ln>
        </p:spPr>
      </p:pic>
      <p:sp>
        <p:nvSpPr>
          <p:cNvPr id="361" name="Google Shape;361;p4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62" name="Google Shape;362;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63" name="Google Shape;363;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3313</Words>
  <Application>Microsoft Office PowerPoint</Application>
  <PresentationFormat>On-screen Show (16:9)</PresentationFormat>
  <Paragraphs>487</Paragraphs>
  <Slides>51</Slides>
  <Notes>51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Proxima Nova</vt:lpstr>
      <vt:lpstr>Courier New</vt:lpstr>
      <vt:lpstr>Inconsolata</vt:lpstr>
      <vt:lpstr>Oswald</vt:lpstr>
      <vt:lpstr>Arial</vt:lpstr>
      <vt:lpstr>Helvetica Neue</vt:lpstr>
      <vt:lpstr>GA Curriculum Template (7.20)</vt:lpstr>
      <vt:lpstr>Flexbox</vt:lpstr>
      <vt:lpstr>Lesson 04 Change Log FEWD 3.1–3.2</vt:lpstr>
      <vt:lpstr>Pre-Class Materials and Preparation </vt:lpstr>
      <vt:lpstr>Flexbox </vt:lpstr>
      <vt:lpstr>Suggested Agenda </vt:lpstr>
      <vt:lpstr>Today’s Learning Objectives</vt:lpstr>
      <vt:lpstr>CSS: Layout Introduction</vt:lpstr>
      <vt:lpstr>Tables</vt:lpstr>
      <vt:lpstr>Floats</vt:lpstr>
      <vt:lpstr>The Problem With Floats</vt:lpstr>
      <vt:lpstr>PowerPoint Presentation</vt:lpstr>
      <vt:lpstr>How Does Flexbox Work?</vt:lpstr>
      <vt:lpstr>Key Idea: Remember the DOM Tree</vt:lpstr>
      <vt:lpstr>We Can Visualize our HTML</vt:lpstr>
      <vt:lpstr>Flexbox Goes on the Parent Element</vt:lpstr>
      <vt:lpstr>Children (Items)</vt:lpstr>
      <vt:lpstr>display: flex; in Action</vt:lpstr>
      <vt:lpstr>What Didn’t Happen in This Example  </vt:lpstr>
      <vt:lpstr>When Building Flexbox Layouts...</vt:lpstr>
      <vt:lpstr>Flexbox Gives You Control Over Alignment</vt:lpstr>
      <vt:lpstr>Flexbox Positioning</vt:lpstr>
      <vt:lpstr> Flexing Our Layout Muscles</vt:lpstr>
      <vt:lpstr>Flex Parent Properties Reference</vt:lpstr>
      <vt:lpstr>flex-direction</vt:lpstr>
      <vt:lpstr>flex-direction (Cont.)</vt:lpstr>
      <vt:lpstr>flex-direction (Cont.)</vt:lpstr>
      <vt:lpstr>flex-direction (Cont.)</vt:lpstr>
      <vt:lpstr>flex-wrap</vt:lpstr>
      <vt:lpstr>flex-wrap (Cont.)</vt:lpstr>
      <vt:lpstr>flex-wrap (Cont.)</vt:lpstr>
      <vt:lpstr>justify-content</vt:lpstr>
      <vt:lpstr>justify-content (Cont.)</vt:lpstr>
      <vt:lpstr>justify-content (Cont.)</vt:lpstr>
      <vt:lpstr>justify-content (Cont.)</vt:lpstr>
      <vt:lpstr>justify-content (Cont.)</vt:lpstr>
      <vt:lpstr>align-items</vt:lpstr>
      <vt:lpstr>align-items (Cont.)</vt:lpstr>
      <vt:lpstr>align-items (Cont.)</vt:lpstr>
      <vt:lpstr>align-items (Cont.)</vt:lpstr>
      <vt:lpstr>align-items (Cont.)</vt:lpstr>
      <vt:lpstr>Layout Challenge Part 1</vt:lpstr>
      <vt:lpstr>Flex Child Properties Reference</vt:lpstr>
      <vt:lpstr>order</vt:lpstr>
      <vt:lpstr>flex-grow</vt:lpstr>
      <vt:lpstr>align-self</vt:lpstr>
      <vt:lpstr>Nested Flexbox Layouts</vt:lpstr>
      <vt:lpstr>Can You Flex Within Flex?</vt:lpstr>
      <vt:lpstr>Nested Flexboxes Require Dual Flex Declarations </vt:lpstr>
      <vt:lpstr> Layout Challenge Part 2</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cp:lastModifiedBy>Tor Johnson</cp:lastModifiedBy>
  <cp:revision>3</cp:revision>
  <dcterms:modified xsi:type="dcterms:W3CDTF">2022-09-21T22:33:20Z</dcterms:modified>
</cp:coreProperties>
</file>