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55"/>
  </p:notesMasterIdLst>
  <p:sldIdLst>
    <p:sldId id="256" r:id="rId2"/>
    <p:sldId id="257" r:id="rId3"/>
    <p:sldId id="258" r:id="rId4"/>
    <p:sldId id="259" r:id="rId5"/>
    <p:sldId id="260" r:id="rId6"/>
    <p:sldId id="261" r:id="rId7"/>
    <p:sldId id="309" r:id="rId8"/>
    <p:sldId id="308"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6" r:id="rId53"/>
    <p:sldId id="307" r:id="rId54"/>
  </p:sldIdLst>
  <p:sldSz cx="9144000" cy="5143500" type="screen16x9"/>
  <p:notesSz cx="6858000" cy="9144000"/>
  <p:embeddedFontLst>
    <p:embeddedFont>
      <p:font typeface="Inconsolata" pitchFamily="1" charset="0"/>
      <p:regular r:id="rId56"/>
      <p:bold r:id="rId57"/>
    </p:embeddedFont>
    <p:embeddedFont>
      <p:font typeface="Oswald" panose="00000500000000000000" pitchFamily="2" charset="0"/>
      <p:regular r:id="rId58"/>
      <p:bold r:id="rId59"/>
    </p:embeddedFont>
    <p:embeddedFont>
      <p:font typeface="Proxima Nova" panose="020B060402020202020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
          <p15:clr>
            <a:srgbClr val="9AA0A6"/>
          </p15:clr>
        </p15:guide>
        <p15:guide id="2" orient="horz" pos="2914">
          <p15:clr>
            <a:srgbClr val="9AA0A6"/>
          </p15:clr>
        </p15:guide>
        <p15:guide id="3" pos="130">
          <p15:clr>
            <a:srgbClr val="9AA0A6"/>
          </p15:clr>
        </p15:guide>
        <p15:guide id="4" pos="5649">
          <p15:clr>
            <a:srgbClr val="9AA0A6"/>
          </p15:clr>
        </p15:guide>
        <p15:guide id="5" orient="horz" pos="735">
          <p15:clr>
            <a:srgbClr val="9AA0A6"/>
          </p15:clr>
        </p15:guide>
        <p15:guide id="6" orient="horz" pos="2573">
          <p15:clr>
            <a:srgbClr val="9AA0A6"/>
          </p15:clr>
        </p15:guide>
        <p15:guide id="7" pos="3211">
          <p15:clr>
            <a:srgbClr val="9AA0A6"/>
          </p15:clr>
        </p15:guide>
        <p15:guide id="8" pos="4709">
          <p15:clr>
            <a:srgbClr val="9AA0A6"/>
          </p15:clr>
        </p15:guide>
        <p15:guide id="9" orient="horz" pos="57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A65991-806D-4845-B7CD-65F974F0AF10}">
  <a:tblStyle styleId="{50A65991-806D-4845-B7CD-65F974F0AF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126" y="270"/>
      </p:cViewPr>
      <p:guideLst>
        <p:guide orient="horz" pos="93"/>
        <p:guide orient="horz" pos="2914"/>
        <p:guide pos="130"/>
        <p:guide pos="5649"/>
        <p:guide orient="horz" pos="735"/>
        <p:guide orient="horz" pos="2573"/>
        <p:guide pos="3211"/>
        <p:guide pos="4709"/>
        <p:guide orient="horz" pos="5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depen.io/jkeohan/pen/422788fb0859818152accc10f0714b2c"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codepen.io/jkeohan/pen/eepKXQ"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codepen.io/jkeohan/pen/422788fb0859818152accc10f0714b2c"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codepen.io/jkeohan/pen/eepKXQ"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caniuse.com/#search=flexbo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codepen.io/jkeohan/pen/zdKJOY"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codepen.io/GAmarketing/pen/KKKBJrM"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medium.com/flexbox-and-grids/the-most-popular-navigation-bars-created-with-flexbox-6c0f59f55686"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medium.com/flexbox-and-grids/the-most-popular-navigation-bars-created-with-flexbox-6c0f59f55686"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dd4fa9b7e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dd4fa9b7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43c4dc3b0_0_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43c4dc3b0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TEACHING TIPS</a:t>
            </a:r>
            <a:r>
              <a:rPr lang="en"/>
              <a:t>:</a:t>
            </a:r>
            <a:endParaRPr/>
          </a:p>
          <a:p>
            <a:pPr marL="0" lvl="0" indent="0" algn="l" rtl="0">
              <a:lnSpc>
                <a:spcPct val="115000"/>
              </a:lnSpc>
              <a:spcBef>
                <a:spcPts val="0"/>
              </a:spcBef>
              <a:spcAft>
                <a:spcPts val="0"/>
              </a:spcAft>
              <a:buNone/>
            </a:pPr>
            <a:endParaRPr/>
          </a:p>
          <a:p>
            <a:pPr marL="457200" lvl="0" indent="-298450" algn="l" rtl="0">
              <a:lnSpc>
                <a:spcPct val="115000"/>
              </a:lnSpc>
              <a:spcBef>
                <a:spcPts val="0"/>
              </a:spcBef>
              <a:spcAft>
                <a:spcPts val="0"/>
              </a:spcAft>
              <a:buSzPts val="1100"/>
              <a:buChar char="●"/>
            </a:pPr>
            <a:r>
              <a:rPr lang="en"/>
              <a:t>Explain that, although floats are no longer used for page layouts, they do have one existing niche in web design and that is to allow text to wrap around images, like in these CodePens:</a:t>
            </a:r>
            <a:endParaRPr/>
          </a:p>
          <a:p>
            <a:pPr marL="914400" lvl="1" indent="-298450" algn="l" rtl="0">
              <a:lnSpc>
                <a:spcPct val="115000"/>
              </a:lnSpc>
              <a:spcBef>
                <a:spcPts val="0"/>
              </a:spcBef>
              <a:spcAft>
                <a:spcPts val="0"/>
              </a:spcAft>
              <a:buSzPts val="1100"/>
              <a:buChar char="○"/>
            </a:pPr>
            <a:r>
              <a:rPr lang="en" u="sng">
                <a:solidFill>
                  <a:srgbClr val="1155CC"/>
                </a:solidFill>
                <a:highlight>
                  <a:srgbClr val="FFFFFF"/>
                </a:highlight>
                <a:hlinkClick r:id="rId3">
                  <a:extLst>
                    <a:ext uri="{A12FA001-AC4F-418D-AE19-62706E023703}">
                      <ahyp:hlinkClr xmlns:ahyp="http://schemas.microsoft.com/office/drawing/2018/hyperlinkcolor" val="tx"/>
                    </a:ext>
                  </a:extLst>
                </a:hlinkClick>
              </a:rPr>
              <a:t>https://codepen.io/jkeohan/pen/422788fb0859818152accc10f0714b2c</a:t>
            </a:r>
            <a:endParaRPr/>
          </a:p>
          <a:p>
            <a:pPr marL="914400" lvl="1" indent="-298450" algn="l" rtl="0">
              <a:lnSpc>
                <a:spcPct val="115000"/>
              </a:lnSpc>
              <a:spcBef>
                <a:spcPts val="0"/>
              </a:spcBef>
              <a:spcAft>
                <a:spcPts val="0"/>
              </a:spcAft>
              <a:buSzPts val="1100"/>
              <a:buChar char="○"/>
            </a:pPr>
            <a:r>
              <a:rPr lang="en" u="sng">
                <a:solidFill>
                  <a:schemeClr val="hlink"/>
                </a:solidFill>
                <a:hlinkClick r:id="rId4"/>
              </a:rPr>
              <a:t>https://codepen.io/jkeohan/pen/eepKXQ</a:t>
            </a:r>
            <a:r>
              <a:rPr lang="en">
                <a:highlight>
                  <a:srgbClr val="FFDB00"/>
                </a:highlight>
              </a:rPr>
              <a:t> </a:t>
            </a:r>
            <a:endParaRPr b="1">
              <a:highlight>
                <a:srgbClr val="FFDB00"/>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f4df813ec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f4df813ec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TEACHING TIPS</a:t>
            </a:r>
            <a:r>
              <a:rPr lang="en"/>
              <a:t>:</a:t>
            </a:r>
            <a:endParaRPr/>
          </a:p>
          <a:p>
            <a:pPr marL="0" lvl="0" indent="0" algn="l" rtl="0">
              <a:lnSpc>
                <a:spcPct val="115000"/>
              </a:lnSpc>
              <a:spcBef>
                <a:spcPts val="0"/>
              </a:spcBef>
              <a:spcAft>
                <a:spcPts val="0"/>
              </a:spcAft>
              <a:buNone/>
            </a:pPr>
            <a:endParaRPr/>
          </a:p>
          <a:p>
            <a:pPr marL="457200" lvl="0" indent="-298450" algn="l" rtl="0">
              <a:lnSpc>
                <a:spcPct val="115000"/>
              </a:lnSpc>
              <a:spcBef>
                <a:spcPts val="0"/>
              </a:spcBef>
              <a:spcAft>
                <a:spcPts val="0"/>
              </a:spcAft>
              <a:buSzPts val="1100"/>
              <a:buChar char="●"/>
            </a:pPr>
            <a:r>
              <a:rPr lang="en"/>
              <a:t>Explain that, although floats are no longer used for page layouts, they do have one existing niche in web design and that is to allow text to wrap around images, like in these CodePens:</a:t>
            </a:r>
            <a:endParaRPr/>
          </a:p>
          <a:p>
            <a:pPr marL="914400" lvl="1" indent="-298450" algn="l" rtl="0">
              <a:lnSpc>
                <a:spcPct val="115000"/>
              </a:lnSpc>
              <a:spcBef>
                <a:spcPts val="0"/>
              </a:spcBef>
              <a:spcAft>
                <a:spcPts val="0"/>
              </a:spcAft>
              <a:buSzPts val="1100"/>
              <a:buChar char="○"/>
            </a:pPr>
            <a:r>
              <a:rPr lang="en" u="sng">
                <a:solidFill>
                  <a:srgbClr val="1155CC"/>
                </a:solidFill>
                <a:highlight>
                  <a:srgbClr val="FFFFFF"/>
                </a:highlight>
                <a:hlinkClick r:id="rId3">
                  <a:extLst>
                    <a:ext uri="{A12FA001-AC4F-418D-AE19-62706E023703}">
                      <ahyp:hlinkClr xmlns:ahyp="http://schemas.microsoft.com/office/drawing/2018/hyperlinkcolor" val="tx"/>
                    </a:ext>
                  </a:extLst>
                </a:hlinkClick>
              </a:rPr>
              <a:t>https://codepen.io/jkeohan/pen/422788fb0859818152accc10f0714b2c</a:t>
            </a:r>
            <a:endParaRPr/>
          </a:p>
          <a:p>
            <a:pPr marL="914400" lvl="1" indent="-298450" algn="l" rtl="0">
              <a:lnSpc>
                <a:spcPct val="115000"/>
              </a:lnSpc>
              <a:spcBef>
                <a:spcPts val="0"/>
              </a:spcBef>
              <a:spcAft>
                <a:spcPts val="0"/>
              </a:spcAft>
              <a:buSzPts val="1100"/>
              <a:buChar char="○"/>
            </a:pPr>
            <a:r>
              <a:rPr lang="en" u="sng">
                <a:solidFill>
                  <a:schemeClr val="hlink"/>
                </a:solidFill>
                <a:hlinkClick r:id="rId4"/>
              </a:rPr>
              <a:t>https://codepen.io/jkeohan/pen/eepKXQ</a:t>
            </a:r>
            <a:r>
              <a:rPr lang="en">
                <a:highlight>
                  <a:srgbClr val="FFDB00"/>
                </a:highlight>
              </a:rPr>
              <a:t> </a:t>
            </a:r>
            <a:endParaRPr b="1">
              <a:highlight>
                <a:srgbClr val="FFDB00"/>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643c4dc3b0_0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643c4dc3b0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highlight>
                  <a:srgbClr val="FFFFFF"/>
                </a:highlight>
              </a:rPr>
              <a:t>TALKING POINTS</a:t>
            </a:r>
            <a:r>
              <a:rPr lang="en">
                <a:solidFill>
                  <a:schemeClr val="dk1"/>
                </a:solidFill>
                <a:highlight>
                  <a:srgbClr val="FFFFFF"/>
                </a:highlight>
              </a:rPr>
              <a:t>:</a:t>
            </a: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This is a good opportunity to talk about backward compatibility — we have to keep floats around, as getting rid of them would break tons of websites and tools that rely on the old methods. There are TONs of “legacy” features in technology that have to stay where they are, but that doesn’t mean we should use them!</a:t>
            </a: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b="1">
                <a:solidFill>
                  <a:schemeClr val="dk1"/>
                </a:solidFill>
                <a:highlight>
                  <a:srgbClr val="FFFFFF"/>
                </a:highlight>
              </a:rPr>
              <a:t>TEACHING TIPS</a:t>
            </a:r>
            <a:r>
              <a:rPr lang="en">
                <a:solidFill>
                  <a:schemeClr val="dk1"/>
                </a:solidFill>
                <a:highlight>
                  <a:srgbClr val="FFFFFF"/>
                </a:highlight>
              </a:rPr>
              <a:t>: </a:t>
            </a: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endParaRPr>
          </a:p>
          <a:p>
            <a:pPr marL="457200" lvl="0" indent="-298450" algn="l" rtl="0">
              <a:spcBef>
                <a:spcPts val="0"/>
              </a:spcBef>
              <a:spcAft>
                <a:spcPts val="0"/>
              </a:spcAft>
              <a:buSzPts val="1100"/>
              <a:buChar char="●"/>
            </a:pPr>
            <a:r>
              <a:rPr lang="en">
                <a:solidFill>
                  <a:schemeClr val="dk1"/>
                </a:solidFill>
                <a:highlight>
                  <a:srgbClr val="FFFFFF"/>
                </a:highlight>
              </a:rPr>
              <a:t>Show students </a:t>
            </a:r>
            <a:r>
              <a:rPr lang="en" u="sng">
                <a:solidFill>
                  <a:schemeClr val="hlink"/>
                </a:solidFill>
                <a:highlight>
                  <a:srgbClr val="FFFFFF"/>
                </a:highlight>
                <a:hlinkClick r:id="rId3"/>
              </a:rPr>
              <a:t>https://caniuse.com/#search=flexbox</a:t>
            </a:r>
            <a:r>
              <a:rPr lang="en">
                <a:solidFill>
                  <a:schemeClr val="dk1"/>
                </a:solidFill>
                <a:highlight>
                  <a:srgbClr val="FFFFFF"/>
                </a:highlight>
              </a:rPr>
              <a:t> so they can see just how supported flex has become across all browsers.</a:t>
            </a:r>
            <a:endParaRPr>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6d0408af4a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6d0408af4a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7aa78bb49d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7aa78bb49d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bc12782f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8bc12782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TEACHING TIPS:</a:t>
            </a:r>
            <a:br>
              <a:rPr lang="en">
                <a:solidFill>
                  <a:schemeClr val="dk1"/>
                </a:solidFill>
                <a:highlight>
                  <a:srgbClr val="FFFFFF"/>
                </a:highlight>
              </a:rPr>
            </a:b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Have students recall the last lesson and the idea of a DOM tree. Talk about this with them. It will now become clear why it was introduced last class.</a:t>
            </a:r>
            <a:endParaRPr>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8bc12782f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8bc12782f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Note how &lt;main&gt; splits off into two “directions” with each section; sections could split off with several children as well, as each “branch” can itself have many branches. </a:t>
            </a:r>
            <a:endParaRPr>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643c4dc3b0_0_9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643c4dc3b0_0_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r>
              <a:rPr lang="en"/>
              <a:t>:</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The parent is where most of the flexing occurs. If you tell a container it should display as flex, it will arrange its child elements accordingly.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643c4dc3b0_0_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643c4dc3b0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Child items can be given specific flex properties as well to arrange them in specific orders or sizes. The general scheme of how you want the items to be arranged belongs to parents. Properties that involve “this specific item should do X” will be child properties.</a:t>
            </a:r>
            <a:endParaRPr>
              <a:solidFill>
                <a:schemeClr val="dk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8bc12782f8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8bc12782f8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Point out how &lt;main&gt; controls the sections — this is the key to understanding flexbox.</a:t>
            </a:r>
            <a:endParaRPr>
              <a:solidFill>
                <a:schemeClr val="dk1"/>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69b7e61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69b7e61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8bc12782f8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8bc12782f8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chemeClr val="lt1"/>
                </a:highlight>
              </a:rPr>
              <a:t>TALKING POINTS:</a:t>
            </a:r>
            <a:endParaRPr b="1">
              <a:solidFill>
                <a:schemeClr val="dk1"/>
              </a:solidFill>
              <a:highlight>
                <a:schemeClr val="lt1"/>
              </a:highlight>
            </a:endParaRPr>
          </a:p>
          <a:p>
            <a:pPr marL="0" lvl="0" indent="0" algn="l" rtl="0">
              <a:spcBef>
                <a:spcPts val="0"/>
              </a:spcBef>
              <a:spcAft>
                <a:spcPts val="0"/>
              </a:spcAft>
              <a:buNone/>
            </a:pPr>
            <a:endParaRPr>
              <a:solidFill>
                <a:schemeClr val="dk1"/>
              </a:solidFill>
              <a:highlight>
                <a:schemeClr val="lt1"/>
              </a:highlight>
            </a:endParaRPr>
          </a:p>
          <a:p>
            <a:pPr marL="457200" lvl="0" indent="-298450" algn="l" rtl="0">
              <a:spcBef>
                <a:spcPts val="0"/>
              </a:spcBef>
              <a:spcAft>
                <a:spcPts val="0"/>
              </a:spcAft>
              <a:buClr>
                <a:schemeClr val="dk1"/>
              </a:buClr>
              <a:buSzPts val="1100"/>
              <a:buChar char="●"/>
            </a:pPr>
            <a:r>
              <a:rPr lang="en">
                <a:solidFill>
                  <a:schemeClr val="dk1"/>
                </a:solidFill>
                <a:highlight>
                  <a:schemeClr val="lt1"/>
                </a:highlight>
              </a:rPr>
              <a:t>Point out how &lt;main&gt; controls the sections — this is the key to understanding flexbox.</a:t>
            </a:r>
            <a:endParaRPr b="1">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643c4dc3b0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643c4dc3b0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These are all default properties that can be overwritten if needed but represent a sensible starting point for all things flex.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following code-along/slides will address alternative options for each of these properties.</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8bc12782f8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8bc12782f8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By default, flex items will be flexible along the horizontal axis. You can change it to flex vertically instead but, either way, you have to set a “main” axis that will flex and a “cross” axis that will not. What if you want two main axises? You can’t have them… yet.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643c4dc3b0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643c4dc3b0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TALKING POINTS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Notice that the child elements don’t yet have “flex” properties. Again, the parent manages the spacing and layout of the children and has the display of </a:t>
            </a:r>
            <a:r>
              <a:rPr lang="en" b="1">
                <a:solidFill>
                  <a:schemeClr val="dk1"/>
                </a:solidFill>
                <a:latin typeface="Courier New"/>
                <a:ea typeface="Courier New"/>
                <a:cs typeface="Courier New"/>
                <a:sym typeface="Courier New"/>
              </a:rPr>
              <a:t>flex</a:t>
            </a:r>
            <a:r>
              <a:rPr lang="en">
                <a:solidFill>
                  <a:schemeClr val="dk1"/>
                </a:solidFill>
              </a:rPr>
              <a:t>. </a:t>
            </a:r>
            <a:r>
              <a:rPr lang="en" b="1">
                <a:solidFill>
                  <a:schemeClr val="dk1"/>
                </a:solidFill>
                <a:latin typeface="Courier New"/>
                <a:ea typeface="Courier New"/>
                <a:cs typeface="Courier New"/>
                <a:sym typeface="Courier New"/>
              </a:rPr>
              <a:t>justify-content</a:t>
            </a:r>
            <a:r>
              <a:rPr lang="en">
                <a:solidFill>
                  <a:schemeClr val="dk1"/>
                </a:solidFill>
              </a:rPr>
              <a:t> and </a:t>
            </a:r>
            <a:r>
              <a:rPr lang="en" b="1">
                <a:solidFill>
                  <a:schemeClr val="dk1"/>
                </a:solidFill>
                <a:latin typeface="Courier New"/>
                <a:ea typeface="Courier New"/>
                <a:cs typeface="Courier New"/>
                <a:sym typeface="Courier New"/>
              </a:rPr>
              <a:t>align-items</a:t>
            </a:r>
            <a:r>
              <a:rPr lang="en">
                <a:solidFill>
                  <a:schemeClr val="dk1"/>
                </a:solidFill>
              </a:rPr>
              <a:t> are also properties based on flexbox.</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78d77951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78d77951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TEACHING TIPS</a:t>
            </a:r>
            <a:r>
              <a:rPr lang="en">
                <a:solidFill>
                  <a:schemeClr val="dk1"/>
                </a:solidFill>
              </a:rPr>
              <a: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For a more detailed display of flexbox functionality, show the class these CodePens: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https://codepen.io/jkeohan/pen/zdKJOY</a:t>
            </a:r>
            <a:endParaRPr/>
          </a:p>
          <a:p>
            <a:pPr marL="914400" lvl="1" indent="-298450" algn="l" rtl="0">
              <a:lnSpc>
                <a:spcPct val="115000"/>
              </a:lnSpc>
              <a:spcBef>
                <a:spcPts val="0"/>
              </a:spcBef>
              <a:spcAft>
                <a:spcPts val="0"/>
              </a:spcAft>
              <a:buClr>
                <a:schemeClr val="dk1"/>
              </a:buClr>
              <a:buSzPts val="1100"/>
              <a:buChar char="○"/>
            </a:pPr>
            <a:r>
              <a:rPr lang="en" u="sng">
                <a:solidFill>
                  <a:schemeClr val="hlink"/>
                </a:solidFill>
                <a:hlinkClick r:id="rId4"/>
              </a:rPr>
              <a:t>https://codepen.io/GAmarketing/pen/KKKBJrM</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643c4dc3b0_0_1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643c4dc3b0_0_1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endParaRPr b="1">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It's good to give a sense of these properties, but consider this section more of a reference area than a direct teaching plan. Don't feel obligated to present the entire list one at a time.</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643c4dc3b0_0_1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643c4dc3b0_0_1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643c4dc3b0_0_1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643c4dc3b0_0_1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643c4dc3b0_0_1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643c4dc3b0_0_1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643c4dc3b0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643c4dc3b0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7aa78bb49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7aa78bb4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643c4dc3b0_0_1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643c4dc3b0_0_1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643c4dc3b0_0_1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643c4dc3b0_0_1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643c4dc3b0_0_1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643c4dc3b0_0_1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643c4dc3b0_0_1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643c4dc3b0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643c4dc3b0_0_1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643c4dc3b0_0_1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643c4dc3b0_0_1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643c4dc3b0_0_1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643c4dc3b0_0_1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643c4dc3b0_0_1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643c4dc3b0_0_1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643c4dc3b0_0_1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643c4dc3b0_0_1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643c4dc3b0_0_1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643c4dc3b0_0_1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643c4dc3b0_0_1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8338965d2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8338965d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643c4dc3b0_0_19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643c4dc3b0_0_1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643c4dc3b0_0_19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643c4dc3b0_0_1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643c4dc3b0_0_19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643c4dc3b0_0_1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78d77951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78d77951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To convey how important using flexbox is for navigational elements, assign students this article to read, which recreates the navs of some of the most popular websites like Facebook, Twitter, GitHub, and Medium: </a:t>
            </a:r>
            <a:r>
              <a:rPr lang="en" u="sng">
                <a:solidFill>
                  <a:schemeClr val="hlink"/>
                </a:solidFill>
                <a:hlinkClick r:id="rId3"/>
              </a:rPr>
              <a:t>https://medium.com/flexbox-and-grids/the-most-popular-navigation-bars-created-with-flexbox-6c0f59f55686</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643c4dc3b0_0_19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643c4dc3b0_0_1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643c4dc3b0_0_1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643c4dc3b0_0_1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643c4dc3b0_0_2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643c4dc3b0_0_2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6f772b5ae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6f772b5ae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8bc12782f8_0_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8bc12782f8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highlight>
                <a:srgbClr val="FFFF00"/>
              </a:highlight>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6f772b5ae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6f772b5ae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TALKING POINTS:</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This is a common implementation in which flexbox can be reapplied to several nested levels.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338965d2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338965d2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8bc12782f8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8bc12782f8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rgbClr val="FFFFFF"/>
                </a:highlight>
              </a:rPr>
              <a:t>TALKING POINTS:</a:t>
            </a:r>
            <a:endParaRPr b="1">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a:solidFill>
                  <a:schemeClr val="dk1"/>
                </a:solidFill>
                <a:highlight>
                  <a:srgbClr val="FFFFFF"/>
                </a:highlight>
              </a:rPr>
              <a:t>Point out how &lt;main&gt; controls the sections — this is the key to understanding flexbox.</a:t>
            </a:r>
            <a:endParaRPr>
              <a:solidFill>
                <a:schemeClr val="dk1"/>
              </a:solidFill>
              <a:highlight>
                <a:srgbClr val="FFFFFF"/>
              </a:highlight>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6f772b5ae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6f772b5ae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TALKING POINTS:</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6f772b5ae8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6f772b5ae8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TEACHING TIPS:</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To convey how important using flexbox is for navigational elements, assign students this article to read, which recreates the navs of some of the most popular websites like Facebook, Twitter, GitHub, and Medium: </a:t>
            </a:r>
            <a:r>
              <a:rPr lang="en" u="sng">
                <a:solidFill>
                  <a:schemeClr val="hlink"/>
                </a:solidFill>
                <a:hlinkClick r:id="rId3"/>
              </a:rPr>
              <a:t>https://medium.com/flexbox-and-grids/the-most-popular-navigation-bars-created-with-flexbox-6c0f59f55686</a:t>
            </a:r>
            <a:endParaRPr b="1">
              <a:solidFill>
                <a:schemeClr val="dk1"/>
              </a:solidFill>
              <a:highlight>
                <a:srgbClr val="FFFFFF"/>
              </a:highlight>
              <a:latin typeface="Proxima Nova"/>
              <a:ea typeface="Proxima Nova"/>
              <a:cs typeface="Proxima Nova"/>
              <a:sym typeface="Proxima Nova"/>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3dd4fa9b7e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3dd4fa9b7e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6d0408af4a_0_39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b="1">
                <a:solidFill>
                  <a:schemeClr val="dk1"/>
                </a:solidFill>
              </a:rPr>
              <a:t>DURATION</a:t>
            </a:r>
            <a:r>
              <a:rPr lang="en" sz="1100">
                <a:solidFill>
                  <a:schemeClr val="dk1"/>
                </a:solidFill>
              </a:rPr>
              <a:t>: 1 minute</a:t>
            </a:r>
            <a:endParaRPr sz="1100">
              <a:solidFill>
                <a:schemeClr val="dk1"/>
              </a:solidFill>
            </a:endParaRPr>
          </a:p>
          <a:p>
            <a:pPr marL="0" lvl="0" indent="0" algn="l" rtl="0">
              <a:spcBef>
                <a:spcPts val="900"/>
              </a:spcBef>
              <a:spcAft>
                <a:spcPts val="0"/>
              </a:spcAft>
              <a:buClr>
                <a:schemeClr val="dk1"/>
              </a:buClr>
              <a:buSzPts val="1100"/>
              <a:buFont typeface="Arial"/>
              <a:buNone/>
            </a:pPr>
            <a:r>
              <a:rPr lang="en" sz="1100" b="1">
                <a:solidFill>
                  <a:schemeClr val="dk1"/>
                </a:solidFill>
              </a:rPr>
              <a:t>TEACHING TIPS:</a:t>
            </a:r>
            <a:endParaRPr sz="1100">
              <a:solidFill>
                <a:schemeClr val="dk1"/>
              </a:solidFill>
            </a:endParaRPr>
          </a:p>
          <a:p>
            <a:pPr marL="457200" lvl="0" indent="-298450" algn="l" rtl="0">
              <a:spcBef>
                <a:spcPts val="900"/>
              </a:spcBef>
              <a:spcAft>
                <a:spcPts val="0"/>
              </a:spcAft>
              <a:buClr>
                <a:schemeClr val="dk1"/>
              </a:buClr>
              <a:buSzPts val="1100"/>
              <a:buChar char="●"/>
            </a:pPr>
            <a:r>
              <a:rPr lang="en" sz="1100">
                <a:solidFill>
                  <a:schemeClr val="dk1"/>
                </a:solidFill>
              </a:rPr>
              <a:t>Learning objectives help frame the lesson and give students an idea of what to expect and focus on.</a:t>
            </a:r>
            <a:endParaRPr sz="1100" b="1">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Explain to students how this lesson fits into the overall course to help them make connections with content from other lessons.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sz="1100" b="1">
              <a:solidFill>
                <a:schemeClr val="dk1"/>
              </a:solidFill>
              <a:latin typeface="Proxima Nova"/>
              <a:ea typeface="Proxima Nova"/>
              <a:cs typeface="Proxima Nova"/>
              <a:sym typeface="Proxima Nova"/>
            </a:endParaRPr>
          </a:p>
        </p:txBody>
      </p:sp>
      <p:sp>
        <p:nvSpPr>
          <p:cNvPr id="330" name="Google Shape;330;g6d0408af4a_0_397:notes"/>
          <p:cNvSpPr>
            <a:spLocks noGrp="1" noRot="1" noChangeAspect="1"/>
          </p:cNvSpPr>
          <p:nvPr>
            <p:ph type="sldImg" idx="2"/>
          </p:nvPr>
        </p:nvSpPr>
        <p:spPr>
          <a:xfrm>
            <a:off x="1146969" y="685800"/>
            <a:ext cx="4564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aa78bb49d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aa78bb49d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986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f6e434c5e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f6e434c5e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TEACHING TIPS</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This assignment may be beyond what students can do. Support them and make them push into new material. Again, this could be a partial code-along/self-guided activity.</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goal would be that they get a little frustrated and push into flexbox on their own. Weaker students may feel lost, but support a productive struggle. Potentially bring students together for code-alongs as they work through this. At this point, encourage exploration more than anything!</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aa78bb49d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aa78bb49d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struction Notes">
  <p:cSld name="CUSTOM">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 name="Google Shape;13;p2"/>
          <p:cNvSpPr/>
          <p:nvPr/>
        </p:nvSpPr>
        <p:spPr>
          <a:xfrm>
            <a:off x="8342625" y="4513775"/>
            <a:ext cx="5343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id="16" name="Google Shape;16;p2"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 Blank">
  <p:cSld name="CUSTOM_8_1">
    <p:spTree>
      <p:nvGrpSpPr>
        <p:cNvPr id="1" name="Shape 89"/>
        <p:cNvGrpSpPr/>
        <p:nvPr/>
      </p:nvGrpSpPr>
      <p:grpSpPr>
        <a:xfrm>
          <a:off x="0" y="0"/>
          <a:ext cx="0" cy="0"/>
          <a:chOff x="0" y="0"/>
          <a:chExt cx="0" cy="0"/>
        </a:xfrm>
      </p:grpSpPr>
      <p:sp>
        <p:nvSpPr>
          <p:cNvPr id="90" name="Google Shape;90;p1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Quote ">
  <p:cSld name="CUSTOM_4">
    <p:spTree>
      <p:nvGrpSpPr>
        <p:cNvPr id="1"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w="9525" cap="flat" cmpd="sng">
            <a:solidFill>
              <a:srgbClr val="E41A23"/>
            </a:solidFill>
            <a:prstDash val="solid"/>
            <a:round/>
            <a:headEnd type="none" w="med" len="med"/>
            <a:tailEnd type="none" w="med" len="med"/>
          </a:ln>
        </p:spPr>
      </p:cxnSp>
      <p:cxnSp>
        <p:nvCxnSpPr>
          <p:cNvPr id="94" name="Google Shape;94;p12"/>
          <p:cNvCxnSpPr/>
          <p:nvPr/>
        </p:nvCxnSpPr>
        <p:spPr>
          <a:xfrm>
            <a:off x="4913975" y="1762588"/>
            <a:ext cx="2638200" cy="0"/>
          </a:xfrm>
          <a:prstGeom prst="straightConnector1">
            <a:avLst/>
          </a:prstGeom>
          <a:noFill/>
          <a:ln w="9525" cap="flat" cmpd="sng">
            <a:solidFill>
              <a:srgbClr val="E41A23"/>
            </a:solidFill>
            <a:prstDash val="solid"/>
            <a:round/>
            <a:headEnd type="none" w="med" len="med"/>
            <a:tailEnd type="none" w="med" len="med"/>
          </a:ln>
        </p:spPr>
      </p:cxnSp>
      <p:sp>
        <p:nvSpPr>
          <p:cNvPr id="95" name="Google Shape;95;p12"/>
          <p:cNvSpPr txBox="1"/>
          <p:nvPr/>
        </p:nvSpPr>
        <p:spPr>
          <a:xfrm>
            <a:off x="4057900" y="1301188"/>
            <a:ext cx="836100" cy="69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a:spLocks noGrp="1"/>
          </p:cNvSpPr>
          <p:nvPr>
            <p:ph type="title"/>
          </p:nvPr>
        </p:nvSpPr>
        <p:spPr>
          <a:xfrm>
            <a:off x="1403050" y="2027913"/>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97" name="Google Shape;97;p12"/>
          <p:cNvSpPr txBox="1">
            <a:spLocks noGrp="1"/>
          </p:cNvSpPr>
          <p:nvPr>
            <p:ph type="subTitle" idx="1"/>
          </p:nvPr>
        </p:nvSpPr>
        <p:spPr>
          <a:xfrm>
            <a:off x="2249725" y="3285818"/>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chemeClr val="dk2"/>
                </a:solidFill>
              </a:defRPr>
            </a:lvl1pPr>
            <a:lvl2pPr lvl="1" algn="ctr" rtl="0">
              <a:spcBef>
                <a:spcPts val="1600"/>
              </a:spcBef>
              <a:spcAft>
                <a:spcPts val="0"/>
              </a:spcAft>
              <a:buNone/>
              <a:defRPr>
                <a:solidFill>
                  <a:schemeClr val="dk2"/>
                </a:solidFill>
              </a:defRPr>
            </a:lvl2pPr>
            <a:lvl3pPr lvl="2" algn="ctr" rtl="0">
              <a:spcBef>
                <a:spcPts val="1600"/>
              </a:spcBef>
              <a:spcAft>
                <a:spcPts val="0"/>
              </a:spcAft>
              <a:buNone/>
              <a:defRPr>
                <a:solidFill>
                  <a:schemeClr val="dk2"/>
                </a:solidFill>
              </a:defRPr>
            </a:lvl3pPr>
            <a:lvl4pPr lvl="3" algn="ctr" rtl="0">
              <a:spcBef>
                <a:spcPts val="1600"/>
              </a:spcBef>
              <a:spcAft>
                <a:spcPts val="0"/>
              </a:spcAft>
              <a:buNone/>
              <a:defRPr>
                <a:solidFill>
                  <a:schemeClr val="dk2"/>
                </a:solidFill>
              </a:defRPr>
            </a:lvl4pPr>
            <a:lvl5pPr lvl="4" algn="ctr" rtl="0">
              <a:spcBef>
                <a:spcPts val="1600"/>
              </a:spcBef>
              <a:spcAft>
                <a:spcPts val="0"/>
              </a:spcAft>
              <a:buNone/>
              <a:defRPr>
                <a:solidFill>
                  <a:schemeClr val="dk2"/>
                </a:solidFill>
              </a:defRPr>
            </a:lvl5pPr>
            <a:lvl6pPr lvl="5" algn="ctr" rtl="0">
              <a:spcBef>
                <a:spcPts val="1600"/>
              </a:spcBef>
              <a:spcAft>
                <a:spcPts val="0"/>
              </a:spcAft>
              <a:buNone/>
              <a:defRPr>
                <a:solidFill>
                  <a:schemeClr val="dk2"/>
                </a:solidFill>
              </a:defRPr>
            </a:lvl6pPr>
            <a:lvl7pPr lvl="6" algn="ctr" rtl="0">
              <a:spcBef>
                <a:spcPts val="1600"/>
              </a:spcBef>
              <a:spcAft>
                <a:spcPts val="0"/>
              </a:spcAft>
              <a:buNone/>
              <a:defRPr>
                <a:solidFill>
                  <a:schemeClr val="dk2"/>
                </a:solidFill>
              </a:defRPr>
            </a:lvl7pPr>
            <a:lvl8pPr lvl="7" algn="ctr" rtl="0">
              <a:spcBef>
                <a:spcPts val="1600"/>
              </a:spcBef>
              <a:spcAft>
                <a:spcPts val="0"/>
              </a:spcAft>
              <a:buNone/>
              <a:defRPr>
                <a:solidFill>
                  <a:schemeClr val="dk2"/>
                </a:solidFill>
              </a:defRPr>
            </a:lvl8pPr>
            <a:lvl9pPr lvl="8" algn="ctr" rtl="0">
              <a:spcBef>
                <a:spcPts val="1600"/>
              </a:spcBef>
              <a:spcAft>
                <a:spcPts val="1600"/>
              </a:spcAft>
              <a:buNone/>
              <a:defRPr>
                <a:solidFill>
                  <a:schemeClr val="dk2"/>
                </a:solidFill>
              </a:defRPr>
            </a:lvl9pPr>
          </a:lstStyle>
          <a:p>
            <a:endParaRPr/>
          </a:p>
        </p:txBody>
      </p:sp>
      <p:sp>
        <p:nvSpPr>
          <p:cNvPr id="98" name="Google Shape;98;p1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99" name="Google Shape;99;p1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Quote  + Headshot">
  <p:cSld name="CUSTOM_4_2">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2" name="Google Shape;102;p13"/>
          <p:cNvSpPr txBox="1">
            <a:spLocks noGrp="1"/>
          </p:cNvSpPr>
          <p:nvPr>
            <p:ph type="subTitle" idx="1"/>
          </p:nvPr>
        </p:nvSpPr>
        <p:spPr>
          <a:xfrm>
            <a:off x="2249725" y="3220006"/>
            <a:ext cx="4539600" cy="556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100">
                <a:solidFill>
                  <a:srgbClr val="E51B24"/>
                </a:solidFill>
              </a:defRPr>
            </a:lvl1pPr>
            <a:lvl2pPr lvl="1" algn="ctr" rtl="0">
              <a:spcBef>
                <a:spcPts val="1600"/>
              </a:spcBef>
              <a:spcAft>
                <a:spcPts val="0"/>
              </a:spcAft>
              <a:buNone/>
              <a:defRPr sz="1100">
                <a:solidFill>
                  <a:srgbClr val="E51B24"/>
                </a:solidFill>
              </a:defRPr>
            </a:lvl2pPr>
            <a:lvl3pPr lvl="2" algn="ctr" rtl="0">
              <a:spcBef>
                <a:spcPts val="1600"/>
              </a:spcBef>
              <a:spcAft>
                <a:spcPts val="0"/>
              </a:spcAft>
              <a:buNone/>
              <a:defRPr sz="1100">
                <a:solidFill>
                  <a:srgbClr val="E51B24"/>
                </a:solidFill>
              </a:defRPr>
            </a:lvl3pPr>
            <a:lvl4pPr lvl="3" algn="ctr" rtl="0">
              <a:spcBef>
                <a:spcPts val="1600"/>
              </a:spcBef>
              <a:spcAft>
                <a:spcPts val="0"/>
              </a:spcAft>
              <a:buNone/>
              <a:defRPr sz="1100">
                <a:solidFill>
                  <a:srgbClr val="E51B24"/>
                </a:solidFill>
              </a:defRPr>
            </a:lvl4pPr>
            <a:lvl5pPr lvl="4" algn="ctr" rtl="0">
              <a:spcBef>
                <a:spcPts val="1600"/>
              </a:spcBef>
              <a:spcAft>
                <a:spcPts val="0"/>
              </a:spcAft>
              <a:buNone/>
              <a:defRPr sz="1100">
                <a:solidFill>
                  <a:srgbClr val="E51B24"/>
                </a:solidFill>
              </a:defRPr>
            </a:lvl5pPr>
            <a:lvl6pPr lvl="5" algn="ctr" rtl="0">
              <a:spcBef>
                <a:spcPts val="1600"/>
              </a:spcBef>
              <a:spcAft>
                <a:spcPts val="0"/>
              </a:spcAft>
              <a:buNone/>
              <a:defRPr sz="1100">
                <a:solidFill>
                  <a:srgbClr val="E51B24"/>
                </a:solidFill>
              </a:defRPr>
            </a:lvl6pPr>
            <a:lvl7pPr lvl="6" algn="ctr" rtl="0">
              <a:spcBef>
                <a:spcPts val="1600"/>
              </a:spcBef>
              <a:spcAft>
                <a:spcPts val="0"/>
              </a:spcAft>
              <a:buNone/>
              <a:defRPr sz="1100">
                <a:solidFill>
                  <a:srgbClr val="E51B24"/>
                </a:solidFill>
              </a:defRPr>
            </a:lvl7pPr>
            <a:lvl8pPr lvl="7" algn="ctr" rtl="0">
              <a:spcBef>
                <a:spcPts val="1600"/>
              </a:spcBef>
              <a:spcAft>
                <a:spcPts val="0"/>
              </a:spcAft>
              <a:buNone/>
              <a:defRPr sz="1100">
                <a:solidFill>
                  <a:srgbClr val="E51B24"/>
                </a:solidFill>
              </a:defRPr>
            </a:lvl8pPr>
            <a:lvl9pPr lvl="8" algn="ctr" rtl="0">
              <a:spcBef>
                <a:spcPts val="1600"/>
              </a:spcBef>
              <a:spcAft>
                <a:spcPts val="1600"/>
              </a:spcAft>
              <a:buNone/>
              <a:defRPr sz="1100">
                <a:solidFill>
                  <a:srgbClr val="E51B24"/>
                </a:solidFill>
              </a:defRPr>
            </a:lvl9pPr>
          </a:lstStyle>
          <a:p>
            <a:endParaRPr/>
          </a:p>
        </p:txBody>
      </p:sp>
      <p:sp>
        <p:nvSpPr>
          <p:cNvPr id="103" name="Google Shape;103;p1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w="9525" cap="flat" cmpd="sng">
            <a:solidFill>
              <a:srgbClr val="E41A23"/>
            </a:solidFill>
            <a:prstDash val="solid"/>
            <a:round/>
            <a:headEnd type="none" w="med" len="med"/>
            <a:tailEnd type="none" w="med" len="med"/>
          </a:ln>
        </p:spPr>
      </p:cxnSp>
      <p:cxnSp>
        <p:nvCxnSpPr>
          <p:cNvPr id="106" name="Google Shape;106;p13"/>
          <p:cNvCxnSpPr/>
          <p:nvPr/>
        </p:nvCxnSpPr>
        <p:spPr>
          <a:xfrm>
            <a:off x="5103425" y="1762588"/>
            <a:ext cx="2472000" cy="0"/>
          </a:xfrm>
          <a:prstGeom prst="straightConnector1">
            <a:avLst/>
          </a:prstGeom>
          <a:noFill/>
          <a:ln w="9525" cap="flat" cmpd="sng">
            <a:solidFill>
              <a:srgbClr val="E41A23"/>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Quote - No Attribution">
  <p:cSld name="CUSTOM_4_1">
    <p:spTree>
      <p:nvGrpSpPr>
        <p:cNvPr id="1"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w="9525" cap="flat" cmpd="sng">
            <a:solidFill>
              <a:srgbClr val="E41A23"/>
            </a:solidFill>
            <a:prstDash val="solid"/>
            <a:round/>
            <a:headEnd type="none" w="med" len="med"/>
            <a:tailEnd type="none" w="med" len="med"/>
          </a:ln>
        </p:spPr>
      </p:cxnSp>
      <p:sp>
        <p:nvSpPr>
          <p:cNvPr id="109" name="Google Shape;109;p14"/>
          <p:cNvSpPr txBox="1">
            <a:spLocks noGrp="1"/>
          </p:cNvSpPr>
          <p:nvPr>
            <p:ph type="title"/>
          </p:nvPr>
        </p:nvSpPr>
        <p:spPr>
          <a:xfrm>
            <a:off x="1403050" y="2128750"/>
            <a:ext cx="6149100" cy="1282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10" name="Google Shape;110;p1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11" name="Google Shape;111;p1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6. Horizontal Color Block Black">
  <p:cSld name="CUSTOM_6_1_1_1_1_1">
    <p:spTree>
      <p:nvGrpSpPr>
        <p:cNvPr id="1"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16" name="Google Shape;116;p15"/>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17" name="Google Shape;117;p15"/>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18" name="Google Shape;118;p1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19" name="Google Shape;119;p15"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 Horizontal Color Block Red">
  <p:cSld name="CUSTOM_6_1_1_1_1_1_1">
    <p:spTree>
      <p:nvGrpSpPr>
        <p:cNvPr id="1"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txBox="1"/>
          <p:nvPr/>
        </p:nvSpPr>
        <p:spPr>
          <a:xfrm>
            <a:off x="442475" y="1106825"/>
            <a:ext cx="5465400" cy="28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124" name="Google Shape;124;p16"/>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125" name="Google Shape;125;p16"/>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algn="r" rtl="0">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126" name="Google Shape;126;p1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 Solo Activity + Timer">
  <p:cSld name="TITLE_AND_BODY_1_2_2_2">
    <p:spTree>
      <p:nvGrpSpPr>
        <p:cNvPr id="1"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32" name="Google Shape;132;p1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38" name="Google Shape;138;p17"/>
          <p:cNvSpPr txBox="1">
            <a:spLocks noGrp="1"/>
          </p:cNvSpPr>
          <p:nvPr>
            <p:ph type="sldNum" idx="4"/>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 Solo Activity">
  <p:cSld name="TITLE_AND_BODY_1_2_2_2_2">
    <p:spTree>
      <p:nvGrpSpPr>
        <p:cNvPr id="1"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143" name="Google Shape;143;p1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44" name="Google Shape;144;p1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46" name="Google Shape;146;p1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47" name="Google Shape;147;p18"/>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 Pairs Exercise + Timer">
  <p:cSld name="TITLE_AND_BODY_1_2_2_2_1">
    <p:spTree>
      <p:nvGrpSpPr>
        <p:cNvPr id="1"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52" name="Google Shape;152;p19"/>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57" name="Google Shape;157;p1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 Pairs Exercise">
  <p:cSld name="TITLE_AND_BODY_1_2_2_2_1_2">
    <p:spTree>
      <p:nvGrpSpPr>
        <p:cNvPr id="1"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162" name="Google Shape;162;p20"/>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65" name="Google Shape;165;p2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lor Palette">
  <p:cSld name="CUSTOM_13">
    <p:spTree>
      <p:nvGrpSpPr>
        <p:cNvPr id="1"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p:nvPr/>
        </p:nvSpPr>
        <p:spPr>
          <a:xfrm rot="-5400000">
            <a:off x="-2186700" y="2323498"/>
            <a:ext cx="4948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222222"/>
                </a:solidFill>
                <a:latin typeface="Proxima Nova"/>
                <a:ea typeface="Proxima Nova"/>
                <a:cs typeface="Proxima Nova"/>
                <a:sym typeface="Proxima Nova"/>
              </a:rPr>
              <a:t>Color Palette</a:t>
            </a:r>
            <a:endParaRPr sz="2600" b="1">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RED</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solidFill>
                  <a:srgbClr val="FFFFFF"/>
                </a:solidFill>
                <a:latin typeface="Proxima Nova"/>
                <a:ea typeface="Proxima Nova"/>
                <a:cs typeface="Proxima Nova"/>
                <a:sym typeface="Proxima Nova"/>
              </a:rPr>
              <a:t>BLACK</a:t>
            </a:r>
            <a:endParaRPr sz="12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200" b="1">
                <a:latin typeface="Proxima Nova"/>
                <a:ea typeface="Proxima Nova"/>
                <a:cs typeface="Proxima Nova"/>
                <a:sym typeface="Proxima Nova"/>
              </a:rPr>
              <a:t>WHITE</a:t>
            </a:r>
            <a:endParaRPr sz="12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latin typeface="Proxima Nova"/>
                <a:ea typeface="Proxima Nova"/>
                <a:cs typeface="Proxima Nova"/>
                <a:sym typeface="Proxima Nova"/>
              </a:rPr>
              <a:t>YELLOW</a:t>
            </a: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TEAL</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br>
              <a:rPr lang="en" sz="1000" b="1">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spcFirstLastPara="1" wrap="square" lIns="0" tIns="91425" rIns="0" bIns="91425" anchor="ctr" anchorCtr="0">
            <a:noAutofit/>
          </a:bodyPr>
          <a:lstStyle/>
          <a:p>
            <a:pPr marL="0" lvl="0" indent="0" algn="l" rtl="0">
              <a:lnSpc>
                <a:spcPct val="115000"/>
              </a:lnSpc>
              <a:spcBef>
                <a:spcPts val="0"/>
              </a:spcBef>
              <a:spcAft>
                <a:spcPts val="0"/>
              </a:spcAft>
              <a:buNone/>
            </a:pPr>
            <a:endParaRPr sz="1000" b="1">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spcFirstLastPara="1" wrap="square" lIns="0" tIns="91425" rIns="0" bIns="91425" anchor="ctr" anchorCtr="0">
            <a:noAutofit/>
          </a:bodyPr>
          <a:lstStyle/>
          <a:p>
            <a:pPr marL="0" lvl="0" indent="0" algn="ctr" rtl="0">
              <a:lnSpc>
                <a:spcPct val="115000"/>
              </a:lnSpc>
              <a:spcBef>
                <a:spcPts val="0"/>
              </a:spcBef>
              <a:spcAft>
                <a:spcPts val="0"/>
              </a:spcAft>
              <a:buNone/>
            </a:pPr>
            <a:r>
              <a:rPr lang="en" sz="1000" b="1">
                <a:solidFill>
                  <a:srgbClr val="FFFFFF"/>
                </a:solidFill>
                <a:latin typeface="Proxima Nova"/>
                <a:ea typeface="Proxima Nova"/>
                <a:cs typeface="Proxima Nova"/>
                <a:sym typeface="Proxima Nova"/>
              </a:rPr>
              <a:t>BLUE</a:t>
            </a:r>
            <a:endParaRPr sz="1000" b="1">
              <a:solidFill>
                <a:srgbClr val="FFFFFF"/>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latin typeface="Proxima Nova"/>
                <a:ea typeface="Proxima Nova"/>
                <a:cs typeface="Proxima Nova"/>
                <a:sym typeface="Proxima Nova"/>
              </a:rPr>
              <a:t>*When applying to charts and graphics, suggested color preference is to start from the left (Light Teal) and move over to the right (Blue). </a:t>
            </a:r>
            <a:endParaRPr sz="1000" b="1">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TEAL</a:t>
            </a:r>
            <a:endParaRPr sz="1000" b="1">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latin typeface="Proxima Nova"/>
                <a:ea typeface="Proxima Nova"/>
                <a:cs typeface="Proxima Nova"/>
                <a:sym typeface="Proxima Nova"/>
              </a:rPr>
              <a:t>LIGHT BLUE</a:t>
            </a:r>
            <a:endParaRPr sz="1000" b="1">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txBox="1"/>
          <p:nvPr/>
        </p:nvSpPr>
        <p:spPr>
          <a:xfrm>
            <a:off x="6244513" y="1047513"/>
            <a:ext cx="1749900" cy="2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lang="en" sz="1200" i="1">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lang="en" sz="1200" b="1">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lang="en" sz="1200" b="1">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w="9525" cap="flat" cmpd="sng">
            <a:solidFill>
              <a:srgbClr val="000000"/>
            </a:solidFill>
            <a:prstDash val="solid"/>
            <a:round/>
            <a:headEnd type="none" w="med" len="med"/>
            <a:tailEnd type="triangl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 Group Exercise + Timer">
  <p:cSld name="TITLE_AND_BODY_1_2_2_2_1_1">
    <p:spTree>
      <p:nvGrpSpPr>
        <p:cNvPr id="1"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8" name="Google Shape;168;p21"/>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69" name="Google Shape;169;p21"/>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solidFill>
                  <a:srgbClr val="FFFFFF"/>
                </a:solidFill>
              </a:defRPr>
            </a:lvl2pPr>
            <a:lvl3pPr lvl="2" algn="r" rtl="0">
              <a:spcBef>
                <a:spcPts val="1600"/>
              </a:spcBef>
              <a:spcAft>
                <a:spcPts val="0"/>
              </a:spcAft>
              <a:buNone/>
              <a:defRPr sz="1000" b="1">
                <a:solidFill>
                  <a:srgbClr val="FFFFFF"/>
                </a:solidFill>
              </a:defRPr>
            </a:lvl3pPr>
            <a:lvl4pPr lvl="3" algn="r" rtl="0">
              <a:spcBef>
                <a:spcPts val="1600"/>
              </a:spcBef>
              <a:spcAft>
                <a:spcPts val="0"/>
              </a:spcAft>
              <a:buNone/>
              <a:defRPr sz="1000" b="1">
                <a:solidFill>
                  <a:srgbClr val="FFFFFF"/>
                </a:solidFill>
              </a:defRPr>
            </a:lvl4pPr>
            <a:lvl5pPr lvl="4" algn="r" rtl="0">
              <a:spcBef>
                <a:spcPts val="1600"/>
              </a:spcBef>
              <a:spcAft>
                <a:spcPts val="0"/>
              </a:spcAft>
              <a:buNone/>
              <a:defRPr sz="1000" b="1">
                <a:solidFill>
                  <a:srgbClr val="FFFFFF"/>
                </a:solidFill>
              </a:defRPr>
            </a:lvl5pPr>
            <a:lvl6pPr lvl="5" algn="r" rtl="0">
              <a:spcBef>
                <a:spcPts val="1600"/>
              </a:spcBef>
              <a:spcAft>
                <a:spcPts val="0"/>
              </a:spcAft>
              <a:buNone/>
              <a:defRPr sz="1000" b="1">
                <a:solidFill>
                  <a:srgbClr val="FFFFFF"/>
                </a:solidFill>
              </a:defRPr>
            </a:lvl6pPr>
            <a:lvl7pPr lvl="6" algn="r" rtl="0">
              <a:spcBef>
                <a:spcPts val="1600"/>
              </a:spcBef>
              <a:spcAft>
                <a:spcPts val="0"/>
              </a:spcAft>
              <a:buNone/>
              <a:defRPr sz="1000" b="1">
                <a:solidFill>
                  <a:srgbClr val="FFFFFF"/>
                </a:solidFill>
              </a:defRPr>
            </a:lvl7pPr>
            <a:lvl8pPr lvl="7" algn="r" rtl="0">
              <a:spcBef>
                <a:spcPts val="1600"/>
              </a:spcBef>
              <a:spcAft>
                <a:spcPts val="0"/>
              </a:spcAft>
              <a:buNone/>
              <a:defRPr sz="1000" b="1">
                <a:solidFill>
                  <a:srgbClr val="FFFFFF"/>
                </a:solidFill>
              </a:defRPr>
            </a:lvl8pPr>
            <a:lvl9pPr lvl="8" algn="r" rtl="0">
              <a:spcBef>
                <a:spcPts val="1600"/>
              </a:spcBef>
              <a:spcAft>
                <a:spcPts val="1600"/>
              </a:spcAft>
              <a:buNone/>
              <a:defRPr sz="1000" b="1">
                <a:solidFill>
                  <a:srgbClr val="FFFFFF"/>
                </a:solidFill>
              </a:defRPr>
            </a:lvl9pPr>
          </a:lstStyle>
          <a:p>
            <a:endParaRPr/>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75" name="Google Shape;175;p2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9. Group Exercise">
  <p:cSld name="TITLE_AND_BODY_1_2_2_2_1_1_4">
    <p:spTree>
      <p:nvGrpSpPr>
        <p:cNvPr id="1"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8" name="Google Shape;178;p22"/>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79" name="Google Shape;179;p22"/>
          <p:cNvSpPr txBox="1"/>
          <p:nvPr/>
        </p:nvSpPr>
        <p:spPr>
          <a:xfrm>
            <a:off x="119639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a:spLocks noGrp="1"/>
          </p:cNvSpPr>
          <p:nvPr>
            <p:ph type="title"/>
          </p:nvPr>
        </p:nvSpPr>
        <p:spPr>
          <a:xfrm>
            <a:off x="119640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400"/>
              <a:buNone/>
              <a:defRPr sz="2400" b="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83" name="Google Shape;183;p2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 Discussion Prompt + Timer">
  <p:cSld name="TITLE_AND_BODY_1_2_2_2_1_1_1_1_1">
    <p:spTree>
      <p:nvGrpSpPr>
        <p:cNvPr id="1"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87" name="Google Shape;187;p23"/>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193" name="Google Shape;193;p2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 Discussion Prompt">
  <p:cSld name="TITLE_AND_BODY_1_2_2_2_1_1_1_1_1_1">
    <p:spTree>
      <p:nvGrpSpPr>
        <p:cNvPr id="1"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197" name="Google Shape;197;p2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01" name="Google Shape;201;p2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 Guided Walk-Through + Timer">
  <p:cSld name="TITLE_AND_BODY_1_2_2_2_1_1_1_1_2">
    <p:spTree>
      <p:nvGrpSpPr>
        <p:cNvPr id="1"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05" name="Google Shape;205;p25"/>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06" name="Google Shape;206;p25"/>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10" name="Google Shape;210;p25"/>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a:spLocks noGrp="1"/>
          </p:cNvSpPr>
          <p:nvPr>
            <p:ph type="subTitle" idx="4"/>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9. Guided Walk-Through">
  <p:cSld name="TITLE_AND_BODY_1_2_2_2_1_1_1_1_2_1">
    <p:spTree>
      <p:nvGrpSpPr>
        <p:cNvPr id="1"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16" name="Google Shape;216;p2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17" name="Google Shape;217;p26"/>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1" name="Google Shape;221;p2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1. Example or case study + Timer">
  <p:cSld name="BLANK_2">
    <p:spTree>
      <p:nvGrpSpPr>
        <p:cNvPr id="1"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25" name="Google Shape;225;p27"/>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27" name="Google Shape;227;p27"/>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28" name="Google Shape;228;p2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solidFill>
                  <a:srgbClr val="FFFFFF"/>
                </a:solidFill>
              </a:defRPr>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1. Example or case study">
  <p:cSld name="BLANK_2_2">
    <p:spTree>
      <p:nvGrpSpPr>
        <p:cNvPr id="1"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b="0">
                <a:solidFill>
                  <a:schemeClr val="lt1"/>
                </a:solidFill>
              </a:defRPr>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35" name="Google Shape;235;p28"/>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37" name="Google Shape;237;p2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38" name="Google Shape;238;p2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2. Trivia">
  <p:cSld name="TITLE_AND_BODY_2">
    <p:bg>
      <p:bgPr>
        <a:solidFill>
          <a:srgbClr val="222222"/>
        </a:solidFill>
        <a:effectLst/>
      </p:bgPr>
    </p:bg>
    <p:spTree>
      <p:nvGrpSpPr>
        <p:cNvPr id="1" name="Shape 240"/>
        <p:cNvGrpSpPr/>
        <p:nvPr/>
      </p:nvGrpSpPr>
      <p:grpSpPr>
        <a:xfrm>
          <a:off x="0" y="0"/>
          <a:ext cx="0" cy="0"/>
          <a:chOff x="0" y="0"/>
          <a:chExt cx="0" cy="0"/>
        </a:xfrm>
      </p:grpSpPr>
      <p:sp>
        <p:nvSpPr>
          <p:cNvPr id="241" name="Google Shape;241;p29"/>
          <p:cNvSpPr txBox="1">
            <a:spLocks noGrp="1"/>
          </p:cNvSpPr>
          <p:nvPr>
            <p:ph type="subTitle" idx="1"/>
          </p:nvPr>
        </p:nvSpPr>
        <p:spPr>
          <a:xfrm>
            <a:off x="7880125" y="401625"/>
            <a:ext cx="9174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b="1">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a:endParaRPr/>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a:spLocks noGrp="1"/>
          </p:cNvSpPr>
          <p:nvPr>
            <p:ph type="title"/>
          </p:nvPr>
        </p:nvSpPr>
        <p:spPr>
          <a:xfrm>
            <a:off x="457200" y="280375"/>
            <a:ext cx="7065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a:endParaRPr/>
          </a:p>
        </p:txBody>
      </p:sp>
      <p:sp>
        <p:nvSpPr>
          <p:cNvPr id="244" name="Google Shape;244;p2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45" name="Google Shape;245;p29"/>
          <p:cNvSpPr txBox="1">
            <a:spLocks noGrp="1"/>
          </p:cNvSpPr>
          <p:nvPr>
            <p:ph type="body" idx="2"/>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17500" rtl="0">
              <a:spcBef>
                <a:spcPts val="1600"/>
              </a:spcBef>
              <a:spcAft>
                <a:spcPts val="0"/>
              </a:spcAft>
              <a:buClr>
                <a:srgbClr val="FFFFFF"/>
              </a:buClr>
              <a:buSzPts val="1400"/>
              <a:buChar char="■"/>
              <a:defRPr>
                <a:solidFill>
                  <a:srgbClr val="FFFFFF"/>
                </a:solidFill>
              </a:defRPr>
            </a:lvl3pPr>
            <a:lvl4pPr marL="1828800" lvl="3" indent="-304800" rtl="0">
              <a:spcBef>
                <a:spcPts val="1600"/>
              </a:spcBef>
              <a:spcAft>
                <a:spcPts val="0"/>
              </a:spcAft>
              <a:buClr>
                <a:srgbClr val="FFFFFF"/>
              </a:buClr>
              <a:buSzPts val="12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304800" rtl="0">
              <a:spcBef>
                <a:spcPts val="1600"/>
              </a:spcBef>
              <a:spcAft>
                <a:spcPts val="0"/>
              </a:spcAft>
              <a:buClr>
                <a:srgbClr val="FFFFFF"/>
              </a:buClr>
              <a:buSzPts val="1200"/>
              <a:buChar char="■"/>
              <a:defRPr>
                <a:solidFill>
                  <a:srgbClr val="FFFFFF"/>
                </a:solidFill>
              </a:defRPr>
            </a:lvl6pPr>
            <a:lvl7pPr marL="3200400" lvl="6" indent="-304800" rtl="0">
              <a:spcBef>
                <a:spcPts val="1600"/>
              </a:spcBef>
              <a:spcAft>
                <a:spcPts val="0"/>
              </a:spcAft>
              <a:buClr>
                <a:srgbClr val="FFFFFF"/>
              </a:buClr>
              <a:buSzPts val="1200"/>
              <a:buChar char="●"/>
              <a:defRPr>
                <a:solidFill>
                  <a:srgbClr val="FFFFFF"/>
                </a:solidFill>
              </a:defRPr>
            </a:lvl7pPr>
            <a:lvl8pPr marL="3657600" lvl="7" indent="-304800" rtl="0">
              <a:spcBef>
                <a:spcPts val="1600"/>
              </a:spcBef>
              <a:spcAft>
                <a:spcPts val="0"/>
              </a:spcAft>
              <a:buClr>
                <a:srgbClr val="FFFFFF"/>
              </a:buClr>
              <a:buSzPts val="1200"/>
              <a:buChar char="○"/>
              <a:defRPr>
                <a:solidFill>
                  <a:srgbClr val="FFFFFF"/>
                </a:solidFill>
              </a:defRPr>
            </a:lvl8pPr>
            <a:lvl9pPr marL="4114800" lvl="8" indent="-304800" rtl="0">
              <a:spcBef>
                <a:spcPts val="1600"/>
              </a:spcBef>
              <a:spcAft>
                <a:spcPts val="1600"/>
              </a:spcAft>
              <a:buClr>
                <a:srgbClr val="FFFFFF"/>
              </a:buClr>
              <a:buSzPts val="1200"/>
              <a:buChar char="■"/>
              <a:defRPr>
                <a:solidFill>
                  <a:srgbClr val="FFFFFF"/>
                </a:solidFill>
              </a:defRPr>
            </a:lvl9pPr>
          </a:lstStyle>
          <a:p>
            <a:endParaRPr/>
          </a:p>
        </p:txBody>
      </p:sp>
      <p:sp>
        <p:nvSpPr>
          <p:cNvPr id="246" name="Google Shape;246;p29"/>
          <p:cNvSpPr txBox="1">
            <a:spLocks noGrp="1"/>
          </p:cNvSpPr>
          <p:nvPr>
            <p:ph type="body" idx="3"/>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marL="914400" lvl="1"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marL="1371600" lvl="2"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marL="1828800" lvl="3"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marL="2286000" lvl="4"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marL="2743200" lvl="5"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marL="3200400" lvl="6"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marL="3657600" lvl="7"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marL="4114800" lvl="8" indent="-28575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a:endParaRPr/>
          </a:p>
        </p:txBody>
      </p:sp>
      <p:sp>
        <p:nvSpPr>
          <p:cNvPr id="247" name="Google Shape;247;p2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3. Section Summary">
  <p:cSld name="TITLE_AND_BODY_2_1">
    <p:bg>
      <p:bgPr>
        <a:solidFill>
          <a:srgbClr val="FFFFFF"/>
        </a:solidFill>
        <a:effectLst/>
      </p:bgPr>
    </p:bg>
    <p:spTree>
      <p:nvGrpSpPr>
        <p:cNvPr id="1"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64165" y="510787"/>
            <a:ext cx="302700" cy="567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251" name="Google Shape;251;p30"/>
          <p:cNvSpPr txBox="1">
            <a:spLocks noGrp="1"/>
          </p:cNvSpPr>
          <p:nvPr>
            <p:ph type="title"/>
          </p:nvPr>
        </p:nvSpPr>
        <p:spPr>
          <a:xfrm>
            <a:off x="457200" y="536200"/>
            <a:ext cx="6726000" cy="459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None/>
              <a:defRPr sz="2400">
                <a:solidFill>
                  <a:schemeClr val="lt1"/>
                </a:solidFill>
              </a:defRPr>
            </a:lvl1pPr>
            <a:lvl2pPr lvl="1" algn="ctr" rtl="0">
              <a:spcBef>
                <a:spcPts val="0"/>
              </a:spcBef>
              <a:spcAft>
                <a:spcPts val="0"/>
              </a:spcAft>
              <a:buClr>
                <a:schemeClr val="lt1"/>
              </a:buClr>
              <a:buSzPts val="2400"/>
              <a:buNone/>
              <a:defRPr sz="2400" b="1">
                <a:solidFill>
                  <a:schemeClr val="lt1"/>
                </a:solidFill>
              </a:defRPr>
            </a:lvl2pPr>
            <a:lvl3pPr lvl="2" algn="ctr" rtl="0">
              <a:spcBef>
                <a:spcPts val="0"/>
              </a:spcBef>
              <a:spcAft>
                <a:spcPts val="0"/>
              </a:spcAft>
              <a:buClr>
                <a:schemeClr val="lt1"/>
              </a:buClr>
              <a:buSzPts val="2400"/>
              <a:buNone/>
              <a:defRPr sz="2400"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252" name="Google Shape;252;p30"/>
          <p:cNvSpPr txBox="1">
            <a:spLocks noGrp="1"/>
          </p:cNvSpPr>
          <p:nvPr>
            <p:ph type="subTitle" idx="1"/>
          </p:nvPr>
        </p:nvSpPr>
        <p:spPr>
          <a:xfrm>
            <a:off x="457200" y="52718"/>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253" name="Google Shape;253;p3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54" name="Google Shape;254;p3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hank You Slide_1">
    <p:spTree>
      <p:nvGrpSpPr>
        <p:cNvPr id="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45" name="Google Shape;45;p4"/>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txBox="1">
            <a:spLocks noGrp="1"/>
          </p:cNvSpPr>
          <p:nvPr>
            <p:ph type="title"/>
          </p:nvPr>
        </p:nvSpPr>
        <p:spPr>
          <a:xfrm>
            <a:off x="457200" y="1777050"/>
            <a:ext cx="79671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a:endParaRPr/>
          </a:p>
        </p:txBody>
      </p:sp>
      <p:sp>
        <p:nvSpPr>
          <p:cNvPr id="48" name="Google Shape;48;p4"/>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49" name="Google Shape;49;p4"/>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4. Split-info ">
  <p:cSld name="CUSTOM_12">
    <p:spTree>
      <p:nvGrpSpPr>
        <p:cNvPr id="1"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58" name="Google Shape;258;p31"/>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a:endParaRPr/>
          </a:p>
        </p:txBody>
      </p:sp>
      <p:sp>
        <p:nvSpPr>
          <p:cNvPr id="259" name="Google Shape;259;p31"/>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60" name="Google Shape;260;p31"/>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61" name="Google Shape;261;p31"/>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62" name="Google Shape;262;p31"/>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63" name="Google Shape;263;p31"/>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64" name="Google Shape;264;p31"/>
          <p:cNvSpPr txBox="1">
            <a:spLocks noGrp="1"/>
          </p:cNvSpPr>
          <p:nvPr>
            <p:ph type="body" idx="6"/>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65" name="Google Shape;265;p3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5. Break/Lunch Time">
  <p:cSld name="CUSTOM_6_1_1_1_3">
    <p:spTree>
      <p:nvGrpSpPr>
        <p:cNvPr id="1"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txBox="1">
            <a:spLocks noGrp="1"/>
          </p:cNvSpPr>
          <p:nvPr>
            <p:ph type="title"/>
          </p:nvPr>
        </p:nvSpPr>
        <p:spPr>
          <a:xfrm>
            <a:off x="457200" y="1983900"/>
            <a:ext cx="2790600" cy="117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69" name="Google Shape;269;p32"/>
          <p:cNvSpPr txBox="1">
            <a:spLocks noGrp="1"/>
          </p:cNvSpPr>
          <p:nvPr>
            <p:ph type="body" idx="1"/>
          </p:nvPr>
        </p:nvSpPr>
        <p:spPr>
          <a:xfrm>
            <a:off x="4572000" y="4712925"/>
            <a:ext cx="3691800" cy="393600"/>
          </a:xfrm>
          <a:prstGeom prst="rect">
            <a:avLst/>
          </a:prstGeom>
        </p:spPr>
        <p:txBody>
          <a:bodyPr spcFirstLastPara="1" wrap="square" lIns="91425" tIns="91425" rIns="91425" bIns="91425" anchor="t" anchorCtr="0">
            <a:noAutofit/>
          </a:bodyPr>
          <a:lstStyle>
            <a:lvl1pPr marL="457200" lvl="0"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270" name="Google Shape;270;p3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plit-info ">
  <p:cSld name="CUSTOM_12_1">
    <p:spTree>
      <p:nvGrpSpPr>
        <p:cNvPr id="1"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000000"/>
              </a:solidFill>
              <a:latin typeface="Proxima Nova"/>
              <a:ea typeface="Proxima Nova"/>
              <a:cs typeface="Proxima Nova"/>
              <a:sym typeface="Proxima Nova"/>
            </a:endParaRPr>
          </a:p>
        </p:txBody>
      </p:sp>
      <p:sp>
        <p:nvSpPr>
          <p:cNvPr id="275" name="Google Shape;275;p33"/>
          <p:cNvSpPr txBox="1">
            <a:spLocks noGrp="1"/>
          </p:cNvSpPr>
          <p:nvPr>
            <p:ph type="title"/>
          </p:nvPr>
        </p:nvSpPr>
        <p:spPr>
          <a:xfrm>
            <a:off x="45721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276" name="Google Shape;276;p33"/>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7" name="Google Shape;277;p33"/>
          <p:cNvSpPr txBox="1">
            <a:spLocks noGrp="1"/>
          </p:cNvSpPr>
          <p:nvPr>
            <p:ph type="subTitle" idx="1"/>
          </p:nvPr>
        </p:nvSpPr>
        <p:spPr>
          <a:xfrm>
            <a:off x="457200" y="1248100"/>
            <a:ext cx="39750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278" name="Google Shape;278;p33"/>
          <p:cNvSpPr txBox="1">
            <a:spLocks noGrp="1"/>
          </p:cNvSpPr>
          <p:nvPr>
            <p:ph type="body" idx="3"/>
          </p:nvPr>
        </p:nvSpPr>
        <p:spPr>
          <a:xfrm>
            <a:off x="45832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30200" rtl="0">
              <a:spcBef>
                <a:spcPts val="1600"/>
              </a:spcBef>
              <a:spcAft>
                <a:spcPts val="0"/>
              </a:spcAft>
              <a:buClr>
                <a:schemeClr val="lt1"/>
              </a:buClr>
              <a:buSzPts val="16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04800" rtl="0">
              <a:spcBef>
                <a:spcPts val="1600"/>
              </a:spcBef>
              <a:spcAft>
                <a:spcPts val="0"/>
              </a:spcAft>
              <a:buClr>
                <a:schemeClr val="lt1"/>
              </a:buClr>
              <a:buSzPts val="1200"/>
              <a:buChar char="●"/>
              <a:defRPr>
                <a:solidFill>
                  <a:schemeClr val="lt1"/>
                </a:solidFill>
              </a:defRPr>
            </a:lvl4pPr>
            <a:lvl5pPr marL="2286000" lvl="4" indent="-304800" rtl="0">
              <a:spcBef>
                <a:spcPts val="1600"/>
              </a:spcBef>
              <a:spcAft>
                <a:spcPts val="0"/>
              </a:spcAft>
              <a:buClr>
                <a:schemeClr val="lt1"/>
              </a:buClr>
              <a:buSzPts val="1200"/>
              <a:buChar char="○"/>
              <a:defRPr>
                <a:solidFill>
                  <a:schemeClr val="lt1"/>
                </a:solidFill>
              </a:defRPr>
            </a:lvl5pPr>
            <a:lvl6pPr marL="2743200" lvl="5" indent="-304800" rtl="0">
              <a:spcBef>
                <a:spcPts val="1600"/>
              </a:spcBef>
              <a:spcAft>
                <a:spcPts val="0"/>
              </a:spcAft>
              <a:buClr>
                <a:schemeClr val="lt1"/>
              </a:buClr>
              <a:buSzPts val="1200"/>
              <a:buChar char="■"/>
              <a:defRPr>
                <a:solidFill>
                  <a:schemeClr val="lt1"/>
                </a:solidFill>
              </a:defRPr>
            </a:lvl6pPr>
            <a:lvl7pPr marL="3200400" lvl="6" indent="-304800" rtl="0">
              <a:spcBef>
                <a:spcPts val="1600"/>
              </a:spcBef>
              <a:spcAft>
                <a:spcPts val="0"/>
              </a:spcAft>
              <a:buClr>
                <a:schemeClr val="lt1"/>
              </a:buClr>
              <a:buSzPts val="1200"/>
              <a:buChar char="●"/>
              <a:defRPr>
                <a:solidFill>
                  <a:schemeClr val="lt1"/>
                </a:solidFill>
              </a:defRPr>
            </a:lvl7pPr>
            <a:lvl8pPr marL="3657600" lvl="7" indent="-304800" rtl="0">
              <a:spcBef>
                <a:spcPts val="1600"/>
              </a:spcBef>
              <a:spcAft>
                <a:spcPts val="0"/>
              </a:spcAft>
              <a:buClr>
                <a:schemeClr val="lt1"/>
              </a:buClr>
              <a:buSzPts val="1200"/>
              <a:buChar char="○"/>
              <a:defRPr>
                <a:solidFill>
                  <a:schemeClr val="lt1"/>
                </a:solidFill>
              </a:defRPr>
            </a:lvl8pPr>
            <a:lvl9pPr marL="4114800" lvl="8" indent="-304800" rtl="0">
              <a:spcBef>
                <a:spcPts val="1600"/>
              </a:spcBef>
              <a:spcAft>
                <a:spcPts val="1600"/>
              </a:spcAft>
              <a:buClr>
                <a:schemeClr val="lt1"/>
              </a:buClr>
              <a:buSzPts val="1200"/>
              <a:buChar char="■"/>
              <a:defRPr>
                <a:solidFill>
                  <a:schemeClr val="lt1"/>
                </a:solidFill>
              </a:defRPr>
            </a:lvl9pPr>
          </a:lstStyle>
          <a:p>
            <a:endParaRPr/>
          </a:p>
        </p:txBody>
      </p:sp>
      <p:sp>
        <p:nvSpPr>
          <p:cNvPr id="279" name="Google Shape;279;p33"/>
          <p:cNvSpPr txBox="1">
            <a:spLocks noGrp="1"/>
          </p:cNvSpPr>
          <p:nvPr>
            <p:ph type="subTitle" idx="4"/>
          </p:nvPr>
        </p:nvSpPr>
        <p:spPr>
          <a:xfrm>
            <a:off x="4864075" y="1248100"/>
            <a:ext cx="4017300" cy="315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0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0" name="Google Shape;280;p33"/>
          <p:cNvSpPr txBox="1">
            <a:spLocks noGrp="1"/>
          </p:cNvSpPr>
          <p:nvPr>
            <p:ph type="body" idx="5"/>
          </p:nvPr>
        </p:nvSpPr>
        <p:spPr>
          <a:xfrm>
            <a:off x="4847175" y="1811065"/>
            <a:ext cx="3171600" cy="28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1" name="Google Shape;281;p3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8. Computer Exercise">
  <p:cSld name="TITLE_AND_BODY_1_2_2_2_1_1_1">
    <p:spTree>
      <p:nvGrpSpPr>
        <p:cNvPr id="1"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
        <p:nvSpPr>
          <p:cNvPr id="285" name="Google Shape;285;p34"/>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286" name="Google Shape;286;p34"/>
          <p:cNvSpPr txBox="1"/>
          <p:nvPr/>
        </p:nvSpPr>
        <p:spPr>
          <a:xfrm>
            <a:off x="949949" y="39194"/>
            <a:ext cx="2220000" cy="4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algn="ctr" rtl="0">
              <a:spcBef>
                <a:spcPts val="0"/>
              </a:spcBef>
              <a:spcAft>
                <a:spcPts val="0"/>
              </a:spcAft>
              <a:buClr>
                <a:schemeClr val="lt1"/>
              </a:buClr>
              <a:buSzPts val="2400"/>
              <a:buNone/>
              <a:defRPr sz="2400">
                <a:solidFill>
                  <a:schemeClr val="lt1"/>
                </a:solidFill>
              </a:defRPr>
            </a:lvl2pPr>
            <a:lvl3pPr lvl="2" algn="ctr" rtl="0">
              <a:spcBef>
                <a:spcPts val="0"/>
              </a:spcBef>
              <a:spcAft>
                <a:spcPts val="0"/>
              </a:spcAft>
              <a:buClr>
                <a:schemeClr val="lt1"/>
              </a:buClr>
              <a:buSzPts val="2400"/>
              <a:buNone/>
              <a:defRPr sz="2400">
                <a:solidFill>
                  <a:schemeClr val="lt1"/>
                </a:solidFill>
              </a:defRPr>
            </a:lvl3pPr>
            <a:lvl4pPr lvl="3" algn="ctr" rtl="0">
              <a:spcBef>
                <a:spcPts val="0"/>
              </a:spcBef>
              <a:spcAft>
                <a:spcPts val="0"/>
              </a:spcAft>
              <a:buClr>
                <a:schemeClr val="lt1"/>
              </a:buClr>
              <a:buSzPts val="2400"/>
              <a:buNone/>
              <a:defRPr sz="2400">
                <a:solidFill>
                  <a:schemeClr val="lt1"/>
                </a:solidFill>
              </a:defRPr>
            </a:lvl4pPr>
            <a:lvl5pPr lvl="4" algn="ctr" rtl="0">
              <a:spcBef>
                <a:spcPts val="0"/>
              </a:spcBef>
              <a:spcAft>
                <a:spcPts val="0"/>
              </a:spcAft>
              <a:buClr>
                <a:schemeClr val="lt1"/>
              </a:buClr>
              <a:buSzPts val="2400"/>
              <a:buNone/>
              <a:defRPr sz="2400">
                <a:solidFill>
                  <a:schemeClr val="lt1"/>
                </a:solidFill>
              </a:defRPr>
            </a:lvl5pPr>
            <a:lvl6pPr lvl="5" algn="ctr" rtl="0">
              <a:spcBef>
                <a:spcPts val="0"/>
              </a:spcBef>
              <a:spcAft>
                <a:spcPts val="0"/>
              </a:spcAft>
              <a:buClr>
                <a:schemeClr val="lt1"/>
              </a:buClr>
              <a:buSzPts val="2400"/>
              <a:buNone/>
              <a:defRPr sz="2400">
                <a:solidFill>
                  <a:schemeClr val="lt1"/>
                </a:solidFill>
              </a:defRPr>
            </a:lvl6pPr>
            <a:lvl7pPr lvl="6" algn="ctr" rtl="0">
              <a:spcBef>
                <a:spcPts val="0"/>
              </a:spcBef>
              <a:spcAft>
                <a:spcPts val="0"/>
              </a:spcAft>
              <a:buClr>
                <a:schemeClr val="lt1"/>
              </a:buClr>
              <a:buSzPts val="2400"/>
              <a:buNone/>
              <a:defRPr sz="2400">
                <a:solidFill>
                  <a:schemeClr val="lt1"/>
                </a:solidFill>
              </a:defRPr>
            </a:lvl7pPr>
            <a:lvl8pPr lvl="7" algn="ctr" rtl="0">
              <a:spcBef>
                <a:spcPts val="0"/>
              </a:spcBef>
              <a:spcAft>
                <a:spcPts val="0"/>
              </a:spcAft>
              <a:buClr>
                <a:schemeClr val="lt1"/>
              </a:buClr>
              <a:buSzPts val="2400"/>
              <a:buNone/>
              <a:defRPr sz="2400">
                <a:solidFill>
                  <a:schemeClr val="lt1"/>
                </a:solidFill>
              </a:defRPr>
            </a:lvl8pPr>
            <a:lvl9pPr lvl="8" algn="ctr" rtl="0">
              <a:spcBef>
                <a:spcPts val="0"/>
              </a:spcBef>
              <a:spcAft>
                <a:spcPts val="0"/>
              </a:spcAft>
              <a:buClr>
                <a:schemeClr val="lt1"/>
              </a:buClr>
              <a:buSzPts val="2400"/>
              <a:buNone/>
              <a:defRPr sz="2400">
                <a:solidFill>
                  <a:schemeClr val="lt1"/>
                </a:solidFill>
              </a:defRPr>
            </a:lvl9pPr>
          </a:lstStyle>
          <a:p>
            <a:endParaRPr/>
          </a:p>
        </p:txBody>
      </p:sp>
      <p:sp>
        <p:nvSpPr>
          <p:cNvPr id="288" name="Google Shape;288;p34"/>
          <p:cNvSpPr txBox="1">
            <a:spLocks noGrp="1"/>
          </p:cNvSpPr>
          <p:nvPr>
            <p:ph type="sldNum" idx="2"/>
          </p:nvPr>
        </p:nvSpPr>
        <p:spPr>
          <a:xfrm>
            <a:off x="457200" y="4662725"/>
            <a:ext cx="2372100" cy="393600"/>
          </a:xfrm>
          <a:prstGeom prst="rect">
            <a:avLst/>
          </a:prstGeom>
        </p:spPr>
        <p:txBody>
          <a:bodyPr spcFirstLastPara="1" wrap="square" lIns="91425" tIns="91425" rIns="91425" bIns="91425" anchor="ctr" anchorCtr="0">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2019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a:spLocks noGrp="1"/>
          </p:cNvSpPr>
          <p:nvPr>
            <p:ph type="subTitle" idx="3"/>
          </p:nvPr>
        </p:nvSpPr>
        <p:spPr>
          <a:xfrm>
            <a:off x="7003805" y="211738"/>
            <a:ext cx="1336200" cy="3288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b="1"/>
            </a:lvl1pPr>
            <a:lvl2pPr lvl="1" algn="r" rtl="0">
              <a:spcBef>
                <a:spcPts val="1600"/>
              </a:spcBef>
              <a:spcAft>
                <a:spcPts val="0"/>
              </a:spcAft>
              <a:buNone/>
              <a:defRPr sz="1000" b="1"/>
            </a:lvl2pPr>
            <a:lvl3pPr lvl="2" algn="r" rtl="0">
              <a:spcBef>
                <a:spcPts val="1600"/>
              </a:spcBef>
              <a:spcAft>
                <a:spcPts val="0"/>
              </a:spcAft>
              <a:buNone/>
              <a:defRPr sz="1000" b="1"/>
            </a:lvl3pPr>
            <a:lvl4pPr lvl="3" algn="r" rtl="0">
              <a:spcBef>
                <a:spcPts val="1600"/>
              </a:spcBef>
              <a:spcAft>
                <a:spcPts val="0"/>
              </a:spcAft>
              <a:buNone/>
              <a:defRPr sz="1000" b="1"/>
            </a:lvl4pPr>
            <a:lvl5pPr lvl="4" algn="r" rtl="0">
              <a:spcBef>
                <a:spcPts val="1600"/>
              </a:spcBef>
              <a:spcAft>
                <a:spcPts val="0"/>
              </a:spcAft>
              <a:buNone/>
              <a:defRPr sz="1000" b="1"/>
            </a:lvl5pPr>
            <a:lvl6pPr lvl="5" algn="r" rtl="0">
              <a:spcBef>
                <a:spcPts val="1600"/>
              </a:spcBef>
              <a:spcAft>
                <a:spcPts val="0"/>
              </a:spcAft>
              <a:buNone/>
              <a:defRPr sz="1000" b="1"/>
            </a:lvl6pPr>
            <a:lvl7pPr lvl="6" algn="r" rtl="0">
              <a:spcBef>
                <a:spcPts val="1600"/>
              </a:spcBef>
              <a:spcAft>
                <a:spcPts val="0"/>
              </a:spcAft>
              <a:buNone/>
              <a:defRPr sz="1000" b="1"/>
            </a:lvl7pPr>
            <a:lvl8pPr lvl="7" algn="r" rtl="0">
              <a:spcBef>
                <a:spcPts val="1600"/>
              </a:spcBef>
              <a:spcAft>
                <a:spcPts val="0"/>
              </a:spcAft>
              <a:buNone/>
              <a:defRPr sz="1000" b="1"/>
            </a:lvl8pPr>
            <a:lvl9pPr lvl="8" algn="r" rtl="0">
              <a:spcBef>
                <a:spcPts val="1600"/>
              </a:spcBef>
              <a:spcAft>
                <a:spcPts val="1600"/>
              </a:spcAft>
              <a:buNone/>
              <a:defRPr sz="1000" b="1"/>
            </a:lvl9pPr>
          </a:lstStyle>
          <a:p>
            <a:endParaRPr/>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a:spLocks noGrp="1"/>
          </p:cNvSpPr>
          <p:nvPr>
            <p:ph type="body" idx="4"/>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Slide">
  <p:cSld name="Thank You Slide_1_1">
    <p:spTree>
      <p:nvGrpSpPr>
        <p:cNvPr id="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WELCOME TO GA</a:t>
            </a:r>
            <a:endParaRPr sz="500"/>
          </a:p>
          <a:p>
            <a:pPr marL="0" marR="0" lvl="0" indent="0" algn="l" rtl="0">
              <a:lnSpc>
                <a:spcPct val="100000"/>
              </a:lnSpc>
              <a:spcBef>
                <a:spcPts val="0"/>
              </a:spcBef>
              <a:spcAft>
                <a:spcPts val="0"/>
              </a:spcAft>
              <a:buClr>
                <a:srgbClr val="FFFFFF"/>
              </a:buClr>
              <a:buSzPts val="800"/>
              <a:buFont typeface="Oswald"/>
              <a:buNone/>
            </a:pPr>
            <a:r>
              <a:rPr lang="en" sz="800" b="1" i="0" u="none" strike="noStrike" cap="non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w="25400" cap="flat" cmpd="sng">
            <a:solidFill>
              <a:srgbClr val="FFFFFF"/>
            </a:solidFill>
            <a:prstDash val="solid"/>
            <a:round/>
            <a:headEnd type="none" w="sm" len="sm"/>
            <a:tailEnd type="none" w="sm" len="sm"/>
          </a:ln>
        </p:spPr>
      </p:cxnSp>
      <p:pic>
        <p:nvPicPr>
          <p:cNvPr id="55" name="Google Shape;55;p5"/>
          <p:cNvPicPr preferRelativeResize="0"/>
          <p:nvPr/>
        </p:nvPicPr>
        <p:blipFill rotWithShape="1">
          <a:blip r:embed="rId2">
            <a:alphaModFix/>
          </a:blip>
          <a:srcRect/>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58" name="Google Shape;58;p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59" name="Google Shape;59;p5"/>
          <p:cNvSpPr/>
          <p:nvPr/>
        </p:nvSpPr>
        <p:spPr>
          <a:xfrm>
            <a:off x="597150" y="1694545"/>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ivider Slide with Sub-Title">
  <p:cSld name="Thank You Slide_1_1_2">
    <p:spTree>
      <p:nvGrpSpPr>
        <p:cNvPr id="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64" name="Google Shape;64;p6"/>
          <p:cNvSpPr txBox="1">
            <a:spLocks noGrp="1"/>
          </p:cNvSpPr>
          <p:nvPr>
            <p:ph type="title"/>
          </p:nvPr>
        </p:nvSpPr>
        <p:spPr>
          <a:xfrm>
            <a:off x="457200" y="1777050"/>
            <a:ext cx="7551900" cy="624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a:endParaRPr/>
          </a:p>
        </p:txBody>
      </p:sp>
      <p:sp>
        <p:nvSpPr>
          <p:cNvPr id="65" name="Google Shape;65;p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sp>
        <p:nvSpPr>
          <p:cNvPr id="66" name="Google Shape;66;p6"/>
          <p:cNvSpPr txBox="1">
            <a:spLocks noGrp="1"/>
          </p:cNvSpPr>
          <p:nvPr>
            <p:ph type="subTitle" idx="2"/>
          </p:nvPr>
        </p:nvSpPr>
        <p:spPr>
          <a:xfrm>
            <a:off x="504300" y="2402693"/>
            <a:ext cx="74577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a:endParaRPr/>
          </a:p>
        </p:txBody>
      </p:sp>
      <p:pic>
        <p:nvPicPr>
          <p:cNvPr id="67" name="Google Shape;67;p6" descr="GA-Cog-900.png"/>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losing Slide">
  <p:cSld name="Thank You Slide_1_1_1">
    <p:spTree>
      <p:nvGrpSpPr>
        <p:cNvPr id="1"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Basic: Title + Text">
  <p:cSld name="CUSTOM_1">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3" name="Google Shape;73;p8"/>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5" name="Google Shape;75;p8"/>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76" name="Google Shape;76;p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Title Only">
  <p:cSld name="CUSTOM_1_1">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79" name="Google Shape;79;p9"/>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1" name="Google Shape;81;p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Title + Subtitle">
  <p:cSld name="CUSTOM_1_1_1">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457200" y="304800"/>
            <a:ext cx="8520600" cy="393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84" name="Google Shape;84;p10"/>
          <p:cNvSpPr txBox="1">
            <a:spLocks noGrp="1"/>
          </p:cNvSpPr>
          <p:nvPr>
            <p:ph type="subTitle" idx="1"/>
          </p:nvPr>
        </p:nvSpPr>
        <p:spPr>
          <a:xfrm>
            <a:off x="457200" y="582550"/>
            <a:ext cx="8305500" cy="45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1"/>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a:endParaRPr/>
          </a:p>
        </p:txBody>
      </p:sp>
      <p:sp>
        <p:nvSpPr>
          <p:cNvPr id="85" name="Google Shape;85;p10"/>
          <p:cNvSpPr/>
          <p:nvPr/>
        </p:nvSpPr>
        <p:spPr>
          <a:xfrm>
            <a:off x="564165" y="223687"/>
            <a:ext cx="302700" cy="56700"/>
          </a:xfrm>
          <a:prstGeom prst="rect">
            <a:avLst/>
          </a:prstGeom>
          <a:solidFill>
            <a:srgbClr val="ED332F"/>
          </a:solidFill>
          <a:ln>
            <a:noFill/>
          </a:ln>
        </p:spPr>
        <p:txBody>
          <a:bodyPr spcFirstLastPara="1" wrap="square" lIns="64325" tIns="64325" rIns="64325" bIns="64325" anchor="ctr" anchorCtr="0">
            <a:noAutofit/>
          </a:bodyPr>
          <a:lstStyle/>
          <a:p>
            <a:pPr marL="0" lvl="0" indent="0" algn="l" rtl="0">
              <a:spcBef>
                <a:spcPts val="0"/>
              </a:spcBef>
              <a:spcAft>
                <a:spcPts val="0"/>
              </a:spcAft>
              <a:buNone/>
            </a:pPr>
            <a:endParaRPr/>
          </a:p>
        </p:txBody>
      </p:sp>
      <p:sp>
        <p:nvSpPr>
          <p:cNvPr id="86" name="Google Shape;86;p1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lvl1pPr marL="457200" lvl="0" indent="-285750"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
        <p:nvSpPr>
          <p:cNvPr id="87" name="Google Shape;87;p1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a:spLocks noGrp="1"/>
          </p:cNvSpPr>
          <p:nvPr>
            <p:ph type="body" idx="3"/>
          </p:nvPr>
        </p:nvSpPr>
        <p:spPr>
          <a:xfrm>
            <a:off x="457200" y="1280725"/>
            <a:ext cx="8229600" cy="280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1600"/>
              </a:spcBef>
              <a:spcAft>
                <a:spcPts val="0"/>
              </a:spcAft>
              <a:buSzPts val="1600"/>
              <a:buChar char="○"/>
              <a:defRPr/>
            </a:lvl2pPr>
            <a:lvl3pPr marL="1371600" lvl="2" indent="-317500" rtl="0">
              <a:spcBef>
                <a:spcPts val="1600"/>
              </a:spcBef>
              <a:spcAft>
                <a:spcPts val="0"/>
              </a:spcAft>
              <a:buSzPts val="14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16425"/>
            <a:ext cx="82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roxima Nova"/>
              <a:buNone/>
              <a:defRPr sz="2600" b="1">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a:endParaRPr/>
          </a:p>
        </p:txBody>
      </p:sp>
      <p:sp>
        <p:nvSpPr>
          <p:cNvPr id="7" name="Google Shape;7;p1"/>
          <p:cNvSpPr txBox="1">
            <a:spLocks noGrp="1"/>
          </p:cNvSpPr>
          <p:nvPr>
            <p:ph type="body" idx="1"/>
          </p:nvPr>
        </p:nvSpPr>
        <p:spPr>
          <a:xfrm>
            <a:off x="457200" y="1017725"/>
            <a:ext cx="8229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marL="914400" lvl="1" indent="-3302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marL="1371600" lvl="2" indent="-3175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marL="1828800" lvl="3"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marL="2286000" lvl="4"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marL="2743200" lvl="5"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marL="3200400" lvl="6"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marL="3657600" lvl="7" indent="-304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marL="4114800" lvl="8" indent="-30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a:endParaRPr/>
          </a:p>
        </p:txBody>
      </p:sp>
      <p:pic>
        <p:nvPicPr>
          <p:cNvPr id="8" name="Google Shape;8;p1" descr="GA-Cog-900.png"/>
          <p:cNvPicPr preferRelativeResize="0"/>
          <p:nvPr/>
        </p:nvPicPr>
        <p:blipFill>
          <a:blip r:embed="rId35">
            <a:alphaModFix/>
          </a:blip>
          <a:stretch>
            <a:fillRect/>
          </a:stretch>
        </p:blipFill>
        <p:spPr>
          <a:xfrm>
            <a:off x="8370750" y="4701500"/>
            <a:ext cx="316051" cy="316051"/>
          </a:xfrm>
          <a:prstGeom prst="rect">
            <a:avLst/>
          </a:prstGeom>
          <a:noFill/>
          <a:ln>
            <a:noFill/>
          </a:ln>
        </p:spPr>
      </p:pic>
      <p:sp>
        <p:nvSpPr>
          <p:cNvPr id="9" name="Google Shape;9;p1"/>
          <p:cNvSpPr txBox="1">
            <a:spLocks noGrp="1"/>
          </p:cNvSpPr>
          <p:nvPr>
            <p:ph type="sldNum" idx="12"/>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a:spLocks noGrp="1"/>
          </p:cNvSpPr>
          <p:nvPr>
            <p:ph type="body" idx="2"/>
          </p:nvPr>
        </p:nvSpPr>
        <p:spPr>
          <a:xfrm>
            <a:off x="4572000" y="4712925"/>
            <a:ext cx="3691800" cy="393600"/>
          </a:xfrm>
          <a:prstGeom prst="rect">
            <a:avLst/>
          </a:prstGeom>
          <a:noFill/>
          <a:ln>
            <a:noFill/>
          </a:ln>
        </p:spPr>
        <p:txBody>
          <a:bodyPr spcFirstLastPara="1" wrap="square" lIns="91425" tIns="91425" rIns="91425" bIns="91425" anchor="ctr" anchorCtr="0">
            <a:noAutofit/>
          </a:bodyPr>
          <a:lstStyle>
            <a:lvl1pPr marL="457200" lvl="0" indent="-285750" algn="r" rtl="0">
              <a:spcBef>
                <a:spcPts val="0"/>
              </a:spcBef>
              <a:spcAft>
                <a:spcPts val="0"/>
              </a:spcAft>
              <a:buSzPts val="900"/>
              <a:buFont typeface="Proxima Nova"/>
              <a:buChar char="●"/>
              <a:defRPr sz="900">
                <a:latin typeface="Proxima Nova"/>
                <a:ea typeface="Proxima Nova"/>
                <a:cs typeface="Proxima Nova"/>
                <a:sym typeface="Proxima Nova"/>
              </a:defRPr>
            </a:lvl1pPr>
            <a:lvl2pPr marL="914400" lvl="1" indent="-285750" algn="r" rtl="0">
              <a:spcBef>
                <a:spcPts val="0"/>
              </a:spcBef>
              <a:spcAft>
                <a:spcPts val="0"/>
              </a:spcAft>
              <a:buSzPts val="900"/>
              <a:buFont typeface="Proxima Nova"/>
              <a:buChar char="○"/>
              <a:defRPr sz="900">
                <a:latin typeface="Proxima Nova"/>
                <a:ea typeface="Proxima Nova"/>
                <a:cs typeface="Proxima Nova"/>
                <a:sym typeface="Proxima Nova"/>
              </a:defRPr>
            </a:lvl2pPr>
            <a:lvl3pPr marL="1371600" lvl="2" indent="-285750" algn="r" rtl="0">
              <a:spcBef>
                <a:spcPts val="0"/>
              </a:spcBef>
              <a:spcAft>
                <a:spcPts val="0"/>
              </a:spcAft>
              <a:buSzPts val="900"/>
              <a:buFont typeface="Proxima Nova"/>
              <a:buChar char="■"/>
              <a:defRPr sz="900">
                <a:latin typeface="Proxima Nova"/>
                <a:ea typeface="Proxima Nova"/>
                <a:cs typeface="Proxima Nova"/>
                <a:sym typeface="Proxima Nova"/>
              </a:defRPr>
            </a:lvl3pPr>
            <a:lvl4pPr marL="1828800" lvl="3" indent="-285750" algn="r" rtl="0">
              <a:spcBef>
                <a:spcPts val="0"/>
              </a:spcBef>
              <a:spcAft>
                <a:spcPts val="0"/>
              </a:spcAft>
              <a:buSzPts val="900"/>
              <a:buFont typeface="Proxima Nova"/>
              <a:buChar char="●"/>
              <a:defRPr sz="900">
                <a:latin typeface="Proxima Nova"/>
                <a:ea typeface="Proxima Nova"/>
                <a:cs typeface="Proxima Nova"/>
                <a:sym typeface="Proxima Nova"/>
              </a:defRPr>
            </a:lvl4pPr>
            <a:lvl5pPr marL="2286000" lvl="4" indent="-285750" algn="r" rtl="0">
              <a:spcBef>
                <a:spcPts val="0"/>
              </a:spcBef>
              <a:spcAft>
                <a:spcPts val="0"/>
              </a:spcAft>
              <a:buSzPts val="900"/>
              <a:buFont typeface="Proxima Nova"/>
              <a:buChar char="○"/>
              <a:defRPr sz="900">
                <a:latin typeface="Proxima Nova"/>
                <a:ea typeface="Proxima Nova"/>
                <a:cs typeface="Proxima Nova"/>
                <a:sym typeface="Proxima Nova"/>
              </a:defRPr>
            </a:lvl5pPr>
            <a:lvl6pPr marL="2743200" lvl="5" indent="-285750" algn="r" rtl="0">
              <a:spcBef>
                <a:spcPts val="0"/>
              </a:spcBef>
              <a:spcAft>
                <a:spcPts val="0"/>
              </a:spcAft>
              <a:buSzPts val="900"/>
              <a:buFont typeface="Proxima Nova"/>
              <a:buChar char="■"/>
              <a:defRPr sz="900">
                <a:latin typeface="Proxima Nova"/>
                <a:ea typeface="Proxima Nova"/>
                <a:cs typeface="Proxima Nova"/>
                <a:sym typeface="Proxima Nova"/>
              </a:defRPr>
            </a:lvl6pPr>
            <a:lvl7pPr marL="3200400" lvl="6" indent="-285750" algn="r" rtl="0">
              <a:spcBef>
                <a:spcPts val="0"/>
              </a:spcBef>
              <a:spcAft>
                <a:spcPts val="0"/>
              </a:spcAft>
              <a:buSzPts val="900"/>
              <a:buFont typeface="Proxima Nova"/>
              <a:buChar char="●"/>
              <a:defRPr sz="900">
                <a:latin typeface="Proxima Nova"/>
                <a:ea typeface="Proxima Nova"/>
                <a:cs typeface="Proxima Nova"/>
                <a:sym typeface="Proxima Nova"/>
              </a:defRPr>
            </a:lvl7pPr>
            <a:lvl8pPr marL="3657600" lvl="7" indent="-285750" algn="r" rtl="0">
              <a:spcBef>
                <a:spcPts val="0"/>
              </a:spcBef>
              <a:spcAft>
                <a:spcPts val="0"/>
              </a:spcAft>
              <a:buSzPts val="900"/>
              <a:buFont typeface="Proxima Nova"/>
              <a:buChar char="○"/>
              <a:defRPr sz="900">
                <a:latin typeface="Proxima Nova"/>
                <a:ea typeface="Proxima Nova"/>
                <a:cs typeface="Proxima Nova"/>
                <a:sym typeface="Proxima Nova"/>
              </a:defRPr>
            </a:lvl8pPr>
            <a:lvl9pPr marL="4114800" lvl="8" indent="-285750" algn="r" rtl="0">
              <a:spcBef>
                <a:spcPts val="0"/>
              </a:spcBef>
              <a:spcAft>
                <a:spcPts val="0"/>
              </a:spcAft>
              <a:buSzPts val="900"/>
              <a:buFont typeface="Proxima Nova"/>
              <a:buChar char="■"/>
              <a:defRPr sz="900">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ga.co/curriculum-feedback"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https://drive.google.com/drive/folders/1tSlI6rPlQ8iJAzUDxXmFEuPR0Yarsrf4?usp=sharing" TargetMode="External"/><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codepen.io/collection/XboQdR/?grid_type=lis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codepen.io/collection/nkGQPp/" TargetMode="External"/><Relationship Id="rId4" Type="http://schemas.openxmlformats.org/officeDocument/2006/relationships/hyperlink" Target="https://codepen.io/collection/XpWQvL/"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txBox="1">
            <a:spLocks noGrp="1"/>
          </p:cNvSpPr>
          <p:nvPr>
            <p:ph type="title"/>
          </p:nvPr>
        </p:nvSpPr>
        <p:spPr>
          <a:xfrm>
            <a:off x="457200" y="1777050"/>
            <a:ext cx="7287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Flexbox</a:t>
            </a:r>
            <a:endParaRPr/>
          </a:p>
        </p:txBody>
      </p:sp>
      <p:sp>
        <p:nvSpPr>
          <p:cNvPr id="298" name="Google Shape;298;p35"/>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Tables</a:t>
            </a:r>
            <a:endParaRPr/>
          </a:p>
        </p:txBody>
      </p:sp>
      <p:sp>
        <p:nvSpPr>
          <p:cNvPr id="349" name="Google Shape;349;p42"/>
          <p:cNvSpPr txBox="1">
            <a:spLocks noGrp="1"/>
          </p:cNvSpPr>
          <p:nvPr>
            <p:ph type="body" idx="4294967295"/>
          </p:nvPr>
        </p:nvSpPr>
        <p:spPr>
          <a:xfrm>
            <a:off x="457200" y="1021375"/>
            <a:ext cx="4639800" cy="35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Before there was CSS, there was table-based layout. Layout is achieved by nesting tables inside of tables.</a:t>
            </a:r>
            <a:endParaRPr>
              <a:solidFill>
                <a:schemeClr val="dk1"/>
              </a:solidFill>
            </a:endParaRPr>
          </a:p>
          <a:p>
            <a:pPr marL="0" lvl="0" indent="0" algn="l" rtl="0">
              <a:spcBef>
                <a:spcPts val="1600"/>
              </a:spcBef>
              <a:spcAft>
                <a:spcPts val="0"/>
              </a:spcAft>
              <a:buClr>
                <a:schemeClr val="dk1"/>
              </a:buClr>
              <a:buSzPts val="1100"/>
              <a:buFont typeface="Arial"/>
              <a:buNone/>
            </a:pPr>
            <a:r>
              <a:rPr lang="en">
                <a:solidFill>
                  <a:schemeClr val="dk1"/>
                </a:solidFill>
              </a:rPr>
              <a:t>We still use table-based layout for html emails.</a:t>
            </a:r>
            <a:endParaRPr>
              <a:solidFill>
                <a:schemeClr val="dk1"/>
              </a:solidFill>
            </a:endParaRPr>
          </a:p>
          <a:p>
            <a:pPr marL="0" lvl="0" indent="0" algn="l" rtl="0">
              <a:spcBef>
                <a:spcPts val="1600"/>
              </a:spcBef>
              <a:spcAft>
                <a:spcPts val="1600"/>
              </a:spcAft>
              <a:buClr>
                <a:schemeClr val="dk1"/>
              </a:buClr>
              <a:buSzPts val="1100"/>
              <a:buFont typeface="Arial"/>
              <a:buNone/>
            </a:pPr>
            <a:r>
              <a:rPr lang="en">
                <a:solidFill>
                  <a:schemeClr val="dk1"/>
                </a:solidFill>
              </a:rPr>
              <a:t>And </a:t>
            </a:r>
            <a:r>
              <a:rPr lang="en" b="1">
                <a:solidFill>
                  <a:schemeClr val="dk2"/>
                </a:solidFill>
              </a:rPr>
              <a:t>NOTHING </a:t>
            </a:r>
            <a:r>
              <a:rPr lang="en">
                <a:solidFill>
                  <a:schemeClr val="dk1"/>
                </a:solidFill>
              </a:rPr>
              <a:t>else.</a:t>
            </a:r>
            <a:endParaRPr>
              <a:solidFill>
                <a:schemeClr val="dk1"/>
              </a:solidFill>
            </a:endParaRPr>
          </a:p>
        </p:txBody>
      </p:sp>
      <p:sp>
        <p:nvSpPr>
          <p:cNvPr id="350" name="Google Shape;350;p42"/>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10</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51" name="Google Shape;351;p4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52" name="Google Shape;352;p4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 | © 2020 General Assembly</a:t>
            </a:r>
            <a:endParaRPr/>
          </a:p>
        </p:txBody>
      </p:sp>
      <p:graphicFrame>
        <p:nvGraphicFramePr>
          <p:cNvPr id="353" name="Google Shape;353;p42"/>
          <p:cNvGraphicFramePr/>
          <p:nvPr/>
        </p:nvGraphicFramePr>
        <p:xfrm>
          <a:off x="5183400" y="1166950"/>
          <a:ext cx="3008100" cy="2333850"/>
        </p:xfrm>
        <a:graphic>
          <a:graphicData uri="http://schemas.openxmlformats.org/drawingml/2006/table">
            <a:tbl>
              <a:tblPr>
                <a:noFill/>
                <a:tableStyleId>{50A65991-806D-4845-B7CD-65F974F0AF10}</a:tableStyleId>
              </a:tblPr>
              <a:tblGrid>
                <a:gridCol w="1002700">
                  <a:extLst>
                    <a:ext uri="{9D8B030D-6E8A-4147-A177-3AD203B41FA5}">
                      <a16:colId xmlns:a16="http://schemas.microsoft.com/office/drawing/2014/main" val="20000"/>
                    </a:ext>
                  </a:extLst>
                </a:gridCol>
                <a:gridCol w="1002700">
                  <a:extLst>
                    <a:ext uri="{9D8B030D-6E8A-4147-A177-3AD203B41FA5}">
                      <a16:colId xmlns:a16="http://schemas.microsoft.com/office/drawing/2014/main" val="20001"/>
                    </a:ext>
                  </a:extLst>
                </a:gridCol>
                <a:gridCol w="1002700">
                  <a:extLst>
                    <a:ext uri="{9D8B030D-6E8A-4147-A177-3AD203B41FA5}">
                      <a16:colId xmlns:a16="http://schemas.microsoft.com/office/drawing/2014/main" val="20002"/>
                    </a:ext>
                  </a:extLst>
                </a:gridCol>
              </a:tblGrid>
              <a:tr h="789000">
                <a:tc gridSpan="3">
                  <a:txBody>
                    <a:bodyPr/>
                    <a:lstStyle/>
                    <a:p>
                      <a:pPr marL="0" lvl="0" indent="0" algn="l" rtl="0">
                        <a:spcBef>
                          <a:spcPts val="0"/>
                        </a:spcBef>
                        <a:spcAft>
                          <a:spcPts val="0"/>
                        </a:spcAft>
                        <a:buNone/>
                      </a:pPr>
                      <a:r>
                        <a:rPr lang="en"/>
                        <a:t>Title</a:t>
                      </a:r>
                      <a:endParaRPr/>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544850">
                <a:tc>
                  <a:txBody>
                    <a:bodyPr/>
                    <a:lstStyle/>
                    <a:p>
                      <a:pPr marL="0" lvl="0" indent="0" algn="l" rtl="0">
                        <a:spcBef>
                          <a:spcPts val="0"/>
                        </a:spcBef>
                        <a:spcAft>
                          <a:spcPts val="0"/>
                        </a:spcAft>
                        <a:buNone/>
                      </a:pPr>
                      <a:r>
                        <a:rPr lang="en"/>
                        <a:t>First Column</a:t>
                      </a:r>
                      <a:endParaRPr/>
                    </a:p>
                  </a:txBody>
                  <a:tcPr marL="91425" marR="91425" marT="91425" marB="91425"/>
                </a:tc>
                <a:tc>
                  <a:txBody>
                    <a:bodyPr/>
                    <a:lstStyle/>
                    <a:p>
                      <a:pPr marL="0" lvl="0" indent="0" algn="l" rtl="0">
                        <a:spcBef>
                          <a:spcPts val="0"/>
                        </a:spcBef>
                        <a:spcAft>
                          <a:spcPts val="0"/>
                        </a:spcAft>
                        <a:buNone/>
                      </a:pPr>
                      <a:r>
                        <a:rPr lang="en"/>
                        <a:t>Second Column</a:t>
                      </a:r>
                      <a:endParaRPr/>
                    </a:p>
                  </a:txBody>
                  <a:tcPr marL="91425" marR="91425" marT="91425" marB="91425"/>
                </a:tc>
                <a:tc>
                  <a:txBody>
                    <a:bodyPr/>
                    <a:lstStyle/>
                    <a:p>
                      <a:pPr marL="0" lvl="0" indent="0" algn="l" rtl="0">
                        <a:spcBef>
                          <a:spcPts val="0"/>
                        </a:spcBef>
                        <a:spcAft>
                          <a:spcPts val="0"/>
                        </a:spcAft>
                        <a:buNone/>
                      </a:pPr>
                      <a:r>
                        <a:rPr lang="en"/>
                        <a:t>Third Column</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Floats</a:t>
            </a:r>
            <a:endParaRPr/>
          </a:p>
        </p:txBody>
      </p:sp>
      <p:sp>
        <p:nvSpPr>
          <p:cNvPr id="359" name="Google Shape;359;p43"/>
          <p:cNvSpPr txBox="1">
            <a:spLocks noGrp="1"/>
          </p:cNvSpPr>
          <p:nvPr>
            <p:ph type="body" idx="4294967295"/>
          </p:nvPr>
        </p:nvSpPr>
        <p:spPr>
          <a:xfrm>
            <a:off x="457200" y="1021375"/>
            <a:ext cx="4639800" cy="35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CSS was written a LONG time ago, in a galaxy far, far away (the 1990s). </a:t>
            </a:r>
            <a:endParaRPr>
              <a:solidFill>
                <a:schemeClr val="dk1"/>
              </a:solidFill>
            </a:endParaRPr>
          </a:p>
          <a:p>
            <a:pPr marL="0" lvl="0" indent="0" algn="l" rtl="0">
              <a:spcBef>
                <a:spcPts val="1600"/>
              </a:spcBef>
              <a:spcAft>
                <a:spcPts val="1600"/>
              </a:spcAft>
              <a:buClr>
                <a:schemeClr val="dk1"/>
              </a:buClr>
              <a:buSzPts val="1100"/>
              <a:buFont typeface="Arial"/>
              <a:buNone/>
            </a:pPr>
            <a:r>
              <a:rPr lang="en">
                <a:solidFill>
                  <a:schemeClr val="dk1"/>
                </a:solidFill>
              </a:rPr>
              <a:t>That’s why we had the float-based system — it was intended for you </a:t>
            </a:r>
            <a:r>
              <a:rPr lang="en" b="1">
                <a:solidFill>
                  <a:schemeClr val="dk1"/>
                </a:solidFill>
                <a:highlight>
                  <a:schemeClr val="accent2"/>
                </a:highlight>
              </a:rPr>
              <a:t>float</a:t>
            </a:r>
            <a:r>
              <a:rPr lang="en" b="1">
                <a:solidFill>
                  <a:schemeClr val="dk1"/>
                </a:solidFill>
              </a:rPr>
              <a:t> </a:t>
            </a:r>
            <a:r>
              <a:rPr lang="en">
                <a:solidFill>
                  <a:schemeClr val="dk1"/>
                </a:solidFill>
              </a:rPr>
              <a:t>images in a sea of words, like in a magazine.</a:t>
            </a:r>
            <a:endParaRPr>
              <a:solidFill>
                <a:schemeClr val="dk1"/>
              </a:solidFill>
            </a:endParaRPr>
          </a:p>
        </p:txBody>
      </p:sp>
      <p:pic>
        <p:nvPicPr>
          <p:cNvPr id="360" name="Google Shape;360;p43"/>
          <p:cNvPicPr preferRelativeResize="0"/>
          <p:nvPr/>
        </p:nvPicPr>
        <p:blipFill>
          <a:blip r:embed="rId3">
            <a:alphaModFix/>
          </a:blip>
          <a:stretch>
            <a:fillRect/>
          </a:stretch>
        </p:blipFill>
        <p:spPr>
          <a:xfrm>
            <a:off x="5544650" y="517050"/>
            <a:ext cx="3177826" cy="3177826"/>
          </a:xfrm>
          <a:prstGeom prst="rect">
            <a:avLst/>
          </a:prstGeom>
          <a:noFill/>
          <a:ln>
            <a:noFill/>
          </a:ln>
        </p:spPr>
      </p:pic>
      <p:sp>
        <p:nvSpPr>
          <p:cNvPr id="361" name="Google Shape;361;p43"/>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62" name="Google Shape;362;p4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63" name="Google Shape;363;p4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r>
              <a:rPr lang="en"/>
              <a:t> | © 2020 General Assembly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 With Floats</a:t>
            </a:r>
            <a:endParaRPr/>
          </a:p>
        </p:txBody>
      </p:sp>
      <p:sp>
        <p:nvSpPr>
          <p:cNvPr id="369" name="Google Shape;369;p44"/>
          <p:cNvSpPr txBox="1">
            <a:spLocks noGrp="1"/>
          </p:cNvSpPr>
          <p:nvPr>
            <p:ph type="body" idx="4294967295"/>
          </p:nvPr>
        </p:nvSpPr>
        <p:spPr>
          <a:xfrm>
            <a:off x="457200" y="1062775"/>
            <a:ext cx="80484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Although floating was intended for wrapping text around an image newspaper-style, the lack of alternatives offered by CSS for page layouts meant it became abused for all manner of layout applications.</a:t>
            </a:r>
            <a:endParaRPr/>
          </a:p>
          <a:p>
            <a:pPr marL="0" lvl="0" indent="0" algn="l" rtl="0">
              <a:spcBef>
                <a:spcPts val="1600"/>
              </a:spcBef>
              <a:spcAft>
                <a:spcPts val="0"/>
              </a:spcAft>
              <a:buNone/>
            </a:pPr>
            <a:r>
              <a:rPr lang="en"/>
              <a:t>Unfortunately, float properties can cause all sorts of unintended interactions with other elements on the page.</a:t>
            </a:r>
            <a:endParaRPr/>
          </a:p>
          <a:p>
            <a:pPr marL="0" lvl="0" indent="0" algn="l" rtl="0">
              <a:spcBef>
                <a:spcPts val="1600"/>
              </a:spcBef>
              <a:spcAft>
                <a:spcPts val="1600"/>
              </a:spcAft>
              <a:buNone/>
            </a:pPr>
            <a:r>
              <a:rPr lang="en"/>
              <a:t>This means you have to nudge a lot of other elements out of the way, especially if you’re using multiple floated elements. You may wind up with extra html elements and css that you do not need!</a:t>
            </a:r>
            <a:endParaRPr/>
          </a:p>
        </p:txBody>
      </p:sp>
      <p:sp>
        <p:nvSpPr>
          <p:cNvPr id="370" name="Google Shape;370;p4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12</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371" name="Google Shape;371;p4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72" name="Google Shape;372;p4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r>
              <a:rPr lang="en"/>
              <a:t> | © 2020 General Assembly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5"/>
          <p:cNvSpPr txBox="1"/>
          <p:nvPr/>
        </p:nvSpPr>
        <p:spPr>
          <a:xfrm>
            <a:off x="740700" y="1093575"/>
            <a:ext cx="7662600" cy="281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dk1"/>
                </a:solidFill>
                <a:latin typeface="Proxima Nova"/>
                <a:ea typeface="Proxima Nova"/>
                <a:cs typeface="Proxima Nova"/>
                <a:sym typeface="Proxima Nova"/>
              </a:rPr>
              <a:t>There are two relatively new tools in the CSS layout toolbox:</a:t>
            </a:r>
            <a:r>
              <a:rPr lang="en" sz="2600" b="1">
                <a:solidFill>
                  <a:srgbClr val="ED332F"/>
                </a:solidFill>
                <a:latin typeface="Proxima Nova"/>
                <a:ea typeface="Proxima Nova"/>
                <a:cs typeface="Proxima Nova"/>
                <a:sym typeface="Proxima Nova"/>
              </a:rPr>
              <a:t> flexbox </a:t>
            </a:r>
            <a:r>
              <a:rPr lang="en" sz="2600" b="1">
                <a:solidFill>
                  <a:schemeClr val="dk1"/>
                </a:solidFill>
                <a:latin typeface="Proxima Nova"/>
                <a:ea typeface="Proxima Nova"/>
                <a:cs typeface="Proxima Nova"/>
                <a:sym typeface="Proxima Nova"/>
              </a:rPr>
              <a:t>and </a:t>
            </a:r>
            <a:r>
              <a:rPr lang="en" sz="2600" b="1">
                <a:solidFill>
                  <a:srgbClr val="ED332F"/>
                </a:solidFill>
                <a:latin typeface="Proxima Nova"/>
                <a:ea typeface="Proxima Nova"/>
                <a:cs typeface="Proxima Nova"/>
                <a:sym typeface="Proxima Nova"/>
              </a:rPr>
              <a:t>CSS Grid. </a:t>
            </a:r>
            <a:r>
              <a:rPr lang="en" sz="2600" b="1">
                <a:latin typeface="Proxima Nova"/>
                <a:ea typeface="Proxima Nova"/>
                <a:cs typeface="Proxima Nova"/>
                <a:sym typeface="Proxima Nova"/>
              </a:rPr>
              <a:t>Previously we had to create layout with</a:t>
            </a:r>
            <a:r>
              <a:rPr lang="en" sz="2600" b="1">
                <a:solidFill>
                  <a:srgbClr val="ED332F"/>
                </a:solidFill>
                <a:latin typeface="Proxima Nova"/>
                <a:ea typeface="Proxima Nova"/>
                <a:cs typeface="Proxima Nova"/>
                <a:sym typeface="Proxima Nova"/>
              </a:rPr>
              <a:t> floats </a:t>
            </a:r>
            <a:r>
              <a:rPr lang="en" sz="2600" b="1">
                <a:latin typeface="Proxima Nova"/>
                <a:ea typeface="Proxima Nova"/>
                <a:cs typeface="Proxima Nova"/>
                <a:sym typeface="Proxima Nova"/>
              </a:rPr>
              <a:t>and</a:t>
            </a:r>
            <a:r>
              <a:rPr lang="en" sz="2600" b="1">
                <a:solidFill>
                  <a:srgbClr val="ED332F"/>
                </a:solidFill>
                <a:latin typeface="Proxima Nova"/>
                <a:ea typeface="Proxima Nova"/>
                <a:cs typeface="Proxima Nova"/>
                <a:sym typeface="Proxima Nova"/>
              </a:rPr>
              <a:t> clears, </a:t>
            </a:r>
            <a:r>
              <a:rPr lang="en" sz="2600" b="1">
                <a:latin typeface="Proxima Nova"/>
                <a:ea typeface="Proxima Nova"/>
                <a:cs typeface="Proxima Nova"/>
                <a:sym typeface="Proxima Nova"/>
              </a:rPr>
              <a:t>which now can return to their original purpose: floating images.</a:t>
            </a:r>
            <a:endParaRPr sz="2600" b="1">
              <a:latin typeface="Proxima Nova"/>
              <a:ea typeface="Proxima Nova"/>
              <a:cs typeface="Proxima Nova"/>
              <a:sym typeface="Proxima Nova"/>
            </a:endParaRPr>
          </a:p>
        </p:txBody>
      </p:sp>
      <p:sp>
        <p:nvSpPr>
          <p:cNvPr id="378" name="Google Shape;378;p4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13</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Does Flexbox Work?</a:t>
            </a:r>
            <a:endParaRPr/>
          </a:p>
        </p:txBody>
      </p:sp>
      <p:sp>
        <p:nvSpPr>
          <p:cNvPr id="384" name="Google Shape;384;p4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Idea: Remember the DOM Tree</a:t>
            </a:r>
            <a:endParaRPr/>
          </a:p>
        </p:txBody>
      </p:sp>
      <p:sp>
        <p:nvSpPr>
          <p:cNvPr id="390" name="Google Shape;390;p47"/>
          <p:cNvSpPr txBox="1"/>
          <p:nvPr/>
        </p:nvSpPr>
        <p:spPr>
          <a:xfrm>
            <a:off x="634350" y="3970413"/>
            <a:ext cx="7875300" cy="5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It’s a visual diagram of a webpage’s HTML structure.</a:t>
            </a:r>
            <a:endParaRPr sz="1800">
              <a:latin typeface="Proxima Nova"/>
              <a:ea typeface="Proxima Nova"/>
              <a:cs typeface="Proxima Nova"/>
              <a:sym typeface="Proxima Nova"/>
            </a:endParaRPr>
          </a:p>
        </p:txBody>
      </p:sp>
      <p:sp>
        <p:nvSpPr>
          <p:cNvPr id="391" name="Google Shape;391;p4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r>
              <a:rPr lang="en"/>
              <a:t> | © 2020 General Assembly</a:t>
            </a:r>
            <a:endParaRPr/>
          </a:p>
        </p:txBody>
      </p:sp>
      <p:pic>
        <p:nvPicPr>
          <p:cNvPr id="392" name="Google Shape;392;p47"/>
          <p:cNvPicPr preferRelativeResize="0"/>
          <p:nvPr/>
        </p:nvPicPr>
        <p:blipFill>
          <a:blip r:embed="rId3">
            <a:alphaModFix/>
          </a:blip>
          <a:stretch>
            <a:fillRect/>
          </a:stretch>
        </p:blipFill>
        <p:spPr>
          <a:xfrm>
            <a:off x="3260416" y="1084950"/>
            <a:ext cx="2623169" cy="2885486"/>
          </a:xfrm>
          <a:prstGeom prst="rect">
            <a:avLst/>
          </a:prstGeom>
          <a:noFill/>
          <a:ln>
            <a:noFill/>
          </a:ln>
        </p:spPr>
      </p:pic>
      <p:sp>
        <p:nvSpPr>
          <p:cNvPr id="393" name="Google Shape;393;p4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Visualize our HTML</a:t>
            </a:r>
            <a:endParaRPr/>
          </a:p>
        </p:txBody>
      </p:sp>
      <p:sp>
        <p:nvSpPr>
          <p:cNvPr id="399" name="Google Shape;399;p48"/>
          <p:cNvSpPr txBox="1"/>
          <p:nvPr/>
        </p:nvSpPr>
        <p:spPr>
          <a:xfrm>
            <a:off x="494975" y="913500"/>
            <a:ext cx="3937800" cy="246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Inconsolata"/>
                <a:ea typeface="Inconsolata"/>
                <a:cs typeface="Inconsolata"/>
                <a:sym typeface="Inconsolata"/>
              </a:rPr>
              <a:t>&lt;main&gt;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&lt;section class=”ichi”&gt;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&lt;p&gt;Content&lt;/p&gt;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&lt;/section&gt;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&lt;section class=”ni”&gt;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&lt;p&gt;More content&lt;/p&gt;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  &lt;/section&gt;</a:t>
            </a:r>
            <a:endParaRPr sz="1800" b="1">
              <a:latin typeface="Inconsolata"/>
              <a:ea typeface="Inconsolata"/>
              <a:cs typeface="Inconsolata"/>
              <a:sym typeface="Inconsolata"/>
            </a:endParaRPr>
          </a:p>
          <a:p>
            <a:pPr marL="0" lvl="0" indent="0" algn="l" rtl="0">
              <a:spcBef>
                <a:spcPts val="0"/>
              </a:spcBef>
              <a:spcAft>
                <a:spcPts val="0"/>
              </a:spcAft>
              <a:buNone/>
            </a:pPr>
            <a:r>
              <a:rPr lang="en" sz="1800" b="1">
                <a:latin typeface="Inconsolata"/>
                <a:ea typeface="Inconsolata"/>
                <a:cs typeface="Inconsolata"/>
                <a:sym typeface="Inconsolata"/>
              </a:rPr>
              <a:t>&lt;/main&gt;</a:t>
            </a:r>
            <a:endParaRPr sz="1800" b="1">
              <a:latin typeface="Inconsolata"/>
              <a:ea typeface="Inconsolata"/>
              <a:cs typeface="Inconsolata"/>
              <a:sym typeface="Inconsolata"/>
            </a:endParaRPr>
          </a:p>
        </p:txBody>
      </p:sp>
      <p:sp>
        <p:nvSpPr>
          <p:cNvPr id="400" name="Google Shape;400;p48"/>
          <p:cNvSpPr/>
          <p:nvPr/>
        </p:nvSpPr>
        <p:spPr>
          <a:xfrm>
            <a:off x="4535125" y="975475"/>
            <a:ext cx="4221600" cy="3594900"/>
          </a:xfrm>
          <a:prstGeom prst="rect">
            <a:avLst/>
          </a:prstGeom>
          <a:solidFill>
            <a:srgbClr val="F3F3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8"/>
          <p:cNvSpPr/>
          <p:nvPr/>
        </p:nvSpPr>
        <p:spPr>
          <a:xfrm>
            <a:off x="4737925" y="1187500"/>
            <a:ext cx="3816000" cy="13182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8"/>
          <p:cNvSpPr/>
          <p:nvPr/>
        </p:nvSpPr>
        <p:spPr>
          <a:xfrm>
            <a:off x="4737925" y="2750200"/>
            <a:ext cx="3816000" cy="14238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8"/>
          <p:cNvSpPr/>
          <p:nvPr/>
        </p:nvSpPr>
        <p:spPr>
          <a:xfrm>
            <a:off x="4871475" y="1351900"/>
            <a:ext cx="1668600" cy="350400"/>
          </a:xfrm>
          <a:prstGeom prst="rect">
            <a:avLst/>
          </a:prstGeom>
          <a:solidFill>
            <a:srgbClr val="99999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8"/>
          <p:cNvSpPr/>
          <p:nvPr/>
        </p:nvSpPr>
        <p:spPr>
          <a:xfrm>
            <a:off x="4834400" y="2840125"/>
            <a:ext cx="1668600" cy="350400"/>
          </a:xfrm>
          <a:prstGeom prst="rect">
            <a:avLst/>
          </a:prstGeom>
          <a:solidFill>
            <a:srgbClr val="99999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8"/>
          <p:cNvSpPr txBox="1"/>
          <p:nvPr/>
        </p:nvSpPr>
        <p:spPr>
          <a:xfrm>
            <a:off x="3377400" y="2463175"/>
            <a:ext cx="5309400" cy="61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406" name="Google Shape;406;p48"/>
          <p:cNvSpPr txBox="1"/>
          <p:nvPr/>
        </p:nvSpPr>
        <p:spPr>
          <a:xfrm>
            <a:off x="8204525" y="4223100"/>
            <a:ext cx="6084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407" name="Google Shape;407;p48"/>
          <p:cNvSpPr txBox="1"/>
          <p:nvPr/>
        </p:nvSpPr>
        <p:spPr>
          <a:xfrm>
            <a:off x="7799700" y="3795100"/>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08" name="Google Shape;408;p48"/>
          <p:cNvSpPr txBox="1"/>
          <p:nvPr/>
        </p:nvSpPr>
        <p:spPr>
          <a:xfrm>
            <a:off x="7799700" y="2134638"/>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09" name="Google Shape;409;p48"/>
          <p:cNvSpPr txBox="1"/>
          <p:nvPr/>
        </p:nvSpPr>
        <p:spPr>
          <a:xfrm>
            <a:off x="4871475" y="1375837"/>
            <a:ext cx="2256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10" name="Google Shape;410;p48"/>
          <p:cNvSpPr txBox="1"/>
          <p:nvPr/>
        </p:nvSpPr>
        <p:spPr>
          <a:xfrm>
            <a:off x="4845825" y="2840125"/>
            <a:ext cx="2769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11" name="Google Shape;411;p4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r>
              <a:rPr lang="en"/>
              <a:t> | © 2020 General Assembly</a:t>
            </a:r>
            <a:endParaRPr/>
          </a:p>
        </p:txBody>
      </p:sp>
      <p:sp>
        <p:nvSpPr>
          <p:cNvPr id="412" name="Google Shape;412;p48"/>
          <p:cNvSpPr txBox="1"/>
          <p:nvPr/>
        </p:nvSpPr>
        <p:spPr>
          <a:xfrm>
            <a:off x="457200" y="3373400"/>
            <a:ext cx="3816000" cy="62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latin typeface="Proxima Nova"/>
                <a:ea typeface="Proxima Nova"/>
                <a:cs typeface="Proxima Nova"/>
                <a:sym typeface="Proxima Nova"/>
              </a:rPr>
              <a:t>Remember, by default, HTML elements are blocks that stack vertically on a page, like we see here on the right.</a:t>
            </a:r>
            <a:endParaRPr sz="1600">
              <a:latin typeface="Proxima Nova"/>
              <a:ea typeface="Proxima Nova"/>
              <a:cs typeface="Proxima Nova"/>
              <a:sym typeface="Proxima Nova"/>
            </a:endParaRPr>
          </a:p>
        </p:txBody>
      </p:sp>
      <p:sp>
        <p:nvSpPr>
          <p:cNvPr id="413" name="Google Shape;413;p4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9"/>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 </a:t>
            </a:r>
            <a:r>
              <a:rPr lang="en" b="1">
                <a:highlight>
                  <a:schemeClr val="accent2"/>
                </a:highlight>
              </a:rPr>
              <a:t>containers</a:t>
            </a:r>
            <a:r>
              <a:rPr lang="en"/>
              <a:t> are the elements that contain the elements you are trying to align.</a:t>
            </a:r>
            <a:endParaRPr/>
          </a:p>
          <a:p>
            <a:pPr marL="0" lvl="0" indent="0" algn="l" rtl="0">
              <a:spcBef>
                <a:spcPts val="1600"/>
              </a:spcBef>
              <a:spcAft>
                <a:spcPts val="1600"/>
              </a:spcAft>
              <a:buNone/>
            </a:pPr>
            <a:r>
              <a:rPr lang="en"/>
              <a:t>Flex containers hold objects that contain child elements (like this bounce house). The parent element won’t flex, but it will tell its children to be flexible!</a:t>
            </a:r>
            <a:endParaRPr/>
          </a:p>
        </p:txBody>
      </p:sp>
      <p:sp>
        <p:nvSpPr>
          <p:cNvPr id="419" name="Google Shape;419;p4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Flexbox Goes on the Parent Element</a:t>
            </a:r>
            <a:endParaRPr/>
          </a:p>
        </p:txBody>
      </p:sp>
      <p:pic>
        <p:nvPicPr>
          <p:cNvPr id="420" name="Google Shape;420;p49"/>
          <p:cNvPicPr preferRelativeResize="0"/>
          <p:nvPr/>
        </p:nvPicPr>
        <p:blipFill rotWithShape="1">
          <a:blip r:embed="rId3">
            <a:alphaModFix/>
          </a:blip>
          <a:srcRect r="5249"/>
          <a:stretch/>
        </p:blipFill>
        <p:spPr>
          <a:xfrm>
            <a:off x="4769000" y="1259050"/>
            <a:ext cx="3917800" cy="2325800"/>
          </a:xfrm>
          <a:prstGeom prst="rect">
            <a:avLst/>
          </a:prstGeom>
          <a:noFill/>
          <a:ln>
            <a:noFill/>
          </a:ln>
        </p:spPr>
      </p:pic>
      <p:sp>
        <p:nvSpPr>
          <p:cNvPr id="421" name="Google Shape;421;p49"/>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17</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22" name="Google Shape;422;p4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23" name="Google Shape;423;p4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r>
              <a:rPr lang="en"/>
              <a:t> | © 2020 General Assembly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Children (Items)</a:t>
            </a:r>
            <a:endParaRPr/>
          </a:p>
        </p:txBody>
      </p:sp>
      <p:sp>
        <p:nvSpPr>
          <p:cNvPr id="429" name="Google Shape;429;p50"/>
          <p:cNvSpPr txBox="1">
            <a:spLocks noGrp="1"/>
          </p:cNvSpPr>
          <p:nvPr>
            <p:ph type="body" idx="4294967295"/>
          </p:nvPr>
        </p:nvSpPr>
        <p:spPr>
          <a:xfrm>
            <a:off x="457200" y="13302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Flex </a:t>
            </a:r>
            <a:r>
              <a:rPr lang="en" b="1">
                <a:highlight>
                  <a:schemeClr val="accent2"/>
                </a:highlight>
              </a:rPr>
              <a:t>items</a:t>
            </a:r>
            <a:r>
              <a:rPr lang="en"/>
              <a:t> are the children that go inside the parent container.</a:t>
            </a:r>
            <a:endParaRPr/>
          </a:p>
          <a:p>
            <a:pPr marL="0" lvl="0" indent="0" algn="l" rtl="0">
              <a:spcBef>
                <a:spcPts val="1600"/>
              </a:spcBef>
              <a:spcAft>
                <a:spcPts val="0"/>
              </a:spcAft>
              <a:buClr>
                <a:schemeClr val="dk1"/>
              </a:buClr>
              <a:buSzPts val="1100"/>
              <a:buFont typeface="Arial"/>
              <a:buNone/>
            </a:pPr>
            <a:r>
              <a:rPr lang="en"/>
              <a:t>In simple layouts, the </a:t>
            </a:r>
            <a:r>
              <a:rPr lang="en" b="1"/>
              <a:t>child elements may not receive any special styling</a:t>
            </a:r>
            <a:r>
              <a:rPr lang="en"/>
              <a:t> — which may surprise you.</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
        <p:nvSpPr>
          <p:cNvPr id="430" name="Google Shape;430;p5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18</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31" name="Google Shape;431;p5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32" name="Google Shape;432;p5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r>
              <a:rPr lang="en"/>
              <a:t> | © 2020 General Assembly</a:t>
            </a:r>
            <a:endParaRPr/>
          </a:p>
        </p:txBody>
      </p:sp>
      <p:pic>
        <p:nvPicPr>
          <p:cNvPr id="433" name="Google Shape;433;p50"/>
          <p:cNvPicPr preferRelativeResize="0"/>
          <p:nvPr/>
        </p:nvPicPr>
        <p:blipFill>
          <a:blip r:embed="rId3">
            <a:alphaModFix/>
          </a:blip>
          <a:stretch>
            <a:fillRect/>
          </a:stretch>
        </p:blipFill>
        <p:spPr>
          <a:xfrm>
            <a:off x="5177926" y="950675"/>
            <a:ext cx="3085876" cy="308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grpSp>
        <p:nvGrpSpPr>
          <p:cNvPr id="438" name="Google Shape;438;p51"/>
          <p:cNvGrpSpPr/>
          <p:nvPr/>
        </p:nvGrpSpPr>
        <p:grpSpPr>
          <a:xfrm>
            <a:off x="509375" y="896911"/>
            <a:ext cx="8125240" cy="1303520"/>
            <a:chOff x="509550" y="975475"/>
            <a:chExt cx="8247300" cy="1878000"/>
          </a:xfrm>
        </p:grpSpPr>
        <p:sp>
          <p:nvSpPr>
            <p:cNvPr id="439" name="Google Shape;439;p51"/>
            <p:cNvSpPr/>
            <p:nvPr/>
          </p:nvSpPr>
          <p:spPr>
            <a:xfrm>
              <a:off x="509550" y="975475"/>
              <a:ext cx="8247300" cy="1878000"/>
            </a:xfrm>
            <a:prstGeom prst="rect">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4737925" y="1104475"/>
              <a:ext cx="3816000" cy="14013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a:off x="661575" y="1104475"/>
              <a:ext cx="3816000" cy="14238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p:nvPr/>
          </p:nvSpPr>
          <p:spPr>
            <a:xfrm>
              <a:off x="4871475" y="1194400"/>
              <a:ext cx="1668600" cy="350400"/>
            </a:xfrm>
            <a:prstGeom prst="rect">
              <a:avLst/>
            </a:prstGeom>
            <a:solidFill>
              <a:srgbClr val="B7B7B7"/>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1"/>
            <p:cNvSpPr/>
            <p:nvPr/>
          </p:nvSpPr>
          <p:spPr>
            <a:xfrm>
              <a:off x="758050" y="1194400"/>
              <a:ext cx="1668600" cy="350400"/>
            </a:xfrm>
            <a:prstGeom prst="rect">
              <a:avLst/>
            </a:prstGeom>
            <a:solidFill>
              <a:srgbClr val="B7B7B7"/>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1"/>
            <p:cNvSpPr txBox="1"/>
            <p:nvPr/>
          </p:nvSpPr>
          <p:spPr>
            <a:xfrm>
              <a:off x="8148450" y="2430655"/>
              <a:ext cx="6084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445" name="Google Shape;445;p51"/>
            <p:cNvSpPr txBox="1"/>
            <p:nvPr/>
          </p:nvSpPr>
          <p:spPr>
            <a:xfrm>
              <a:off x="3713936" y="2042582"/>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46" name="Google Shape;446;p51"/>
            <p:cNvSpPr txBox="1"/>
            <p:nvPr/>
          </p:nvSpPr>
          <p:spPr>
            <a:xfrm>
              <a:off x="7799700" y="2042594"/>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47" name="Google Shape;447;p51"/>
            <p:cNvSpPr txBox="1"/>
            <p:nvPr/>
          </p:nvSpPr>
          <p:spPr>
            <a:xfrm>
              <a:off x="4871475" y="1218262"/>
              <a:ext cx="2256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48" name="Google Shape;448;p51"/>
            <p:cNvSpPr txBox="1"/>
            <p:nvPr/>
          </p:nvSpPr>
          <p:spPr>
            <a:xfrm>
              <a:off x="769475" y="1194400"/>
              <a:ext cx="2769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grpSp>
      <p:sp>
        <p:nvSpPr>
          <p:cNvPr id="449" name="Google Shape;449;p5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display: flex;</a:t>
            </a:r>
            <a:r>
              <a:rPr lang="en"/>
              <a:t> in Action</a:t>
            </a:r>
            <a:endParaRPr/>
          </a:p>
        </p:txBody>
      </p:sp>
      <p:sp>
        <p:nvSpPr>
          <p:cNvPr id="450" name="Google Shape;450;p51"/>
          <p:cNvSpPr txBox="1"/>
          <p:nvPr/>
        </p:nvSpPr>
        <p:spPr>
          <a:xfrm>
            <a:off x="3938975" y="2244250"/>
            <a:ext cx="2882400" cy="11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Inconsolata"/>
                <a:ea typeface="Inconsolata"/>
                <a:cs typeface="Inconsolata"/>
                <a:sym typeface="Inconsolata"/>
              </a:rPr>
              <a:t>/* css */</a:t>
            </a:r>
            <a:endParaRPr sz="1600" b="1">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main {</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  display: flex;</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endParaRPr sz="1600" b="1">
              <a:highlight>
                <a:srgbClr val="FFD966"/>
              </a:highlight>
              <a:latin typeface="Inconsolata"/>
              <a:ea typeface="Inconsolata"/>
              <a:cs typeface="Inconsolata"/>
              <a:sym typeface="Inconsolata"/>
            </a:endParaRPr>
          </a:p>
        </p:txBody>
      </p:sp>
      <p:sp>
        <p:nvSpPr>
          <p:cNvPr id="451" name="Google Shape;451;p51"/>
          <p:cNvSpPr txBox="1"/>
          <p:nvPr/>
        </p:nvSpPr>
        <p:spPr>
          <a:xfrm>
            <a:off x="509575" y="2244250"/>
            <a:ext cx="2882400" cy="24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&lt;main&gt;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 class=”ichi”&gt;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&lt;p&gt;Content&lt;/p&gt;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 class=”ni”&gt;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&lt;p&gt;More content&lt;/p&gt;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&lt;/main&gt;</a:t>
            </a:r>
            <a:endParaRPr sz="1600" b="1">
              <a:highlight>
                <a:schemeClr val="accent2"/>
              </a:highlight>
              <a:latin typeface="Inconsolata"/>
              <a:ea typeface="Inconsolata"/>
              <a:cs typeface="Inconsolata"/>
              <a:sym typeface="Inconsolata"/>
            </a:endParaRPr>
          </a:p>
        </p:txBody>
      </p:sp>
      <p:sp>
        <p:nvSpPr>
          <p:cNvPr id="452" name="Google Shape;452;p5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r>
              <a:rPr lang="en"/>
              <a:t> | © 2020 General Assembly</a:t>
            </a:r>
            <a:endParaRPr/>
          </a:p>
        </p:txBody>
      </p:sp>
      <p:sp>
        <p:nvSpPr>
          <p:cNvPr id="453" name="Google Shape;453;p51"/>
          <p:cNvSpPr txBox="1"/>
          <p:nvPr/>
        </p:nvSpPr>
        <p:spPr>
          <a:xfrm>
            <a:off x="3938975" y="3418200"/>
            <a:ext cx="4583400" cy="101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Proxima Nova"/>
                <a:ea typeface="Proxima Nova"/>
                <a:cs typeface="Proxima Nova"/>
                <a:sym typeface="Proxima Nova"/>
              </a:rPr>
              <a:t>When you put </a:t>
            </a:r>
            <a:r>
              <a:rPr lang="en" b="1">
                <a:latin typeface="Inconsolata"/>
                <a:ea typeface="Inconsolata"/>
                <a:cs typeface="Inconsolata"/>
                <a:sym typeface="Inconsolata"/>
              </a:rPr>
              <a:t>display: flex;</a:t>
            </a:r>
            <a:r>
              <a:rPr lang="en">
                <a:latin typeface="Proxima Nova"/>
                <a:ea typeface="Proxima Nova"/>
                <a:cs typeface="Proxima Nova"/>
                <a:sym typeface="Proxima Nova"/>
              </a:rPr>
              <a:t> into a parent element, its children become an orderly row. In this example, </a:t>
            </a:r>
            <a:r>
              <a:rPr lang="en" b="1">
                <a:latin typeface="Inconsolata"/>
                <a:ea typeface="Inconsolata"/>
                <a:cs typeface="Inconsolata"/>
                <a:sym typeface="Inconsolata"/>
              </a:rPr>
              <a:t>&lt;main&gt;</a:t>
            </a:r>
            <a:r>
              <a:rPr lang="en">
                <a:latin typeface="Proxima Nova"/>
                <a:ea typeface="Proxima Nova"/>
                <a:cs typeface="Proxima Nova"/>
                <a:sym typeface="Proxima Nova"/>
              </a:rPr>
              <a:t> controls the two</a:t>
            </a:r>
            <a:r>
              <a:rPr lang="en" b="1">
                <a:latin typeface="Proxima Nova"/>
                <a:ea typeface="Proxima Nova"/>
                <a:cs typeface="Proxima Nova"/>
                <a:sym typeface="Proxima Nova"/>
              </a:rPr>
              <a:t> </a:t>
            </a:r>
            <a:r>
              <a:rPr lang="en" b="1">
                <a:latin typeface="Inconsolata"/>
                <a:ea typeface="Inconsolata"/>
                <a:cs typeface="Inconsolata"/>
                <a:sym typeface="Inconsolata"/>
              </a:rPr>
              <a:t>&lt;section&gt;</a:t>
            </a:r>
            <a:r>
              <a:rPr lang="en">
                <a:latin typeface="Proxima Nova"/>
                <a:ea typeface="Proxima Nova"/>
                <a:cs typeface="Proxima Nova"/>
                <a:sym typeface="Proxima Nova"/>
              </a:rPr>
              <a:t> elements immediately beneath it in the DOM tree.</a:t>
            </a:r>
            <a:endParaRPr>
              <a:latin typeface="Proxima Nova"/>
              <a:ea typeface="Proxima Nova"/>
              <a:cs typeface="Proxima Nova"/>
              <a:sym typeface="Proxima Nova"/>
            </a:endParaRPr>
          </a:p>
        </p:txBody>
      </p:sp>
      <p:sp>
        <p:nvSpPr>
          <p:cNvPr id="454" name="Google Shape;454;p5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302"/>
        <p:cNvGrpSpPr/>
        <p:nvPr/>
      </p:nvGrpSpPr>
      <p:grpSpPr>
        <a:xfrm>
          <a:off x="0" y="0"/>
          <a:ext cx="0" cy="0"/>
          <a:chOff x="0" y="0"/>
          <a:chExt cx="0" cy="0"/>
        </a:xfrm>
      </p:grpSpPr>
      <p:sp>
        <p:nvSpPr>
          <p:cNvPr id="303" name="Google Shape;303;p36"/>
          <p:cNvSpPr txBox="1">
            <a:spLocks noGrp="1"/>
          </p:cNvSpPr>
          <p:nvPr>
            <p:ph type="title"/>
          </p:nvPr>
        </p:nvSpPr>
        <p:spPr>
          <a:xfrm>
            <a:off x="979500" y="332100"/>
            <a:ext cx="7185000" cy="653100"/>
          </a:xfrm>
          <a:prstGeom prst="rect">
            <a:avLst/>
          </a:prstGeom>
          <a:solidFill>
            <a:srgbClr val="FF0018"/>
          </a:solidFill>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Lesson 04 Change Log FEWD 3.1–3.2</a:t>
            </a:r>
            <a:endParaRPr>
              <a:solidFill>
                <a:srgbClr val="FFFFFF"/>
              </a:solidFill>
            </a:endParaRPr>
          </a:p>
        </p:txBody>
      </p:sp>
      <p:sp>
        <p:nvSpPr>
          <p:cNvPr id="304" name="Google Shape;304;p36"/>
          <p:cNvSpPr txBox="1">
            <a:spLocks noGrp="1"/>
          </p:cNvSpPr>
          <p:nvPr>
            <p:ph type="body" idx="4294967295"/>
          </p:nvPr>
        </p:nvSpPr>
        <p:spPr>
          <a:xfrm>
            <a:off x="979500" y="1078375"/>
            <a:ext cx="7099500" cy="347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dk1"/>
                </a:solidFill>
              </a:rPr>
              <a:t>Below are the specific changes made in this lesson.</a:t>
            </a:r>
            <a:endParaRPr sz="1600">
              <a:solidFill>
                <a:schemeClr val="dk1"/>
              </a:solidFill>
            </a:endParaRPr>
          </a:p>
          <a:p>
            <a:pPr marL="0" lvl="0" indent="0" algn="l" rtl="0">
              <a:spcBef>
                <a:spcPts val="1600"/>
              </a:spcBef>
              <a:spcAft>
                <a:spcPts val="0"/>
              </a:spcAft>
              <a:buClr>
                <a:schemeClr val="dk1"/>
              </a:buClr>
              <a:buSzPts val="1100"/>
              <a:buFont typeface="Arial"/>
              <a:buNone/>
            </a:pPr>
            <a:r>
              <a:rPr lang="en" sz="1600">
                <a:solidFill>
                  <a:schemeClr val="dk1"/>
                </a:solidFill>
              </a:rPr>
              <a:t>Returning Instructor Directions: </a:t>
            </a:r>
            <a:endParaRPr sz="1600">
              <a:solidFill>
                <a:schemeClr val="dk1"/>
              </a:solidFill>
            </a:endParaRPr>
          </a:p>
          <a:p>
            <a:pPr marL="457200" lvl="0" indent="-330200" algn="l" rtl="0">
              <a:spcBef>
                <a:spcPts val="1600"/>
              </a:spcBef>
              <a:spcAft>
                <a:spcPts val="0"/>
              </a:spcAft>
              <a:buClr>
                <a:schemeClr val="dk1"/>
              </a:buClr>
              <a:buSzPts val="1600"/>
              <a:buAutoNum type="arabicPeriod"/>
            </a:pPr>
            <a:r>
              <a:rPr lang="en" sz="1600">
                <a:solidFill>
                  <a:schemeClr val="dk1"/>
                </a:solidFill>
              </a:rPr>
              <a:t>Click on the hyperlinks below, and it will direct you to the specific slide.</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 sz="1600">
                <a:solidFill>
                  <a:schemeClr val="dk1"/>
                </a:solidFill>
              </a:rPr>
              <a:t>Copy the entire slide, and paste in your existing curriculum deck. </a:t>
            </a:r>
            <a:endParaRPr/>
          </a:p>
          <a:p>
            <a:pPr marL="457200" lvl="0" indent="-304800" algn="l" rtl="0">
              <a:spcBef>
                <a:spcPts val="0"/>
              </a:spcBef>
              <a:spcAft>
                <a:spcPts val="0"/>
              </a:spcAft>
              <a:buClr>
                <a:srgbClr val="000000"/>
              </a:buClr>
              <a:buSzPts val="1200"/>
              <a:buChar char="➔"/>
            </a:pPr>
            <a:r>
              <a:rPr lang="en" sz="1200" u="sng">
                <a:solidFill>
                  <a:schemeClr val="hlink"/>
                </a:solidFill>
                <a:hlinkClick r:id="rId3" action="ppaction://hlinksldjump"/>
              </a:rPr>
              <a:t>Pre-Class Materials and Preparation</a:t>
            </a:r>
            <a:r>
              <a:rPr lang="en" sz="1200">
                <a:solidFill>
                  <a:schemeClr val="dk1"/>
                </a:solidFill>
              </a:rPr>
              <a:t> - Added two new CodePens — Floats Example and Flexbox Intro Example — to Reference Code. </a:t>
            </a:r>
            <a:endParaRPr sz="1200"/>
          </a:p>
          <a:p>
            <a:pPr marL="0" lvl="0" indent="0" algn="l" rtl="0">
              <a:spcBef>
                <a:spcPts val="1600"/>
              </a:spcBef>
              <a:spcAft>
                <a:spcPts val="1600"/>
              </a:spcAft>
              <a:buNone/>
            </a:pPr>
            <a:r>
              <a:rPr lang="en" sz="1600" b="1">
                <a:solidFill>
                  <a:schemeClr val="dk1"/>
                </a:solidFill>
                <a:highlight>
                  <a:srgbClr val="FED532"/>
                </a:highlight>
              </a:rPr>
              <a:t>Share how the lesson went through our Instructor Lesson Exit Ticket - the Curriculum Feedback form: </a:t>
            </a:r>
            <a:r>
              <a:rPr lang="en" sz="1600" b="1" u="sng">
                <a:solidFill>
                  <a:schemeClr val="accent5"/>
                </a:solidFill>
                <a:highlight>
                  <a:srgbClr val="FED532"/>
                </a:highlight>
                <a:hlinkClick r:id="rId4">
                  <a:extLst>
                    <a:ext uri="{A12FA001-AC4F-418D-AE19-62706E023703}">
                      <ahyp:hlinkClr xmlns:ahyp="http://schemas.microsoft.com/office/drawing/2018/hyperlinkcolor" val="tx"/>
                    </a:ext>
                  </a:extLst>
                </a:hlinkClick>
              </a:rPr>
              <a:t>http://ga.co/curriculum-feedback</a:t>
            </a:r>
            <a:r>
              <a:rPr lang="en" sz="1600" b="1">
                <a:solidFill>
                  <a:schemeClr val="dk1"/>
                </a:solidFill>
                <a:highlight>
                  <a:srgbClr val="FED532"/>
                </a:highlight>
              </a:rPr>
              <a:t> </a:t>
            </a:r>
            <a:endParaRPr sz="1200"/>
          </a:p>
        </p:txBody>
      </p:sp>
      <p:sp>
        <p:nvSpPr>
          <p:cNvPr id="305" name="Google Shape;305;p3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What Didn’t Happen in This Example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460" name="Google Shape;460;p52"/>
          <p:cNvSpPr txBox="1"/>
          <p:nvPr/>
        </p:nvSpPr>
        <p:spPr>
          <a:xfrm>
            <a:off x="3938975" y="2244250"/>
            <a:ext cx="2882400" cy="11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latin typeface="Inconsolata"/>
                <a:ea typeface="Inconsolata"/>
                <a:cs typeface="Inconsolata"/>
                <a:sym typeface="Inconsolata"/>
              </a:rPr>
              <a:t>/* css */</a:t>
            </a:r>
            <a:endParaRPr sz="1600" b="1">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600" b="1">
                <a:highlight>
                  <a:schemeClr val="accent2"/>
                </a:highlight>
                <a:latin typeface="Inconsolata"/>
                <a:ea typeface="Inconsolata"/>
                <a:cs typeface="Inconsolata"/>
                <a:sym typeface="Inconsolata"/>
              </a:rPr>
              <a:t>section {}</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600" b="1">
                <a:highlight>
                  <a:schemeClr val="accent2"/>
                </a:highlight>
                <a:latin typeface="Inconsolata"/>
                <a:ea typeface="Inconsolata"/>
                <a:cs typeface="Inconsolata"/>
                <a:sym typeface="Inconsolata"/>
              </a:rPr>
              <a:t>p {}</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r>
              <a:rPr lang="en" sz="1600" b="1">
                <a:latin typeface="Inconsolata"/>
                <a:ea typeface="Inconsolata"/>
                <a:cs typeface="Inconsolata"/>
                <a:sym typeface="Inconsolata"/>
              </a:rPr>
              <a:t>  </a:t>
            </a:r>
            <a:endParaRPr sz="1600" b="1">
              <a:latin typeface="Inconsolata"/>
              <a:ea typeface="Inconsolata"/>
              <a:cs typeface="Inconsolata"/>
              <a:sym typeface="Inconsolata"/>
            </a:endParaRPr>
          </a:p>
          <a:p>
            <a:pPr marL="0" lvl="0" indent="0" algn="l" rtl="0">
              <a:spcBef>
                <a:spcPts val="0"/>
              </a:spcBef>
              <a:spcAft>
                <a:spcPts val="0"/>
              </a:spcAft>
              <a:buClr>
                <a:schemeClr val="dk1"/>
              </a:buClr>
              <a:buSzPts val="1100"/>
              <a:buFont typeface="Arial"/>
              <a:buNone/>
            </a:pPr>
            <a:endParaRPr sz="1600" b="1">
              <a:latin typeface="Inconsolata"/>
              <a:ea typeface="Inconsolata"/>
              <a:cs typeface="Inconsolata"/>
              <a:sym typeface="Inconsolata"/>
            </a:endParaRPr>
          </a:p>
          <a:p>
            <a:pPr marL="0" lvl="0" indent="0" algn="l" rtl="0">
              <a:spcBef>
                <a:spcPts val="0"/>
              </a:spcBef>
              <a:spcAft>
                <a:spcPts val="0"/>
              </a:spcAft>
              <a:buNone/>
            </a:pPr>
            <a:endParaRPr sz="1600" b="1">
              <a:latin typeface="Inconsolata"/>
              <a:ea typeface="Inconsolata"/>
              <a:cs typeface="Inconsolata"/>
              <a:sym typeface="Inconsolata"/>
            </a:endParaRPr>
          </a:p>
        </p:txBody>
      </p:sp>
      <p:sp>
        <p:nvSpPr>
          <p:cNvPr id="461" name="Google Shape;461;p52"/>
          <p:cNvSpPr txBox="1"/>
          <p:nvPr/>
        </p:nvSpPr>
        <p:spPr>
          <a:xfrm>
            <a:off x="3938975" y="3238500"/>
            <a:ext cx="4746000" cy="124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Proxima Nova"/>
                <a:ea typeface="Proxima Nova"/>
                <a:cs typeface="Proxima Nova"/>
                <a:sym typeface="Proxima Nova"/>
              </a:rPr>
              <a:t>Notice that, despite the </a:t>
            </a:r>
            <a:r>
              <a:rPr lang="en" b="1">
                <a:solidFill>
                  <a:schemeClr val="dk1"/>
                </a:solidFill>
                <a:latin typeface="Inconsolata"/>
                <a:ea typeface="Inconsolata"/>
                <a:cs typeface="Inconsolata"/>
                <a:sym typeface="Inconsolata"/>
              </a:rPr>
              <a:t>&lt;section&gt;</a:t>
            </a:r>
            <a:r>
              <a:rPr lang="en">
                <a:solidFill>
                  <a:schemeClr val="dk1"/>
                </a:solidFill>
                <a:latin typeface="Proxima Nova"/>
                <a:ea typeface="Proxima Nova"/>
                <a:cs typeface="Proxima Nova"/>
                <a:sym typeface="Proxima Nova"/>
              </a:rPr>
              <a:t> elements </a:t>
            </a:r>
            <a:r>
              <a:rPr lang="en">
                <a:latin typeface="Proxima Nova"/>
                <a:ea typeface="Proxima Nova"/>
                <a:cs typeface="Proxima Nova"/>
                <a:sym typeface="Proxima Nova"/>
              </a:rPr>
              <a:t>being in a row, nothing happened to the </a:t>
            </a:r>
            <a:r>
              <a:rPr lang="en" b="1">
                <a:latin typeface="Inconsolata"/>
                <a:ea typeface="Inconsolata"/>
                <a:cs typeface="Inconsolata"/>
                <a:sym typeface="Inconsolata"/>
              </a:rPr>
              <a:t>&lt;p&gt;</a:t>
            </a:r>
            <a:r>
              <a:rPr lang="en">
                <a:latin typeface="Proxima Nova"/>
                <a:ea typeface="Proxima Nova"/>
                <a:cs typeface="Proxima Nova"/>
                <a:sym typeface="Proxima Nova"/>
              </a:rPr>
              <a:t>. This is because </a:t>
            </a:r>
            <a:r>
              <a:rPr lang="en" b="1">
                <a:highlight>
                  <a:schemeClr val="accent2"/>
                </a:highlight>
                <a:latin typeface="Proxima Nova"/>
                <a:ea typeface="Proxima Nova"/>
                <a:cs typeface="Proxima Nova"/>
                <a:sym typeface="Proxima Nova"/>
              </a:rPr>
              <a:t>flexbox only affects one level down in the DOM</a:t>
            </a:r>
            <a:r>
              <a:rPr lang="en">
                <a:latin typeface="Proxima Nova"/>
                <a:ea typeface="Proxima Nova"/>
                <a:cs typeface="Proxima Nova"/>
                <a:sym typeface="Proxima Nova"/>
              </a:rPr>
              <a:t> — no more. Also notice that the </a:t>
            </a:r>
            <a:r>
              <a:rPr lang="en" b="1">
                <a:solidFill>
                  <a:schemeClr val="dk1"/>
                </a:solidFill>
                <a:latin typeface="Inconsolata"/>
                <a:ea typeface="Inconsolata"/>
                <a:cs typeface="Inconsolata"/>
                <a:sym typeface="Inconsolata"/>
              </a:rPr>
              <a:t>&lt;section&gt;</a:t>
            </a:r>
            <a:r>
              <a:rPr lang="en">
                <a:solidFill>
                  <a:schemeClr val="dk1"/>
                </a:solidFill>
                <a:latin typeface="Proxima Nova"/>
                <a:ea typeface="Proxima Nova"/>
                <a:cs typeface="Proxima Nova"/>
                <a:sym typeface="Proxima Nova"/>
              </a:rPr>
              <a:t> elements didn’t receive any styles. They are controlled solely by the parent.</a:t>
            </a:r>
            <a:endParaRPr>
              <a:latin typeface="Proxima Nova"/>
              <a:ea typeface="Proxima Nova"/>
              <a:cs typeface="Proxima Nova"/>
              <a:sym typeface="Proxima Nova"/>
            </a:endParaRPr>
          </a:p>
        </p:txBody>
      </p:sp>
      <p:sp>
        <p:nvSpPr>
          <p:cNvPr id="462" name="Google Shape;462;p52"/>
          <p:cNvSpPr txBox="1"/>
          <p:nvPr/>
        </p:nvSpPr>
        <p:spPr>
          <a:xfrm>
            <a:off x="509575" y="2244250"/>
            <a:ext cx="2882400" cy="242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Inconsolata"/>
                <a:ea typeface="Inconsolata"/>
                <a:cs typeface="Inconsolata"/>
                <a:sym typeface="Inconsolata"/>
              </a:rPr>
              <a:t>&lt;main&gt;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 class=”ichi”&gt;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	&lt;p&gt;Content&lt;/p&gt;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 class=”ni”&gt;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&lt;p&gt;More content&lt;/p&gt;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&lt;/section&gt;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&lt;/main&gt;</a:t>
            </a:r>
            <a:endParaRPr sz="1600" b="1">
              <a:latin typeface="Inconsolata"/>
              <a:ea typeface="Inconsolata"/>
              <a:cs typeface="Inconsolata"/>
              <a:sym typeface="Inconsolata"/>
            </a:endParaRPr>
          </a:p>
        </p:txBody>
      </p:sp>
      <p:grpSp>
        <p:nvGrpSpPr>
          <p:cNvPr id="463" name="Google Shape;463;p52"/>
          <p:cNvGrpSpPr/>
          <p:nvPr/>
        </p:nvGrpSpPr>
        <p:grpSpPr>
          <a:xfrm>
            <a:off x="509375" y="896911"/>
            <a:ext cx="8125240" cy="1303520"/>
            <a:chOff x="509550" y="975475"/>
            <a:chExt cx="8247300" cy="1878000"/>
          </a:xfrm>
        </p:grpSpPr>
        <p:sp>
          <p:nvSpPr>
            <p:cNvPr id="464" name="Google Shape;464;p52"/>
            <p:cNvSpPr/>
            <p:nvPr/>
          </p:nvSpPr>
          <p:spPr>
            <a:xfrm>
              <a:off x="509550" y="975475"/>
              <a:ext cx="8247300" cy="1878000"/>
            </a:xfrm>
            <a:prstGeom prst="rect">
              <a:avLst/>
            </a:prstGeom>
            <a:solidFill>
              <a:srgbClr val="F3F3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2"/>
            <p:cNvSpPr/>
            <p:nvPr/>
          </p:nvSpPr>
          <p:spPr>
            <a:xfrm>
              <a:off x="4737925" y="1104475"/>
              <a:ext cx="3816000" cy="14013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2"/>
            <p:cNvSpPr/>
            <p:nvPr/>
          </p:nvSpPr>
          <p:spPr>
            <a:xfrm>
              <a:off x="661575" y="1104475"/>
              <a:ext cx="3816000" cy="1423800"/>
            </a:xfrm>
            <a:prstGeom prst="rect">
              <a:avLst/>
            </a:prstGeom>
            <a:solidFill>
              <a:srgbClr val="D9D9D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2"/>
            <p:cNvSpPr/>
            <p:nvPr/>
          </p:nvSpPr>
          <p:spPr>
            <a:xfrm>
              <a:off x="4871475" y="1194400"/>
              <a:ext cx="1668600" cy="350400"/>
            </a:xfrm>
            <a:prstGeom prst="rect">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2"/>
            <p:cNvSpPr/>
            <p:nvPr/>
          </p:nvSpPr>
          <p:spPr>
            <a:xfrm>
              <a:off x="758050" y="1194400"/>
              <a:ext cx="1668600" cy="350400"/>
            </a:xfrm>
            <a:prstGeom prst="rect">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2"/>
            <p:cNvSpPr txBox="1"/>
            <p:nvPr/>
          </p:nvSpPr>
          <p:spPr>
            <a:xfrm>
              <a:off x="8148450" y="2430655"/>
              <a:ext cx="6084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470" name="Google Shape;470;p52"/>
            <p:cNvSpPr txBox="1"/>
            <p:nvPr/>
          </p:nvSpPr>
          <p:spPr>
            <a:xfrm>
              <a:off x="3713936" y="2042582"/>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71" name="Google Shape;471;p52"/>
            <p:cNvSpPr txBox="1"/>
            <p:nvPr/>
          </p:nvSpPr>
          <p:spPr>
            <a:xfrm>
              <a:off x="7799700" y="2042594"/>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472" name="Google Shape;472;p52"/>
            <p:cNvSpPr txBox="1"/>
            <p:nvPr/>
          </p:nvSpPr>
          <p:spPr>
            <a:xfrm>
              <a:off x="4871475" y="1218262"/>
              <a:ext cx="2256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473" name="Google Shape;473;p52"/>
            <p:cNvSpPr txBox="1"/>
            <p:nvPr/>
          </p:nvSpPr>
          <p:spPr>
            <a:xfrm>
              <a:off x="769475" y="1194400"/>
              <a:ext cx="2769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grpSp>
      <p:sp>
        <p:nvSpPr>
          <p:cNvPr id="474" name="Google Shape;474;p5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r>
              <a:rPr lang="en"/>
              <a:t> | © 2020 General Assembly</a:t>
            </a:r>
            <a:endParaRPr/>
          </a:p>
        </p:txBody>
      </p:sp>
      <p:sp>
        <p:nvSpPr>
          <p:cNvPr id="475" name="Google Shape;475;p5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Building Flexbox Layouts...</a:t>
            </a:r>
            <a:endParaRPr/>
          </a:p>
        </p:txBody>
      </p:sp>
      <p:sp>
        <p:nvSpPr>
          <p:cNvPr id="481" name="Google Shape;481;p53"/>
          <p:cNvSpPr txBox="1">
            <a:spLocks noGrp="1"/>
          </p:cNvSpPr>
          <p:nvPr>
            <p:ph type="body" idx="4294967295"/>
          </p:nvPr>
        </p:nvSpPr>
        <p:spPr>
          <a:xfrm>
            <a:off x="457200" y="1030300"/>
            <a:ext cx="8219100" cy="327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...Every container must have…</a:t>
            </a:r>
            <a:endParaRPr>
              <a:solidFill>
                <a:schemeClr val="dk1"/>
              </a:solidFill>
            </a:endParaRPr>
          </a:p>
          <a:p>
            <a:pPr marL="457200" lvl="0" indent="0" algn="l" rtl="0">
              <a:spcBef>
                <a:spcPts val="0"/>
              </a:spcBef>
              <a:spcAft>
                <a:spcPts val="0"/>
              </a:spcAft>
              <a:buNone/>
            </a:pPr>
            <a:r>
              <a:rPr lang="en" b="1">
                <a:solidFill>
                  <a:schemeClr val="dk1"/>
                </a:solidFill>
                <a:latin typeface="Inconsolata"/>
                <a:ea typeface="Inconsolata"/>
                <a:cs typeface="Inconsolata"/>
                <a:sym typeface="Inconsolata"/>
              </a:rPr>
              <a:t>display: flex;</a:t>
            </a:r>
            <a:endParaRPr b="1">
              <a:solidFill>
                <a:schemeClr val="dk1"/>
              </a:solidFill>
              <a:latin typeface="Inconsolata"/>
              <a:ea typeface="Inconsolata"/>
              <a:cs typeface="Inconsolata"/>
              <a:sym typeface="Inconsolata"/>
            </a:endParaRPr>
          </a:p>
          <a:p>
            <a:pPr marL="0" lvl="0" indent="0" algn="l" rtl="0">
              <a:lnSpc>
                <a:spcPct val="100000"/>
              </a:lnSpc>
              <a:spcBef>
                <a:spcPts val="1600"/>
              </a:spcBef>
              <a:spcAft>
                <a:spcPts val="0"/>
              </a:spcAft>
              <a:buNone/>
            </a:pPr>
            <a:r>
              <a:rPr lang="en">
                <a:solidFill>
                  <a:schemeClr val="dk1"/>
                </a:solidFill>
              </a:rPr>
              <a:t>...which also includes the following properties set by default:</a:t>
            </a:r>
            <a:endParaRPr>
              <a:solidFill>
                <a:schemeClr val="dk1"/>
              </a:solidFill>
            </a:endParaRPr>
          </a:p>
          <a:p>
            <a:pPr marL="457200" lvl="0" indent="0" algn="l" rtl="0">
              <a:lnSpc>
                <a:spcPct val="100000"/>
              </a:lnSpc>
              <a:spcBef>
                <a:spcPts val="0"/>
              </a:spcBef>
              <a:spcAft>
                <a:spcPts val="0"/>
              </a:spcAft>
              <a:buNone/>
            </a:pPr>
            <a:r>
              <a:rPr lang="en" b="1">
                <a:solidFill>
                  <a:schemeClr val="dk1"/>
                </a:solidFill>
                <a:latin typeface="Inconsolata"/>
                <a:ea typeface="Inconsolata"/>
                <a:cs typeface="Inconsolata"/>
                <a:sym typeface="Inconsolata"/>
              </a:rPr>
              <a:t>flex-direction: row;</a:t>
            </a:r>
            <a:endParaRPr b="1">
              <a:solidFill>
                <a:schemeClr val="dk1"/>
              </a:solidFill>
              <a:latin typeface="Inconsolata"/>
              <a:ea typeface="Inconsolata"/>
              <a:cs typeface="Inconsolata"/>
              <a:sym typeface="Inconsolata"/>
            </a:endParaRPr>
          </a:p>
          <a:p>
            <a:pPr marL="457200" lvl="0" indent="0" algn="l" rtl="0">
              <a:lnSpc>
                <a:spcPct val="100000"/>
              </a:lnSpc>
              <a:spcBef>
                <a:spcPts val="0"/>
              </a:spcBef>
              <a:spcAft>
                <a:spcPts val="0"/>
              </a:spcAft>
              <a:buClr>
                <a:schemeClr val="dk1"/>
              </a:buClr>
              <a:buSzPts val="1100"/>
              <a:buFont typeface="Arial"/>
              <a:buNone/>
            </a:pPr>
            <a:r>
              <a:rPr lang="en" b="1">
                <a:solidFill>
                  <a:schemeClr val="dk1"/>
                </a:solidFill>
                <a:latin typeface="Inconsolata"/>
                <a:ea typeface="Inconsolata"/>
                <a:cs typeface="Inconsolata"/>
                <a:sym typeface="Inconsolata"/>
              </a:rPr>
              <a:t>justify-content: flex-start;</a:t>
            </a:r>
            <a:endParaRPr b="1">
              <a:solidFill>
                <a:schemeClr val="dk1"/>
              </a:solidFill>
              <a:latin typeface="Inconsolata"/>
              <a:ea typeface="Inconsolata"/>
              <a:cs typeface="Inconsolata"/>
              <a:sym typeface="Inconsolata"/>
            </a:endParaRPr>
          </a:p>
          <a:p>
            <a:pPr marL="457200" lvl="0" indent="0" algn="l" rtl="0">
              <a:lnSpc>
                <a:spcPct val="100000"/>
              </a:lnSpc>
              <a:spcBef>
                <a:spcPts val="0"/>
              </a:spcBef>
              <a:spcAft>
                <a:spcPts val="0"/>
              </a:spcAft>
              <a:buNone/>
            </a:pPr>
            <a:r>
              <a:rPr lang="en" b="1">
                <a:solidFill>
                  <a:schemeClr val="dk1"/>
                </a:solidFill>
                <a:latin typeface="Inconsolata"/>
                <a:ea typeface="Inconsolata"/>
                <a:cs typeface="Inconsolata"/>
                <a:sym typeface="Inconsolata"/>
              </a:rPr>
              <a:t>align-items: stretch;</a:t>
            </a:r>
            <a:endParaRPr b="1">
              <a:solidFill>
                <a:schemeClr val="dk1"/>
              </a:solidFill>
              <a:latin typeface="Inconsolata"/>
              <a:ea typeface="Inconsolata"/>
              <a:cs typeface="Inconsolata"/>
              <a:sym typeface="Inconsolata"/>
            </a:endParaRPr>
          </a:p>
          <a:p>
            <a:pPr marL="457200" lvl="0" indent="0" algn="l" rtl="0">
              <a:lnSpc>
                <a:spcPct val="100000"/>
              </a:lnSpc>
              <a:spcBef>
                <a:spcPts val="0"/>
              </a:spcBef>
              <a:spcAft>
                <a:spcPts val="0"/>
              </a:spcAft>
              <a:buNone/>
            </a:pPr>
            <a:endParaRPr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What do you think those other properties do?</a:t>
            </a:r>
            <a:endParaRPr>
              <a:solidFill>
                <a:schemeClr val="dk1"/>
              </a:solidFill>
            </a:endParaRPr>
          </a:p>
          <a:p>
            <a:pPr marL="0" lvl="0" indent="0" algn="l" rtl="0">
              <a:lnSpc>
                <a:spcPct val="100000"/>
              </a:lnSpc>
              <a:spcBef>
                <a:spcPts val="0"/>
              </a:spcBef>
              <a:spcAft>
                <a:spcPts val="0"/>
              </a:spcAft>
              <a:buNone/>
            </a:pPr>
            <a:endParaRPr b="1">
              <a:solidFill>
                <a:schemeClr val="dk1"/>
              </a:solidFill>
              <a:latin typeface="Inconsolata"/>
              <a:ea typeface="Inconsolata"/>
              <a:cs typeface="Inconsolata"/>
              <a:sym typeface="Inconsolata"/>
            </a:endParaRPr>
          </a:p>
        </p:txBody>
      </p:sp>
      <p:sp>
        <p:nvSpPr>
          <p:cNvPr id="482" name="Google Shape;482;p53"/>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21</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83" name="Google Shape;483;p5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84" name="Google Shape;484;p5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r>
              <a:rPr lang="en"/>
              <a:t> | © 2020 General Assembly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4"/>
          <p:cNvSpPr txBox="1">
            <a:spLocks noGrp="1"/>
          </p:cNvSpPr>
          <p:nvPr>
            <p:ph type="body" idx="4294967295"/>
          </p:nvPr>
        </p:nvSpPr>
        <p:spPr>
          <a:xfrm>
            <a:off x="457200" y="1082375"/>
            <a:ext cx="8520600" cy="308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main axis is horizontal by default and controlled by </a:t>
            </a:r>
            <a:r>
              <a:rPr lang="en" b="1">
                <a:latin typeface="Inconsolata"/>
                <a:ea typeface="Inconsolata"/>
                <a:cs typeface="Inconsolata"/>
                <a:sym typeface="Inconsolata"/>
              </a:rPr>
              <a:t>justify-content</a:t>
            </a:r>
            <a:r>
              <a:rPr lang="en"/>
              <a:t>.</a:t>
            </a:r>
            <a:endParaRPr/>
          </a:p>
          <a:p>
            <a:pPr marL="457200" lvl="0" indent="-342900" algn="l" rtl="0">
              <a:spcBef>
                <a:spcPts val="0"/>
              </a:spcBef>
              <a:spcAft>
                <a:spcPts val="0"/>
              </a:spcAft>
              <a:buSzPts val="1800"/>
              <a:buChar char="●"/>
            </a:pPr>
            <a:r>
              <a:rPr lang="en">
                <a:solidFill>
                  <a:schemeClr val="dk1"/>
                </a:solidFill>
              </a:rPr>
              <a:t>The cross axis is controlled by the </a:t>
            </a:r>
            <a:r>
              <a:rPr lang="en" b="1">
                <a:solidFill>
                  <a:schemeClr val="dk1"/>
                </a:solidFill>
                <a:latin typeface="Inconsolata"/>
                <a:ea typeface="Inconsolata"/>
                <a:cs typeface="Inconsolata"/>
                <a:sym typeface="Inconsolata"/>
              </a:rPr>
              <a:t>align-items</a:t>
            </a:r>
            <a:r>
              <a:rPr lang="en"/>
              <a:t> property of the parent.</a:t>
            </a:r>
            <a:endParaRPr/>
          </a:p>
          <a:p>
            <a:pPr marL="457200" lvl="0" indent="-342900" algn="l" rtl="0">
              <a:spcBef>
                <a:spcPts val="0"/>
              </a:spcBef>
              <a:spcAft>
                <a:spcPts val="0"/>
              </a:spcAft>
              <a:buSzPts val="1800"/>
              <a:buChar char="●"/>
            </a:pPr>
            <a:r>
              <a:rPr lang="en"/>
              <a:t>Direct children automatically fall into place.</a:t>
            </a:r>
            <a:endParaRPr/>
          </a:p>
        </p:txBody>
      </p:sp>
      <p:sp>
        <p:nvSpPr>
          <p:cNvPr id="490" name="Google Shape;490;p5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Flexbox Gives You Control Over Alignment</a:t>
            </a:r>
            <a:endParaRPr/>
          </a:p>
        </p:txBody>
      </p:sp>
      <p:pic>
        <p:nvPicPr>
          <p:cNvPr id="491" name="Google Shape;491;p54"/>
          <p:cNvPicPr preferRelativeResize="0"/>
          <p:nvPr/>
        </p:nvPicPr>
        <p:blipFill>
          <a:blip r:embed="rId3">
            <a:alphaModFix/>
          </a:blip>
          <a:stretch>
            <a:fillRect/>
          </a:stretch>
        </p:blipFill>
        <p:spPr>
          <a:xfrm>
            <a:off x="2279212" y="2274475"/>
            <a:ext cx="4585575" cy="1957350"/>
          </a:xfrm>
          <a:prstGeom prst="rect">
            <a:avLst/>
          </a:prstGeom>
          <a:noFill/>
          <a:ln w="9525" cap="flat" cmpd="sng">
            <a:solidFill>
              <a:srgbClr val="B7B7B7"/>
            </a:solidFill>
            <a:prstDash val="solid"/>
            <a:round/>
            <a:headEnd type="none" w="sm" len="sm"/>
            <a:tailEnd type="none" w="sm" len="sm"/>
          </a:ln>
        </p:spPr>
      </p:pic>
      <p:sp>
        <p:nvSpPr>
          <p:cNvPr id="492" name="Google Shape;492;p54"/>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22</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493" name="Google Shape;493;p5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94" name="Google Shape;494;p5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r>
              <a:rPr lang="en"/>
              <a:t> | © 2020 General Assembly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Flexbox Positioning</a:t>
            </a:r>
            <a:endParaRPr/>
          </a:p>
        </p:txBody>
      </p:sp>
      <p:sp>
        <p:nvSpPr>
          <p:cNvPr id="500" name="Google Shape;500;p55"/>
          <p:cNvSpPr txBox="1">
            <a:spLocks noGrp="1"/>
          </p:cNvSpPr>
          <p:nvPr>
            <p:ph type="body" idx="4294967295"/>
          </p:nvPr>
        </p:nvSpPr>
        <p:spPr>
          <a:xfrm>
            <a:off x="5206850" y="2014125"/>
            <a:ext cx="2516700" cy="2698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CSS */</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.container {</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display: flex;</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a:t>
            </a:r>
            <a:r>
              <a:rPr lang="en" sz="1400" b="1">
                <a:solidFill>
                  <a:schemeClr val="dk1"/>
                </a:solidFill>
                <a:highlight>
                  <a:schemeClr val="accent2"/>
                </a:highlight>
                <a:latin typeface="Inconsolata"/>
                <a:ea typeface="Inconsolata"/>
                <a:cs typeface="Inconsolata"/>
                <a:sym typeface="Inconsolata"/>
              </a:rPr>
              <a:t>justify-content: center;</a:t>
            </a:r>
            <a:endParaRPr sz="1400" b="1">
              <a:solidFill>
                <a:schemeClr val="dk1"/>
              </a:solidFill>
              <a:highlight>
                <a:schemeClr val="accent2"/>
              </a:highlight>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a:t>
            </a:r>
            <a:r>
              <a:rPr lang="en" sz="1400" b="1">
                <a:solidFill>
                  <a:schemeClr val="dk1"/>
                </a:solidFill>
                <a:highlight>
                  <a:schemeClr val="accent2"/>
                </a:highlight>
                <a:latin typeface="Inconsolata"/>
                <a:ea typeface="Inconsolata"/>
                <a:cs typeface="Inconsolata"/>
                <a:sym typeface="Inconsolata"/>
              </a:rPr>
              <a:t>align-items: center;</a:t>
            </a:r>
            <a:endParaRPr sz="1400" b="1">
              <a:solidFill>
                <a:schemeClr val="dk1"/>
              </a:solidFill>
              <a:highlight>
                <a:schemeClr val="accent2"/>
              </a:highlight>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.item {</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background-color: teal;</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height: 100px;</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margin: 5px;</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Clr>
                <a:schemeClr val="dk1"/>
              </a:buClr>
              <a:buSzPts val="1100"/>
              <a:buFont typeface="Arial"/>
              <a:buNone/>
            </a:pPr>
            <a:r>
              <a:rPr lang="en" sz="1400" b="1">
                <a:solidFill>
                  <a:schemeClr val="dk1"/>
                </a:solidFill>
                <a:latin typeface="Inconsolata"/>
                <a:ea typeface="Inconsolata"/>
                <a:cs typeface="Inconsolata"/>
                <a:sym typeface="Inconsolata"/>
              </a:rPr>
              <a:t> width: 100px;</a:t>
            </a:r>
            <a:endParaRPr sz="1400" b="1">
              <a:solidFill>
                <a:schemeClr val="dk1"/>
              </a:solidFill>
              <a:latin typeface="Inconsolata"/>
              <a:ea typeface="Inconsolata"/>
              <a:cs typeface="Inconsolata"/>
              <a:sym typeface="Inconsolata"/>
            </a:endParaRPr>
          </a:p>
          <a:p>
            <a:pPr marL="0" lvl="0" indent="0" algn="l" rtl="0">
              <a:lnSpc>
                <a:spcPct val="100000"/>
              </a:lnSpc>
              <a:spcBef>
                <a:spcPts val="0"/>
              </a:spcBef>
              <a:spcAft>
                <a:spcPts val="0"/>
              </a:spcAft>
              <a:buNone/>
            </a:pPr>
            <a:r>
              <a:rPr lang="en" sz="1400" b="1">
                <a:solidFill>
                  <a:schemeClr val="dk1"/>
                </a:solidFill>
                <a:latin typeface="Inconsolata"/>
                <a:ea typeface="Inconsolata"/>
                <a:cs typeface="Inconsolata"/>
                <a:sym typeface="Inconsolata"/>
              </a:rPr>
              <a:t>}</a:t>
            </a:r>
            <a:endParaRPr sz="1400" b="1">
              <a:solidFill>
                <a:schemeClr val="dk1"/>
              </a:solidFill>
              <a:latin typeface="Inconsolata"/>
              <a:ea typeface="Inconsolata"/>
              <a:cs typeface="Inconsolata"/>
              <a:sym typeface="Inconsolata"/>
            </a:endParaRPr>
          </a:p>
        </p:txBody>
      </p:sp>
      <p:sp>
        <p:nvSpPr>
          <p:cNvPr id="501" name="Google Shape;501;p55"/>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23</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grpSp>
        <p:nvGrpSpPr>
          <p:cNvPr id="502" name="Google Shape;502;p55"/>
          <p:cNvGrpSpPr/>
          <p:nvPr/>
        </p:nvGrpSpPr>
        <p:grpSpPr>
          <a:xfrm>
            <a:off x="5163550" y="853073"/>
            <a:ext cx="3531864" cy="1117679"/>
            <a:chOff x="4756252" y="1706761"/>
            <a:chExt cx="3839400" cy="1215000"/>
          </a:xfrm>
        </p:grpSpPr>
        <p:sp>
          <p:nvSpPr>
            <p:cNvPr id="503" name="Google Shape;503;p55"/>
            <p:cNvSpPr/>
            <p:nvPr/>
          </p:nvSpPr>
          <p:spPr>
            <a:xfrm>
              <a:off x="4756252" y="1706761"/>
              <a:ext cx="3839400" cy="1215000"/>
            </a:xfrm>
            <a:prstGeom prst="rect">
              <a:avLst/>
            </a:prstGeom>
            <a:solidFill>
              <a:srgbClr val="D9D9D9"/>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504" name="Google Shape;504;p55"/>
            <p:cNvSpPr/>
            <p:nvPr/>
          </p:nvSpPr>
          <p:spPr>
            <a:xfrm>
              <a:off x="4826865" y="1762650"/>
              <a:ext cx="3698100" cy="11031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505" name="Google Shape;505;p55"/>
            <p:cNvSpPr/>
            <p:nvPr/>
          </p:nvSpPr>
          <p:spPr>
            <a:xfrm>
              <a:off x="5148360" y="1943790"/>
              <a:ext cx="622500" cy="6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06" name="Google Shape;506;p55"/>
            <p:cNvSpPr txBox="1"/>
            <p:nvPr/>
          </p:nvSpPr>
          <p:spPr>
            <a:xfrm>
              <a:off x="5176867" y="2214200"/>
              <a:ext cx="565500" cy="2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sp>
          <p:nvSpPr>
            <p:cNvPr id="507" name="Google Shape;507;p55"/>
            <p:cNvSpPr/>
            <p:nvPr/>
          </p:nvSpPr>
          <p:spPr>
            <a:xfrm>
              <a:off x="5959260" y="1943790"/>
              <a:ext cx="622500" cy="6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08" name="Google Shape;508;p55"/>
            <p:cNvSpPr/>
            <p:nvPr/>
          </p:nvSpPr>
          <p:spPr>
            <a:xfrm>
              <a:off x="6770159" y="1943790"/>
              <a:ext cx="622500" cy="6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09" name="Google Shape;509;p55"/>
            <p:cNvSpPr/>
            <p:nvPr/>
          </p:nvSpPr>
          <p:spPr>
            <a:xfrm>
              <a:off x="7581059" y="1943790"/>
              <a:ext cx="622500" cy="6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10" name="Google Shape;510;p55"/>
            <p:cNvSpPr txBox="1"/>
            <p:nvPr/>
          </p:nvSpPr>
          <p:spPr>
            <a:xfrm>
              <a:off x="7585092" y="2484831"/>
              <a:ext cx="972900" cy="2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Proxima Nova"/>
                  <a:ea typeface="Proxima Nova"/>
                  <a:cs typeface="Proxima Nova"/>
                  <a:sym typeface="Proxima Nova"/>
                </a:rPr>
                <a:t>.container</a:t>
              </a:r>
              <a:endParaRPr sz="1200">
                <a:solidFill>
                  <a:schemeClr val="dk1"/>
                </a:solidFill>
                <a:latin typeface="Proxima Nova"/>
                <a:ea typeface="Proxima Nova"/>
                <a:cs typeface="Proxima Nova"/>
                <a:sym typeface="Proxima Nova"/>
              </a:endParaRPr>
            </a:p>
          </p:txBody>
        </p:sp>
        <p:sp>
          <p:nvSpPr>
            <p:cNvPr id="511" name="Google Shape;511;p55"/>
            <p:cNvSpPr txBox="1"/>
            <p:nvPr/>
          </p:nvSpPr>
          <p:spPr>
            <a:xfrm>
              <a:off x="5973517" y="2214200"/>
              <a:ext cx="565500" cy="2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sp>
          <p:nvSpPr>
            <p:cNvPr id="512" name="Google Shape;512;p55"/>
            <p:cNvSpPr txBox="1"/>
            <p:nvPr/>
          </p:nvSpPr>
          <p:spPr>
            <a:xfrm>
              <a:off x="6798667" y="2214200"/>
              <a:ext cx="565500" cy="2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sp>
          <p:nvSpPr>
            <p:cNvPr id="513" name="Google Shape;513;p55"/>
            <p:cNvSpPr txBox="1"/>
            <p:nvPr/>
          </p:nvSpPr>
          <p:spPr>
            <a:xfrm>
              <a:off x="7623817" y="2214200"/>
              <a:ext cx="565500" cy="20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Proxima Nova"/>
                  <a:ea typeface="Proxima Nova"/>
                  <a:cs typeface="Proxima Nova"/>
                  <a:sym typeface="Proxima Nova"/>
                </a:rPr>
                <a:t>.item</a:t>
              </a:r>
              <a:endParaRPr sz="1200">
                <a:solidFill>
                  <a:srgbClr val="FFFFFF"/>
                </a:solidFill>
                <a:latin typeface="Proxima Nova"/>
                <a:ea typeface="Proxima Nova"/>
                <a:cs typeface="Proxima Nova"/>
                <a:sym typeface="Proxima Nova"/>
              </a:endParaRPr>
            </a:p>
          </p:txBody>
        </p:sp>
      </p:grpSp>
      <p:sp>
        <p:nvSpPr>
          <p:cNvPr id="514" name="Google Shape;514;p55"/>
          <p:cNvSpPr txBox="1"/>
          <p:nvPr/>
        </p:nvSpPr>
        <p:spPr>
          <a:xfrm>
            <a:off x="457200" y="1029900"/>
            <a:ext cx="4114800" cy="3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Proxima Nova"/>
                <a:ea typeface="Proxima Nova"/>
                <a:cs typeface="Proxima Nova"/>
                <a:sym typeface="Proxima Nova"/>
              </a:rPr>
              <a:t>When you put </a:t>
            </a:r>
            <a:r>
              <a:rPr lang="en" sz="1600" b="1">
                <a:highlight>
                  <a:schemeClr val="accent2"/>
                </a:highlight>
                <a:latin typeface="Inconsolata"/>
                <a:ea typeface="Inconsolata"/>
                <a:cs typeface="Inconsolata"/>
                <a:sym typeface="Inconsolata"/>
              </a:rPr>
              <a:t>justify-content</a:t>
            </a:r>
            <a:r>
              <a:rPr lang="en" sz="1600" b="1">
                <a:latin typeface="Inconsolata"/>
                <a:ea typeface="Inconsolata"/>
                <a:cs typeface="Inconsolata"/>
                <a:sym typeface="Inconsolata"/>
              </a:rPr>
              <a:t>: center;</a:t>
            </a:r>
            <a:r>
              <a:rPr lang="en" sz="1600">
                <a:latin typeface="Proxima Nova"/>
                <a:ea typeface="Proxima Nova"/>
                <a:cs typeface="Proxima Nova"/>
                <a:sym typeface="Proxima Nova"/>
              </a:rPr>
              <a:t> onto a parent element, its children squeeze together in the </a:t>
            </a:r>
            <a:r>
              <a:rPr lang="en" sz="1600" b="1">
                <a:latin typeface="Proxima Nova"/>
                <a:ea typeface="Proxima Nova"/>
                <a:cs typeface="Proxima Nova"/>
                <a:sym typeface="Proxima Nova"/>
              </a:rPr>
              <a:t>center</a:t>
            </a:r>
            <a:r>
              <a:rPr lang="en" sz="1600">
                <a:latin typeface="Proxima Nova"/>
                <a:ea typeface="Proxima Nova"/>
                <a:cs typeface="Proxima Nova"/>
                <a:sym typeface="Proxima Nova"/>
              </a:rPr>
              <a:t> of the container along the primary axis (usually horizontal). </a:t>
            </a:r>
            <a:endParaRPr sz="1600">
              <a:latin typeface="Proxima Nova"/>
              <a:ea typeface="Proxima Nova"/>
              <a:cs typeface="Proxima Nova"/>
              <a:sym typeface="Proxima Nova"/>
            </a:endParaRPr>
          </a:p>
          <a:p>
            <a:pPr marL="0" lvl="0" indent="0" algn="l" rtl="0">
              <a:spcBef>
                <a:spcPts val="0"/>
              </a:spcBef>
              <a:spcAft>
                <a:spcPts val="0"/>
              </a:spcAft>
              <a:buNone/>
            </a:pPr>
            <a:endParaRPr sz="1600">
              <a:latin typeface="Proxima Nova"/>
              <a:ea typeface="Proxima Nova"/>
              <a:cs typeface="Proxima Nova"/>
              <a:sym typeface="Proxima Nova"/>
            </a:endParaRPr>
          </a:p>
          <a:p>
            <a:pPr marL="0" lvl="0" indent="0" algn="l" rtl="0">
              <a:spcBef>
                <a:spcPts val="0"/>
              </a:spcBef>
              <a:spcAft>
                <a:spcPts val="0"/>
              </a:spcAft>
              <a:buNone/>
            </a:pPr>
            <a:r>
              <a:rPr lang="en" sz="1600" b="1">
                <a:solidFill>
                  <a:schemeClr val="dk1"/>
                </a:solidFill>
                <a:highlight>
                  <a:schemeClr val="accent2"/>
                </a:highlight>
                <a:latin typeface="Inconsolata"/>
                <a:ea typeface="Inconsolata"/>
                <a:cs typeface="Inconsolata"/>
                <a:sym typeface="Inconsolata"/>
              </a:rPr>
              <a:t>align-items</a:t>
            </a:r>
            <a:r>
              <a:rPr lang="en" sz="1600" b="1">
                <a:solidFill>
                  <a:schemeClr val="dk1"/>
                </a:solidFill>
                <a:latin typeface="Inconsolata"/>
                <a:ea typeface="Inconsolata"/>
                <a:cs typeface="Inconsolata"/>
                <a:sym typeface="Inconsolata"/>
              </a:rPr>
              <a:t>: center;</a:t>
            </a:r>
            <a:r>
              <a:rPr lang="en" sz="1600">
                <a:latin typeface="Proxima Nova"/>
                <a:ea typeface="Proxima Nova"/>
                <a:cs typeface="Proxima Nova"/>
                <a:sym typeface="Proxima Nova"/>
              </a:rPr>
              <a:t> on the parent element moves children to the cross-axis center (usually vertical) of the container.</a:t>
            </a:r>
            <a:endParaRPr sz="1600">
              <a:latin typeface="Proxima Nova"/>
              <a:ea typeface="Proxima Nova"/>
              <a:cs typeface="Proxima Nova"/>
              <a:sym typeface="Proxima Nova"/>
            </a:endParaRPr>
          </a:p>
          <a:p>
            <a:pPr marL="0" lvl="0" indent="0" algn="l" rtl="0">
              <a:spcBef>
                <a:spcPts val="0"/>
              </a:spcBef>
              <a:spcAft>
                <a:spcPts val="0"/>
              </a:spcAft>
              <a:buNone/>
            </a:pPr>
            <a:endParaRPr sz="1600">
              <a:latin typeface="Proxima Nova"/>
              <a:ea typeface="Proxima Nova"/>
              <a:cs typeface="Proxima Nova"/>
              <a:sym typeface="Proxima Nova"/>
            </a:endParaRPr>
          </a:p>
          <a:p>
            <a:pPr marL="0" lvl="0" indent="0" algn="l" rtl="0">
              <a:spcBef>
                <a:spcPts val="0"/>
              </a:spcBef>
              <a:spcAft>
                <a:spcPts val="0"/>
              </a:spcAft>
              <a:buNone/>
            </a:pPr>
            <a:r>
              <a:rPr lang="en" sz="1600">
                <a:latin typeface="Proxima Nova"/>
                <a:ea typeface="Proxima Nova"/>
                <a:cs typeface="Proxima Nova"/>
                <a:sym typeface="Proxima Nova"/>
              </a:rPr>
              <a:t>Once again, notice there are </a:t>
            </a:r>
            <a:r>
              <a:rPr lang="en" sz="1600" b="1">
                <a:highlight>
                  <a:schemeClr val="accent2"/>
                </a:highlight>
                <a:latin typeface="Proxima Nova"/>
                <a:ea typeface="Proxima Nova"/>
                <a:cs typeface="Proxima Nova"/>
                <a:sym typeface="Proxima Nova"/>
              </a:rPr>
              <a:t>no flex positioning styles on the children (.item)</a:t>
            </a:r>
            <a:r>
              <a:rPr lang="en" sz="1600">
                <a:highlight>
                  <a:schemeClr val="accent2"/>
                </a:highlight>
                <a:latin typeface="Proxima Nova"/>
                <a:ea typeface="Proxima Nova"/>
                <a:cs typeface="Proxima Nova"/>
                <a:sym typeface="Proxima Nova"/>
              </a:rPr>
              <a:t>.</a:t>
            </a:r>
            <a:endParaRPr sz="1600">
              <a:highlight>
                <a:schemeClr val="accent2"/>
              </a:highlight>
              <a:latin typeface="Proxima Nova"/>
              <a:ea typeface="Proxima Nova"/>
              <a:cs typeface="Proxima Nova"/>
              <a:sym typeface="Proxima Nova"/>
            </a:endParaRPr>
          </a:p>
        </p:txBody>
      </p:sp>
      <p:sp>
        <p:nvSpPr>
          <p:cNvPr id="515" name="Google Shape;515;p5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r>
              <a:rPr lang="en"/>
              <a:t> | © 2020 General Assembly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56"/>
          <p:cNvSpPr txBox="1">
            <a:spLocks noGrp="1"/>
          </p:cNvSpPr>
          <p:nvPr>
            <p:ph type="title"/>
          </p:nvPr>
        </p:nvSpPr>
        <p:spPr>
          <a:xfrm>
            <a:off x="908850" y="237038"/>
            <a:ext cx="5009400" cy="4593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800">
                <a:solidFill>
                  <a:srgbClr val="FFFFFF"/>
                </a:solidFill>
              </a:rPr>
              <a:t> </a:t>
            </a:r>
            <a:r>
              <a:rPr lang="en" sz="2800">
                <a:solidFill>
                  <a:srgbClr val="FFFFFF"/>
                </a:solidFill>
              </a:rPr>
              <a:t>Flexing Our Layout Muscles</a:t>
            </a:r>
            <a:endParaRPr sz="2800" b="0">
              <a:solidFill>
                <a:srgbClr val="FFFFFF"/>
              </a:solidFill>
            </a:endParaRPr>
          </a:p>
        </p:txBody>
      </p:sp>
      <p:sp>
        <p:nvSpPr>
          <p:cNvPr id="521" name="Google Shape;521;p56"/>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24</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522" name="Google Shape;522;p56"/>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24</a:t>
            </a:fld>
            <a:endParaRPr/>
          </a:p>
        </p:txBody>
      </p:sp>
      <p:sp>
        <p:nvSpPr>
          <p:cNvPr id="523" name="Google Shape;523;p56"/>
          <p:cNvSpPr txBox="1">
            <a:spLocks noGrp="1"/>
          </p:cNvSpPr>
          <p:nvPr>
            <p:ph type="body" idx="1"/>
          </p:nvPr>
        </p:nvSpPr>
        <p:spPr>
          <a:xfrm>
            <a:off x="457200" y="1143000"/>
            <a:ext cx="82296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Refer to this interactive CodePen for the following examples of how to use flex properties on parent and child elements. They are many more properties:</a:t>
            </a:r>
            <a:endParaRPr/>
          </a:p>
        </p:txBody>
      </p:sp>
      <p:sp>
        <p:nvSpPr>
          <p:cNvPr id="524" name="Google Shape;524;p56"/>
          <p:cNvSpPr/>
          <p:nvPr/>
        </p:nvSpPr>
        <p:spPr>
          <a:xfrm>
            <a:off x="838500" y="1995250"/>
            <a:ext cx="7467000" cy="15195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latin typeface="Proxima Nova"/>
                <a:ea typeface="Proxima Nova"/>
                <a:cs typeface="Proxima Nova"/>
                <a:sym typeface="Proxima Nova"/>
              </a:rPr>
              <a:t>Reference code: </a:t>
            </a:r>
            <a:br>
              <a:rPr lang="en" sz="1600" b="1">
                <a:latin typeface="Proxima Nova"/>
                <a:ea typeface="Proxima Nova"/>
                <a:cs typeface="Proxima Nova"/>
                <a:sym typeface="Proxima Nova"/>
              </a:rPr>
            </a:br>
            <a:endParaRPr sz="1600" b="1">
              <a:latin typeface="Proxima Nova"/>
              <a:ea typeface="Proxima Nova"/>
              <a:cs typeface="Proxima Nova"/>
              <a:sym typeface="Proxima Nova"/>
            </a:endParaRPr>
          </a:p>
          <a:p>
            <a:pPr marL="0" lvl="0" indent="0" algn="ctr" rtl="0">
              <a:spcBef>
                <a:spcPts val="0"/>
              </a:spcBef>
              <a:spcAft>
                <a:spcPts val="0"/>
              </a:spcAft>
              <a:buClr>
                <a:srgbClr val="000000"/>
              </a:buClr>
              <a:buSzPts val="1100"/>
              <a:buFont typeface="Arial"/>
              <a:buNone/>
            </a:pPr>
            <a:r>
              <a:rPr lang="en" sz="1800" u="sng">
                <a:solidFill>
                  <a:schemeClr val="hlink"/>
                </a:solidFill>
                <a:latin typeface="Proxima Nova"/>
                <a:ea typeface="Proxima Nova"/>
                <a:cs typeface="Proxima Nova"/>
                <a:sym typeface="Proxima Nova"/>
                <a:hlinkClick r:id="rId3"/>
              </a:rPr>
              <a:t>https://drive.google.com/drive/folders/1tSlI6rPlQ8iJAzUDxXmFEuPR0Yarsrf4?usp=sharing</a:t>
            </a:r>
            <a:endParaRPr sz="1800">
              <a:latin typeface="Proxima Nova"/>
              <a:ea typeface="Proxima Nova"/>
              <a:cs typeface="Proxima Nova"/>
              <a:sym typeface="Proxima Nova"/>
            </a:endParaRPr>
          </a:p>
        </p:txBody>
      </p:sp>
      <p:sp>
        <p:nvSpPr>
          <p:cNvPr id="525" name="Google Shape;525;p56"/>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526" name="Google Shape;526;p56"/>
          <p:cNvSpPr txBox="1">
            <a:spLocks noGrp="1"/>
          </p:cNvSpPr>
          <p:nvPr>
            <p:ph type="sldNum" idx="3"/>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r>
              <a:rPr lang="en"/>
              <a:t> | © 2020 General Assembly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7"/>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 Parent Properties Reference</a:t>
            </a:r>
            <a:endParaRPr/>
          </a:p>
        </p:txBody>
      </p:sp>
      <p:sp>
        <p:nvSpPr>
          <p:cNvPr id="532" name="Google Shape;532;p57"/>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8"/>
          <p:cNvSpPr txBox="1">
            <a:spLocks noGrp="1"/>
          </p:cNvSpPr>
          <p:nvPr>
            <p:ph type="body" idx="4294967295"/>
          </p:nvPr>
        </p:nvSpPr>
        <p:spPr>
          <a:xfrm>
            <a:off x="457200" y="1143000"/>
            <a:ext cx="4639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Think about orientation — flexbox layouts are inherently vertical or horizontal.</a:t>
            </a:r>
            <a:endParaRPr/>
          </a:p>
          <a:p>
            <a:pPr marL="0" lvl="0" indent="0" algn="l" rtl="0">
              <a:spcBef>
                <a:spcPts val="1600"/>
              </a:spcBef>
              <a:spcAft>
                <a:spcPts val="1600"/>
              </a:spcAft>
              <a:buNone/>
            </a:pPr>
            <a:r>
              <a:rPr lang="en" b="1">
                <a:latin typeface="Inconsolata"/>
                <a:ea typeface="Inconsolata"/>
                <a:cs typeface="Inconsolata"/>
                <a:sym typeface="Inconsolata"/>
              </a:rPr>
              <a:t>flex-direction: column;</a:t>
            </a:r>
            <a:endParaRPr b="1">
              <a:latin typeface="Inconsolata"/>
              <a:ea typeface="Inconsolata"/>
              <a:cs typeface="Inconsolata"/>
              <a:sym typeface="Inconsolata"/>
            </a:endParaRPr>
          </a:p>
        </p:txBody>
      </p:sp>
      <p:sp>
        <p:nvSpPr>
          <p:cNvPr id="538" name="Google Shape;538;p5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flex-direction</a:t>
            </a:r>
            <a:endParaRPr>
              <a:latin typeface="Inconsolata"/>
              <a:ea typeface="Inconsolata"/>
              <a:cs typeface="Inconsolata"/>
              <a:sym typeface="Inconsolata"/>
            </a:endParaRPr>
          </a:p>
        </p:txBody>
      </p:sp>
      <p:sp>
        <p:nvSpPr>
          <p:cNvPr id="539" name="Google Shape;539;p5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r>
              <a:rPr lang="en"/>
              <a:t> | © 2020 General Assembly</a:t>
            </a:r>
            <a:endParaRPr/>
          </a:p>
        </p:txBody>
      </p:sp>
      <p:sp>
        <p:nvSpPr>
          <p:cNvPr id="540" name="Google Shape;540;p58"/>
          <p:cNvSpPr/>
          <p:nvPr/>
        </p:nvSpPr>
        <p:spPr>
          <a:xfrm>
            <a:off x="5921275" y="673050"/>
            <a:ext cx="2007600" cy="37974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541" name="Google Shape;541;p58"/>
          <p:cNvSpPr/>
          <p:nvPr/>
        </p:nvSpPr>
        <p:spPr>
          <a:xfrm>
            <a:off x="6562975" y="843750"/>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42" name="Google Shape;542;p58"/>
          <p:cNvSpPr/>
          <p:nvPr/>
        </p:nvSpPr>
        <p:spPr>
          <a:xfrm>
            <a:off x="6562975" y="1727150"/>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43" name="Google Shape;543;p58"/>
          <p:cNvSpPr/>
          <p:nvPr/>
        </p:nvSpPr>
        <p:spPr>
          <a:xfrm>
            <a:off x="6562975" y="2628713"/>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44" name="Google Shape;544;p58"/>
          <p:cNvSpPr/>
          <p:nvPr/>
        </p:nvSpPr>
        <p:spPr>
          <a:xfrm>
            <a:off x="6562975" y="3521188"/>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45" name="Google Shape;545;p5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59"/>
          <p:cNvSpPr txBox="1">
            <a:spLocks noGrp="1"/>
          </p:cNvSpPr>
          <p:nvPr>
            <p:ph type="body" idx="4294967295"/>
          </p:nvPr>
        </p:nvSpPr>
        <p:spPr>
          <a:xfrm>
            <a:off x="457200" y="1143000"/>
            <a:ext cx="4639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easily flip the display order without reordering your HTML!</a:t>
            </a:r>
            <a:endParaRPr/>
          </a:p>
          <a:p>
            <a:pPr marL="0" lvl="0" indent="0" algn="l" rtl="0">
              <a:spcBef>
                <a:spcPts val="1600"/>
              </a:spcBef>
              <a:spcAft>
                <a:spcPts val="1600"/>
              </a:spcAft>
              <a:buNone/>
            </a:pPr>
            <a:r>
              <a:rPr lang="en" b="1">
                <a:latin typeface="Inconsolata"/>
                <a:ea typeface="Inconsolata"/>
                <a:cs typeface="Inconsolata"/>
                <a:sym typeface="Inconsolata"/>
              </a:rPr>
              <a:t>flex-direction: column-reverse;</a:t>
            </a:r>
            <a:endParaRPr b="1">
              <a:latin typeface="Inconsolata"/>
              <a:ea typeface="Inconsolata"/>
              <a:cs typeface="Inconsolata"/>
              <a:sym typeface="Inconsolata"/>
            </a:endParaRPr>
          </a:p>
        </p:txBody>
      </p:sp>
      <p:sp>
        <p:nvSpPr>
          <p:cNvPr id="551" name="Google Shape;551;p5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flex-direction</a:t>
            </a:r>
            <a:r>
              <a:rPr lang="en"/>
              <a:t> (Cont.)</a:t>
            </a:r>
            <a:endParaRPr/>
          </a:p>
        </p:txBody>
      </p:sp>
      <p:sp>
        <p:nvSpPr>
          <p:cNvPr id="552" name="Google Shape;552;p5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r>
              <a:rPr lang="en"/>
              <a:t> | © 2020 General Assembly</a:t>
            </a:r>
            <a:endParaRPr/>
          </a:p>
        </p:txBody>
      </p:sp>
      <p:sp>
        <p:nvSpPr>
          <p:cNvPr id="553" name="Google Shape;553;p59"/>
          <p:cNvSpPr/>
          <p:nvPr/>
        </p:nvSpPr>
        <p:spPr>
          <a:xfrm>
            <a:off x="5921275" y="673050"/>
            <a:ext cx="2007600" cy="37974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554" name="Google Shape;554;p59"/>
          <p:cNvSpPr/>
          <p:nvPr/>
        </p:nvSpPr>
        <p:spPr>
          <a:xfrm>
            <a:off x="6562975" y="843750"/>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55" name="Google Shape;555;p59"/>
          <p:cNvSpPr/>
          <p:nvPr/>
        </p:nvSpPr>
        <p:spPr>
          <a:xfrm>
            <a:off x="6562975" y="1727150"/>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56" name="Google Shape;556;p59"/>
          <p:cNvSpPr/>
          <p:nvPr/>
        </p:nvSpPr>
        <p:spPr>
          <a:xfrm>
            <a:off x="6562975" y="2628713"/>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57" name="Google Shape;557;p59"/>
          <p:cNvSpPr/>
          <p:nvPr/>
        </p:nvSpPr>
        <p:spPr>
          <a:xfrm>
            <a:off x="6562975" y="3521188"/>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58" name="Google Shape;558;p5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60"/>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also do layouts in a row. This is the default, and flexbox will cram every child into this single row.</a:t>
            </a:r>
            <a:endParaRPr/>
          </a:p>
          <a:p>
            <a:pPr marL="0" lvl="0" indent="0" algn="l" rtl="0">
              <a:spcBef>
                <a:spcPts val="1600"/>
              </a:spcBef>
              <a:spcAft>
                <a:spcPts val="1600"/>
              </a:spcAft>
              <a:buNone/>
            </a:pPr>
            <a:r>
              <a:rPr lang="en" b="1">
                <a:latin typeface="Inconsolata"/>
                <a:ea typeface="Inconsolata"/>
                <a:cs typeface="Inconsolata"/>
                <a:sym typeface="Inconsolata"/>
              </a:rPr>
              <a:t>flex-direction: row;</a:t>
            </a:r>
            <a:endParaRPr b="1">
              <a:latin typeface="Inconsolata"/>
              <a:ea typeface="Inconsolata"/>
              <a:cs typeface="Inconsolata"/>
              <a:sym typeface="Inconsolata"/>
            </a:endParaRPr>
          </a:p>
        </p:txBody>
      </p:sp>
      <p:sp>
        <p:nvSpPr>
          <p:cNvPr id="564" name="Google Shape;564;p6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flex-direction</a:t>
            </a:r>
            <a:r>
              <a:rPr lang="en"/>
              <a:t> (Cont.)</a:t>
            </a:r>
            <a:endParaRPr/>
          </a:p>
        </p:txBody>
      </p:sp>
      <p:sp>
        <p:nvSpPr>
          <p:cNvPr id="565" name="Google Shape;565;p6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r>
              <a:rPr lang="en"/>
              <a:t> | © 2020 General Assembly</a:t>
            </a:r>
            <a:endParaRPr/>
          </a:p>
        </p:txBody>
      </p:sp>
      <p:sp>
        <p:nvSpPr>
          <p:cNvPr id="566" name="Google Shape;566;p60"/>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567" name="Google Shape;567;p60"/>
          <p:cNvSpPr/>
          <p:nvPr/>
        </p:nvSpPr>
        <p:spPr>
          <a:xfrm>
            <a:off x="50423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68" name="Google Shape;568;p60"/>
          <p:cNvSpPr/>
          <p:nvPr/>
        </p:nvSpPr>
        <p:spPr>
          <a:xfrm>
            <a:off x="59257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69" name="Google Shape;569;p60"/>
          <p:cNvSpPr/>
          <p:nvPr/>
        </p:nvSpPr>
        <p:spPr>
          <a:xfrm>
            <a:off x="6827338"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70" name="Google Shape;570;p60"/>
          <p:cNvSpPr/>
          <p:nvPr/>
        </p:nvSpPr>
        <p:spPr>
          <a:xfrm>
            <a:off x="7719813"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71" name="Google Shape;571;p6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1"/>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flip rows, too! This is very advantageous for users accustomed to right-to-left languages.</a:t>
            </a:r>
            <a:endParaRPr/>
          </a:p>
          <a:p>
            <a:pPr marL="0" lvl="0" indent="0" algn="l" rtl="0">
              <a:spcBef>
                <a:spcPts val="1600"/>
              </a:spcBef>
              <a:spcAft>
                <a:spcPts val="1600"/>
              </a:spcAft>
              <a:buNone/>
            </a:pPr>
            <a:r>
              <a:rPr lang="en" b="1">
                <a:latin typeface="Inconsolata"/>
                <a:ea typeface="Inconsolata"/>
                <a:cs typeface="Inconsolata"/>
                <a:sym typeface="Inconsolata"/>
              </a:rPr>
              <a:t>flex-direction: row-reverse;</a:t>
            </a:r>
            <a:endParaRPr b="1">
              <a:latin typeface="Inconsolata"/>
              <a:ea typeface="Inconsolata"/>
              <a:cs typeface="Inconsolata"/>
              <a:sym typeface="Inconsolata"/>
            </a:endParaRPr>
          </a:p>
        </p:txBody>
      </p:sp>
      <p:sp>
        <p:nvSpPr>
          <p:cNvPr id="577" name="Google Shape;577;p6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flex-direction</a:t>
            </a:r>
            <a:r>
              <a:rPr lang="en"/>
              <a:t> (Cont.)</a:t>
            </a:r>
            <a:endParaRPr/>
          </a:p>
        </p:txBody>
      </p:sp>
      <p:sp>
        <p:nvSpPr>
          <p:cNvPr id="578" name="Google Shape;578;p6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r>
              <a:rPr lang="en"/>
              <a:t> | © 2020 General Assembly</a:t>
            </a:r>
            <a:endParaRPr/>
          </a:p>
        </p:txBody>
      </p:sp>
      <p:sp>
        <p:nvSpPr>
          <p:cNvPr id="579" name="Google Shape;579;p61"/>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580" name="Google Shape;580;p61"/>
          <p:cNvSpPr/>
          <p:nvPr/>
        </p:nvSpPr>
        <p:spPr>
          <a:xfrm>
            <a:off x="50423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81" name="Google Shape;581;p61"/>
          <p:cNvSpPr/>
          <p:nvPr/>
        </p:nvSpPr>
        <p:spPr>
          <a:xfrm>
            <a:off x="59257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82" name="Google Shape;582;p61"/>
          <p:cNvSpPr/>
          <p:nvPr/>
        </p:nvSpPr>
        <p:spPr>
          <a:xfrm>
            <a:off x="6827338"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83" name="Google Shape;583;p61"/>
          <p:cNvSpPr/>
          <p:nvPr/>
        </p:nvSpPr>
        <p:spPr>
          <a:xfrm>
            <a:off x="7719813"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84" name="Google Shape;584;p6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309"/>
        <p:cNvGrpSpPr/>
        <p:nvPr/>
      </p:nvGrpSpPr>
      <p:grpSpPr>
        <a:xfrm>
          <a:off x="0" y="0"/>
          <a:ext cx="0" cy="0"/>
          <a:chOff x="0" y="0"/>
          <a:chExt cx="0" cy="0"/>
        </a:xfrm>
      </p:grpSpPr>
      <p:sp>
        <p:nvSpPr>
          <p:cNvPr id="310" name="Google Shape;310;p37"/>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Pre-Class Materials and Preparation</a:t>
            </a:r>
            <a:endParaRPr/>
          </a:p>
          <a:p>
            <a:pPr marL="0" lvl="0" indent="0" algn="l" rtl="0">
              <a:spcBef>
                <a:spcPts val="0"/>
              </a:spcBef>
              <a:spcAft>
                <a:spcPts val="0"/>
              </a:spcAft>
              <a:buNone/>
            </a:pPr>
            <a:endParaRPr/>
          </a:p>
        </p:txBody>
      </p:sp>
      <p:sp>
        <p:nvSpPr>
          <p:cNvPr id="311" name="Google Shape;311;p37"/>
          <p:cNvSpPr txBox="1">
            <a:spLocks noGrp="1"/>
          </p:cNvSpPr>
          <p:nvPr>
            <p:ph type="body" idx="4294967295"/>
          </p:nvPr>
        </p:nvSpPr>
        <p:spPr>
          <a:xfrm>
            <a:off x="979500" y="1078375"/>
            <a:ext cx="7099500" cy="3640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rPr>
              <a:t>Review all slides, lab activities, and code-alongs.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There are prompts in the speaker notes with opportunities for instructor customization.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Materials</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3"/>
              </a:rPr>
              <a:t>Reference Code</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4"/>
              </a:rPr>
              <a:t>Starter Code in CodePen</a:t>
            </a:r>
            <a:endParaRPr sz="1400">
              <a:solidFill>
                <a:schemeClr val="dk1"/>
              </a:solidFill>
            </a:endParaRPr>
          </a:p>
          <a:p>
            <a:pPr marL="914400" lvl="1" indent="-317500" algn="l" rtl="0">
              <a:spcBef>
                <a:spcPts val="0"/>
              </a:spcBef>
              <a:spcAft>
                <a:spcPts val="0"/>
              </a:spcAft>
              <a:buClr>
                <a:schemeClr val="dk1"/>
              </a:buClr>
              <a:buSzPts val="1400"/>
              <a:buChar char="○"/>
            </a:pPr>
            <a:r>
              <a:rPr lang="en" sz="1400" u="sng">
                <a:solidFill>
                  <a:schemeClr val="hlink"/>
                </a:solidFill>
                <a:hlinkClick r:id="rId5"/>
              </a:rPr>
              <a:t>Solution Code in CodePen</a:t>
            </a:r>
            <a:endParaRPr sz="1400">
              <a:solidFill>
                <a:schemeClr val="dk1"/>
              </a:solidFill>
            </a:endParaRPr>
          </a:p>
        </p:txBody>
      </p:sp>
      <p:sp>
        <p:nvSpPr>
          <p:cNvPr id="312" name="Google Shape;312;p3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2"/>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default, all boxes are stuffed into one row.</a:t>
            </a:r>
            <a:endParaRPr/>
          </a:p>
          <a:p>
            <a:pPr marL="0" lvl="0" indent="0" algn="l" rtl="0">
              <a:spcBef>
                <a:spcPts val="1600"/>
              </a:spcBef>
              <a:spcAft>
                <a:spcPts val="1600"/>
              </a:spcAft>
              <a:buNone/>
            </a:pPr>
            <a:r>
              <a:rPr lang="en" b="1">
                <a:latin typeface="Inconsolata"/>
                <a:ea typeface="Inconsolata"/>
                <a:cs typeface="Inconsolata"/>
                <a:sym typeface="Inconsolata"/>
              </a:rPr>
              <a:t>flex-wrap: nowrap;</a:t>
            </a:r>
            <a:endParaRPr>
              <a:latin typeface="Inconsolata"/>
              <a:ea typeface="Inconsolata"/>
              <a:cs typeface="Inconsolata"/>
              <a:sym typeface="Inconsolata"/>
            </a:endParaRPr>
          </a:p>
        </p:txBody>
      </p:sp>
      <p:sp>
        <p:nvSpPr>
          <p:cNvPr id="590" name="Google Shape;590;p6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flex-wrap</a:t>
            </a:r>
            <a:endParaRPr>
              <a:latin typeface="Inconsolata"/>
              <a:ea typeface="Inconsolata"/>
              <a:cs typeface="Inconsolata"/>
              <a:sym typeface="Inconsolata"/>
            </a:endParaRPr>
          </a:p>
        </p:txBody>
      </p:sp>
      <p:sp>
        <p:nvSpPr>
          <p:cNvPr id="591" name="Google Shape;591;p6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r>
              <a:rPr lang="en"/>
              <a:t> | © 2020 General Assembly</a:t>
            </a:r>
            <a:endParaRPr/>
          </a:p>
        </p:txBody>
      </p:sp>
      <p:sp>
        <p:nvSpPr>
          <p:cNvPr id="592" name="Google Shape;592;p62"/>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593" name="Google Shape;593;p62"/>
          <p:cNvSpPr/>
          <p:nvPr/>
        </p:nvSpPr>
        <p:spPr>
          <a:xfrm>
            <a:off x="50423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594" name="Google Shape;594;p62"/>
          <p:cNvSpPr/>
          <p:nvPr/>
        </p:nvSpPr>
        <p:spPr>
          <a:xfrm>
            <a:off x="5925775"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595" name="Google Shape;595;p62"/>
          <p:cNvSpPr/>
          <p:nvPr/>
        </p:nvSpPr>
        <p:spPr>
          <a:xfrm>
            <a:off x="6827338"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596" name="Google Shape;596;p62"/>
          <p:cNvSpPr/>
          <p:nvPr/>
        </p:nvSpPr>
        <p:spPr>
          <a:xfrm>
            <a:off x="7719813" y="1906575"/>
            <a:ext cx="724200" cy="72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597" name="Google Shape;597;p6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63"/>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03" name="Google Shape;603;p63"/>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But you can make them pop out into additional rows as needed.</a:t>
            </a:r>
            <a:endParaRPr/>
          </a:p>
          <a:p>
            <a:pPr marL="0" lvl="0" indent="0" algn="l" rtl="0">
              <a:spcBef>
                <a:spcPts val="1600"/>
              </a:spcBef>
              <a:spcAft>
                <a:spcPts val="1600"/>
              </a:spcAft>
              <a:buNone/>
            </a:pPr>
            <a:r>
              <a:rPr lang="en" b="1">
                <a:latin typeface="Inconsolata"/>
                <a:ea typeface="Inconsolata"/>
                <a:cs typeface="Inconsolata"/>
                <a:sym typeface="Inconsolata"/>
              </a:rPr>
              <a:t>flex-wrap: wrap;</a:t>
            </a:r>
            <a:endParaRPr>
              <a:latin typeface="Inconsolata"/>
              <a:ea typeface="Inconsolata"/>
              <a:cs typeface="Inconsolata"/>
              <a:sym typeface="Inconsolata"/>
            </a:endParaRPr>
          </a:p>
        </p:txBody>
      </p:sp>
      <p:sp>
        <p:nvSpPr>
          <p:cNvPr id="604" name="Google Shape;604;p6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flex-wrap</a:t>
            </a:r>
            <a:r>
              <a:rPr lang="en"/>
              <a:t> (Cont.)</a:t>
            </a:r>
            <a:endParaRPr/>
          </a:p>
        </p:txBody>
      </p:sp>
      <p:sp>
        <p:nvSpPr>
          <p:cNvPr id="605" name="Google Shape;605;p6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r>
              <a:rPr lang="en"/>
              <a:t> | © 2020 General Assembly</a:t>
            </a:r>
            <a:endParaRPr/>
          </a:p>
        </p:txBody>
      </p:sp>
      <p:sp>
        <p:nvSpPr>
          <p:cNvPr id="606" name="Google Shape;606;p63"/>
          <p:cNvSpPr/>
          <p:nvPr/>
        </p:nvSpPr>
        <p:spPr>
          <a:xfrm>
            <a:off x="5042375" y="1709175"/>
            <a:ext cx="7242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07" name="Google Shape;607;p63"/>
          <p:cNvSpPr/>
          <p:nvPr/>
        </p:nvSpPr>
        <p:spPr>
          <a:xfrm>
            <a:off x="5925779" y="1709175"/>
            <a:ext cx="7242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08" name="Google Shape;608;p63"/>
          <p:cNvSpPr/>
          <p:nvPr/>
        </p:nvSpPr>
        <p:spPr>
          <a:xfrm>
            <a:off x="6827355" y="1709175"/>
            <a:ext cx="16167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09" name="Google Shape;609;p63"/>
          <p:cNvSpPr/>
          <p:nvPr/>
        </p:nvSpPr>
        <p:spPr>
          <a:xfrm>
            <a:off x="5042375" y="2333175"/>
            <a:ext cx="4794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610" name="Google Shape;610;p63"/>
          <p:cNvSpPr/>
          <p:nvPr/>
        </p:nvSpPr>
        <p:spPr>
          <a:xfrm>
            <a:off x="5662636" y="2333175"/>
            <a:ext cx="4794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611" name="Google Shape;611;p6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64"/>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17" name="Google Shape;617;p64"/>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They can display right to left and bottom to top </a:t>
            </a:r>
            <a:r>
              <a:rPr lang="en">
                <a:solidFill>
                  <a:schemeClr val="dk1"/>
                </a:solidFill>
              </a:rPr>
              <a:t>as well</a:t>
            </a:r>
            <a:r>
              <a:rPr lang="en"/>
              <a:t>.</a:t>
            </a:r>
            <a:endParaRPr/>
          </a:p>
          <a:p>
            <a:pPr marL="0" lvl="0" indent="0" algn="l" rtl="0">
              <a:spcBef>
                <a:spcPts val="1600"/>
              </a:spcBef>
              <a:spcAft>
                <a:spcPts val="1600"/>
              </a:spcAft>
              <a:buNone/>
            </a:pPr>
            <a:r>
              <a:rPr lang="en" b="1">
                <a:latin typeface="Inconsolata"/>
                <a:ea typeface="Inconsolata"/>
                <a:cs typeface="Inconsolata"/>
                <a:sym typeface="Inconsolata"/>
              </a:rPr>
              <a:t>flex-wrap: wrap-reverse;</a:t>
            </a:r>
            <a:endParaRPr>
              <a:latin typeface="Inconsolata"/>
              <a:ea typeface="Inconsolata"/>
              <a:cs typeface="Inconsolata"/>
              <a:sym typeface="Inconsolata"/>
            </a:endParaRPr>
          </a:p>
        </p:txBody>
      </p:sp>
      <p:sp>
        <p:nvSpPr>
          <p:cNvPr id="618" name="Google Shape;618;p6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flex-wrap</a:t>
            </a:r>
            <a:r>
              <a:rPr lang="en"/>
              <a:t> (Cont.)</a:t>
            </a:r>
            <a:endParaRPr/>
          </a:p>
        </p:txBody>
      </p:sp>
      <p:sp>
        <p:nvSpPr>
          <p:cNvPr id="619" name="Google Shape;619;p6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r>
              <a:rPr lang="en"/>
              <a:t> | © 2020 General Assembly</a:t>
            </a:r>
            <a:endParaRPr/>
          </a:p>
        </p:txBody>
      </p:sp>
      <p:sp>
        <p:nvSpPr>
          <p:cNvPr id="620" name="Google Shape;620;p64"/>
          <p:cNvSpPr/>
          <p:nvPr/>
        </p:nvSpPr>
        <p:spPr>
          <a:xfrm>
            <a:off x="5042375" y="2333175"/>
            <a:ext cx="7242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21" name="Google Shape;621;p64"/>
          <p:cNvSpPr/>
          <p:nvPr/>
        </p:nvSpPr>
        <p:spPr>
          <a:xfrm>
            <a:off x="5925779" y="2333175"/>
            <a:ext cx="7242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22" name="Google Shape;622;p64"/>
          <p:cNvSpPr/>
          <p:nvPr/>
        </p:nvSpPr>
        <p:spPr>
          <a:xfrm>
            <a:off x="6827355" y="2333175"/>
            <a:ext cx="16167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23" name="Google Shape;623;p64"/>
          <p:cNvSpPr/>
          <p:nvPr/>
        </p:nvSpPr>
        <p:spPr>
          <a:xfrm>
            <a:off x="5042375" y="1709175"/>
            <a:ext cx="4794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624" name="Google Shape;624;p64"/>
          <p:cNvSpPr/>
          <p:nvPr/>
        </p:nvSpPr>
        <p:spPr>
          <a:xfrm>
            <a:off x="5662636" y="1709175"/>
            <a:ext cx="479400" cy="4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p:txBody>
      </p:sp>
      <p:sp>
        <p:nvSpPr>
          <p:cNvPr id="625" name="Google Shape;625;p6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65"/>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31" name="Google Shape;631;p65"/>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controls how boxes are spaced in flexbox rows/columns. </a:t>
            </a:r>
            <a:endParaRPr/>
          </a:p>
          <a:p>
            <a:pPr marL="0" lvl="0" indent="0" algn="l" rtl="0">
              <a:spcBef>
                <a:spcPts val="1600"/>
              </a:spcBef>
              <a:spcAft>
                <a:spcPts val="0"/>
              </a:spcAft>
              <a:buNone/>
            </a:pPr>
            <a:r>
              <a:rPr lang="en" b="1">
                <a:latin typeface="Inconsolata"/>
                <a:ea typeface="Inconsolata"/>
                <a:cs typeface="Inconsolata"/>
                <a:sym typeface="Inconsolata"/>
              </a:rPr>
              <a:t>flex-start</a:t>
            </a:r>
            <a:r>
              <a:rPr lang="en"/>
              <a:t> pushes everything toward the start direction.</a:t>
            </a:r>
            <a:endParaRPr/>
          </a:p>
          <a:p>
            <a:pPr marL="0" lvl="0" indent="0" algn="l" rtl="0">
              <a:spcBef>
                <a:spcPts val="1600"/>
              </a:spcBef>
              <a:spcAft>
                <a:spcPts val="1600"/>
              </a:spcAft>
              <a:buNone/>
            </a:pPr>
            <a:r>
              <a:rPr lang="en" b="1">
                <a:latin typeface="Inconsolata"/>
                <a:ea typeface="Inconsolata"/>
                <a:cs typeface="Inconsolata"/>
                <a:sym typeface="Inconsolata"/>
              </a:rPr>
              <a:t>justify-content: flex-start;</a:t>
            </a:r>
            <a:endParaRPr>
              <a:latin typeface="Inconsolata"/>
              <a:ea typeface="Inconsolata"/>
              <a:cs typeface="Inconsolata"/>
              <a:sym typeface="Inconsolata"/>
            </a:endParaRPr>
          </a:p>
        </p:txBody>
      </p:sp>
      <p:sp>
        <p:nvSpPr>
          <p:cNvPr id="632" name="Google Shape;632;p65"/>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justify-content</a:t>
            </a:r>
            <a:endParaRPr>
              <a:latin typeface="Inconsolata"/>
              <a:ea typeface="Inconsolata"/>
              <a:cs typeface="Inconsolata"/>
              <a:sym typeface="Inconsolata"/>
            </a:endParaRPr>
          </a:p>
        </p:txBody>
      </p:sp>
      <p:sp>
        <p:nvSpPr>
          <p:cNvPr id="633" name="Google Shape;633;p6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r>
              <a:rPr lang="en"/>
              <a:t> | © 2020 General Assembly</a:t>
            </a:r>
            <a:endParaRPr/>
          </a:p>
        </p:txBody>
      </p:sp>
      <p:sp>
        <p:nvSpPr>
          <p:cNvPr id="634" name="Google Shape;634;p65"/>
          <p:cNvSpPr/>
          <p:nvPr/>
        </p:nvSpPr>
        <p:spPr>
          <a:xfrm>
            <a:off x="491760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35" name="Google Shape;635;p65"/>
          <p:cNvSpPr/>
          <p:nvPr/>
        </p:nvSpPr>
        <p:spPr>
          <a:xfrm>
            <a:off x="575274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36" name="Google Shape;636;p65"/>
          <p:cNvSpPr/>
          <p:nvPr/>
        </p:nvSpPr>
        <p:spPr>
          <a:xfrm>
            <a:off x="660505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37" name="Google Shape;637;p65"/>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66"/>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Centering is easy! Note, however, that auto margins don't work in flex land.</a:t>
            </a:r>
            <a:endParaRPr/>
          </a:p>
          <a:p>
            <a:pPr marL="0" lvl="0" indent="0" algn="l" rtl="0">
              <a:spcBef>
                <a:spcPts val="1600"/>
              </a:spcBef>
              <a:spcAft>
                <a:spcPts val="0"/>
              </a:spcAft>
              <a:buNone/>
            </a:pPr>
            <a:r>
              <a:rPr lang="en"/>
              <a:t>Either go flex all the way or don’t go flex at all.</a:t>
            </a:r>
            <a:endParaRPr/>
          </a:p>
          <a:p>
            <a:pPr marL="0" lvl="0" indent="0" algn="l" rtl="0">
              <a:spcBef>
                <a:spcPts val="1600"/>
              </a:spcBef>
              <a:spcAft>
                <a:spcPts val="1600"/>
              </a:spcAft>
              <a:buNone/>
            </a:pPr>
            <a:r>
              <a:rPr lang="en" b="1">
                <a:latin typeface="Inconsolata"/>
                <a:ea typeface="Inconsolata"/>
                <a:cs typeface="Inconsolata"/>
                <a:sym typeface="Inconsolata"/>
              </a:rPr>
              <a:t>justify-content: center;</a:t>
            </a:r>
            <a:endParaRPr>
              <a:latin typeface="Inconsolata"/>
              <a:ea typeface="Inconsolata"/>
              <a:cs typeface="Inconsolata"/>
              <a:sym typeface="Inconsolata"/>
            </a:endParaRPr>
          </a:p>
        </p:txBody>
      </p:sp>
      <p:sp>
        <p:nvSpPr>
          <p:cNvPr id="643" name="Google Shape;643;p66"/>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justify-content</a:t>
            </a:r>
            <a:r>
              <a:rPr lang="en"/>
              <a:t> (Cont.)</a:t>
            </a:r>
            <a:endParaRPr/>
          </a:p>
        </p:txBody>
      </p:sp>
      <p:sp>
        <p:nvSpPr>
          <p:cNvPr id="644" name="Google Shape;644;p66"/>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r>
              <a:rPr lang="en"/>
              <a:t> | © 2020 General Assembly</a:t>
            </a:r>
            <a:endParaRPr/>
          </a:p>
        </p:txBody>
      </p:sp>
      <p:sp>
        <p:nvSpPr>
          <p:cNvPr id="645" name="Google Shape;645;p66"/>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46" name="Google Shape;646;p66"/>
          <p:cNvSpPr/>
          <p:nvPr/>
        </p:nvSpPr>
        <p:spPr>
          <a:xfrm>
            <a:off x="5564275"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47" name="Google Shape;647;p66"/>
          <p:cNvSpPr/>
          <p:nvPr/>
        </p:nvSpPr>
        <p:spPr>
          <a:xfrm>
            <a:off x="639941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48" name="Google Shape;648;p66"/>
          <p:cNvSpPr/>
          <p:nvPr/>
        </p:nvSpPr>
        <p:spPr>
          <a:xfrm>
            <a:off x="725173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49" name="Google Shape;649;p66"/>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67"/>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Push everything to the end direction with </a:t>
            </a:r>
            <a:r>
              <a:rPr lang="en" b="1">
                <a:solidFill>
                  <a:schemeClr val="dk1"/>
                </a:solidFill>
                <a:latin typeface="Inconsolata"/>
                <a:ea typeface="Inconsolata"/>
                <a:cs typeface="Inconsolata"/>
                <a:sym typeface="Inconsolata"/>
              </a:rPr>
              <a:t>flex-end</a:t>
            </a:r>
            <a:r>
              <a:rPr lang="en"/>
              <a:t>.</a:t>
            </a:r>
            <a:endParaRPr/>
          </a:p>
          <a:p>
            <a:pPr marL="0" lvl="0" indent="0" algn="l" rtl="0">
              <a:spcBef>
                <a:spcPts val="1600"/>
              </a:spcBef>
              <a:spcAft>
                <a:spcPts val="0"/>
              </a:spcAft>
              <a:buNone/>
            </a:pPr>
            <a:r>
              <a:rPr lang="en"/>
              <a:t>This is similar to </a:t>
            </a:r>
            <a:r>
              <a:rPr lang="en" b="1">
                <a:latin typeface="Inconsolata"/>
                <a:ea typeface="Inconsolata"/>
                <a:cs typeface="Inconsolata"/>
                <a:sym typeface="Inconsolata"/>
              </a:rPr>
              <a:t>text-align: right</a:t>
            </a:r>
            <a:r>
              <a:rPr lang="en">
                <a:latin typeface="Inconsolata"/>
                <a:ea typeface="Inconsolata"/>
                <a:cs typeface="Inconsolata"/>
                <a:sym typeface="Inconsolata"/>
              </a:rPr>
              <a:t>;</a:t>
            </a:r>
            <a:r>
              <a:rPr lang="en"/>
              <a:t> but for layouts!</a:t>
            </a:r>
            <a:endParaRPr/>
          </a:p>
          <a:p>
            <a:pPr marL="0" lvl="0" indent="0" algn="l" rtl="0">
              <a:spcBef>
                <a:spcPts val="1600"/>
              </a:spcBef>
              <a:spcAft>
                <a:spcPts val="1600"/>
              </a:spcAft>
              <a:buNone/>
            </a:pPr>
            <a:r>
              <a:rPr lang="en" b="1">
                <a:latin typeface="Inconsolata"/>
                <a:ea typeface="Inconsolata"/>
                <a:cs typeface="Inconsolata"/>
                <a:sym typeface="Inconsolata"/>
              </a:rPr>
              <a:t>justify-content: flex-end;</a:t>
            </a:r>
            <a:endParaRPr>
              <a:latin typeface="Inconsolata"/>
              <a:ea typeface="Inconsolata"/>
              <a:cs typeface="Inconsolata"/>
              <a:sym typeface="Inconsolata"/>
            </a:endParaRPr>
          </a:p>
        </p:txBody>
      </p:sp>
      <p:sp>
        <p:nvSpPr>
          <p:cNvPr id="655" name="Google Shape;655;p6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justify-content</a:t>
            </a:r>
            <a:r>
              <a:rPr lang="en"/>
              <a:t> (Cont.)</a:t>
            </a:r>
            <a:endParaRPr/>
          </a:p>
        </p:txBody>
      </p:sp>
      <p:sp>
        <p:nvSpPr>
          <p:cNvPr id="656" name="Google Shape;656;p6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r>
              <a:rPr lang="en"/>
              <a:t> | © 2020 General Assembly</a:t>
            </a:r>
            <a:endParaRPr/>
          </a:p>
        </p:txBody>
      </p:sp>
      <p:sp>
        <p:nvSpPr>
          <p:cNvPr id="657" name="Google Shape;657;p67"/>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58" name="Google Shape;658;p67"/>
          <p:cNvSpPr/>
          <p:nvPr/>
        </p:nvSpPr>
        <p:spPr>
          <a:xfrm>
            <a:off x="6156675"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59" name="Google Shape;659;p67"/>
          <p:cNvSpPr/>
          <p:nvPr/>
        </p:nvSpPr>
        <p:spPr>
          <a:xfrm>
            <a:off x="699181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60" name="Google Shape;660;p67"/>
          <p:cNvSpPr/>
          <p:nvPr/>
        </p:nvSpPr>
        <p:spPr>
          <a:xfrm>
            <a:off x="784413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61" name="Google Shape;661;p6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68"/>
          <p:cNvSpPr txBox="1">
            <a:spLocks noGrp="1"/>
          </p:cNvSpPr>
          <p:nvPr>
            <p:ph type="body" idx="4294967295"/>
          </p:nvPr>
        </p:nvSpPr>
        <p:spPr>
          <a:xfrm>
            <a:off x="457200" y="1143000"/>
            <a:ext cx="4711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Push stuff as far apart as </a:t>
            </a:r>
            <a:br>
              <a:rPr lang="en"/>
            </a:br>
            <a:r>
              <a:rPr lang="en"/>
              <a:t>possible using:</a:t>
            </a:r>
            <a:endParaRPr/>
          </a:p>
          <a:p>
            <a:pPr marL="0" lvl="0" indent="0" algn="l" rtl="0">
              <a:spcBef>
                <a:spcPts val="1600"/>
              </a:spcBef>
              <a:spcAft>
                <a:spcPts val="1600"/>
              </a:spcAft>
              <a:buNone/>
            </a:pPr>
            <a:r>
              <a:rPr lang="en" b="1">
                <a:latin typeface="Inconsolata"/>
                <a:ea typeface="Inconsolata"/>
                <a:cs typeface="Inconsolata"/>
                <a:sym typeface="Inconsolata"/>
              </a:rPr>
              <a:t>justify-content: space-between;</a:t>
            </a:r>
            <a:endParaRPr>
              <a:latin typeface="Inconsolata"/>
              <a:ea typeface="Inconsolata"/>
              <a:cs typeface="Inconsolata"/>
              <a:sym typeface="Inconsolata"/>
            </a:endParaRPr>
          </a:p>
        </p:txBody>
      </p:sp>
      <p:sp>
        <p:nvSpPr>
          <p:cNvPr id="667" name="Google Shape;667;p6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justify-content</a:t>
            </a:r>
            <a:r>
              <a:rPr lang="en"/>
              <a:t> (Cont.)</a:t>
            </a:r>
            <a:endParaRPr/>
          </a:p>
        </p:txBody>
      </p:sp>
      <p:sp>
        <p:nvSpPr>
          <p:cNvPr id="668" name="Google Shape;668;p6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36</a:t>
            </a:fld>
            <a:r>
              <a:rPr lang="en"/>
              <a:t> | © 2020 General Assembly</a:t>
            </a:r>
            <a:endParaRPr/>
          </a:p>
        </p:txBody>
      </p:sp>
      <p:sp>
        <p:nvSpPr>
          <p:cNvPr id="669" name="Google Shape;669;p68"/>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70" name="Google Shape;670;p68"/>
          <p:cNvSpPr/>
          <p:nvPr/>
        </p:nvSpPr>
        <p:spPr>
          <a:xfrm>
            <a:off x="4988925"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71" name="Google Shape;671;p68"/>
          <p:cNvSpPr/>
          <p:nvPr/>
        </p:nvSpPr>
        <p:spPr>
          <a:xfrm>
            <a:off x="641651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72" name="Google Shape;672;p68"/>
          <p:cNvSpPr/>
          <p:nvPr/>
        </p:nvSpPr>
        <p:spPr>
          <a:xfrm>
            <a:off x="784413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73" name="Google Shape;673;p6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69"/>
          <p:cNvSpPr txBox="1">
            <a:spLocks noGrp="1"/>
          </p:cNvSpPr>
          <p:nvPr>
            <p:ph type="body" idx="4294967295"/>
          </p:nvPr>
        </p:nvSpPr>
        <p:spPr>
          <a:xfrm>
            <a:off x="457200" y="1143000"/>
            <a:ext cx="3919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Center with respect to total row/column width, leaving equal spacing between each item.</a:t>
            </a:r>
            <a:endParaRPr/>
          </a:p>
          <a:p>
            <a:pPr marL="0" lvl="0" indent="0" algn="l" rtl="0">
              <a:spcBef>
                <a:spcPts val="1600"/>
              </a:spcBef>
              <a:spcAft>
                <a:spcPts val="1600"/>
              </a:spcAft>
              <a:buNone/>
            </a:pPr>
            <a:r>
              <a:rPr lang="en" b="1">
                <a:latin typeface="Inconsolata"/>
                <a:ea typeface="Inconsolata"/>
                <a:cs typeface="Inconsolata"/>
                <a:sym typeface="Inconsolata"/>
              </a:rPr>
              <a:t>justify-content: space-around;</a:t>
            </a:r>
            <a:endParaRPr b="1">
              <a:latin typeface="Inconsolata"/>
              <a:ea typeface="Inconsolata"/>
              <a:cs typeface="Inconsolata"/>
              <a:sym typeface="Inconsolata"/>
            </a:endParaRPr>
          </a:p>
        </p:txBody>
      </p:sp>
      <p:sp>
        <p:nvSpPr>
          <p:cNvPr id="679" name="Google Shape;679;p6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justify-content</a:t>
            </a:r>
            <a:r>
              <a:rPr lang="en"/>
              <a:t> (Cont.)</a:t>
            </a:r>
            <a:endParaRPr/>
          </a:p>
        </p:txBody>
      </p:sp>
      <p:sp>
        <p:nvSpPr>
          <p:cNvPr id="680" name="Google Shape;680;p6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r>
              <a:rPr lang="en"/>
              <a:t> | © 2020 General Assembly</a:t>
            </a:r>
            <a:endParaRPr/>
          </a:p>
        </p:txBody>
      </p:sp>
      <p:sp>
        <p:nvSpPr>
          <p:cNvPr id="681" name="Google Shape;681;p69"/>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82" name="Google Shape;682;p69"/>
          <p:cNvSpPr/>
          <p:nvPr/>
        </p:nvSpPr>
        <p:spPr>
          <a:xfrm>
            <a:off x="520325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83" name="Google Shape;683;p69"/>
          <p:cNvSpPr/>
          <p:nvPr/>
        </p:nvSpPr>
        <p:spPr>
          <a:xfrm>
            <a:off x="640799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84" name="Google Shape;684;p69"/>
          <p:cNvSpPr/>
          <p:nvPr/>
        </p:nvSpPr>
        <p:spPr>
          <a:xfrm>
            <a:off x="761275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85" name="Google Shape;685;p6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70"/>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Center children items vertically.</a:t>
            </a:r>
            <a:endParaRPr/>
          </a:p>
          <a:p>
            <a:pPr marL="0" lvl="0" indent="0" algn="l" rtl="0">
              <a:spcBef>
                <a:spcPts val="1600"/>
              </a:spcBef>
              <a:spcAft>
                <a:spcPts val="1600"/>
              </a:spcAft>
              <a:buNone/>
            </a:pPr>
            <a:r>
              <a:rPr lang="en" b="1">
                <a:latin typeface="Inconsolata"/>
                <a:ea typeface="Inconsolata"/>
                <a:cs typeface="Inconsolata"/>
                <a:sym typeface="Inconsolata"/>
              </a:rPr>
              <a:t>align-items: center;</a:t>
            </a:r>
            <a:endParaRPr>
              <a:latin typeface="Inconsolata"/>
              <a:ea typeface="Inconsolata"/>
              <a:cs typeface="Inconsolata"/>
              <a:sym typeface="Inconsolata"/>
            </a:endParaRPr>
          </a:p>
        </p:txBody>
      </p:sp>
      <p:sp>
        <p:nvSpPr>
          <p:cNvPr id="691" name="Google Shape;691;p7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align-items</a:t>
            </a:r>
            <a:endParaRPr>
              <a:latin typeface="Inconsolata"/>
              <a:ea typeface="Inconsolata"/>
              <a:cs typeface="Inconsolata"/>
              <a:sym typeface="Inconsolata"/>
            </a:endParaRPr>
          </a:p>
        </p:txBody>
      </p:sp>
      <p:sp>
        <p:nvSpPr>
          <p:cNvPr id="692" name="Google Shape;692;p7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38</a:t>
            </a:fld>
            <a:r>
              <a:rPr lang="en"/>
              <a:t> | © 2020 General Assembly</a:t>
            </a:r>
            <a:endParaRPr/>
          </a:p>
        </p:txBody>
      </p:sp>
      <p:sp>
        <p:nvSpPr>
          <p:cNvPr id="693" name="Google Shape;693;p70"/>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694" name="Google Shape;694;p70"/>
          <p:cNvSpPr/>
          <p:nvPr/>
        </p:nvSpPr>
        <p:spPr>
          <a:xfrm>
            <a:off x="520325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695" name="Google Shape;695;p70"/>
          <p:cNvSpPr/>
          <p:nvPr/>
        </p:nvSpPr>
        <p:spPr>
          <a:xfrm>
            <a:off x="640799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696" name="Google Shape;696;p70"/>
          <p:cNvSpPr/>
          <p:nvPr/>
        </p:nvSpPr>
        <p:spPr>
          <a:xfrm>
            <a:off x="761275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697" name="Google Shape;697;p70"/>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71"/>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Align children with the top of the box, even if they have different heights.</a:t>
            </a:r>
            <a:endParaRPr/>
          </a:p>
          <a:p>
            <a:pPr marL="0" lvl="0" indent="0" algn="l" rtl="0">
              <a:spcBef>
                <a:spcPts val="1600"/>
              </a:spcBef>
              <a:spcAft>
                <a:spcPts val="1600"/>
              </a:spcAft>
              <a:buNone/>
            </a:pPr>
            <a:r>
              <a:rPr lang="en" b="1">
                <a:latin typeface="Inconsolata"/>
                <a:ea typeface="Inconsolata"/>
                <a:cs typeface="Inconsolata"/>
                <a:sym typeface="Inconsolata"/>
              </a:rPr>
              <a:t>align-items: flex-start;</a:t>
            </a:r>
            <a:endParaRPr>
              <a:latin typeface="Inconsolata"/>
              <a:ea typeface="Inconsolata"/>
              <a:cs typeface="Inconsolata"/>
              <a:sym typeface="Inconsolata"/>
            </a:endParaRPr>
          </a:p>
        </p:txBody>
      </p:sp>
      <p:sp>
        <p:nvSpPr>
          <p:cNvPr id="703" name="Google Shape;703;p7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align-items</a:t>
            </a:r>
            <a:r>
              <a:rPr lang="en"/>
              <a:t> (Cont.)</a:t>
            </a:r>
            <a:endParaRPr/>
          </a:p>
        </p:txBody>
      </p:sp>
      <p:sp>
        <p:nvSpPr>
          <p:cNvPr id="704" name="Google Shape;704;p7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r>
              <a:rPr lang="en"/>
              <a:t> | © 2020 General Assembly</a:t>
            </a:r>
            <a:endParaRPr/>
          </a:p>
        </p:txBody>
      </p:sp>
      <p:sp>
        <p:nvSpPr>
          <p:cNvPr id="705" name="Google Shape;705;p71"/>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06" name="Google Shape;706;p71"/>
          <p:cNvSpPr/>
          <p:nvPr/>
        </p:nvSpPr>
        <p:spPr>
          <a:xfrm>
            <a:off x="5203250" y="1416813"/>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07" name="Google Shape;707;p71"/>
          <p:cNvSpPr/>
          <p:nvPr/>
        </p:nvSpPr>
        <p:spPr>
          <a:xfrm>
            <a:off x="6408000" y="1416832"/>
            <a:ext cx="684600" cy="108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08" name="Google Shape;708;p71"/>
          <p:cNvSpPr/>
          <p:nvPr/>
        </p:nvSpPr>
        <p:spPr>
          <a:xfrm>
            <a:off x="7612750" y="1416820"/>
            <a:ext cx="684600" cy="393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09" name="Google Shape;709;p7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316"/>
        <p:cNvGrpSpPr/>
        <p:nvPr/>
      </p:nvGrpSpPr>
      <p:grpSpPr>
        <a:xfrm>
          <a:off x="0" y="0"/>
          <a:ext cx="0" cy="0"/>
          <a:chOff x="0" y="0"/>
          <a:chExt cx="0" cy="0"/>
        </a:xfrm>
      </p:grpSpPr>
      <p:sp>
        <p:nvSpPr>
          <p:cNvPr id="317" name="Google Shape;317;p38"/>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Flexbox</a:t>
            </a:r>
            <a:endParaRPr/>
          </a:p>
          <a:p>
            <a:pPr marL="0" lvl="0" indent="0" algn="l" rtl="0">
              <a:spcBef>
                <a:spcPts val="0"/>
              </a:spcBef>
              <a:spcAft>
                <a:spcPts val="0"/>
              </a:spcAft>
              <a:buNone/>
            </a:pPr>
            <a:endParaRPr/>
          </a:p>
        </p:txBody>
      </p:sp>
      <p:sp>
        <p:nvSpPr>
          <p:cNvPr id="318" name="Google Shape;318;p38"/>
          <p:cNvSpPr txBox="1">
            <a:spLocks noGrp="1"/>
          </p:cNvSpPr>
          <p:nvPr>
            <p:ph type="body" idx="4294967295"/>
          </p:nvPr>
        </p:nvSpPr>
        <p:spPr>
          <a:xfrm>
            <a:off x="979500" y="1164500"/>
            <a:ext cx="31878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Overview</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This lesson introduces flexbox rules in CSS, allowing for flexible, modern layouts.</a:t>
            </a:r>
            <a:endParaRPr sz="1400">
              <a:solidFill>
                <a:schemeClr val="dk1"/>
              </a:solidFill>
            </a:endParaRPr>
          </a:p>
          <a:p>
            <a:pPr marL="0" lvl="0" indent="0" algn="l" rtl="0">
              <a:spcBef>
                <a:spcPts val="1600"/>
              </a:spcBef>
              <a:spcAft>
                <a:spcPts val="0"/>
              </a:spcAft>
              <a:buClr>
                <a:schemeClr val="dk1"/>
              </a:buClr>
              <a:buSzPts val="1100"/>
              <a:buFont typeface="Arial"/>
              <a:buNone/>
            </a:pPr>
            <a:endParaRPr>
              <a:solidFill>
                <a:schemeClr val="dk1"/>
              </a:solidFill>
            </a:endParaRPr>
          </a:p>
          <a:p>
            <a:pPr marL="0" lvl="0" indent="0" algn="l" rtl="0">
              <a:spcBef>
                <a:spcPts val="1600"/>
              </a:spcBef>
              <a:spcAft>
                <a:spcPts val="1600"/>
              </a:spcAft>
              <a:buNone/>
            </a:pPr>
            <a:endParaRPr/>
          </a:p>
        </p:txBody>
      </p:sp>
      <p:sp>
        <p:nvSpPr>
          <p:cNvPr id="319" name="Google Shape;319;p38"/>
          <p:cNvSpPr txBox="1">
            <a:spLocks noGrp="1"/>
          </p:cNvSpPr>
          <p:nvPr>
            <p:ph type="body" idx="4294967295"/>
          </p:nvPr>
        </p:nvSpPr>
        <p:spPr>
          <a:xfrm>
            <a:off x="4544275" y="1164500"/>
            <a:ext cx="4234500" cy="29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b="1">
                <a:solidFill>
                  <a:schemeClr val="dk1"/>
                </a:solidFill>
              </a:rPr>
              <a:t>Learning Objectives</a:t>
            </a:r>
            <a:endParaRPr sz="1600" b="1">
              <a:solidFill>
                <a:schemeClr val="dk1"/>
              </a:solidFill>
            </a:endParaRPr>
          </a:p>
          <a:p>
            <a:pPr marL="0" lvl="0" indent="0" algn="l" rtl="0">
              <a:spcBef>
                <a:spcPts val="1600"/>
              </a:spcBef>
              <a:spcAft>
                <a:spcPts val="0"/>
              </a:spcAft>
              <a:buClr>
                <a:schemeClr val="dk1"/>
              </a:buClr>
              <a:buSzPts val="1100"/>
              <a:buFont typeface="Arial"/>
              <a:buNone/>
            </a:pPr>
            <a:r>
              <a:rPr lang="en" sz="1400">
                <a:solidFill>
                  <a:schemeClr val="dk1"/>
                </a:solidFill>
              </a:rPr>
              <a:t>In this lesson, students will:</a:t>
            </a:r>
            <a:endParaRPr sz="1400" b="1">
              <a:solidFill>
                <a:schemeClr val="dk1"/>
              </a:solidFill>
            </a:endParaRPr>
          </a:p>
          <a:p>
            <a:pPr marL="457200" lvl="0" indent="-317500" algn="l" rtl="0">
              <a:lnSpc>
                <a:spcPct val="100000"/>
              </a:lnSpc>
              <a:spcBef>
                <a:spcPts val="1600"/>
              </a:spcBef>
              <a:spcAft>
                <a:spcPts val="0"/>
              </a:spcAft>
              <a:buClr>
                <a:schemeClr val="dk1"/>
              </a:buClr>
              <a:buSzPts val="1400"/>
              <a:buChar char="●"/>
            </a:pPr>
            <a:r>
              <a:rPr lang="en" sz="1400">
                <a:solidFill>
                  <a:schemeClr val="dk1"/>
                </a:solidFill>
              </a:rPr>
              <a:t>Use flexbox properties to create responsive layouts.</a:t>
            </a: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en" sz="1400">
                <a:solidFill>
                  <a:schemeClr val="dk1"/>
                </a:solidFill>
              </a:rPr>
              <a:t>Apply flexbox properties to container elements to organize </a:t>
            </a:r>
            <a:r>
              <a:rPr lang="en" sz="1400" b="1">
                <a:solidFill>
                  <a:schemeClr val="dk1"/>
                </a:solidFill>
                <a:latin typeface="Inconsolata"/>
                <a:ea typeface="Inconsolata"/>
                <a:cs typeface="Inconsolata"/>
                <a:sym typeface="Inconsolata"/>
              </a:rPr>
              <a:t>flex-item</a:t>
            </a:r>
            <a:r>
              <a:rPr lang="en" sz="1400">
                <a:solidFill>
                  <a:schemeClr val="dk1"/>
                </a:solidFill>
              </a:rPr>
              <a:t> elements.</a:t>
            </a: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en" sz="1400">
                <a:solidFill>
                  <a:schemeClr val="dk1"/>
                </a:solidFill>
              </a:rPr>
              <a:t>Apply flexbox properties to </a:t>
            </a:r>
            <a:r>
              <a:rPr lang="en" sz="1400" b="1">
                <a:solidFill>
                  <a:schemeClr val="dk1"/>
                </a:solidFill>
                <a:latin typeface="Inconsolata"/>
                <a:ea typeface="Inconsolata"/>
                <a:cs typeface="Inconsolata"/>
                <a:sym typeface="Inconsolata"/>
              </a:rPr>
              <a:t>flex-item</a:t>
            </a:r>
            <a:r>
              <a:rPr lang="en" sz="1400">
                <a:solidFill>
                  <a:schemeClr val="dk1"/>
                </a:solidFill>
                <a:latin typeface="Inconsolata"/>
                <a:ea typeface="Inconsolata"/>
                <a:cs typeface="Inconsolata"/>
                <a:sym typeface="Inconsolata"/>
              </a:rPr>
              <a:t>s</a:t>
            </a:r>
            <a:r>
              <a:rPr lang="en" sz="1400">
                <a:solidFill>
                  <a:schemeClr val="dk1"/>
                </a:solidFill>
              </a:rPr>
              <a:t> to differentiate unique elements.</a:t>
            </a:r>
            <a:br>
              <a:rPr lang="en" sz="1400">
                <a:solidFill>
                  <a:schemeClr val="dk1"/>
                </a:solidFill>
              </a:rPr>
            </a:br>
            <a:endParaRPr sz="1400">
              <a:solidFill>
                <a:schemeClr val="dk1"/>
              </a:solidFill>
            </a:endParaRPr>
          </a:p>
          <a:p>
            <a:pPr marL="0" lvl="0" indent="0" algn="l" rtl="0">
              <a:spcBef>
                <a:spcPts val="0"/>
              </a:spcBef>
              <a:spcAft>
                <a:spcPts val="0"/>
              </a:spcAft>
              <a:buClr>
                <a:schemeClr val="dk1"/>
              </a:buClr>
              <a:buSzPts val="1100"/>
              <a:buFont typeface="Arial"/>
              <a:buNone/>
            </a:pPr>
            <a:r>
              <a:rPr lang="en" sz="1600" b="1">
                <a:solidFill>
                  <a:schemeClr val="dk1"/>
                </a:solidFill>
              </a:rPr>
              <a:t>Duration: </a:t>
            </a:r>
            <a:r>
              <a:rPr lang="en" sz="1600">
                <a:solidFill>
                  <a:schemeClr val="dk1"/>
                </a:solidFill>
              </a:rPr>
              <a:t>180 minutes</a:t>
            </a:r>
            <a:endParaRPr sz="1600">
              <a:solidFill>
                <a:schemeClr val="dk1"/>
              </a:solidFill>
              <a:latin typeface="Arial"/>
              <a:ea typeface="Arial"/>
              <a:cs typeface="Arial"/>
              <a:sym typeface="Arial"/>
            </a:endParaRPr>
          </a:p>
          <a:p>
            <a:pPr marL="0" lvl="0" indent="0" algn="l" rtl="0">
              <a:spcBef>
                <a:spcPts val="1600"/>
              </a:spcBef>
              <a:spcAft>
                <a:spcPts val="1600"/>
              </a:spcAft>
              <a:buNone/>
            </a:pPr>
            <a:endParaRPr b="1">
              <a:solidFill>
                <a:schemeClr val="dk1"/>
              </a:solidFill>
            </a:endParaRPr>
          </a:p>
        </p:txBody>
      </p:sp>
      <p:sp>
        <p:nvSpPr>
          <p:cNvPr id="320" name="Google Shape;320;p3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72"/>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Bottom align children, even if they have different heights.</a:t>
            </a:r>
            <a:endParaRPr/>
          </a:p>
          <a:p>
            <a:pPr marL="0" lvl="0" indent="0" algn="l" rtl="0">
              <a:spcBef>
                <a:spcPts val="1600"/>
              </a:spcBef>
              <a:spcAft>
                <a:spcPts val="1600"/>
              </a:spcAft>
              <a:buNone/>
            </a:pPr>
            <a:r>
              <a:rPr lang="en" b="1">
                <a:latin typeface="Inconsolata"/>
                <a:ea typeface="Inconsolata"/>
                <a:cs typeface="Inconsolata"/>
                <a:sym typeface="Inconsolata"/>
              </a:rPr>
              <a:t>align-items: flex-end;</a:t>
            </a:r>
            <a:endParaRPr>
              <a:latin typeface="Inconsolata"/>
              <a:ea typeface="Inconsolata"/>
              <a:cs typeface="Inconsolata"/>
              <a:sym typeface="Inconsolata"/>
            </a:endParaRPr>
          </a:p>
        </p:txBody>
      </p:sp>
      <p:sp>
        <p:nvSpPr>
          <p:cNvPr id="715" name="Google Shape;715;p7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align-items</a:t>
            </a:r>
            <a:r>
              <a:rPr lang="en"/>
              <a:t> (Cont.)</a:t>
            </a:r>
            <a:endParaRPr/>
          </a:p>
        </p:txBody>
      </p:sp>
      <p:sp>
        <p:nvSpPr>
          <p:cNvPr id="716" name="Google Shape;716;p7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40</a:t>
            </a:fld>
            <a:r>
              <a:rPr lang="en"/>
              <a:t> | © 2020 General Assembly</a:t>
            </a:r>
            <a:endParaRPr/>
          </a:p>
        </p:txBody>
      </p:sp>
      <p:sp>
        <p:nvSpPr>
          <p:cNvPr id="717" name="Google Shape;717;p72"/>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18" name="Google Shape;718;p72"/>
          <p:cNvSpPr/>
          <p:nvPr/>
        </p:nvSpPr>
        <p:spPr>
          <a:xfrm>
            <a:off x="5203250" y="24232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19" name="Google Shape;719;p72"/>
          <p:cNvSpPr/>
          <p:nvPr/>
        </p:nvSpPr>
        <p:spPr>
          <a:xfrm>
            <a:off x="6408000" y="2029657"/>
            <a:ext cx="684600" cy="10842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20" name="Google Shape;720;p72"/>
          <p:cNvSpPr/>
          <p:nvPr/>
        </p:nvSpPr>
        <p:spPr>
          <a:xfrm>
            <a:off x="7612750" y="2684695"/>
            <a:ext cx="684600" cy="393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21" name="Google Shape;721;p7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73"/>
          <p:cNvSpPr txBox="1">
            <a:spLocks noGrp="1"/>
          </p:cNvSpPr>
          <p:nvPr>
            <p:ph type="body" idx="4294967295"/>
          </p:nvPr>
        </p:nvSpPr>
        <p:spPr>
          <a:xfrm>
            <a:off x="457200" y="1143000"/>
            <a:ext cx="37770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Align children by the middle baseline of the text in the child.</a:t>
            </a:r>
            <a:endParaRPr/>
          </a:p>
          <a:p>
            <a:pPr marL="0" lvl="0" indent="0" algn="l" rtl="0">
              <a:spcBef>
                <a:spcPts val="1600"/>
              </a:spcBef>
              <a:spcAft>
                <a:spcPts val="0"/>
              </a:spcAft>
              <a:buNone/>
            </a:pPr>
            <a:r>
              <a:rPr lang="en" b="1" i="1"/>
              <a:t>Note</a:t>
            </a:r>
            <a:r>
              <a:rPr lang="en" i="1"/>
              <a:t>: The orange line is for demonstration only — you won’t see this IRL.</a:t>
            </a:r>
            <a:endParaRPr i="1"/>
          </a:p>
          <a:p>
            <a:pPr marL="0" lvl="0" indent="0" algn="l" rtl="0">
              <a:spcBef>
                <a:spcPts val="1600"/>
              </a:spcBef>
              <a:spcAft>
                <a:spcPts val="1600"/>
              </a:spcAft>
              <a:buNone/>
            </a:pPr>
            <a:r>
              <a:rPr lang="en" b="1">
                <a:latin typeface="Inconsolata"/>
                <a:ea typeface="Inconsolata"/>
                <a:cs typeface="Inconsolata"/>
                <a:sym typeface="Inconsolata"/>
              </a:rPr>
              <a:t>align-items: baseline;</a:t>
            </a:r>
            <a:endParaRPr>
              <a:latin typeface="Inconsolata"/>
              <a:ea typeface="Inconsolata"/>
              <a:cs typeface="Inconsolata"/>
              <a:sym typeface="Inconsolata"/>
            </a:endParaRPr>
          </a:p>
        </p:txBody>
      </p:sp>
      <p:sp>
        <p:nvSpPr>
          <p:cNvPr id="727" name="Google Shape;727;p73"/>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align-items</a:t>
            </a:r>
            <a:r>
              <a:rPr lang="en"/>
              <a:t> (Cont.)</a:t>
            </a:r>
            <a:endParaRPr/>
          </a:p>
        </p:txBody>
      </p:sp>
      <p:sp>
        <p:nvSpPr>
          <p:cNvPr id="728" name="Google Shape;728;p73"/>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41</a:t>
            </a:fld>
            <a:r>
              <a:rPr lang="en"/>
              <a:t> | © 2020 General Assembly</a:t>
            </a:r>
            <a:endParaRPr/>
          </a:p>
        </p:txBody>
      </p:sp>
      <p:sp>
        <p:nvSpPr>
          <p:cNvPr id="729" name="Google Shape;729;p73"/>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30" name="Google Shape;730;p73"/>
          <p:cNvSpPr/>
          <p:nvPr/>
        </p:nvSpPr>
        <p:spPr>
          <a:xfrm>
            <a:off x="5203250" y="1926375"/>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31" name="Google Shape;731;p73"/>
          <p:cNvSpPr/>
          <p:nvPr/>
        </p:nvSpPr>
        <p:spPr>
          <a:xfrm>
            <a:off x="6408000" y="2069850"/>
            <a:ext cx="684600" cy="10842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32" name="Google Shape;732;p73"/>
          <p:cNvSpPr/>
          <p:nvPr/>
        </p:nvSpPr>
        <p:spPr>
          <a:xfrm>
            <a:off x="7612750" y="1926375"/>
            <a:ext cx="684600" cy="539100"/>
          </a:xfrm>
          <a:prstGeom prst="rect">
            <a:avLst/>
          </a:prstGeom>
          <a:solidFill>
            <a:srgbClr val="FFFFFF"/>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cxnSp>
        <p:nvCxnSpPr>
          <p:cNvPr id="733" name="Google Shape;733;p73"/>
          <p:cNvCxnSpPr/>
          <p:nvPr/>
        </p:nvCxnSpPr>
        <p:spPr>
          <a:xfrm>
            <a:off x="5009775" y="2385250"/>
            <a:ext cx="3494400" cy="0"/>
          </a:xfrm>
          <a:prstGeom prst="straightConnector1">
            <a:avLst/>
          </a:prstGeom>
          <a:noFill/>
          <a:ln w="9525" cap="flat" cmpd="sng">
            <a:solidFill>
              <a:srgbClr val="FF9900"/>
            </a:solidFill>
            <a:prstDash val="solid"/>
            <a:round/>
            <a:headEnd type="none" w="med" len="med"/>
            <a:tailEnd type="none" w="med" len="med"/>
          </a:ln>
        </p:spPr>
      </p:cxnSp>
      <p:sp>
        <p:nvSpPr>
          <p:cNvPr id="734" name="Google Shape;734;p73"/>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74"/>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Stretch children to fill the container.</a:t>
            </a:r>
            <a:endParaRPr/>
          </a:p>
          <a:p>
            <a:pPr marL="0" lvl="0" indent="0" algn="l" rtl="0">
              <a:spcBef>
                <a:spcPts val="1600"/>
              </a:spcBef>
              <a:spcAft>
                <a:spcPts val="1600"/>
              </a:spcAft>
              <a:buNone/>
            </a:pPr>
            <a:r>
              <a:rPr lang="en" b="1">
                <a:latin typeface="Inconsolata"/>
                <a:ea typeface="Inconsolata"/>
                <a:cs typeface="Inconsolata"/>
                <a:sym typeface="Inconsolata"/>
              </a:rPr>
              <a:t>align-content: stretch;</a:t>
            </a:r>
            <a:endParaRPr>
              <a:latin typeface="Inconsolata"/>
              <a:ea typeface="Inconsolata"/>
              <a:cs typeface="Inconsolata"/>
              <a:sym typeface="Inconsolata"/>
            </a:endParaRPr>
          </a:p>
        </p:txBody>
      </p:sp>
      <p:sp>
        <p:nvSpPr>
          <p:cNvPr id="740" name="Google Shape;740;p74"/>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align-items</a:t>
            </a:r>
            <a:r>
              <a:rPr lang="en"/>
              <a:t> (Cont.)</a:t>
            </a:r>
            <a:endParaRPr/>
          </a:p>
        </p:txBody>
      </p:sp>
      <p:sp>
        <p:nvSpPr>
          <p:cNvPr id="741" name="Google Shape;741;p74"/>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42</a:t>
            </a:fld>
            <a:r>
              <a:rPr lang="en"/>
              <a:t> | © 2020 General Assembly</a:t>
            </a:r>
            <a:endParaRPr/>
          </a:p>
        </p:txBody>
      </p:sp>
      <p:sp>
        <p:nvSpPr>
          <p:cNvPr id="742" name="Google Shape;742;p74"/>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43" name="Google Shape;743;p74"/>
          <p:cNvSpPr/>
          <p:nvPr/>
        </p:nvSpPr>
        <p:spPr>
          <a:xfrm>
            <a:off x="7612750" y="1413600"/>
            <a:ext cx="684600" cy="1700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44" name="Google Shape;744;p74"/>
          <p:cNvSpPr/>
          <p:nvPr/>
        </p:nvSpPr>
        <p:spPr>
          <a:xfrm>
            <a:off x="6408000" y="1413600"/>
            <a:ext cx="684600" cy="1700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45" name="Google Shape;745;p74"/>
          <p:cNvSpPr/>
          <p:nvPr/>
        </p:nvSpPr>
        <p:spPr>
          <a:xfrm>
            <a:off x="5203250" y="1413600"/>
            <a:ext cx="684600" cy="17004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46" name="Google Shape;746;p74"/>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75"/>
          <p:cNvSpPr txBox="1">
            <a:spLocks noGrp="1"/>
          </p:cNvSpPr>
          <p:nvPr>
            <p:ph type="body" idx="4294967295"/>
          </p:nvPr>
        </p:nvSpPr>
        <p:spPr>
          <a:xfrm>
            <a:off x="457200" y="1059325"/>
            <a:ext cx="8050800" cy="1076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Open up the layout challenge folder and review the PDF.  Build the first two layouts!</a:t>
            </a:r>
            <a:endParaRPr/>
          </a:p>
        </p:txBody>
      </p:sp>
      <p:sp>
        <p:nvSpPr>
          <p:cNvPr id="752" name="Google Shape;752;p75"/>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Layout Challenge Part 1</a:t>
            </a:r>
            <a:endParaRPr/>
          </a:p>
        </p:txBody>
      </p:sp>
      <p:sp>
        <p:nvSpPr>
          <p:cNvPr id="753" name="Google Shape;753;p75"/>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43</a:t>
            </a:fld>
            <a:r>
              <a:rPr lang="en"/>
              <a:t> | © 2020 General Assembly</a:t>
            </a:r>
            <a:endParaRPr/>
          </a:p>
        </p:txBody>
      </p:sp>
      <p:sp>
        <p:nvSpPr>
          <p:cNvPr id="754" name="Google Shape;754;p75"/>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10 minutes</a:t>
            </a:r>
            <a:endParaRPr/>
          </a:p>
        </p:txBody>
      </p:sp>
      <p:sp>
        <p:nvSpPr>
          <p:cNvPr id="755" name="Google Shape;755;p75"/>
          <p:cNvSpPr/>
          <p:nvPr/>
        </p:nvSpPr>
        <p:spPr>
          <a:xfrm>
            <a:off x="753200" y="1995253"/>
            <a:ext cx="3171300" cy="20034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Starter code: </a:t>
            </a:r>
            <a:br>
              <a:rPr lang="en" sz="1600" b="1" dirty="0">
                <a:latin typeface="Proxima Nova"/>
                <a:ea typeface="Proxima Nova"/>
                <a:cs typeface="Proxima Nova"/>
                <a:sym typeface="Proxima Nova"/>
              </a:rPr>
            </a:br>
            <a:endParaRPr lang="en" sz="1600" b="1" dirty="0">
              <a:latin typeface="Proxima Nova"/>
              <a:ea typeface="Proxima Nova"/>
              <a:cs typeface="Proxima Nova"/>
              <a:sym typeface="Proxima Nova"/>
            </a:endParaRPr>
          </a:p>
          <a:p>
            <a:pPr marL="0" lvl="0" indent="0" rtl="0">
              <a:spcBef>
                <a:spcPts val="0"/>
              </a:spcBef>
              <a:spcAft>
                <a:spcPts val="0"/>
              </a:spcAft>
              <a:buNone/>
            </a:pPr>
            <a:r>
              <a:rPr lang="en-US" sz="1600" dirty="0">
                <a:latin typeface="Proxima Nova"/>
                <a:ea typeface="Proxima Nova"/>
                <a:cs typeface="Proxima Nova"/>
                <a:sym typeface="Proxima Nova"/>
              </a:rPr>
              <a:t>Exercises and Homework\Lesson 04\03_layout_challenge\</a:t>
            </a:r>
            <a:r>
              <a:rPr lang="en-US" sz="1600" dirty="0" err="1">
                <a:latin typeface="Proxima Nova"/>
                <a:ea typeface="Proxima Nova"/>
                <a:cs typeface="Proxima Nova"/>
                <a:sym typeface="Proxima Nova"/>
              </a:rPr>
              <a:t>starter_code</a:t>
            </a:r>
            <a:endParaRPr lang="en" sz="1600" dirty="0">
              <a:latin typeface="Proxima Nova"/>
              <a:ea typeface="Proxima Nova"/>
              <a:cs typeface="Proxima Nova"/>
              <a:sym typeface="Proxima Nova"/>
            </a:endParaRPr>
          </a:p>
        </p:txBody>
      </p:sp>
      <p:sp>
        <p:nvSpPr>
          <p:cNvPr id="756" name="Google Shape;756;p75"/>
          <p:cNvSpPr/>
          <p:nvPr/>
        </p:nvSpPr>
        <p:spPr>
          <a:xfrm>
            <a:off x="4238688" y="2673488"/>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5"/>
          <p:cNvSpPr/>
          <p:nvPr/>
        </p:nvSpPr>
        <p:spPr>
          <a:xfrm>
            <a:off x="5219500" y="1995253"/>
            <a:ext cx="3171300" cy="20034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Solution code: </a:t>
            </a:r>
            <a:br>
              <a:rPr lang="en" sz="1600" b="1" dirty="0">
                <a:latin typeface="Proxima Nova"/>
                <a:ea typeface="Proxima Nova"/>
                <a:cs typeface="Proxima Nova"/>
                <a:sym typeface="Proxima Nova"/>
              </a:rPr>
            </a:br>
            <a:endParaRPr lang="en" sz="1600" b="1" dirty="0">
              <a:latin typeface="Proxima Nova"/>
              <a:ea typeface="Proxima Nova"/>
              <a:cs typeface="Proxima Nova"/>
              <a:sym typeface="Proxima Nova"/>
            </a:endParaRPr>
          </a:p>
          <a:p>
            <a:pPr marL="0" lvl="0" indent="0" rtl="0">
              <a:spcBef>
                <a:spcPts val="0"/>
              </a:spcBef>
              <a:spcAft>
                <a:spcPts val="0"/>
              </a:spcAft>
              <a:buNone/>
            </a:pPr>
            <a:r>
              <a:rPr lang="en-US" sz="1600" dirty="0">
                <a:latin typeface="Proxima Nova"/>
                <a:ea typeface="Proxima Nova"/>
                <a:cs typeface="Proxima Nova"/>
                <a:sym typeface="Proxima Nova"/>
              </a:rPr>
              <a:t>Exercises and Homework\Lesson 04\03_layout_challenge</a:t>
            </a:r>
            <a:r>
              <a:rPr lang="en" sz="1600" dirty="0">
                <a:latin typeface="Proxima Nova"/>
                <a:ea typeface="Proxima Nova"/>
                <a:cs typeface="Proxima Nova"/>
                <a:sym typeface="Proxima Nova"/>
              </a:rPr>
              <a:t>\solution_code</a:t>
            </a:r>
            <a:endParaRPr sz="1600" dirty="0">
              <a:latin typeface="Proxima Nova"/>
              <a:ea typeface="Proxima Nova"/>
              <a:cs typeface="Proxima Nova"/>
              <a:sym typeface="Proxima Nov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76"/>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Flex Child Properties Reference</a:t>
            </a:r>
            <a:endParaRPr/>
          </a:p>
        </p:txBody>
      </p:sp>
      <p:sp>
        <p:nvSpPr>
          <p:cNvPr id="763" name="Google Shape;763;p76"/>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77"/>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Change the order in which children render within a row.</a:t>
            </a:r>
            <a:endParaRPr/>
          </a:p>
          <a:p>
            <a:pPr marL="0" marR="0" lvl="0" indent="0" algn="l" rtl="0">
              <a:lnSpc>
                <a:spcPct val="115000"/>
              </a:lnSpc>
              <a:spcBef>
                <a:spcPts val="1600"/>
              </a:spcBef>
              <a:spcAft>
                <a:spcPts val="0"/>
              </a:spcAft>
              <a:buNone/>
            </a:pPr>
            <a:r>
              <a:rPr lang="en" b="1">
                <a:latin typeface="Inconsolata"/>
                <a:ea typeface="Inconsolata"/>
                <a:cs typeface="Inconsolata"/>
                <a:sym typeface="Inconsolata"/>
              </a:rPr>
              <a:t>order: 3;</a:t>
            </a:r>
            <a:endParaRPr b="1">
              <a:latin typeface="Inconsolata"/>
              <a:ea typeface="Inconsolata"/>
              <a:cs typeface="Inconsolata"/>
              <a:sym typeface="Inconsolata"/>
            </a:endParaRPr>
          </a:p>
          <a:p>
            <a:pPr marL="0" marR="0" lvl="0" indent="0" algn="l" rtl="0">
              <a:lnSpc>
                <a:spcPct val="115000"/>
              </a:lnSpc>
              <a:spcBef>
                <a:spcPts val="1600"/>
              </a:spcBef>
              <a:spcAft>
                <a:spcPts val="0"/>
              </a:spcAft>
              <a:buNone/>
            </a:pPr>
            <a:r>
              <a:rPr lang="en" b="1">
                <a:latin typeface="Inconsolata"/>
                <a:ea typeface="Inconsolata"/>
                <a:cs typeface="Inconsolata"/>
                <a:sym typeface="Inconsolata"/>
              </a:rPr>
              <a:t>order: 1;</a:t>
            </a:r>
            <a:endParaRPr b="1">
              <a:latin typeface="Inconsolata"/>
              <a:ea typeface="Inconsolata"/>
              <a:cs typeface="Inconsolata"/>
              <a:sym typeface="Inconsolata"/>
            </a:endParaRPr>
          </a:p>
          <a:p>
            <a:pPr marL="0" marR="0" lvl="0" indent="0" algn="l" rtl="0">
              <a:lnSpc>
                <a:spcPct val="115000"/>
              </a:lnSpc>
              <a:spcBef>
                <a:spcPts val="1600"/>
              </a:spcBef>
              <a:spcAft>
                <a:spcPts val="1600"/>
              </a:spcAft>
              <a:buNone/>
            </a:pPr>
            <a:r>
              <a:rPr lang="en" b="1">
                <a:latin typeface="Inconsolata"/>
                <a:ea typeface="Inconsolata"/>
                <a:cs typeface="Inconsolata"/>
                <a:sym typeface="Inconsolata"/>
              </a:rPr>
              <a:t>order: 2;</a:t>
            </a:r>
            <a:endParaRPr>
              <a:latin typeface="Inconsolata"/>
              <a:ea typeface="Inconsolata"/>
              <a:cs typeface="Inconsolata"/>
              <a:sym typeface="Inconsolata"/>
            </a:endParaRPr>
          </a:p>
        </p:txBody>
      </p:sp>
      <p:sp>
        <p:nvSpPr>
          <p:cNvPr id="769" name="Google Shape;769;p77"/>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order</a:t>
            </a:r>
            <a:endParaRPr>
              <a:latin typeface="Inconsolata"/>
              <a:ea typeface="Inconsolata"/>
              <a:cs typeface="Inconsolata"/>
              <a:sym typeface="Inconsolata"/>
            </a:endParaRPr>
          </a:p>
        </p:txBody>
      </p:sp>
      <p:sp>
        <p:nvSpPr>
          <p:cNvPr id="770" name="Google Shape;770;p7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45</a:t>
            </a:fld>
            <a:r>
              <a:rPr lang="en"/>
              <a:t> | © 2020 General Assembly</a:t>
            </a:r>
            <a:endParaRPr/>
          </a:p>
        </p:txBody>
      </p:sp>
      <p:sp>
        <p:nvSpPr>
          <p:cNvPr id="771" name="Google Shape;771;p77"/>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72" name="Google Shape;772;p77"/>
          <p:cNvSpPr/>
          <p:nvPr/>
        </p:nvSpPr>
        <p:spPr>
          <a:xfrm>
            <a:off x="520325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73" name="Google Shape;773;p77"/>
          <p:cNvSpPr/>
          <p:nvPr/>
        </p:nvSpPr>
        <p:spPr>
          <a:xfrm>
            <a:off x="640799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74" name="Google Shape;774;p77"/>
          <p:cNvSpPr/>
          <p:nvPr/>
        </p:nvSpPr>
        <p:spPr>
          <a:xfrm>
            <a:off x="761275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75" name="Google Shape;775;p77"/>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78"/>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Control the rate at which individual children grow in width across viewports.</a:t>
            </a:r>
            <a:endParaRPr/>
          </a:p>
          <a:p>
            <a:pPr marL="0" marR="0" lvl="0" indent="0" algn="l" rtl="0">
              <a:lnSpc>
                <a:spcPct val="115000"/>
              </a:lnSpc>
              <a:spcBef>
                <a:spcPts val="1600"/>
              </a:spcBef>
              <a:spcAft>
                <a:spcPts val="0"/>
              </a:spcAft>
              <a:buNone/>
            </a:pPr>
            <a:r>
              <a:rPr lang="en" b="1">
                <a:latin typeface="Inconsolata"/>
                <a:ea typeface="Inconsolata"/>
                <a:cs typeface="Inconsolata"/>
                <a:sym typeface="Inconsolata"/>
              </a:rPr>
              <a:t>flex-grow: 2;</a:t>
            </a:r>
            <a:endParaRPr b="1">
              <a:latin typeface="Inconsolata"/>
              <a:ea typeface="Inconsolata"/>
              <a:cs typeface="Inconsolata"/>
              <a:sym typeface="Inconsolata"/>
            </a:endParaRPr>
          </a:p>
          <a:p>
            <a:pPr marL="0" marR="0" lvl="0" indent="0" algn="l" rtl="0">
              <a:lnSpc>
                <a:spcPct val="115000"/>
              </a:lnSpc>
              <a:spcBef>
                <a:spcPts val="1600"/>
              </a:spcBef>
              <a:spcAft>
                <a:spcPts val="0"/>
              </a:spcAft>
              <a:buNone/>
            </a:pPr>
            <a:r>
              <a:rPr lang="en" b="1">
                <a:latin typeface="Inconsolata"/>
                <a:ea typeface="Inconsolata"/>
                <a:cs typeface="Inconsolata"/>
                <a:sym typeface="Inconsolata"/>
              </a:rPr>
              <a:t>flex-grow: 0.5;</a:t>
            </a:r>
            <a:endParaRPr b="1">
              <a:latin typeface="Inconsolata"/>
              <a:ea typeface="Inconsolata"/>
              <a:cs typeface="Inconsolata"/>
              <a:sym typeface="Inconsolata"/>
            </a:endParaRPr>
          </a:p>
          <a:p>
            <a:pPr marL="0" marR="0" lvl="0" indent="0" algn="l" rtl="0">
              <a:lnSpc>
                <a:spcPct val="115000"/>
              </a:lnSpc>
              <a:spcBef>
                <a:spcPts val="1600"/>
              </a:spcBef>
              <a:spcAft>
                <a:spcPts val="1600"/>
              </a:spcAft>
              <a:buNone/>
            </a:pPr>
            <a:r>
              <a:rPr lang="en" b="1">
                <a:latin typeface="Inconsolata"/>
                <a:ea typeface="Inconsolata"/>
                <a:cs typeface="Inconsolata"/>
                <a:sym typeface="Inconsolata"/>
              </a:rPr>
              <a:t>flex-grow: 1;</a:t>
            </a:r>
            <a:endParaRPr>
              <a:latin typeface="Inconsolata"/>
              <a:ea typeface="Inconsolata"/>
              <a:cs typeface="Inconsolata"/>
              <a:sym typeface="Inconsolata"/>
            </a:endParaRPr>
          </a:p>
        </p:txBody>
      </p:sp>
      <p:sp>
        <p:nvSpPr>
          <p:cNvPr id="781" name="Google Shape;781;p78"/>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flex-grow</a:t>
            </a:r>
            <a:endParaRPr>
              <a:latin typeface="Inconsolata"/>
              <a:ea typeface="Inconsolata"/>
              <a:cs typeface="Inconsolata"/>
              <a:sym typeface="Inconsolata"/>
            </a:endParaRPr>
          </a:p>
        </p:txBody>
      </p:sp>
      <p:sp>
        <p:nvSpPr>
          <p:cNvPr id="782" name="Google Shape;782;p78"/>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46</a:t>
            </a:fld>
            <a:r>
              <a:rPr lang="en"/>
              <a:t> | © 2020 General Assembly</a:t>
            </a:r>
            <a:endParaRPr/>
          </a:p>
        </p:txBody>
      </p:sp>
      <p:sp>
        <p:nvSpPr>
          <p:cNvPr id="783" name="Google Shape;783;p78"/>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84" name="Google Shape;784;p78"/>
          <p:cNvSpPr/>
          <p:nvPr/>
        </p:nvSpPr>
        <p:spPr>
          <a:xfrm>
            <a:off x="5055225" y="1946150"/>
            <a:ext cx="10635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85" name="Google Shape;785;p78"/>
          <p:cNvSpPr/>
          <p:nvPr/>
        </p:nvSpPr>
        <p:spPr>
          <a:xfrm>
            <a:off x="6259973" y="1946150"/>
            <a:ext cx="375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86" name="Google Shape;786;p78"/>
          <p:cNvSpPr/>
          <p:nvPr/>
        </p:nvSpPr>
        <p:spPr>
          <a:xfrm>
            <a:off x="6776834"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787" name="Google Shape;787;p78"/>
          <p:cNvSpPr/>
          <p:nvPr/>
        </p:nvSpPr>
        <p:spPr>
          <a:xfrm>
            <a:off x="7602673" y="1946150"/>
            <a:ext cx="8427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p:txBody>
      </p:sp>
      <p:sp>
        <p:nvSpPr>
          <p:cNvPr id="788" name="Google Shape;788;p78"/>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79"/>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works like </a:t>
            </a:r>
            <a:r>
              <a:rPr lang="en" b="1">
                <a:solidFill>
                  <a:schemeClr val="dk1"/>
                </a:solidFill>
                <a:latin typeface="Inconsolata"/>
                <a:ea typeface="Inconsolata"/>
                <a:cs typeface="Inconsolata"/>
                <a:sym typeface="Inconsolata"/>
              </a:rPr>
              <a:t>align-items</a:t>
            </a:r>
            <a:r>
              <a:rPr lang="en"/>
              <a:t> but for an individual child, so you can override on a per-item basis.</a:t>
            </a:r>
            <a:endParaRPr/>
          </a:p>
          <a:p>
            <a:pPr marL="0" lvl="0" indent="0" algn="l" rtl="0">
              <a:lnSpc>
                <a:spcPct val="100000"/>
              </a:lnSpc>
              <a:spcBef>
                <a:spcPts val="1600"/>
              </a:spcBef>
              <a:spcAft>
                <a:spcPts val="0"/>
              </a:spcAft>
              <a:buNone/>
            </a:pPr>
            <a:r>
              <a:rPr lang="en" b="1">
                <a:latin typeface="Inconsolata"/>
                <a:ea typeface="Inconsolata"/>
                <a:cs typeface="Inconsolata"/>
                <a:sym typeface="Inconsolata"/>
              </a:rPr>
              <a:t>align-self: flex-end;</a:t>
            </a:r>
            <a:endParaRPr>
              <a:latin typeface="Inconsolata"/>
              <a:ea typeface="Inconsolata"/>
              <a:cs typeface="Inconsolata"/>
              <a:sym typeface="Inconsolata"/>
            </a:endParaRPr>
          </a:p>
        </p:txBody>
      </p:sp>
      <p:sp>
        <p:nvSpPr>
          <p:cNvPr id="794" name="Google Shape;794;p79"/>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Inconsolata"/>
                <a:ea typeface="Inconsolata"/>
                <a:cs typeface="Inconsolata"/>
                <a:sym typeface="Inconsolata"/>
              </a:rPr>
              <a:t>align-self</a:t>
            </a:r>
            <a:endParaRPr>
              <a:latin typeface="Inconsolata"/>
              <a:ea typeface="Inconsolata"/>
              <a:cs typeface="Inconsolata"/>
              <a:sym typeface="Inconsolata"/>
            </a:endParaRPr>
          </a:p>
        </p:txBody>
      </p:sp>
      <p:sp>
        <p:nvSpPr>
          <p:cNvPr id="795" name="Google Shape;795;p79"/>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47</a:t>
            </a:fld>
            <a:r>
              <a:rPr lang="en"/>
              <a:t> | © 2020 General Assembly</a:t>
            </a:r>
            <a:endParaRPr/>
          </a:p>
        </p:txBody>
      </p:sp>
      <p:sp>
        <p:nvSpPr>
          <p:cNvPr id="796" name="Google Shape;796;p79"/>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797" name="Google Shape;797;p79"/>
          <p:cNvSpPr/>
          <p:nvPr/>
        </p:nvSpPr>
        <p:spPr>
          <a:xfrm>
            <a:off x="520325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p:txBody>
      </p:sp>
      <p:sp>
        <p:nvSpPr>
          <p:cNvPr id="798" name="Google Shape;798;p79"/>
          <p:cNvSpPr/>
          <p:nvPr/>
        </p:nvSpPr>
        <p:spPr>
          <a:xfrm>
            <a:off x="6407994" y="244068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p:txBody>
      </p:sp>
      <p:sp>
        <p:nvSpPr>
          <p:cNvPr id="799" name="Google Shape;799;p79"/>
          <p:cNvSpPr/>
          <p:nvPr/>
        </p:nvSpPr>
        <p:spPr>
          <a:xfrm>
            <a:off x="7612759"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p:txBody>
      </p:sp>
      <p:sp>
        <p:nvSpPr>
          <p:cNvPr id="800" name="Google Shape;800;p7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80"/>
          <p:cNvSpPr txBox="1">
            <a:spLocks noGrp="1"/>
          </p:cNvSpPr>
          <p:nvPr>
            <p:ph type="title"/>
          </p:nvPr>
        </p:nvSpPr>
        <p:spPr>
          <a:xfrm>
            <a:off x="457200" y="1777050"/>
            <a:ext cx="75519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Nested Flexbox Layouts</a:t>
            </a:r>
            <a:endParaRPr/>
          </a:p>
        </p:txBody>
      </p:sp>
      <p:sp>
        <p:nvSpPr>
          <p:cNvPr id="806" name="Google Shape;806;p80"/>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81"/>
          <p:cNvSpPr/>
          <p:nvPr/>
        </p:nvSpPr>
        <p:spPr>
          <a:xfrm rot="-5400000">
            <a:off x="5836050" y="251925"/>
            <a:ext cx="1828500" cy="40335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latin typeface="Proxima Nova"/>
                <a:ea typeface="Proxima Nova"/>
                <a:cs typeface="Proxima Nova"/>
                <a:sym typeface="Proxima Nova"/>
              </a:rPr>
              <a:t> </a:t>
            </a:r>
            <a:endParaRPr sz="1600">
              <a:latin typeface="Proxima Nova"/>
              <a:ea typeface="Proxima Nova"/>
              <a:cs typeface="Proxima Nova"/>
              <a:sym typeface="Proxima Nova"/>
            </a:endParaRPr>
          </a:p>
        </p:txBody>
      </p:sp>
      <p:sp>
        <p:nvSpPr>
          <p:cNvPr id="812" name="Google Shape;812;p81"/>
          <p:cNvSpPr/>
          <p:nvPr/>
        </p:nvSpPr>
        <p:spPr>
          <a:xfrm rot="-5400000">
            <a:off x="6838900" y="1254675"/>
            <a:ext cx="1828500" cy="2028000"/>
          </a:xfrm>
          <a:prstGeom prst="rect">
            <a:avLst/>
          </a:prstGeom>
          <a:solidFill>
            <a:srgbClr val="00A7BD"/>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a:latin typeface="Proxima Nova"/>
              <a:ea typeface="Proxima Nova"/>
              <a:cs typeface="Proxima Nova"/>
              <a:sym typeface="Proxima Nova"/>
            </a:endParaRPr>
          </a:p>
        </p:txBody>
      </p:sp>
      <p:sp>
        <p:nvSpPr>
          <p:cNvPr id="813" name="Google Shape;813;p81"/>
          <p:cNvSpPr txBox="1">
            <a:spLocks noGrp="1"/>
          </p:cNvSpPr>
          <p:nvPr>
            <p:ph type="body" idx="4294967295"/>
          </p:nvPr>
        </p:nvSpPr>
        <p:spPr>
          <a:xfrm>
            <a:off x="457200" y="1143000"/>
            <a:ext cx="4114800" cy="29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nest a flex container inside of a flex container — no problem.</a:t>
            </a:r>
            <a:endParaRPr/>
          </a:p>
          <a:p>
            <a:pPr marL="0" lvl="0" indent="0" algn="l" rtl="0">
              <a:spcBef>
                <a:spcPts val="1600"/>
              </a:spcBef>
              <a:spcAft>
                <a:spcPts val="1600"/>
              </a:spcAft>
              <a:buNone/>
            </a:pPr>
            <a:r>
              <a:rPr lang="en"/>
              <a:t>Flex container properties only adjust their direct children, so you may need several layers of flexing to drill down to further descendent elements!</a:t>
            </a:r>
            <a:endParaRPr/>
          </a:p>
        </p:txBody>
      </p:sp>
      <p:sp>
        <p:nvSpPr>
          <p:cNvPr id="814" name="Google Shape;814;p81"/>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 You Flex Within Flex?</a:t>
            </a:r>
            <a:endParaRPr/>
          </a:p>
        </p:txBody>
      </p:sp>
      <p:sp>
        <p:nvSpPr>
          <p:cNvPr id="815" name="Google Shape;815;p81"/>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49</a:t>
            </a:fld>
            <a:r>
              <a:rPr lang="en"/>
              <a:t> | © 2020 General Assembly</a:t>
            </a:r>
            <a:endParaRPr/>
          </a:p>
        </p:txBody>
      </p:sp>
      <p:sp>
        <p:nvSpPr>
          <p:cNvPr id="816" name="Google Shape;816;p81"/>
          <p:cNvSpPr/>
          <p:nvPr/>
        </p:nvSpPr>
        <p:spPr>
          <a:xfrm>
            <a:off x="4754825"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817" name="Google Shape;817;p81"/>
          <p:cNvSpPr/>
          <p:nvPr/>
        </p:nvSpPr>
        <p:spPr>
          <a:xfrm>
            <a:off x="7410850" y="1946138"/>
            <a:ext cx="684600" cy="684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roxima Nova"/>
              <a:ea typeface="Proxima Nova"/>
              <a:cs typeface="Proxima Nova"/>
              <a:sym typeface="Proxima Nova"/>
            </a:endParaRPr>
          </a:p>
        </p:txBody>
      </p:sp>
      <p:sp>
        <p:nvSpPr>
          <p:cNvPr id="818" name="Google Shape;818;p81"/>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324"/>
        <p:cNvGrpSpPr/>
        <p:nvPr/>
      </p:nvGrpSpPr>
      <p:grpSpPr>
        <a:xfrm>
          <a:off x="0" y="0"/>
          <a:ext cx="0" cy="0"/>
          <a:chOff x="0" y="0"/>
          <a:chExt cx="0" cy="0"/>
        </a:xfrm>
      </p:grpSpPr>
      <p:sp>
        <p:nvSpPr>
          <p:cNvPr id="325" name="Google Shape;325;p39"/>
          <p:cNvSpPr txBox="1">
            <a:spLocks noGrp="1"/>
          </p:cNvSpPr>
          <p:nvPr>
            <p:ph type="title"/>
          </p:nvPr>
        </p:nvSpPr>
        <p:spPr>
          <a:xfrm>
            <a:off x="979500" y="332100"/>
            <a:ext cx="71850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Suggested Agenda</a:t>
            </a:r>
            <a:endParaRPr/>
          </a:p>
          <a:p>
            <a:pPr marL="0" lvl="0" indent="0" algn="l" rtl="0">
              <a:spcBef>
                <a:spcPts val="0"/>
              </a:spcBef>
              <a:spcAft>
                <a:spcPts val="0"/>
              </a:spcAft>
              <a:buNone/>
            </a:pPr>
            <a:endParaRPr/>
          </a:p>
        </p:txBody>
      </p:sp>
      <p:graphicFrame>
        <p:nvGraphicFramePr>
          <p:cNvPr id="326" name="Google Shape;326;p39"/>
          <p:cNvGraphicFramePr/>
          <p:nvPr/>
        </p:nvGraphicFramePr>
        <p:xfrm>
          <a:off x="979488" y="1071652"/>
          <a:ext cx="3000000" cy="3000000"/>
        </p:xfrm>
        <a:graphic>
          <a:graphicData uri="http://schemas.openxmlformats.org/drawingml/2006/table">
            <a:tbl>
              <a:tblPr>
                <a:noFill/>
                <a:tableStyleId>{50A65991-806D-4845-B7CD-65F974F0AF10}</a:tableStyleId>
              </a:tblPr>
              <a:tblGrid>
                <a:gridCol w="1562900">
                  <a:extLst>
                    <a:ext uri="{9D8B030D-6E8A-4147-A177-3AD203B41FA5}">
                      <a16:colId xmlns:a16="http://schemas.microsoft.com/office/drawing/2014/main" val="20000"/>
                    </a:ext>
                  </a:extLst>
                </a:gridCol>
                <a:gridCol w="1766200">
                  <a:extLst>
                    <a:ext uri="{9D8B030D-6E8A-4147-A177-3AD203B41FA5}">
                      <a16:colId xmlns:a16="http://schemas.microsoft.com/office/drawing/2014/main" val="20001"/>
                    </a:ext>
                  </a:extLst>
                </a:gridCol>
                <a:gridCol w="3456150">
                  <a:extLst>
                    <a:ext uri="{9D8B030D-6E8A-4147-A177-3AD203B41FA5}">
                      <a16:colId xmlns:a16="http://schemas.microsoft.com/office/drawing/2014/main" val="20002"/>
                    </a:ext>
                  </a:extLst>
                </a:gridCol>
              </a:tblGrid>
              <a:tr h="557450">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Time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Clr>
                          <a:srgbClr val="000000"/>
                        </a:buClr>
                        <a:buSzPts val="1100"/>
                        <a:buFont typeface="Arial"/>
                        <a:buNone/>
                      </a:pPr>
                      <a:r>
                        <a:rPr lang="en" sz="1000" b="1">
                          <a:solidFill>
                            <a:srgbClr val="FFFFFF"/>
                          </a:solidFill>
                          <a:latin typeface="Proxima Nova"/>
                          <a:ea typeface="Proxima Nova"/>
                          <a:cs typeface="Proxima Nova"/>
                          <a:sym typeface="Proxima Nova"/>
                        </a:rPr>
                        <a:t>Activity</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tc>
                  <a:txBody>
                    <a:bodyPr/>
                    <a:lstStyle/>
                    <a:p>
                      <a:pPr marL="0" lvl="0" indent="0" algn="l" rtl="0">
                        <a:spcBef>
                          <a:spcPts val="0"/>
                        </a:spcBef>
                        <a:spcAft>
                          <a:spcPts val="0"/>
                        </a:spcAft>
                        <a:buNone/>
                      </a:pPr>
                      <a:r>
                        <a:rPr lang="en" sz="1000" b="1">
                          <a:solidFill>
                            <a:srgbClr val="FFFFFF"/>
                          </a:solidFill>
                          <a:latin typeface="Proxima Nova"/>
                          <a:ea typeface="Proxima Nova"/>
                          <a:cs typeface="Proxima Nova"/>
                          <a:sym typeface="Proxima Nova"/>
                        </a:rPr>
                        <a:t>Purpose</a:t>
                      </a:r>
                      <a:endParaRPr sz="1000" b="1">
                        <a:solidFill>
                          <a:srgbClr val="FFFFFF"/>
                        </a:solidFill>
                        <a:latin typeface="Proxima Nova"/>
                        <a:ea typeface="Proxima Nova"/>
                        <a:cs typeface="Proxima Nova"/>
                        <a:sym typeface="Proxima Nova"/>
                      </a:endParaRPr>
                    </a:p>
                  </a:txBody>
                  <a:tcPr marL="91425" marR="91425" marT="91425" marB="91425" anchor="ctr">
                    <a:lnB w="9525" cap="flat" cmpd="sng">
                      <a:solidFill>
                        <a:srgbClr val="9E9E9E"/>
                      </a:solidFill>
                      <a:prstDash val="solid"/>
                      <a:round/>
                      <a:headEnd type="none" w="sm" len="sm"/>
                      <a:tailEnd type="none" w="sm" len="sm"/>
                    </a:lnB>
                    <a:solidFill>
                      <a:srgbClr val="E51B24"/>
                    </a:solidFill>
                  </a:tcPr>
                </a:tc>
                <a:extLst>
                  <a:ext uri="{0D108BD9-81ED-4DB2-BD59-A6C34878D82A}">
                    <a16:rowId xmlns:a16="http://schemas.microsoft.com/office/drawing/2014/main" val="10000"/>
                  </a:ext>
                </a:extLst>
              </a:tr>
              <a:tr h="488550">
                <a:tc>
                  <a:txBody>
                    <a:bodyPr/>
                    <a:lstStyle/>
                    <a:p>
                      <a:pPr marL="0" lvl="0" indent="0" algn="l" rtl="0">
                        <a:spcBef>
                          <a:spcPts val="0"/>
                        </a:spcBef>
                        <a:spcAft>
                          <a:spcPts val="0"/>
                        </a:spcAft>
                        <a:buNone/>
                      </a:pPr>
                      <a:r>
                        <a:rPr lang="en" sz="1000">
                          <a:latin typeface="Proxima Nova"/>
                          <a:ea typeface="Proxima Nova"/>
                          <a:cs typeface="Proxima Nova"/>
                          <a:sym typeface="Proxima Nova"/>
                        </a:rPr>
                        <a:t>0:00–1:15</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Flexbox Instruction/Walk-Through</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Demonstrate flexbox properties using the walk-through code as examples.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88550">
                <a:tc>
                  <a:txBody>
                    <a:bodyPr/>
                    <a:lstStyle/>
                    <a:p>
                      <a:pPr marL="0" lvl="0" indent="0" algn="l" rtl="0">
                        <a:spcBef>
                          <a:spcPts val="0"/>
                        </a:spcBef>
                        <a:spcAft>
                          <a:spcPts val="0"/>
                        </a:spcAft>
                        <a:buNone/>
                      </a:pPr>
                      <a:r>
                        <a:rPr lang="en" sz="1000">
                          <a:latin typeface="Proxima Nova"/>
                          <a:ea typeface="Proxima Nova"/>
                          <a:cs typeface="Proxima Nova"/>
                          <a:sym typeface="Proxima Nova"/>
                        </a:rPr>
                        <a:t>1:15</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1:30</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Nav With Flexbox</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Apply the flexbox parent and child rules to create a navbar. Encourage students to look at the examples from the walk-through if they get stuck — it will be tough going from a length, list-based explanation to actually applying the rules.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88550">
                <a:tc>
                  <a:txBody>
                    <a:bodyPr/>
                    <a:lstStyle/>
                    <a:p>
                      <a:pPr marL="0" lvl="0" indent="0" algn="l" rtl="0">
                        <a:spcBef>
                          <a:spcPts val="0"/>
                        </a:spcBef>
                        <a:spcAft>
                          <a:spcPts val="0"/>
                        </a:spcAft>
                        <a:buNone/>
                      </a:pPr>
                      <a:r>
                        <a:rPr lang="en" sz="1000">
                          <a:latin typeface="Proxima Nova"/>
                          <a:ea typeface="Proxima Nova"/>
                          <a:cs typeface="Proxima Nova"/>
                          <a:sym typeface="Proxima Nova"/>
                        </a:rPr>
                        <a:t>1:30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Children Properties</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Introduce properties applicable to specific children elements in flexbox containers.</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88550">
                <a:tc>
                  <a:txBody>
                    <a:bodyPr/>
                    <a:lstStyle/>
                    <a:p>
                      <a:pPr marL="0" lvl="0" indent="0" algn="l" rtl="0">
                        <a:spcBef>
                          <a:spcPts val="0"/>
                        </a:spcBef>
                        <a:spcAft>
                          <a:spcPts val="0"/>
                        </a:spcAft>
                        <a:buNone/>
                      </a:pPr>
                      <a:r>
                        <a:rPr lang="en" sz="1000">
                          <a:latin typeface="Proxima Nova"/>
                          <a:ea typeface="Proxima Nova"/>
                          <a:cs typeface="Proxima Nova"/>
                          <a:sym typeface="Proxima Nova"/>
                        </a:rPr>
                        <a:t>2:00</a:t>
                      </a:r>
                      <a:r>
                        <a:rPr lang="en" sz="1000">
                          <a:solidFill>
                            <a:schemeClr val="dk1"/>
                          </a:solidFill>
                          <a:latin typeface="Proxima Nova"/>
                          <a:ea typeface="Proxima Nova"/>
                          <a:cs typeface="Proxima Nova"/>
                          <a:sym typeface="Proxima Nova"/>
                        </a:rPr>
                        <a:t>–</a:t>
                      </a:r>
                      <a:r>
                        <a:rPr lang="en" sz="1000">
                          <a:latin typeface="Proxima Nova"/>
                          <a:ea typeface="Proxima Nova"/>
                          <a:cs typeface="Proxima Nova"/>
                          <a:sym typeface="Proxima Nova"/>
                        </a:rPr>
                        <a:t>3:00</a:t>
                      </a:r>
                      <a:endParaRPr sz="10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b="1">
                          <a:latin typeface="Proxima Nova"/>
                          <a:ea typeface="Proxima Nova"/>
                          <a:cs typeface="Proxima Nova"/>
                          <a:sym typeface="Proxima Nova"/>
                        </a:rPr>
                        <a:t>Airbnb Mockup</a:t>
                      </a:r>
                      <a:endParaRPr sz="1000"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000">
                          <a:latin typeface="Proxima Nova"/>
                          <a:ea typeface="Proxima Nova"/>
                          <a:cs typeface="Proxima Nova"/>
                          <a:sym typeface="Proxima Nova"/>
                        </a:rPr>
                        <a:t>Students get a lengthier challenge based on a real-life website from a modern, techy company. </a:t>
                      </a:r>
                      <a:endParaRPr sz="1000">
                        <a:solidFill>
                          <a:srgbClr val="000000"/>
                        </a:solidFill>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
        <p:nvSpPr>
          <p:cNvPr id="327" name="Google Shape;327;p39"/>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82"/>
          <p:cNvSpPr txBox="1"/>
          <p:nvPr/>
        </p:nvSpPr>
        <p:spPr>
          <a:xfrm>
            <a:off x="3061650" y="2375150"/>
            <a:ext cx="2921700" cy="23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Inconsolata"/>
                <a:ea typeface="Inconsolata"/>
                <a:cs typeface="Inconsolata"/>
                <a:sym typeface="Inconsolata"/>
              </a:rPr>
              <a:t>/* css */</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main {</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display: flex;</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a:t>
            </a:r>
            <a:endParaRPr sz="1600" b="1">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section {</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align-items: center;</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display: flex;</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justify-content: center;</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highlight>
                  <a:schemeClr val="accent2"/>
                </a:highlight>
                <a:latin typeface="Inconsolata"/>
                <a:ea typeface="Inconsolata"/>
                <a:cs typeface="Inconsolata"/>
                <a:sym typeface="Inconsolata"/>
              </a:rPr>
              <a: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endParaRPr sz="1600" b="1">
              <a:highlight>
                <a:srgbClr val="FFD966"/>
              </a:highlight>
              <a:latin typeface="Inconsolata"/>
              <a:ea typeface="Inconsolata"/>
              <a:cs typeface="Inconsolata"/>
              <a:sym typeface="Inconsolata"/>
            </a:endParaRPr>
          </a:p>
        </p:txBody>
      </p:sp>
      <p:sp>
        <p:nvSpPr>
          <p:cNvPr id="824" name="Google Shape;824;p82"/>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Nested Flexboxes Require Dual Flex Declarations</a:t>
            </a:r>
            <a:endParaRPr/>
          </a:p>
          <a:p>
            <a:pPr marL="0" lvl="0" indent="0" algn="l" rtl="0">
              <a:spcBef>
                <a:spcPts val="0"/>
              </a:spcBef>
              <a:spcAft>
                <a:spcPts val="0"/>
              </a:spcAft>
              <a:buNone/>
            </a:pPr>
            <a:endParaRPr/>
          </a:p>
        </p:txBody>
      </p:sp>
      <p:sp>
        <p:nvSpPr>
          <p:cNvPr id="825" name="Google Shape;825;p82"/>
          <p:cNvSpPr txBox="1"/>
          <p:nvPr/>
        </p:nvSpPr>
        <p:spPr>
          <a:xfrm>
            <a:off x="509575" y="2375150"/>
            <a:ext cx="2882400" cy="22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Inconsolata"/>
                <a:ea typeface="Inconsolata"/>
                <a:cs typeface="Inconsolata"/>
                <a:sym typeface="Inconsolata"/>
              </a:rPr>
              <a:t>&lt;main&gt;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&lt;section class=”ichi”&gt;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&lt;p&gt;Content&lt;/p&gt;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&lt;/section&gt;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&lt;section class=”ni”&gt;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&lt;p&gt;More content&lt;/p&gt;</a:t>
            </a:r>
            <a:endParaRPr sz="1600" b="1">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  </a:t>
            </a:r>
            <a:r>
              <a:rPr lang="en" sz="1600" b="1">
                <a:highlight>
                  <a:schemeClr val="accent2"/>
                </a:highlight>
                <a:latin typeface="Inconsolata"/>
                <a:ea typeface="Inconsolata"/>
                <a:cs typeface="Inconsolata"/>
                <a:sym typeface="Inconsolata"/>
              </a:rPr>
              <a:t>&lt;/section&gt;</a:t>
            </a:r>
            <a:endParaRPr sz="1600" b="1">
              <a:highlight>
                <a:schemeClr val="accent2"/>
              </a:highlight>
              <a:latin typeface="Inconsolata"/>
              <a:ea typeface="Inconsolata"/>
              <a:cs typeface="Inconsolata"/>
              <a:sym typeface="Inconsolata"/>
            </a:endParaRPr>
          </a:p>
          <a:p>
            <a:pPr marL="0" lvl="0" indent="0" algn="l" rtl="0">
              <a:spcBef>
                <a:spcPts val="0"/>
              </a:spcBef>
              <a:spcAft>
                <a:spcPts val="0"/>
              </a:spcAft>
              <a:buNone/>
            </a:pPr>
            <a:r>
              <a:rPr lang="en" sz="1600" b="1">
                <a:latin typeface="Inconsolata"/>
                <a:ea typeface="Inconsolata"/>
                <a:cs typeface="Inconsolata"/>
                <a:sym typeface="Inconsolata"/>
              </a:rPr>
              <a:t>&lt;/main&gt;</a:t>
            </a:r>
            <a:endParaRPr sz="1600" b="1">
              <a:latin typeface="Inconsolata"/>
              <a:ea typeface="Inconsolata"/>
              <a:cs typeface="Inconsolata"/>
              <a:sym typeface="Inconsolata"/>
            </a:endParaRPr>
          </a:p>
        </p:txBody>
      </p:sp>
      <p:grpSp>
        <p:nvGrpSpPr>
          <p:cNvPr id="826" name="Google Shape;826;p82"/>
          <p:cNvGrpSpPr/>
          <p:nvPr/>
        </p:nvGrpSpPr>
        <p:grpSpPr>
          <a:xfrm>
            <a:off x="509375" y="910411"/>
            <a:ext cx="8125240" cy="1303520"/>
            <a:chOff x="509550" y="975475"/>
            <a:chExt cx="8247300" cy="1878000"/>
          </a:xfrm>
        </p:grpSpPr>
        <p:sp>
          <p:nvSpPr>
            <p:cNvPr id="827" name="Google Shape;827;p82"/>
            <p:cNvSpPr/>
            <p:nvPr/>
          </p:nvSpPr>
          <p:spPr>
            <a:xfrm>
              <a:off x="509550" y="975475"/>
              <a:ext cx="8247300" cy="1878000"/>
            </a:xfrm>
            <a:prstGeom prst="rect">
              <a:avLst/>
            </a:prstGeom>
            <a:solidFill>
              <a:srgbClr val="F3F3F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82"/>
            <p:cNvSpPr/>
            <p:nvPr/>
          </p:nvSpPr>
          <p:spPr>
            <a:xfrm>
              <a:off x="4737925" y="1104475"/>
              <a:ext cx="3816000" cy="1401300"/>
            </a:xfrm>
            <a:prstGeom prst="rect">
              <a:avLst/>
            </a:prstGeom>
            <a:solidFill>
              <a:srgbClr val="FFD966"/>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82"/>
            <p:cNvSpPr/>
            <p:nvPr/>
          </p:nvSpPr>
          <p:spPr>
            <a:xfrm>
              <a:off x="661575" y="1104475"/>
              <a:ext cx="3816000" cy="1423800"/>
            </a:xfrm>
            <a:prstGeom prst="rect">
              <a:avLst/>
            </a:prstGeom>
            <a:solidFill>
              <a:srgbClr val="FFD966"/>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82"/>
            <p:cNvSpPr/>
            <p:nvPr/>
          </p:nvSpPr>
          <p:spPr>
            <a:xfrm>
              <a:off x="5811627" y="1629928"/>
              <a:ext cx="1668600" cy="350400"/>
            </a:xfrm>
            <a:prstGeom prst="rect">
              <a:avLst/>
            </a:prstGeom>
            <a:solidFill>
              <a:srgbClr val="B7B7B7"/>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82"/>
            <p:cNvSpPr/>
            <p:nvPr/>
          </p:nvSpPr>
          <p:spPr>
            <a:xfrm>
              <a:off x="1735275" y="1641166"/>
              <a:ext cx="1668600" cy="350400"/>
            </a:xfrm>
            <a:prstGeom prst="rect">
              <a:avLst/>
            </a:prstGeom>
            <a:solidFill>
              <a:srgbClr val="B7B7B7"/>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82"/>
            <p:cNvSpPr txBox="1"/>
            <p:nvPr/>
          </p:nvSpPr>
          <p:spPr>
            <a:xfrm>
              <a:off x="8148450" y="2430655"/>
              <a:ext cx="6084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main</a:t>
              </a:r>
              <a:endParaRPr>
                <a:latin typeface="Proxima Nova"/>
                <a:ea typeface="Proxima Nova"/>
                <a:cs typeface="Proxima Nova"/>
                <a:sym typeface="Proxima Nova"/>
              </a:endParaRPr>
            </a:p>
          </p:txBody>
        </p:sp>
        <p:sp>
          <p:nvSpPr>
            <p:cNvPr id="833" name="Google Shape;833;p82"/>
            <p:cNvSpPr txBox="1"/>
            <p:nvPr/>
          </p:nvSpPr>
          <p:spPr>
            <a:xfrm>
              <a:off x="3713936" y="2042582"/>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834" name="Google Shape;834;p82"/>
            <p:cNvSpPr txBox="1"/>
            <p:nvPr/>
          </p:nvSpPr>
          <p:spPr>
            <a:xfrm>
              <a:off x="7799700" y="2042594"/>
              <a:ext cx="8109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section</a:t>
              </a:r>
              <a:endParaRPr>
                <a:latin typeface="Proxima Nova"/>
                <a:ea typeface="Proxima Nova"/>
                <a:cs typeface="Proxima Nova"/>
                <a:sym typeface="Proxima Nova"/>
              </a:endParaRPr>
            </a:p>
          </p:txBody>
        </p:sp>
        <p:sp>
          <p:nvSpPr>
            <p:cNvPr id="835" name="Google Shape;835;p82"/>
            <p:cNvSpPr txBox="1"/>
            <p:nvPr/>
          </p:nvSpPr>
          <p:spPr>
            <a:xfrm>
              <a:off x="5811614" y="1653790"/>
              <a:ext cx="2256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836" name="Google Shape;836;p82"/>
            <p:cNvSpPr txBox="1"/>
            <p:nvPr/>
          </p:nvSpPr>
          <p:spPr>
            <a:xfrm>
              <a:off x="1735269" y="1665009"/>
              <a:ext cx="276900" cy="302700"/>
            </a:xfrm>
            <a:prstGeom prst="rect">
              <a:avLst/>
            </a:prstGeom>
            <a:noFill/>
            <a:ln>
              <a:noFill/>
            </a:ln>
          </p:spPr>
          <p:txBody>
            <a:bodyPr spcFirstLastPara="1" wrap="square" lIns="91425" tIns="91425" rIns="91425" bIns="91425" anchor="t" anchorCtr="0">
              <a:noAutofit/>
            </a:bodyPr>
            <a:lstStyle/>
            <a:p>
              <a:pPr marL="0" lvl="0" indent="0" algn="l" rtl="0">
                <a:lnSpc>
                  <a:spcPct val="50000"/>
                </a:lnSpc>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grpSp>
      <p:sp>
        <p:nvSpPr>
          <p:cNvPr id="837" name="Google Shape;837;p82"/>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50</a:t>
            </a:fld>
            <a:r>
              <a:rPr lang="en"/>
              <a:t> | © 2020 General Assembly</a:t>
            </a:r>
            <a:endParaRPr/>
          </a:p>
        </p:txBody>
      </p:sp>
      <p:sp>
        <p:nvSpPr>
          <p:cNvPr id="838" name="Google Shape;838;p82"/>
          <p:cNvSpPr txBox="1"/>
          <p:nvPr/>
        </p:nvSpPr>
        <p:spPr>
          <a:xfrm>
            <a:off x="5983350" y="2375150"/>
            <a:ext cx="2725800" cy="107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Inconsolata"/>
                <a:ea typeface="Inconsolata"/>
                <a:cs typeface="Inconsolata"/>
                <a:sym typeface="Inconsolata"/>
              </a:rPr>
              <a:t>&lt;section&gt;</a:t>
            </a:r>
            <a:r>
              <a:rPr lang="en">
                <a:solidFill>
                  <a:schemeClr val="dk1"/>
                </a:solidFill>
                <a:latin typeface="Proxima Nova"/>
                <a:ea typeface="Proxima Nova"/>
                <a:cs typeface="Proxima Nova"/>
                <a:sym typeface="Proxima Nova"/>
              </a:rPr>
              <a:t> now plays two roles: </a:t>
            </a:r>
            <a:br>
              <a:rPr lang="en">
                <a:solidFill>
                  <a:schemeClr val="dk1"/>
                </a:solidFill>
                <a:latin typeface="Proxima Nova"/>
                <a:ea typeface="Proxima Nova"/>
                <a:cs typeface="Proxima Nova"/>
                <a:sym typeface="Proxima Nova"/>
              </a:rPr>
            </a:br>
            <a:r>
              <a:rPr lang="en">
                <a:solidFill>
                  <a:schemeClr val="dk1"/>
                </a:solidFill>
                <a:latin typeface="Proxima Nova"/>
                <a:ea typeface="Proxima Nova"/>
                <a:cs typeface="Proxima Nova"/>
                <a:sym typeface="Proxima Nova"/>
              </a:rPr>
              <a:t>It’s the child of </a:t>
            </a:r>
            <a:r>
              <a:rPr lang="en" b="1">
                <a:solidFill>
                  <a:schemeClr val="dk1"/>
                </a:solidFill>
                <a:latin typeface="Inconsolata"/>
                <a:ea typeface="Inconsolata"/>
                <a:cs typeface="Inconsolata"/>
                <a:sym typeface="Inconsolata"/>
              </a:rPr>
              <a:t>&lt;main&gt;</a:t>
            </a:r>
            <a:r>
              <a:rPr lang="en">
                <a:solidFill>
                  <a:schemeClr val="dk1"/>
                </a:solidFill>
                <a:latin typeface="Proxima Nova"/>
                <a:ea typeface="Proxima Nova"/>
                <a:cs typeface="Proxima Nova"/>
                <a:sym typeface="Proxima Nova"/>
              </a:rPr>
              <a:t> but also </a:t>
            </a:r>
            <a:br>
              <a:rPr lang="en">
                <a:solidFill>
                  <a:schemeClr val="dk1"/>
                </a:solidFill>
                <a:latin typeface="Proxima Nova"/>
                <a:ea typeface="Proxima Nova"/>
                <a:cs typeface="Proxima Nova"/>
                <a:sym typeface="Proxima Nova"/>
              </a:rPr>
            </a:br>
            <a:r>
              <a:rPr lang="en">
                <a:solidFill>
                  <a:schemeClr val="dk1"/>
                </a:solidFill>
                <a:highlight>
                  <a:schemeClr val="accent2"/>
                </a:highlight>
                <a:latin typeface="Proxima Nova"/>
                <a:ea typeface="Proxima Nova"/>
                <a:cs typeface="Proxima Nova"/>
                <a:sym typeface="Proxima Nova"/>
              </a:rPr>
              <a:t>the parent of &lt;p&gt; elements</a:t>
            </a:r>
            <a:r>
              <a:rPr lang="en">
                <a:solidFill>
                  <a:schemeClr val="dk1"/>
                </a:solidFill>
                <a:latin typeface="Proxima Nova"/>
                <a:ea typeface="Proxima Nova"/>
                <a:cs typeface="Proxima Nova"/>
                <a:sym typeface="Proxima Nova"/>
              </a:rPr>
              <a:t>. </a:t>
            </a:r>
            <a:r>
              <a:rPr lang="en">
                <a:latin typeface="Proxima Nova"/>
                <a:ea typeface="Proxima Nova"/>
                <a:cs typeface="Proxima Nova"/>
                <a:sym typeface="Proxima Nova"/>
              </a:rPr>
              <a:t>When flex is applied to any element — even a flex child — it will control the children directly beneath it. You nest flexboxes indefinitely using this method.</a:t>
            </a:r>
            <a:endParaRPr>
              <a:latin typeface="Proxima Nova"/>
              <a:ea typeface="Proxima Nova"/>
              <a:cs typeface="Proxima Nova"/>
              <a:sym typeface="Proxima Nova"/>
            </a:endParaRPr>
          </a:p>
        </p:txBody>
      </p:sp>
      <p:sp>
        <p:nvSpPr>
          <p:cNvPr id="839" name="Google Shape;839;p82"/>
          <p:cNvSpPr txBox="1">
            <a:spLocks noGrp="1"/>
          </p:cNvSpPr>
          <p:nvPr>
            <p:ph type="body" idx="1"/>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83"/>
          <p:cNvSpPr txBox="1">
            <a:spLocks noGrp="1"/>
          </p:cNvSpPr>
          <p:nvPr>
            <p:ph type="title"/>
          </p:nvPr>
        </p:nvSpPr>
        <p:spPr>
          <a:xfrm>
            <a:off x="908850" y="313238"/>
            <a:ext cx="5009400" cy="459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 sz="2800"/>
              <a:t> Layout Challenge Part 2</a:t>
            </a:r>
            <a:endParaRPr sz="2800" b="0">
              <a:solidFill>
                <a:srgbClr val="000000"/>
              </a:solidFill>
            </a:endParaRPr>
          </a:p>
        </p:txBody>
      </p:sp>
      <p:sp>
        <p:nvSpPr>
          <p:cNvPr id="845" name="Google Shape;845;p83"/>
          <p:cNvSpPr txBox="1"/>
          <p:nvPr/>
        </p:nvSpPr>
        <p:spPr>
          <a:xfrm>
            <a:off x="457200" y="4662725"/>
            <a:ext cx="28605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51</a:t>
            </a:fld>
            <a:r>
              <a:rPr lang="en" sz="900">
                <a:solidFill>
                  <a:srgbClr val="000000"/>
                </a:solidFill>
                <a:latin typeface="Proxima Nova"/>
                <a:ea typeface="Proxima Nova"/>
                <a:cs typeface="Proxima Nova"/>
                <a:sym typeface="Proxima Nova"/>
              </a:rPr>
              <a:t> | © </a:t>
            </a:r>
            <a:r>
              <a:rPr lang="en" sz="900">
                <a:latin typeface="Proxima Nova"/>
                <a:ea typeface="Proxima Nova"/>
                <a:cs typeface="Proxima Nova"/>
                <a:sym typeface="Proxima Nova"/>
              </a:rPr>
              <a:t>2020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sp>
        <p:nvSpPr>
          <p:cNvPr id="846" name="Google Shape;846;p83"/>
          <p:cNvSpPr txBox="1">
            <a:spLocks noGrp="1"/>
          </p:cNvSpPr>
          <p:nvPr>
            <p:ph type="sldNum" idx="12"/>
          </p:nvPr>
        </p:nvSpPr>
        <p:spPr>
          <a:xfrm>
            <a:off x="-51366" y="474990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51</a:t>
            </a:fld>
            <a:endParaRPr/>
          </a:p>
        </p:txBody>
      </p:sp>
      <p:sp>
        <p:nvSpPr>
          <p:cNvPr id="847" name="Google Shape;847;p83"/>
          <p:cNvSpPr txBox="1">
            <a:spLocks noGrp="1"/>
          </p:cNvSpPr>
          <p:nvPr>
            <p:ph type="body" idx="1"/>
          </p:nvPr>
        </p:nvSpPr>
        <p:spPr>
          <a:xfrm>
            <a:off x="457200" y="1143000"/>
            <a:ext cx="8229600" cy="866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Continue with the layout challenge and complete layouts 3, 4, and 5</a:t>
            </a:r>
            <a:endParaRPr/>
          </a:p>
        </p:txBody>
      </p:sp>
      <p:sp>
        <p:nvSpPr>
          <p:cNvPr id="848" name="Google Shape;848;p83"/>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60-90 minutes</a:t>
            </a:r>
            <a:endParaRPr/>
          </a:p>
        </p:txBody>
      </p:sp>
      <p:sp>
        <p:nvSpPr>
          <p:cNvPr id="849" name="Google Shape;849;p83"/>
          <p:cNvSpPr/>
          <p:nvPr/>
        </p:nvSpPr>
        <p:spPr>
          <a:xfrm>
            <a:off x="4238688" y="2744563"/>
            <a:ext cx="666600" cy="393600"/>
          </a:xfrm>
          <a:prstGeom prst="rightArrow">
            <a:avLst>
              <a:gd name="adj1" fmla="val 50000"/>
              <a:gd name="adj2" fmla="val 50000"/>
            </a:avLst>
          </a:prstGeom>
          <a:solidFill>
            <a:srgbClr val="00A7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55;p75">
            <a:extLst>
              <a:ext uri="{FF2B5EF4-FFF2-40B4-BE49-F238E27FC236}">
                <a16:creationId xmlns:a16="http://schemas.microsoft.com/office/drawing/2014/main" id="{990B1293-2D4D-4606-82C9-5EC597CE3081}"/>
              </a:ext>
            </a:extLst>
          </p:cNvPr>
          <p:cNvSpPr/>
          <p:nvPr/>
        </p:nvSpPr>
        <p:spPr>
          <a:xfrm>
            <a:off x="753200" y="1995253"/>
            <a:ext cx="3171300" cy="20034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Starter code: </a:t>
            </a:r>
            <a:br>
              <a:rPr lang="en" sz="1600" b="1" dirty="0">
                <a:latin typeface="Proxima Nova"/>
                <a:ea typeface="Proxima Nova"/>
                <a:cs typeface="Proxima Nova"/>
                <a:sym typeface="Proxima Nova"/>
              </a:rPr>
            </a:br>
            <a:endParaRPr lang="en" sz="1600" b="1" dirty="0">
              <a:latin typeface="Proxima Nova"/>
              <a:ea typeface="Proxima Nova"/>
              <a:cs typeface="Proxima Nova"/>
              <a:sym typeface="Proxima Nova"/>
            </a:endParaRPr>
          </a:p>
          <a:p>
            <a:pPr marL="0" lvl="0" indent="0" rtl="0">
              <a:spcBef>
                <a:spcPts val="0"/>
              </a:spcBef>
              <a:spcAft>
                <a:spcPts val="0"/>
              </a:spcAft>
              <a:buNone/>
            </a:pPr>
            <a:r>
              <a:rPr lang="en-US" sz="1600" dirty="0">
                <a:latin typeface="Proxima Nova"/>
                <a:ea typeface="Proxima Nova"/>
                <a:cs typeface="Proxima Nova"/>
                <a:sym typeface="Proxima Nova"/>
              </a:rPr>
              <a:t>Exercises and Homework\Lesson 04\03_layout_challenge\</a:t>
            </a:r>
            <a:r>
              <a:rPr lang="en-US" sz="1600" dirty="0" err="1">
                <a:latin typeface="Proxima Nova"/>
                <a:ea typeface="Proxima Nova"/>
                <a:cs typeface="Proxima Nova"/>
                <a:sym typeface="Proxima Nova"/>
              </a:rPr>
              <a:t>starter_code</a:t>
            </a:r>
            <a:endParaRPr lang="en" sz="1600" dirty="0">
              <a:latin typeface="Proxima Nova"/>
              <a:ea typeface="Proxima Nova"/>
              <a:cs typeface="Proxima Nova"/>
              <a:sym typeface="Proxima Nova"/>
            </a:endParaRPr>
          </a:p>
        </p:txBody>
      </p:sp>
      <p:sp>
        <p:nvSpPr>
          <p:cNvPr id="11" name="Google Shape;757;p75">
            <a:extLst>
              <a:ext uri="{FF2B5EF4-FFF2-40B4-BE49-F238E27FC236}">
                <a16:creationId xmlns:a16="http://schemas.microsoft.com/office/drawing/2014/main" id="{819FAC7F-75C5-46D1-990B-1CAD17E1BF4E}"/>
              </a:ext>
            </a:extLst>
          </p:cNvPr>
          <p:cNvSpPr/>
          <p:nvPr/>
        </p:nvSpPr>
        <p:spPr>
          <a:xfrm>
            <a:off x="5219500" y="1995253"/>
            <a:ext cx="3171300" cy="2003400"/>
          </a:xfrm>
          <a:prstGeom prst="roundRect">
            <a:avLst>
              <a:gd name="adj" fmla="val 16667"/>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latin typeface="Proxima Nova"/>
                <a:ea typeface="Proxima Nova"/>
                <a:cs typeface="Proxima Nova"/>
                <a:sym typeface="Proxima Nova"/>
              </a:rPr>
              <a:t>Solution code: </a:t>
            </a:r>
            <a:br>
              <a:rPr lang="en" sz="1600" b="1" dirty="0">
                <a:latin typeface="Proxima Nova"/>
                <a:ea typeface="Proxima Nova"/>
                <a:cs typeface="Proxima Nova"/>
                <a:sym typeface="Proxima Nova"/>
              </a:rPr>
            </a:br>
            <a:endParaRPr lang="en" sz="1600" b="1" dirty="0">
              <a:latin typeface="Proxima Nova"/>
              <a:ea typeface="Proxima Nova"/>
              <a:cs typeface="Proxima Nova"/>
              <a:sym typeface="Proxima Nova"/>
            </a:endParaRPr>
          </a:p>
          <a:p>
            <a:pPr marL="0" lvl="0" indent="0" rtl="0">
              <a:spcBef>
                <a:spcPts val="0"/>
              </a:spcBef>
              <a:spcAft>
                <a:spcPts val="0"/>
              </a:spcAft>
              <a:buNone/>
            </a:pPr>
            <a:r>
              <a:rPr lang="en-US" sz="1600" dirty="0">
                <a:latin typeface="Proxima Nova"/>
                <a:ea typeface="Proxima Nova"/>
                <a:cs typeface="Proxima Nova"/>
                <a:sym typeface="Proxima Nova"/>
              </a:rPr>
              <a:t>Exercises and Homework\Lesson 04\03_layout_challenge</a:t>
            </a:r>
            <a:r>
              <a:rPr lang="en" sz="1600" dirty="0">
                <a:latin typeface="Proxima Nova"/>
                <a:ea typeface="Proxima Nova"/>
                <a:cs typeface="Proxima Nova"/>
                <a:sym typeface="Proxima Nova"/>
              </a:rPr>
              <a:t>\solution_code</a:t>
            </a:r>
            <a:endParaRPr sz="1600" dirty="0">
              <a:latin typeface="Proxima Nova"/>
              <a:ea typeface="Proxima Nova"/>
              <a:cs typeface="Proxima Nova"/>
              <a:sym typeface="Proxima Nov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85"/>
          <p:cNvSpPr txBox="1">
            <a:spLocks noGrp="1"/>
          </p:cNvSpPr>
          <p:nvPr>
            <p:ph type="title"/>
          </p:nvPr>
        </p:nvSpPr>
        <p:spPr>
          <a:xfrm>
            <a:off x="457210" y="257255"/>
            <a:ext cx="3393900" cy="578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a:solidFill>
                  <a:srgbClr val="FFFFFF"/>
                </a:solidFill>
              </a:rPr>
              <a:t>Key Takeaways</a:t>
            </a:r>
            <a:endParaRPr>
              <a:solidFill>
                <a:srgbClr val="FFFFFF"/>
              </a:solidFill>
            </a:endParaRPr>
          </a:p>
        </p:txBody>
      </p:sp>
      <p:sp>
        <p:nvSpPr>
          <p:cNvPr id="869" name="Google Shape;869;p85"/>
          <p:cNvSpPr txBox="1">
            <a:spLocks noGrp="1"/>
          </p:cNvSpPr>
          <p:nvPr>
            <p:ph type="title" idx="2"/>
          </p:nvPr>
        </p:nvSpPr>
        <p:spPr>
          <a:xfrm>
            <a:off x="4847170" y="257255"/>
            <a:ext cx="33939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Next Time</a:t>
            </a:r>
            <a:endParaRPr/>
          </a:p>
        </p:txBody>
      </p:sp>
      <p:sp>
        <p:nvSpPr>
          <p:cNvPr id="870" name="Google Shape;870;p85"/>
          <p:cNvSpPr txBox="1">
            <a:spLocks noGrp="1"/>
          </p:cNvSpPr>
          <p:nvPr>
            <p:ph type="subTitle" idx="1"/>
          </p:nvPr>
        </p:nvSpPr>
        <p:spPr>
          <a:xfrm>
            <a:off x="457200" y="1060900"/>
            <a:ext cx="39750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Flex, Don’t Float!</a:t>
            </a:r>
            <a:endParaRPr/>
          </a:p>
        </p:txBody>
      </p:sp>
      <p:sp>
        <p:nvSpPr>
          <p:cNvPr id="871" name="Google Shape;871;p85"/>
          <p:cNvSpPr txBox="1">
            <a:spLocks noGrp="1"/>
          </p:cNvSpPr>
          <p:nvPr>
            <p:ph type="body" idx="3"/>
          </p:nvPr>
        </p:nvSpPr>
        <p:spPr>
          <a:xfrm>
            <a:off x="458325" y="1623875"/>
            <a:ext cx="3334500" cy="28083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Container elements given </a:t>
            </a:r>
            <a:r>
              <a:rPr lang="en" b="1">
                <a:latin typeface="Inconsolata"/>
                <a:ea typeface="Inconsolata"/>
                <a:cs typeface="Inconsolata"/>
                <a:sym typeface="Inconsolata"/>
              </a:rPr>
              <a:t>display: flex</a:t>
            </a:r>
            <a:r>
              <a:rPr lang="en"/>
              <a:t> can arrange their children.</a:t>
            </a:r>
            <a:endParaRPr/>
          </a:p>
          <a:p>
            <a:pPr marL="457200" lvl="0" indent="-342900" algn="l" rtl="0">
              <a:lnSpc>
                <a:spcPct val="100000"/>
              </a:lnSpc>
              <a:spcBef>
                <a:spcPts val="1000"/>
              </a:spcBef>
              <a:spcAft>
                <a:spcPts val="0"/>
              </a:spcAft>
              <a:buSzPts val="1800"/>
              <a:buChar char="●"/>
            </a:pPr>
            <a:r>
              <a:rPr lang="en"/>
              <a:t>Children elements can be given specific flex properties just for them.</a:t>
            </a:r>
            <a:endParaRPr/>
          </a:p>
          <a:p>
            <a:pPr marL="457200" lvl="0" indent="-342900" algn="l" rtl="0">
              <a:lnSpc>
                <a:spcPct val="100000"/>
              </a:lnSpc>
              <a:spcBef>
                <a:spcPts val="1000"/>
              </a:spcBef>
              <a:spcAft>
                <a:spcPts val="1000"/>
              </a:spcAft>
              <a:buSzPts val="1800"/>
              <a:buChar char="●"/>
            </a:pPr>
            <a:r>
              <a:rPr lang="en"/>
              <a:t>Flex always works along one main axis.</a:t>
            </a:r>
            <a:endParaRPr/>
          </a:p>
        </p:txBody>
      </p:sp>
      <p:sp>
        <p:nvSpPr>
          <p:cNvPr id="872" name="Google Shape;872;p85"/>
          <p:cNvSpPr txBox="1">
            <a:spLocks noGrp="1"/>
          </p:cNvSpPr>
          <p:nvPr>
            <p:ph type="subTitle" idx="4"/>
          </p:nvPr>
        </p:nvSpPr>
        <p:spPr>
          <a:xfrm>
            <a:off x="4864075" y="1060900"/>
            <a:ext cx="4017300" cy="315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Layouts in the Second Dimension</a:t>
            </a:r>
            <a:endParaRPr/>
          </a:p>
        </p:txBody>
      </p:sp>
      <p:sp>
        <p:nvSpPr>
          <p:cNvPr id="873" name="Google Shape;873;p85"/>
          <p:cNvSpPr txBox="1">
            <a:spLocks noGrp="1"/>
          </p:cNvSpPr>
          <p:nvPr>
            <p:ph type="body" idx="5"/>
          </p:nvPr>
        </p:nvSpPr>
        <p:spPr>
          <a:xfrm>
            <a:off x="4864075" y="1667225"/>
            <a:ext cx="4103100" cy="28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Complete Homework No. 2</a:t>
            </a:r>
            <a:endParaRPr/>
          </a:p>
          <a:p>
            <a:pPr marL="457200" lvl="0" indent="-342900" algn="l" rtl="0">
              <a:spcBef>
                <a:spcPts val="0"/>
              </a:spcBef>
              <a:spcAft>
                <a:spcPts val="0"/>
              </a:spcAft>
              <a:buSzPts val="1800"/>
              <a:buChar char="●"/>
            </a:pPr>
            <a:r>
              <a:rPr lang="en"/>
              <a:t>CSS Grid is coming up!</a:t>
            </a:r>
            <a:endParaRPr/>
          </a:p>
        </p:txBody>
      </p:sp>
      <p:sp>
        <p:nvSpPr>
          <p:cNvPr id="874" name="Google Shape;874;p85"/>
          <p:cNvSpPr txBox="1">
            <a:spLocks noGrp="1"/>
          </p:cNvSpPr>
          <p:nvPr>
            <p:ph type="sldNum" idx="12"/>
          </p:nvPr>
        </p:nvSpPr>
        <p:spPr>
          <a:xfrm>
            <a:off x="458325" y="4523700"/>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52</a:t>
            </a:fld>
            <a:r>
              <a:rPr lang="en"/>
              <a:t> | © 2020 General Assembly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0"/>
          <p:cNvSpPr txBox="1"/>
          <p:nvPr/>
        </p:nvSpPr>
        <p:spPr>
          <a:xfrm>
            <a:off x="457200" y="1249850"/>
            <a:ext cx="5534700" cy="29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Proxima Nova"/>
                <a:ea typeface="Proxima Nova"/>
                <a:cs typeface="Proxima Nova"/>
                <a:sym typeface="Proxima Nova"/>
              </a:rPr>
              <a:t>In this lesson, you will:</a:t>
            </a:r>
            <a:endParaRPr sz="1800">
              <a:solidFill>
                <a:schemeClr val="dk1"/>
              </a:solidFill>
              <a:latin typeface="Proxima Nova"/>
              <a:ea typeface="Proxima Nova"/>
              <a:cs typeface="Proxima Nova"/>
              <a:sym typeface="Proxima Nova"/>
            </a:endParaRPr>
          </a:p>
          <a:p>
            <a:pPr marL="0" lvl="0" indent="0" algn="l" rtl="0">
              <a:spcBef>
                <a:spcPts val="0"/>
              </a:spcBef>
              <a:spcAft>
                <a:spcPts val="0"/>
              </a:spcAft>
              <a:buClr>
                <a:schemeClr val="dk1"/>
              </a:buClr>
              <a:buSzPts val="2300"/>
              <a:buFont typeface="Helvetica Neue"/>
              <a:buNone/>
            </a:pPr>
            <a:endParaRPr sz="1700" b="1">
              <a:solidFill>
                <a:schemeClr val="dk1"/>
              </a:solidFill>
              <a:latin typeface="Proxima Nova"/>
              <a:ea typeface="Proxima Nova"/>
              <a:cs typeface="Proxima Nova"/>
              <a:sym typeface="Proxima Nova"/>
            </a:endParaRPr>
          </a:p>
          <a:p>
            <a:pPr marL="457200" lvl="0" indent="-330200" algn="l" rtl="0">
              <a:lnSpc>
                <a:spcPct val="115000"/>
              </a:lnSpc>
              <a:spcBef>
                <a:spcPts val="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Use flexbox properties to create responsive layouts.</a:t>
            </a:r>
            <a:endParaRPr sz="1600">
              <a:solidFill>
                <a:schemeClr val="dk1"/>
              </a:solidFill>
              <a:latin typeface="Proxima Nova"/>
              <a:ea typeface="Proxima Nova"/>
              <a:cs typeface="Proxima Nova"/>
              <a:sym typeface="Proxima Nova"/>
            </a:endParaRPr>
          </a:p>
          <a:p>
            <a:pPr marL="457200" lvl="0" indent="-330200" algn="l" rtl="0">
              <a:lnSpc>
                <a:spcPct val="115000"/>
              </a:lnSpc>
              <a:spcBef>
                <a:spcPts val="70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Apply flexbox properties to container elements to organize </a:t>
            </a:r>
            <a:r>
              <a:rPr lang="en" sz="1600" b="1">
                <a:solidFill>
                  <a:schemeClr val="dk1"/>
                </a:solidFill>
                <a:latin typeface="Inconsolata"/>
                <a:ea typeface="Inconsolata"/>
                <a:cs typeface="Inconsolata"/>
                <a:sym typeface="Inconsolata"/>
              </a:rPr>
              <a:t>flex-item</a:t>
            </a:r>
            <a:r>
              <a:rPr lang="en" sz="1600">
                <a:solidFill>
                  <a:schemeClr val="dk1"/>
                </a:solidFill>
                <a:latin typeface="Proxima Nova"/>
                <a:ea typeface="Proxima Nova"/>
                <a:cs typeface="Proxima Nova"/>
                <a:sym typeface="Proxima Nova"/>
              </a:rPr>
              <a:t> elements.</a:t>
            </a:r>
            <a:endParaRPr sz="1600">
              <a:solidFill>
                <a:schemeClr val="dk1"/>
              </a:solidFill>
              <a:latin typeface="Proxima Nova"/>
              <a:ea typeface="Proxima Nova"/>
              <a:cs typeface="Proxima Nova"/>
              <a:sym typeface="Proxima Nova"/>
            </a:endParaRPr>
          </a:p>
          <a:p>
            <a:pPr marL="457200" lvl="0" indent="-330200" algn="l" rtl="0">
              <a:lnSpc>
                <a:spcPct val="115000"/>
              </a:lnSpc>
              <a:spcBef>
                <a:spcPts val="700"/>
              </a:spcBef>
              <a:spcAft>
                <a:spcPts val="0"/>
              </a:spcAft>
              <a:buClr>
                <a:schemeClr val="dk1"/>
              </a:buClr>
              <a:buSzPts val="1600"/>
              <a:buFont typeface="Proxima Nova"/>
              <a:buChar char="●"/>
            </a:pPr>
            <a:r>
              <a:rPr lang="en" sz="1600">
                <a:solidFill>
                  <a:schemeClr val="dk1"/>
                </a:solidFill>
                <a:latin typeface="Proxima Nova"/>
                <a:ea typeface="Proxima Nova"/>
                <a:cs typeface="Proxima Nova"/>
                <a:sym typeface="Proxima Nova"/>
              </a:rPr>
              <a:t>Apply flexbox properties to </a:t>
            </a:r>
            <a:r>
              <a:rPr lang="en" sz="1600" b="1">
                <a:solidFill>
                  <a:schemeClr val="dk1"/>
                </a:solidFill>
                <a:latin typeface="Inconsolata"/>
                <a:ea typeface="Inconsolata"/>
                <a:cs typeface="Inconsolata"/>
                <a:sym typeface="Inconsolata"/>
              </a:rPr>
              <a:t>flex-item</a:t>
            </a:r>
            <a:r>
              <a:rPr lang="en" sz="1600">
                <a:solidFill>
                  <a:schemeClr val="dk1"/>
                </a:solidFill>
                <a:latin typeface="Inconsolata"/>
                <a:ea typeface="Inconsolata"/>
                <a:cs typeface="Inconsolata"/>
                <a:sym typeface="Inconsolata"/>
              </a:rPr>
              <a:t>s</a:t>
            </a:r>
            <a:r>
              <a:rPr lang="en" sz="1600">
                <a:solidFill>
                  <a:schemeClr val="dk1"/>
                </a:solidFill>
                <a:latin typeface="Proxima Nova"/>
                <a:ea typeface="Proxima Nova"/>
                <a:cs typeface="Proxima Nova"/>
                <a:sym typeface="Proxima Nova"/>
              </a:rPr>
              <a:t> to differentiate unique elements.</a:t>
            </a:r>
            <a:endParaRPr sz="1600">
              <a:solidFill>
                <a:schemeClr val="dk1"/>
              </a:solidFill>
              <a:latin typeface="Proxima Nova"/>
              <a:ea typeface="Proxima Nova"/>
              <a:cs typeface="Proxima Nova"/>
              <a:sym typeface="Proxima Nova"/>
            </a:endParaRPr>
          </a:p>
          <a:p>
            <a:pPr marL="0" lvl="0" indent="0" algn="l" rtl="0">
              <a:lnSpc>
                <a:spcPct val="115000"/>
              </a:lnSpc>
              <a:spcBef>
                <a:spcPts val="700"/>
              </a:spcBef>
              <a:spcAft>
                <a:spcPts val="0"/>
              </a:spcAft>
              <a:buClr>
                <a:schemeClr val="dk1"/>
              </a:buClr>
              <a:buSzPts val="1100"/>
              <a:buFont typeface="Arial"/>
              <a:buNone/>
            </a:pPr>
            <a:endParaRPr sz="1600">
              <a:solidFill>
                <a:schemeClr val="dk1"/>
              </a:solidFill>
              <a:latin typeface="Proxima Nova"/>
              <a:ea typeface="Proxima Nova"/>
              <a:cs typeface="Proxima Nova"/>
              <a:sym typeface="Proxima Nova"/>
            </a:endParaRPr>
          </a:p>
          <a:p>
            <a:pPr marL="0" lvl="0" indent="0" algn="l" rtl="0">
              <a:lnSpc>
                <a:spcPct val="115000"/>
              </a:lnSpc>
              <a:spcBef>
                <a:spcPts val="700"/>
              </a:spcBef>
              <a:spcAft>
                <a:spcPts val="700"/>
              </a:spcAft>
              <a:buNone/>
            </a:pPr>
            <a:endParaRPr sz="1800">
              <a:latin typeface="Proxima Nova"/>
              <a:ea typeface="Proxima Nova"/>
              <a:cs typeface="Proxima Nova"/>
              <a:sym typeface="Proxima Nova"/>
            </a:endParaRPr>
          </a:p>
        </p:txBody>
      </p:sp>
      <p:sp>
        <p:nvSpPr>
          <p:cNvPr id="333" name="Google Shape;333;p40"/>
          <p:cNvSpPr txBox="1"/>
          <p:nvPr/>
        </p:nvSpPr>
        <p:spPr>
          <a:xfrm>
            <a:off x="457200" y="4662725"/>
            <a:ext cx="23721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900">
                <a:solidFill>
                  <a:srgbClr val="000000"/>
                </a:solidFill>
                <a:latin typeface="Proxima Nova"/>
                <a:ea typeface="Proxima Nova"/>
                <a:cs typeface="Proxima Nova"/>
                <a:sym typeface="Proxima Nova"/>
              </a:rPr>
              <a:t>6</a:t>
            </a:fld>
            <a:r>
              <a:rPr lang="en" sz="900">
                <a:solidFill>
                  <a:srgbClr val="000000"/>
                </a:solidFill>
                <a:latin typeface="Proxima Nova"/>
                <a:ea typeface="Proxima Nova"/>
                <a:cs typeface="Proxima Nova"/>
                <a:sym typeface="Proxima Nova"/>
              </a:rPr>
              <a:t> | © 20</a:t>
            </a:r>
            <a:r>
              <a:rPr lang="en" sz="900">
                <a:latin typeface="Proxima Nova"/>
                <a:ea typeface="Proxima Nova"/>
                <a:cs typeface="Proxima Nova"/>
                <a:sym typeface="Proxima Nova"/>
              </a:rPr>
              <a:t>20</a:t>
            </a:r>
            <a:r>
              <a:rPr lang="en" sz="900">
                <a:solidFill>
                  <a:srgbClr val="000000"/>
                </a:solidFill>
                <a:latin typeface="Proxima Nova"/>
                <a:ea typeface="Proxima Nova"/>
                <a:cs typeface="Proxima Nova"/>
                <a:sym typeface="Proxima Nova"/>
              </a:rPr>
              <a:t> General Assembly</a:t>
            </a:r>
            <a:endParaRPr sz="900">
              <a:solidFill>
                <a:srgbClr val="000000"/>
              </a:solidFill>
              <a:latin typeface="Proxima Nova"/>
              <a:ea typeface="Proxima Nova"/>
              <a:cs typeface="Proxima Nova"/>
              <a:sym typeface="Proxima Nova"/>
            </a:endParaRPr>
          </a:p>
        </p:txBody>
      </p:sp>
      <p:pic>
        <p:nvPicPr>
          <p:cNvPr id="334" name="Google Shape;334;p40"/>
          <p:cNvPicPr preferRelativeResize="0"/>
          <p:nvPr/>
        </p:nvPicPr>
        <p:blipFill>
          <a:blip r:embed="rId3">
            <a:alphaModFix/>
          </a:blip>
          <a:stretch>
            <a:fillRect/>
          </a:stretch>
        </p:blipFill>
        <p:spPr>
          <a:xfrm>
            <a:off x="6302320" y="1133463"/>
            <a:ext cx="1819968" cy="2561116"/>
          </a:xfrm>
          <a:prstGeom prst="rect">
            <a:avLst/>
          </a:prstGeom>
          <a:noFill/>
          <a:ln>
            <a:noFill/>
          </a:ln>
        </p:spPr>
      </p:pic>
      <p:sp>
        <p:nvSpPr>
          <p:cNvPr id="335" name="Google Shape;335;p40"/>
          <p:cNvSpPr txBox="1">
            <a:spLocks noGrp="1"/>
          </p:cNvSpPr>
          <p:nvPr>
            <p:ph type="title"/>
          </p:nvPr>
        </p:nvSpPr>
        <p:spPr>
          <a:xfrm>
            <a:off x="457200" y="28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Today’s Learning Objectives</a:t>
            </a:r>
            <a:endParaRPr/>
          </a:p>
        </p:txBody>
      </p:sp>
      <p:sp>
        <p:nvSpPr>
          <p:cNvPr id="336" name="Google Shape;336;p40"/>
          <p:cNvSpPr txBox="1">
            <a:spLocks noGrp="1"/>
          </p:cNvSpPr>
          <p:nvPr>
            <p:ph type="body" idx="2"/>
          </p:nvPr>
        </p:nvSpPr>
        <p:spPr>
          <a:xfrm>
            <a:off x="4572000" y="4712925"/>
            <a:ext cx="36918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37" name="Google Shape;337;p40"/>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r>
              <a:rPr lang="en"/>
              <a:t> | © 2020 General Assembly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title"/>
          </p:nvPr>
        </p:nvSpPr>
        <p:spPr>
          <a:xfrm>
            <a:off x="457200" y="1777050"/>
            <a:ext cx="80145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Warm-Up!</a:t>
            </a:r>
            <a:endParaRPr sz="3600" dirty="0"/>
          </a:p>
        </p:txBody>
      </p:sp>
      <p:sp>
        <p:nvSpPr>
          <p:cNvPr id="343" name="Google Shape;343;p41"/>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extLst>
      <p:ext uri="{BB962C8B-B14F-4D97-AF65-F5344CB8AC3E}">
        <p14:creationId xmlns:p14="http://schemas.microsoft.com/office/powerpoint/2010/main" val="1699768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77"/>
          <p:cNvSpPr txBox="1">
            <a:spLocks noGrp="1"/>
          </p:cNvSpPr>
          <p:nvPr>
            <p:ph type="title"/>
          </p:nvPr>
        </p:nvSpPr>
        <p:spPr>
          <a:xfrm>
            <a:off x="908850" y="237038"/>
            <a:ext cx="5009400" cy="4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Practicing the Box Model</a:t>
            </a:r>
            <a:endParaRPr/>
          </a:p>
        </p:txBody>
      </p:sp>
      <p:sp>
        <p:nvSpPr>
          <p:cNvPr id="705" name="Google Shape;705;p77"/>
          <p:cNvSpPr txBox="1">
            <a:spLocks noGrp="1"/>
          </p:cNvSpPr>
          <p:nvPr>
            <p:ph type="body" idx="1"/>
          </p:nvPr>
        </p:nvSpPr>
        <p:spPr>
          <a:xfrm>
            <a:off x="457200" y="1143000"/>
            <a:ext cx="8349000" cy="293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dirty="0"/>
              <a:t>Use what you have learned about the box model and selectors to create a style guide</a:t>
            </a:r>
            <a:endParaRPr dirty="0"/>
          </a:p>
          <a:p>
            <a:pPr marL="457200" lvl="0" indent="-342900" algn="l" rtl="0">
              <a:spcBef>
                <a:spcPts val="1000"/>
              </a:spcBef>
              <a:spcAft>
                <a:spcPts val="0"/>
              </a:spcAft>
              <a:buSzPts val="1800"/>
              <a:buAutoNum type="arabicPeriod"/>
            </a:pPr>
            <a:r>
              <a:rPr lang="en" dirty="0"/>
              <a:t>Style guides are critical to all large scale projects</a:t>
            </a:r>
            <a:endParaRPr dirty="0"/>
          </a:p>
          <a:p>
            <a:pPr marL="457200" lvl="0" indent="-342900" algn="l" rtl="0">
              <a:spcBef>
                <a:spcPts val="1000"/>
              </a:spcBef>
              <a:spcAft>
                <a:spcPts val="0"/>
              </a:spcAft>
              <a:buSzPts val="1800"/>
              <a:buAutoNum type="arabicPeriod"/>
            </a:pPr>
            <a:r>
              <a:rPr lang="en" dirty="0"/>
              <a:t>Open the project folder starter code: </a:t>
            </a:r>
            <a:br>
              <a:rPr lang="en" dirty="0"/>
            </a:br>
            <a:r>
              <a:rPr lang="en-US" b="1" dirty="0"/>
              <a:t>Exercises and Homework\Lesson 04\01 Nested Selectors Style Guide</a:t>
            </a:r>
            <a:endParaRPr lang="en-US" b="1" u="sng" dirty="0">
              <a:solidFill>
                <a:schemeClr val="hlink"/>
              </a:solidFill>
            </a:endParaRPr>
          </a:p>
          <a:p>
            <a:pPr marL="457200" lvl="0" indent="-342900" algn="l" rtl="0">
              <a:spcBef>
                <a:spcPts val="1000"/>
              </a:spcBef>
              <a:spcAft>
                <a:spcPts val="1000"/>
              </a:spcAft>
              <a:buSzPts val="1800"/>
              <a:buAutoNum type="arabicPeriod"/>
            </a:pPr>
            <a:r>
              <a:rPr lang="en-US" dirty="0"/>
              <a:t>The README.md file contains a list of necessary styles</a:t>
            </a:r>
          </a:p>
        </p:txBody>
      </p:sp>
      <p:sp>
        <p:nvSpPr>
          <p:cNvPr id="706" name="Google Shape;706;p77"/>
          <p:cNvSpPr txBox="1">
            <a:spLocks noGrp="1"/>
          </p:cNvSpPr>
          <p:nvPr>
            <p:ph type="subTitle" idx="2"/>
          </p:nvPr>
        </p:nvSpPr>
        <p:spPr>
          <a:xfrm>
            <a:off x="7003805" y="211738"/>
            <a:ext cx="1336200" cy="328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60 minutes</a:t>
            </a:r>
            <a:endParaRPr/>
          </a:p>
        </p:txBody>
      </p:sp>
      <p:sp>
        <p:nvSpPr>
          <p:cNvPr id="707" name="Google Shape;707;p77"/>
          <p:cNvSpPr txBox="1">
            <a:spLocks noGrp="1"/>
          </p:cNvSpPr>
          <p:nvPr>
            <p:ph type="sldNum" idx="12"/>
          </p:nvPr>
        </p:nvSpPr>
        <p:spPr>
          <a:xfrm>
            <a:off x="457200" y="4662725"/>
            <a:ext cx="23721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r>
              <a:rPr lang="en"/>
              <a:t> | © 2020 General Assembly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title"/>
          </p:nvPr>
        </p:nvSpPr>
        <p:spPr>
          <a:xfrm>
            <a:off x="457200" y="1777050"/>
            <a:ext cx="8014500" cy="15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CSS: </a:t>
            </a:r>
            <a:r>
              <a:rPr lang="en"/>
              <a:t>Layout Introduction</a:t>
            </a:r>
            <a:endParaRPr sz="3600"/>
          </a:p>
        </p:txBody>
      </p:sp>
      <p:sp>
        <p:nvSpPr>
          <p:cNvPr id="343" name="Google Shape;343;p41"/>
          <p:cNvSpPr txBox="1">
            <a:spLocks noGrp="1"/>
          </p:cNvSpPr>
          <p:nvPr>
            <p:ph type="subTitle" idx="1"/>
          </p:nvPr>
        </p:nvSpPr>
        <p:spPr>
          <a:xfrm>
            <a:off x="502325" y="1221643"/>
            <a:ext cx="7457700" cy="41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Front-End Web Development</a:t>
            </a:r>
            <a:endParaRPr/>
          </a:p>
        </p:txBody>
      </p:sp>
    </p:spTree>
  </p:cSld>
  <p:clrMapOvr>
    <a:masterClrMapping/>
  </p:clrMapOvr>
</p:sld>
</file>

<file path=ppt/theme/theme1.xml><?xml version="1.0" encoding="utf-8"?>
<a:theme xmlns:a="http://schemas.openxmlformats.org/drawingml/2006/main"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3482</Words>
  <Application>Microsoft Office PowerPoint</Application>
  <PresentationFormat>On-screen Show (16:9)</PresentationFormat>
  <Paragraphs>500</Paragraphs>
  <Slides>53</Slides>
  <Notes>53</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Proxima Nova</vt:lpstr>
      <vt:lpstr>Arial</vt:lpstr>
      <vt:lpstr>Helvetica Neue</vt:lpstr>
      <vt:lpstr>Inconsolata</vt:lpstr>
      <vt:lpstr>Courier New</vt:lpstr>
      <vt:lpstr>Oswald</vt:lpstr>
      <vt:lpstr>GA Curriculum Template (7.20)</vt:lpstr>
      <vt:lpstr>Flexbox</vt:lpstr>
      <vt:lpstr>Lesson 04 Change Log FEWD 3.1–3.2</vt:lpstr>
      <vt:lpstr>Pre-Class Materials and Preparation </vt:lpstr>
      <vt:lpstr>Flexbox </vt:lpstr>
      <vt:lpstr>Suggested Agenda </vt:lpstr>
      <vt:lpstr>Today’s Learning Objectives</vt:lpstr>
      <vt:lpstr>Warm-Up!</vt:lpstr>
      <vt:lpstr>Practicing the Box Model</vt:lpstr>
      <vt:lpstr>CSS: Layout Introduction</vt:lpstr>
      <vt:lpstr>Tables</vt:lpstr>
      <vt:lpstr>Floats</vt:lpstr>
      <vt:lpstr>The Problem With Floats</vt:lpstr>
      <vt:lpstr>PowerPoint Presentation</vt:lpstr>
      <vt:lpstr>How Does Flexbox Work?</vt:lpstr>
      <vt:lpstr>Key Idea: Remember the DOM Tree</vt:lpstr>
      <vt:lpstr>We Can Visualize our HTML</vt:lpstr>
      <vt:lpstr>Flexbox Goes on the Parent Element</vt:lpstr>
      <vt:lpstr>Children (Items)</vt:lpstr>
      <vt:lpstr>display: flex; in Action</vt:lpstr>
      <vt:lpstr>What Didn’t Happen in This Example  </vt:lpstr>
      <vt:lpstr>When Building Flexbox Layouts...</vt:lpstr>
      <vt:lpstr>Flexbox Gives You Control Over Alignment</vt:lpstr>
      <vt:lpstr>Flexbox Positioning</vt:lpstr>
      <vt:lpstr> Flexing Our Layout Muscles</vt:lpstr>
      <vt:lpstr>Flex Parent Properties Reference</vt:lpstr>
      <vt:lpstr>flex-direction</vt:lpstr>
      <vt:lpstr>flex-direction (Cont.)</vt:lpstr>
      <vt:lpstr>flex-direction (Cont.)</vt:lpstr>
      <vt:lpstr>flex-direction (Cont.)</vt:lpstr>
      <vt:lpstr>flex-wrap</vt:lpstr>
      <vt:lpstr>flex-wrap (Cont.)</vt:lpstr>
      <vt:lpstr>flex-wrap (Cont.)</vt:lpstr>
      <vt:lpstr>justify-content</vt:lpstr>
      <vt:lpstr>justify-content (Cont.)</vt:lpstr>
      <vt:lpstr>justify-content (Cont.)</vt:lpstr>
      <vt:lpstr>justify-content (Cont.)</vt:lpstr>
      <vt:lpstr>justify-content (Cont.)</vt:lpstr>
      <vt:lpstr>align-items</vt:lpstr>
      <vt:lpstr>align-items (Cont.)</vt:lpstr>
      <vt:lpstr>align-items (Cont.)</vt:lpstr>
      <vt:lpstr>align-items (Cont.)</vt:lpstr>
      <vt:lpstr>align-items (Cont.)</vt:lpstr>
      <vt:lpstr>Layout Challenge Part 1</vt:lpstr>
      <vt:lpstr>Flex Child Properties Reference</vt:lpstr>
      <vt:lpstr>order</vt:lpstr>
      <vt:lpstr>flex-grow</vt:lpstr>
      <vt:lpstr>align-self</vt:lpstr>
      <vt:lpstr>Nested Flexbox Layouts</vt:lpstr>
      <vt:lpstr>Can You Flex Within Flex?</vt:lpstr>
      <vt:lpstr>Nested Flexboxes Require Dual Flex Declarations </vt:lpstr>
      <vt:lpstr> Layout Challenge Part 2</vt:lpstr>
      <vt:lpstr>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Flexbox</dc:title>
  <cp:lastModifiedBy>Tor Johnson</cp:lastModifiedBy>
  <cp:revision>2</cp:revision>
  <dcterms:modified xsi:type="dcterms:W3CDTF">2022-01-27T22:49:31Z</dcterms:modified>
</cp:coreProperties>
</file>