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11" r:id="rId51"/>
  </p:sldIdLst>
  <p:sldSz cx="9144000" cy="5143500" type="screen16x9"/>
  <p:notesSz cx="6858000" cy="9144000"/>
  <p:embeddedFontLst>
    <p:embeddedFont>
      <p:font typeface="Helvetica Neue"/>
      <p:regular r:id="rId53"/>
      <p:bold r:id="rId54"/>
      <p:italic r:id="rId55"/>
      <p:boldItalic r:id="rId56"/>
    </p:embeddedFont>
    <p:embeddedFont>
      <p:font typeface="Inconsolata" pitchFamily="1" charset="0"/>
      <p:regular r:id="rId57"/>
      <p:bold r:id="rId58"/>
    </p:embeddedFont>
    <p:embeddedFont>
      <p:font typeface="Oswald" panose="00000800000000000000" pitchFamily="2" charset="0"/>
      <p:regular r:id="rId59"/>
      <p:bold r:id="rId60"/>
    </p:embeddedFont>
    <p:embeddedFont>
      <p:font typeface="Proxima Nova"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735">
          <p15:clr>
            <a:srgbClr val="9AA0A6"/>
          </p15:clr>
        </p15:guide>
        <p15:guide id="6" pos="3211">
          <p15:clr>
            <a:srgbClr val="9AA0A6"/>
          </p15:clr>
        </p15:guide>
        <p15:guide id="7" orient="horz" pos="2573">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91800C-975C-411F-AEBC-61F4FE37F517}">
  <a:tblStyle styleId="{E391800C-975C-411F-AEBC-61F4FE37F5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08" y="1146"/>
      </p:cViewPr>
      <p:guideLst>
        <p:guide orient="horz" pos="93"/>
        <p:guide pos="130"/>
        <p:guide orient="horz" pos="2914"/>
        <p:guide pos="5649"/>
        <p:guide orient="horz" pos="735"/>
        <p:guide pos="3211"/>
        <p:guide orient="horz" pos="2573"/>
        <p:guide pos="4709"/>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depen.io/GAmarketing/pen/YzzJRR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edium.com/youstart-labs/beginners-guide-to-choose-between-css-grid-and-flexbox-783005dd2412"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codepen.io/jkeohan/pen/wbMNbP"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codepen.io/jkeohan/pen/yWNxmE?editors=0100"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codepen.io/jkeohan/pen/wbMNbP"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codepen.io/jkeohan/pen/yWNxmE?editors=0100"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depen.io/GAmarketing/pen/YzzJRR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1ac603c22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1ac603c22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Work through this example with the class (this should be a 20–30-minute exercise).</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Solution: </a:t>
            </a:r>
            <a:r>
              <a:rPr lang="en" u="sng">
                <a:solidFill>
                  <a:schemeClr val="hlink"/>
                </a:solidFill>
                <a:hlinkClick r:id="rId3"/>
              </a:rPr>
              <a:t>https://codepen.io/GAmarketing/pen/YzzJRRM</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c1436eed9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c1436eed9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f9b87f5bf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6f9b87f5bf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After years of struggling with floats, clears, position, and margin tricks, most developers would give anything to just be able to set up a grid and say: “Each of these takes up a third of a page.” Now we can, but it took a long time to get here!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f9b87f5bf_0_1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f9b87f5bf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Reinforce the idea that there are multiple ways of achieving the same goal, and knowing the best use case for a given technique is just as important as knowing the technique itself. Grid isn’t always the best answer, and neither is flexbox! Discuss the pros and cons of each of the three tools.</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In order to convey that both Grid and flexbox complement each other but that one is used for layout (Grid) and the other for content (flexbox) review, this article with the class: </a:t>
            </a:r>
            <a:r>
              <a:rPr lang="en" u="sng">
                <a:solidFill>
                  <a:schemeClr val="hlink"/>
                </a:solidFill>
                <a:hlinkClick r:id="rId3"/>
              </a:rPr>
              <a:t>https://medium.com/youstart-labs/beginners-guide-to-choose-between-css-grid-and-flexbox-783005dd2412</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9b87f5bf_0_1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9b87f5bf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Remind students of the terms “main axis” and “cross axis.”</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f9b87f5bf_0_1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f9b87f5bf_0_1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d1614b03c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d1614b03c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6f9b87f5bf_0_2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6f9b87f5bf_0_2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 good opportunity to bring up (again) the importance of container elements in HTML. Even if we can’t see them, they are vital for layouts and building in specific cascading styles. You can translate “natively responsive” into more accessible languages, or ask students what they think it means (“The Grid squares scale in size with browser size.”).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6c1436eed9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6c1436eed9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f1b8ee5d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f1b8ee5d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8ba73708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8ba737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6f9b87f5bf_0_20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6f9b87f5bf_0_2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6f9b87f5bf_0_20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6f9b87f5bf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should remind you of… flexbox! </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f9b87f5bf_0_2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f9b87f5bf_0_2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“Measure twice, code once” when it comes to layouts and overarching schemes for code. Details are easy to change, but deciding on the overall structure will tie you to specific decisions that will be hard to undo without changing tons of code in many places.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6c1436eed9_0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6c1436eed9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f1b8ee5d57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f1b8ee5d57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f1b8ee5d57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f1b8ee5d5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f1b8ee5d57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f1b8ee5d57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6f9b87f5bf_0_3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6f9b87f5bf_0_3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 this CodePen example, a question is raised: Why is the first row larger than the rest? This is the issue with defining the row height explicitly. Comment out the </a:t>
            </a:r>
            <a:r>
              <a:rPr lang="en" b="1">
                <a:solidFill>
                  <a:schemeClr val="dk1"/>
                </a:solidFill>
                <a:latin typeface="Courier New"/>
                <a:ea typeface="Courier New"/>
                <a:cs typeface="Courier New"/>
                <a:sym typeface="Courier New"/>
              </a:rPr>
              <a:t>grid-template-rows</a:t>
            </a:r>
            <a:r>
              <a:rPr lang="en">
                <a:solidFill>
                  <a:schemeClr val="dk1"/>
                </a:solidFill>
              </a:rPr>
              <a:t> and show that this “bug” gets fixed by letting the browser implicitly define rows. This is a good transition into the next topic.</a:t>
            </a:r>
            <a:endParaRPr b="1">
              <a:solidFill>
                <a:schemeClr val="dk1"/>
              </a:solidFill>
              <a:highlight>
                <a:srgbClr val="FFFF00"/>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744d3b53ec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744d3b53ec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Lead the class through this.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744d3b53ec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744d3b53e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c1436eed9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c1436eed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f9b87f5bf_0_2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f9b87f5bf_0_2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Try demonstrating “css define grid row height for implicit rows” as a search phrase for this question. At about this point, start encouraging students to research their questions and try out the specific answers that come back. The whole “teach a person to fish” concept can be brought up.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6f9b87f5bf_0_2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6f9b87f5bf_0_2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can let the content determine the height as an alternative to explicitly defining it.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44d3b53ec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44d3b5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an example and is meant only to convey implicit tracks.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744d3b53ec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744d3b53ec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6f9b87f5bf_0_2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6f9b87f5bf_0_2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6f9b87f5bf_0_2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6f9b87f5bf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744d3b53ec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744d3b53ec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f9b87f5bf_0_27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6f9b87f5bf_0_2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6f9b87f5bf_0_2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6f9b87f5bf_0_2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should remind you of the box model properties: One value for margin is all sides, two values is vertical/horizontal, and four values sets TRBL directions. Identifying common patterns is vital to developing a more intuitive understanding of the bigger picture rather than memorizing every detail independently.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6c1436eed9_0_1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6c1436eed9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338352b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338352b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744d3b53ec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744d3b53e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6f9b87f5bf_0_2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6f9b87f5bf_0_2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6f9b87f5bf_0_28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6f9b87f5bf_0_2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6f9b87f5bf_0_2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6f9b87f5bf_0_2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744d3b53ec_0_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744d3b53ec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another blended code-along/self-guided activity. I usually let the students run with it for 20–30 minutes, then come back and code-along to finish the job.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Midway through self-guided work, it’s good to bring up the idea of responsive images. Do the whole “height: auto; + max-width: 100%” trick so they can see the image respond to the grid changing sizes. Move the page width around so they can see it. Part of what you want them to see is how LITTLE code is required to get this done.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Additional image gallery starter/solution code: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Starter:</a:t>
            </a:r>
            <a:r>
              <a:rPr lang="en" b="1">
                <a:solidFill>
                  <a:schemeClr val="dk1"/>
                </a:solidFill>
              </a:rPr>
              <a:t> </a:t>
            </a:r>
            <a:r>
              <a:rPr lang="en" u="sng">
                <a:solidFill>
                  <a:schemeClr val="hlink"/>
                </a:solidFill>
                <a:hlinkClick r:id="rId3"/>
              </a:rPr>
              <a:t>https://codepen.io/jkeohan/pen/wbMNbP</a:t>
            </a:r>
            <a:endParaRPr b="1">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Solution:</a:t>
            </a:r>
            <a:r>
              <a:rPr lang="en" b="1">
                <a:solidFill>
                  <a:schemeClr val="dk1"/>
                </a:solidFill>
              </a:rPr>
              <a:t> </a:t>
            </a:r>
            <a:r>
              <a:rPr lang="en" u="sng">
                <a:solidFill>
                  <a:schemeClr val="hlink"/>
                </a:solidFill>
                <a:hlinkClick r:id="rId4"/>
              </a:rPr>
              <a:t>https://codepen.io/jkeohan/pen/yWNxmE?editors=0100</a:t>
            </a:r>
            <a:endParaRPr b="1">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1ac603c22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1ac603c22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another blended code-along/self-guided activity. I usually let the students run with it for 20–30 minutes, then come back and code-along to finish the job.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Midway through self-guided work, it’s good to bring up the idea of responsive images. Do the whole “height: auto; + max-width: 100%” trick so they can see the image respond to the grid changing sizes. Move the page width around so they can see it. Part of what you want them to see is how LITTLE code is required to get this done.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Additional image gallery starter/solution code: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Starter:</a:t>
            </a:r>
            <a:r>
              <a:rPr lang="en" b="1">
                <a:solidFill>
                  <a:schemeClr val="dk1"/>
                </a:solidFill>
              </a:rPr>
              <a:t> </a:t>
            </a:r>
            <a:r>
              <a:rPr lang="en" u="sng">
                <a:solidFill>
                  <a:schemeClr val="hlink"/>
                </a:solidFill>
                <a:hlinkClick r:id="rId3"/>
              </a:rPr>
              <a:t>https://codepen.io/jkeohan/pen/wbMNbP</a:t>
            </a:r>
            <a:endParaRPr b="1">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Solution:</a:t>
            </a:r>
            <a:r>
              <a:rPr lang="en" b="1">
                <a:solidFill>
                  <a:schemeClr val="dk1"/>
                </a:solidFill>
              </a:rPr>
              <a:t> </a:t>
            </a:r>
            <a:r>
              <a:rPr lang="en" u="sng">
                <a:solidFill>
                  <a:schemeClr val="hlink"/>
                </a:solidFill>
                <a:hlinkClick r:id="rId4"/>
              </a:rPr>
              <a:t>https://codepen.io/jkeohan/pen/yWNxmE?editors=0100</a:t>
            </a:r>
            <a:endParaRPr b="1">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44d3b53ec_0_7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744d3b53ec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744d3b53ec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744d3b53ec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students haven’t heard it 100 times already, this is another chance to bring home the “not just one right way” theme that permeates web development and beginner classes especially.</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744d3b53ec_0_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744d3b53ec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Extend this example as a code-along as you explain how these layout methods work together.</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6c1436eed9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6c1436eed9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338352be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338352be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1614b03c_0_34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330" name="Google Shape;330;g6d1614b03c_0_34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c1436eed9_0_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c1436eed9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9b87f5bf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9b87f5bf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Work through this example with the class (this should be a 20–30-minute exercise).</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Solution: </a:t>
            </a:r>
            <a:r>
              <a:rPr lang="en" u="sng">
                <a:solidFill>
                  <a:schemeClr val="hlink"/>
                </a:solidFill>
                <a:hlinkClick r:id="rId3"/>
              </a:rPr>
              <a:t>https://codepen.io/GAmarketing/pen/YzzJRRM</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f9b87f5b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f9b87f5b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teaching remotely, use a Slack thread for each separate question. This should be a refresh on the specifics, as well as a reminder that knowing what CSS </a:t>
            </a:r>
            <a:r>
              <a:rPr lang="en" i="1">
                <a:solidFill>
                  <a:schemeClr val="dk1"/>
                </a:solidFill>
              </a:rPr>
              <a:t>can</a:t>
            </a:r>
            <a:r>
              <a:rPr lang="en">
                <a:solidFill>
                  <a:schemeClr val="dk1"/>
                </a:solidFill>
              </a:rPr>
              <a:t> do is more important than memorizing the details of </a:t>
            </a:r>
            <a:r>
              <a:rPr lang="en" i="1">
                <a:solidFill>
                  <a:schemeClr val="dk1"/>
                </a:solidFill>
              </a:rPr>
              <a:t>how</a:t>
            </a:r>
            <a:r>
              <a:rPr lang="en">
                <a:solidFill>
                  <a:schemeClr val="dk1"/>
                </a:solidFill>
              </a:rPr>
              <a:t> to do it (which can be picked back up easily through searching).</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codepen.io/GAmarketing/pen/LYYgXgX"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hyperlink" Target="https://codepen.io/GAmarketing/pen/YzzJRR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hyperlink" Target="https://drive.google.com/drive/folders/1MV5eLNCLhhXlCPYf02AJGkpxiOBJAF5N?usp=sharin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odepen.io/GAmarketing/pen/yLLRQga" TargetMode="External"/><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hyperlink" Target="https://codepen.io/GAmarketing/pen/jOOeQLq"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nkGRQb/?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XmBarq/?grid_type=list" TargetMode="External"/><Relationship Id="rId4" Type="http://schemas.openxmlformats.org/officeDocument/2006/relationships/hyperlink" Target="https://codepen.io/collection/XJzwGK/?grid_type=li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5.xml"/><Relationship Id="rId4" Type="http://schemas.openxmlformats.org/officeDocument/2006/relationships/hyperlink" Target="https://codepen.io/GAmarketing/pen/RwwoPgR"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drive.google.com/drive/folders/17FxK3LTFr24c2HIwe8xDHWxRRATVv5Jk?usp=sharing" TargetMode="External"/><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5.xml"/><Relationship Id="rId4" Type="http://schemas.openxmlformats.org/officeDocument/2006/relationships/hyperlink" Target="https://drive.google.com/drive/folders/1z0mMVm6FZjw5GcDDwnLWuzL9PW9pPMDn?usp=sharing"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codepen.io/GAmarketing/pen/zYYMZqL" TargetMode="External"/><Relationship Id="rId2" Type="http://schemas.openxmlformats.org/officeDocument/2006/relationships/notesSlide" Target="../notesSlides/notesSlide44.xml"/><Relationship Id="rId1" Type="http://schemas.openxmlformats.org/officeDocument/2006/relationships/slideLayout" Target="../slideLayouts/slideLayout16.xml"/><Relationship Id="rId4" Type="http://schemas.openxmlformats.org/officeDocument/2006/relationships/hyperlink" Target="https://codepen.io/GAmarketing/pen/WNNYppj"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drive.google.com/drive/folders/1Of4DhVVXy09EJVScp6_DDQy-ByuCwuQ3?usp=sharing" TargetMode="External"/><Relationship Id="rId2" Type="http://schemas.openxmlformats.org/officeDocument/2006/relationships/notesSlide" Target="../notesSlides/notesSlide45.xml"/><Relationship Id="rId1" Type="http://schemas.openxmlformats.org/officeDocument/2006/relationships/slideLayout" Target="../slideLayouts/slideLayout16.xml"/><Relationship Id="rId4" Type="http://schemas.openxmlformats.org/officeDocument/2006/relationships/hyperlink" Target="https://drive.google.com/drive/folders/1vs3LrTOmOwH5Wix8ZXcRkJstCrD5UR_S?usp=sharing"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codepen.io/GAmarketing/pen/eYYQWeO" TargetMode="External"/><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drive/folders/1iu8NuEt_y9v2z3Ap_SABqPOErz5iuY6A?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Grid</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Flexboxes</a:t>
            </a:r>
            <a:endParaRPr/>
          </a:p>
          <a:p>
            <a:pPr marL="0" lvl="0" indent="0" algn="l" rtl="0">
              <a:spcBef>
                <a:spcPts val="0"/>
              </a:spcBef>
              <a:spcAft>
                <a:spcPts val="0"/>
              </a:spcAft>
              <a:buNone/>
            </a:pPr>
            <a:endParaRPr/>
          </a:p>
        </p:txBody>
      </p:sp>
      <p:sp>
        <p:nvSpPr>
          <p:cNvPr id="369" name="Google Shape;369;p4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70" name="Google Shape;370;p44"/>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371" name="Google Shape;371;p4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Together, let’s build a series of four sections aligned within a flex container, with each individual section also being a flex container! Remember, flex properties only affect </a:t>
            </a:r>
            <a:r>
              <a:rPr lang="en" b="1">
                <a:highlight>
                  <a:schemeClr val="accent2"/>
                </a:highlight>
              </a:rPr>
              <a:t>direct children</a:t>
            </a:r>
            <a:r>
              <a:rPr lang="en"/>
              <a:t>, often requiring flex children to be flex parents as well!</a:t>
            </a:r>
            <a:endParaRPr/>
          </a:p>
        </p:txBody>
      </p:sp>
      <p:sp>
        <p:nvSpPr>
          <p:cNvPr id="372" name="Google Shape;372;p44"/>
          <p:cNvSpPr/>
          <p:nvPr/>
        </p:nvSpPr>
        <p:spPr>
          <a:xfrm>
            <a:off x="753200" y="248742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https://codepen.io/GAmarketing/pen/LYYgXgX</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73" name="Google Shape;373;p44"/>
          <p:cNvSpPr/>
          <p:nvPr/>
        </p:nvSpPr>
        <p:spPr>
          <a:xfrm>
            <a:off x="4238688" y="30892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a:off x="5219500" y="248742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https://codepen.io/GAmarketing/pen/YzzJRRM</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75" name="Google Shape;375;p4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Grid</a:t>
            </a:r>
            <a:endParaRPr/>
          </a:p>
        </p:txBody>
      </p:sp>
      <p:sp>
        <p:nvSpPr>
          <p:cNvPr id="381" name="Google Shape;381;p4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Picture spreadsheets: Columns and rows into which you can lay content.</a:t>
            </a:r>
            <a:endParaRPr/>
          </a:p>
          <a:p>
            <a:pPr marL="0" lvl="0" indent="0" algn="l" rtl="0">
              <a:spcBef>
                <a:spcPts val="1600"/>
              </a:spcBef>
              <a:spcAft>
                <a:spcPts val="1600"/>
              </a:spcAft>
              <a:buNone/>
            </a:pPr>
            <a:r>
              <a:rPr lang="en" b="1"/>
              <a:t>Grids</a:t>
            </a:r>
            <a:r>
              <a:rPr lang="en"/>
              <a:t> ensure that elements will line up smoothly across the page.</a:t>
            </a:r>
            <a:endParaRPr/>
          </a:p>
        </p:txBody>
      </p:sp>
      <p:sp>
        <p:nvSpPr>
          <p:cNvPr id="387" name="Google Shape;387;p4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Grid?</a:t>
            </a:r>
            <a:endParaRPr/>
          </a:p>
        </p:txBody>
      </p:sp>
      <p:sp>
        <p:nvSpPr>
          <p:cNvPr id="388" name="Google Shape;388;p4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graphicFrame>
        <p:nvGraphicFramePr>
          <p:cNvPr id="389" name="Google Shape;389;p46"/>
          <p:cNvGraphicFramePr/>
          <p:nvPr/>
        </p:nvGraphicFramePr>
        <p:xfrm>
          <a:off x="4970875" y="1258425"/>
          <a:ext cx="3000000" cy="3000000"/>
        </p:xfrm>
        <a:graphic>
          <a:graphicData uri="http://schemas.openxmlformats.org/drawingml/2006/table">
            <a:tbl>
              <a:tblPr>
                <a:noFill/>
                <a:tableStyleId>{E391800C-975C-411F-AEBC-61F4FE37F517}</a:tableStyleId>
              </a:tblPr>
              <a:tblGrid>
                <a:gridCol w="704000">
                  <a:extLst>
                    <a:ext uri="{9D8B030D-6E8A-4147-A177-3AD203B41FA5}">
                      <a16:colId xmlns:a16="http://schemas.microsoft.com/office/drawing/2014/main" val="20000"/>
                    </a:ext>
                  </a:extLst>
                </a:gridCol>
                <a:gridCol w="704000">
                  <a:extLst>
                    <a:ext uri="{9D8B030D-6E8A-4147-A177-3AD203B41FA5}">
                      <a16:colId xmlns:a16="http://schemas.microsoft.com/office/drawing/2014/main" val="20001"/>
                    </a:ext>
                  </a:extLst>
                </a:gridCol>
                <a:gridCol w="704000">
                  <a:extLst>
                    <a:ext uri="{9D8B030D-6E8A-4147-A177-3AD203B41FA5}">
                      <a16:colId xmlns:a16="http://schemas.microsoft.com/office/drawing/2014/main" val="20002"/>
                    </a:ext>
                  </a:extLst>
                </a:gridCol>
                <a:gridCol w="704000">
                  <a:extLst>
                    <a:ext uri="{9D8B030D-6E8A-4147-A177-3AD203B41FA5}">
                      <a16:colId xmlns:a16="http://schemas.microsoft.com/office/drawing/2014/main" val="20003"/>
                    </a:ext>
                  </a:extLst>
                </a:gridCol>
                <a:gridCol w="704000">
                  <a:extLst>
                    <a:ext uri="{9D8B030D-6E8A-4147-A177-3AD203B41FA5}">
                      <a16:colId xmlns:a16="http://schemas.microsoft.com/office/drawing/2014/main" val="20004"/>
                    </a:ext>
                  </a:extLst>
                </a:gridCol>
              </a:tblGrid>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390" name="Google Shape;390;p4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Three Tools for Layouts</a:t>
            </a:r>
            <a:endParaRPr/>
          </a:p>
        </p:txBody>
      </p:sp>
      <p:sp>
        <p:nvSpPr>
          <p:cNvPr id="396" name="Google Shape;396;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397" name="Google Shape;397;p47"/>
          <p:cNvSpPr txBox="1"/>
          <p:nvPr/>
        </p:nvSpPr>
        <p:spPr>
          <a:xfrm>
            <a:off x="495200" y="1922725"/>
            <a:ext cx="2415900" cy="18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Floats help flow text around an image; they aren’t great for layouts.</a:t>
            </a:r>
            <a:endParaRPr sz="1600">
              <a:solidFill>
                <a:schemeClr val="dk1"/>
              </a:solidFill>
              <a:latin typeface="Proxima Nova"/>
              <a:ea typeface="Proxima Nova"/>
              <a:cs typeface="Proxima Nova"/>
              <a:sym typeface="Proxima Nova"/>
            </a:endParaRPr>
          </a:p>
          <a:p>
            <a:pPr marL="0" lvl="0" indent="0" algn="ctr" rtl="0">
              <a:lnSpc>
                <a:spcPct val="115000"/>
              </a:lnSpc>
              <a:spcBef>
                <a:spcPts val="1600"/>
              </a:spcBef>
              <a:spcAft>
                <a:spcPts val="1600"/>
              </a:spcAft>
              <a:buClr>
                <a:schemeClr val="dk1"/>
              </a:buClr>
              <a:buSzPts val="1100"/>
              <a:buFont typeface="Arial"/>
              <a:buNone/>
            </a:pPr>
            <a:r>
              <a:rPr lang="en" sz="1600">
                <a:solidFill>
                  <a:schemeClr val="dk1"/>
                </a:solidFill>
                <a:latin typeface="Proxima Nova"/>
                <a:ea typeface="Proxima Nova"/>
                <a:cs typeface="Proxima Nova"/>
                <a:sym typeface="Proxima Nova"/>
              </a:rPr>
              <a:t>Interrupt regular document flow.</a:t>
            </a:r>
            <a:endParaRPr sz="1600">
              <a:solidFill>
                <a:schemeClr val="dk1"/>
              </a:solidFill>
              <a:latin typeface="Proxima Nova"/>
              <a:ea typeface="Proxima Nova"/>
              <a:cs typeface="Proxima Nova"/>
              <a:sym typeface="Proxima Nova"/>
            </a:endParaRPr>
          </a:p>
        </p:txBody>
      </p:sp>
      <p:sp>
        <p:nvSpPr>
          <p:cNvPr id="398" name="Google Shape;398;p47"/>
          <p:cNvSpPr txBox="1"/>
          <p:nvPr/>
        </p:nvSpPr>
        <p:spPr>
          <a:xfrm>
            <a:off x="3282150" y="1922775"/>
            <a:ext cx="2415900" cy="18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Flexbox only works in ONE dimension at a time, with a main axis and a cross axis.</a:t>
            </a:r>
            <a:endParaRPr sz="1600">
              <a:solidFill>
                <a:schemeClr val="dk1"/>
              </a:solidFill>
              <a:latin typeface="Proxima Nova"/>
              <a:ea typeface="Proxima Nova"/>
              <a:cs typeface="Proxima Nova"/>
              <a:sym typeface="Proxima Nova"/>
            </a:endParaRPr>
          </a:p>
          <a:p>
            <a:pPr marL="0" lvl="0" indent="0" algn="ctr" rtl="0">
              <a:lnSpc>
                <a:spcPct val="115000"/>
              </a:lnSpc>
              <a:spcBef>
                <a:spcPts val="1600"/>
              </a:spcBef>
              <a:spcAft>
                <a:spcPts val="1600"/>
              </a:spcAft>
              <a:buNone/>
            </a:pPr>
            <a:r>
              <a:rPr lang="en" sz="1600">
                <a:solidFill>
                  <a:schemeClr val="dk1"/>
                </a:solidFill>
                <a:latin typeface="Proxima Nova"/>
                <a:ea typeface="Proxima Nova"/>
                <a:cs typeface="Proxima Nova"/>
                <a:sym typeface="Proxima Nova"/>
              </a:rPr>
              <a:t>However, you can nest flex containers.</a:t>
            </a:r>
            <a:endParaRPr sz="1600">
              <a:solidFill>
                <a:schemeClr val="dk1"/>
              </a:solidFill>
              <a:latin typeface="Proxima Nova"/>
              <a:ea typeface="Proxima Nova"/>
              <a:cs typeface="Proxima Nova"/>
              <a:sym typeface="Proxima Nova"/>
            </a:endParaRPr>
          </a:p>
        </p:txBody>
      </p:sp>
      <p:sp>
        <p:nvSpPr>
          <p:cNvPr id="399" name="Google Shape;399;p47"/>
          <p:cNvSpPr txBox="1"/>
          <p:nvPr/>
        </p:nvSpPr>
        <p:spPr>
          <a:xfrm>
            <a:off x="6224550" y="1922825"/>
            <a:ext cx="2415900" cy="18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Grid works in </a:t>
            </a:r>
            <a:r>
              <a:rPr lang="en" sz="1600" b="1">
                <a:solidFill>
                  <a:schemeClr val="dk1"/>
                </a:solidFill>
                <a:latin typeface="Proxima Nova"/>
                <a:ea typeface="Proxima Nova"/>
                <a:cs typeface="Proxima Nova"/>
                <a:sym typeface="Proxima Nova"/>
              </a:rPr>
              <a:t>two dimensions </a:t>
            </a:r>
            <a:r>
              <a:rPr lang="en" sz="1600">
                <a:solidFill>
                  <a:schemeClr val="dk1"/>
                </a:solidFill>
                <a:latin typeface="Proxima Nova"/>
                <a:ea typeface="Proxima Nova"/>
                <a:cs typeface="Proxima Nova"/>
                <a:sym typeface="Proxima Nova"/>
              </a:rPr>
              <a:t>all of the time, defining rows and columns.</a:t>
            </a:r>
            <a:endParaRPr sz="1600">
              <a:solidFill>
                <a:schemeClr val="dk1"/>
              </a:solidFill>
              <a:latin typeface="Proxima Nova"/>
              <a:ea typeface="Proxima Nova"/>
              <a:cs typeface="Proxima Nova"/>
              <a:sym typeface="Proxima Nova"/>
            </a:endParaRPr>
          </a:p>
          <a:p>
            <a:pPr marL="0" lvl="0" indent="0" algn="ctr" rtl="0">
              <a:lnSpc>
                <a:spcPct val="115000"/>
              </a:lnSpc>
              <a:spcBef>
                <a:spcPts val="1600"/>
              </a:spcBef>
              <a:spcAft>
                <a:spcPts val="1600"/>
              </a:spcAft>
              <a:buNone/>
            </a:pPr>
            <a:r>
              <a:rPr lang="en" sz="1600">
                <a:solidFill>
                  <a:schemeClr val="dk1"/>
                </a:solidFill>
                <a:latin typeface="Proxima Nova"/>
                <a:ea typeface="Proxima Nova"/>
                <a:cs typeface="Proxima Nova"/>
                <a:sym typeface="Proxima Nova"/>
              </a:rPr>
              <a:t>A clearer declaration of complicated patterns.</a:t>
            </a:r>
            <a:endParaRPr sz="1600">
              <a:solidFill>
                <a:schemeClr val="dk1"/>
              </a:solidFill>
              <a:latin typeface="Proxima Nova"/>
              <a:ea typeface="Proxima Nova"/>
              <a:cs typeface="Proxima Nova"/>
              <a:sym typeface="Proxima Nova"/>
            </a:endParaRPr>
          </a:p>
        </p:txBody>
      </p:sp>
      <p:sp>
        <p:nvSpPr>
          <p:cNvPr id="400" name="Google Shape;400;p47"/>
          <p:cNvSpPr/>
          <p:nvPr/>
        </p:nvSpPr>
        <p:spPr>
          <a:xfrm>
            <a:off x="577100" y="13888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Floats</a:t>
            </a:r>
            <a:endParaRPr sz="1800" b="1">
              <a:solidFill>
                <a:srgbClr val="FFFFFF"/>
              </a:solidFill>
              <a:latin typeface="Proxima Nova"/>
              <a:ea typeface="Proxima Nova"/>
              <a:cs typeface="Proxima Nova"/>
              <a:sym typeface="Proxima Nova"/>
            </a:endParaRPr>
          </a:p>
        </p:txBody>
      </p:sp>
      <p:sp>
        <p:nvSpPr>
          <p:cNvPr id="401" name="Google Shape;401;p47"/>
          <p:cNvSpPr/>
          <p:nvPr/>
        </p:nvSpPr>
        <p:spPr>
          <a:xfrm>
            <a:off x="3364050" y="13888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Flexbox</a:t>
            </a:r>
            <a:endParaRPr sz="1800" b="1">
              <a:solidFill>
                <a:srgbClr val="FFFFFF"/>
              </a:solidFill>
              <a:latin typeface="Proxima Nova"/>
              <a:ea typeface="Proxima Nova"/>
              <a:cs typeface="Proxima Nova"/>
              <a:sym typeface="Proxima Nova"/>
            </a:endParaRPr>
          </a:p>
        </p:txBody>
      </p:sp>
      <p:sp>
        <p:nvSpPr>
          <p:cNvPr id="402" name="Google Shape;402;p47"/>
          <p:cNvSpPr/>
          <p:nvPr/>
        </p:nvSpPr>
        <p:spPr>
          <a:xfrm>
            <a:off x="6306450" y="13888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Grid</a:t>
            </a:r>
            <a:endParaRPr sz="1800" b="1">
              <a:solidFill>
                <a:srgbClr val="FFFFFF"/>
              </a:solidFill>
              <a:latin typeface="Proxima Nova"/>
              <a:ea typeface="Proxima Nova"/>
              <a:cs typeface="Proxima Nova"/>
              <a:sym typeface="Proxima Nova"/>
            </a:endParaRPr>
          </a:p>
        </p:txBody>
      </p:sp>
      <p:sp>
        <p:nvSpPr>
          <p:cNvPr id="403" name="Google Shape;403;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Can Be a Row </a:t>
            </a:r>
            <a:r>
              <a:rPr lang="en">
                <a:solidFill>
                  <a:srgbClr val="000000"/>
                </a:solidFill>
                <a:latin typeface="Arial"/>
                <a:ea typeface="Arial"/>
                <a:cs typeface="Arial"/>
                <a:sym typeface="Arial"/>
              </a:rPr>
              <a:t>(</a:t>
            </a:r>
            <a:r>
              <a:rPr lang="en">
                <a:solidFill>
                  <a:srgbClr val="000000"/>
                </a:solidFill>
                <a:latin typeface="Inconsolata"/>
                <a:ea typeface="Inconsolata"/>
                <a:cs typeface="Inconsolata"/>
                <a:sym typeface="Inconsolata"/>
              </a:rPr>
              <a:t>flex-direction: row;</a:t>
            </a:r>
            <a:r>
              <a:rPr lang="en">
                <a:solidFill>
                  <a:srgbClr val="000000"/>
                </a:solidFill>
                <a:latin typeface="Arial"/>
                <a:ea typeface="Arial"/>
                <a:cs typeface="Arial"/>
                <a:sym typeface="Arial"/>
              </a:rPr>
              <a:t>)</a:t>
            </a:r>
            <a:endParaRPr>
              <a:solidFill>
                <a:srgbClr val="000000"/>
              </a:solidFill>
            </a:endParaRPr>
          </a:p>
        </p:txBody>
      </p:sp>
      <p:sp>
        <p:nvSpPr>
          <p:cNvPr id="409" name="Google Shape;409;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10" name="Google Shape;410;p48"/>
          <p:cNvSpPr/>
          <p:nvPr/>
        </p:nvSpPr>
        <p:spPr>
          <a:xfrm rot="-5400000">
            <a:off x="3657750" y="-803775"/>
            <a:ext cx="1828500" cy="6678900"/>
          </a:xfrm>
          <a:prstGeom prst="rect">
            <a:avLst/>
          </a:prstGeom>
          <a:solidFill>
            <a:srgbClr val="01799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411" name="Google Shape;411;p48"/>
          <p:cNvSpPr/>
          <p:nvPr/>
        </p:nvSpPr>
        <p:spPr>
          <a:xfrm>
            <a:off x="1576025"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412" name="Google Shape;412;p48"/>
          <p:cNvSpPr/>
          <p:nvPr/>
        </p:nvSpPr>
        <p:spPr>
          <a:xfrm>
            <a:off x="2834163"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413" name="Google Shape;413;p48"/>
          <p:cNvSpPr/>
          <p:nvPr/>
        </p:nvSpPr>
        <p:spPr>
          <a:xfrm>
            <a:off x="4092301"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414" name="Google Shape;414;p48"/>
          <p:cNvSpPr/>
          <p:nvPr/>
        </p:nvSpPr>
        <p:spPr>
          <a:xfrm>
            <a:off x="5350438"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415" name="Google Shape;415;p48"/>
          <p:cNvSpPr/>
          <p:nvPr/>
        </p:nvSpPr>
        <p:spPr>
          <a:xfrm>
            <a:off x="6608576"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416" name="Google Shape;416;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9"/>
          <p:cNvSpPr/>
          <p:nvPr/>
        </p:nvSpPr>
        <p:spPr>
          <a:xfrm>
            <a:off x="3553625" y="991325"/>
            <a:ext cx="1543500" cy="3551100"/>
          </a:xfrm>
          <a:prstGeom prst="rect">
            <a:avLst/>
          </a:prstGeom>
          <a:solidFill>
            <a:srgbClr val="01799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422" name="Google Shape;422;p49"/>
          <p:cNvSpPr/>
          <p:nvPr/>
        </p:nvSpPr>
        <p:spPr>
          <a:xfrm>
            <a:off x="3920432" y="1281247"/>
            <a:ext cx="810000" cy="810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423" name="Google Shape;423;p49"/>
          <p:cNvSpPr/>
          <p:nvPr/>
        </p:nvSpPr>
        <p:spPr>
          <a:xfrm>
            <a:off x="3920432" y="2343249"/>
            <a:ext cx="810000" cy="810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424" name="Google Shape;424;p49"/>
          <p:cNvSpPr/>
          <p:nvPr/>
        </p:nvSpPr>
        <p:spPr>
          <a:xfrm>
            <a:off x="3920432" y="3405251"/>
            <a:ext cx="810000" cy="810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425" name="Google Shape;425;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 a Column... </a:t>
            </a:r>
            <a:r>
              <a:rPr lang="en">
                <a:solidFill>
                  <a:srgbClr val="000000"/>
                </a:solidFill>
                <a:latin typeface="Arial"/>
                <a:ea typeface="Arial"/>
                <a:cs typeface="Arial"/>
                <a:sym typeface="Arial"/>
              </a:rPr>
              <a:t>(</a:t>
            </a:r>
            <a:r>
              <a:rPr lang="en">
                <a:solidFill>
                  <a:srgbClr val="000000"/>
                </a:solidFill>
                <a:latin typeface="Inconsolata"/>
                <a:ea typeface="Inconsolata"/>
                <a:cs typeface="Inconsolata"/>
                <a:sym typeface="Inconsolata"/>
              </a:rPr>
              <a:t>flex-direction: column;</a:t>
            </a:r>
            <a:r>
              <a:rPr lang="en">
                <a:solidFill>
                  <a:srgbClr val="000000"/>
                </a:solidFill>
                <a:latin typeface="Arial"/>
                <a:ea typeface="Arial"/>
                <a:cs typeface="Arial"/>
                <a:sym typeface="Arial"/>
              </a:rPr>
              <a:t>)</a:t>
            </a:r>
            <a:endParaRPr>
              <a:solidFill>
                <a:srgbClr val="000000"/>
              </a:solidFill>
            </a:endParaRPr>
          </a:p>
        </p:txBody>
      </p:sp>
      <p:sp>
        <p:nvSpPr>
          <p:cNvPr id="426" name="Google Shape;426;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427" name="Google Shape;427;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0"/>
          <p:cNvSpPr txBox="1"/>
          <p:nvPr/>
        </p:nvSpPr>
        <p:spPr>
          <a:xfrm>
            <a:off x="425100" y="1385450"/>
            <a:ext cx="8293800" cy="2473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sz="3200" b="1">
                <a:solidFill>
                  <a:srgbClr val="ED332F"/>
                </a:solidFill>
                <a:latin typeface="Proxima Nova"/>
                <a:ea typeface="Proxima Nova"/>
                <a:cs typeface="Proxima Nova"/>
                <a:sym typeface="Proxima Nova"/>
              </a:rPr>
              <a:t>But flexbox </a:t>
            </a:r>
            <a:r>
              <a:rPr lang="en" sz="3200" b="1">
                <a:latin typeface="Proxima Nova"/>
                <a:ea typeface="Proxima Nova"/>
                <a:cs typeface="Proxima Nova"/>
                <a:sym typeface="Proxima Nova"/>
              </a:rPr>
              <a:t>can’t</a:t>
            </a:r>
            <a:r>
              <a:rPr lang="en" sz="3200" b="1">
                <a:solidFill>
                  <a:srgbClr val="ED332F"/>
                </a:solidFill>
                <a:latin typeface="Proxima Nova"/>
                <a:ea typeface="Proxima Nova"/>
                <a:cs typeface="Proxima Nova"/>
                <a:sym typeface="Proxima Nova"/>
              </a:rPr>
              <a:t> be both!</a:t>
            </a:r>
            <a:endParaRPr sz="3200" b="1">
              <a:solidFill>
                <a:srgbClr val="ED332F"/>
              </a:solidFill>
              <a:latin typeface="Proxima Nova"/>
              <a:ea typeface="Proxima Nova"/>
              <a:cs typeface="Proxima Nova"/>
              <a:sym typeface="Proxima Nova"/>
            </a:endParaRPr>
          </a:p>
          <a:p>
            <a:pPr marL="0" lvl="0" indent="0" algn="l" rtl="0">
              <a:spcBef>
                <a:spcPts val="0"/>
              </a:spcBef>
              <a:spcAft>
                <a:spcPts val="0"/>
              </a:spcAft>
              <a:buNone/>
            </a:pPr>
            <a:endParaRPr sz="3200" b="1">
              <a:solidFill>
                <a:srgbClr val="ED332F"/>
              </a:solidFill>
              <a:latin typeface="Proxima Nova"/>
              <a:ea typeface="Proxima Nova"/>
              <a:cs typeface="Proxima Nova"/>
              <a:sym typeface="Proxima Nova"/>
            </a:endParaRPr>
          </a:p>
        </p:txBody>
      </p:sp>
      <p:sp>
        <p:nvSpPr>
          <p:cNvPr id="433" name="Google Shape;433;p5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Grid: A Cousin of Flexbox</a:t>
            </a:r>
            <a:endParaRPr/>
          </a:p>
        </p:txBody>
      </p:sp>
      <p:sp>
        <p:nvSpPr>
          <p:cNvPr id="439" name="Google Shape;439;p51"/>
          <p:cNvSpPr txBox="1">
            <a:spLocks noGrp="1"/>
          </p:cNvSpPr>
          <p:nvPr>
            <p:ph type="body" idx="4294967295"/>
          </p:nvPr>
        </p:nvSpPr>
        <p:spPr>
          <a:xfrm>
            <a:off x="457200" y="1143650"/>
            <a:ext cx="4170000" cy="327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Built with the modern web in mind.</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Natively responsive.</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Parent container → child Grid item relationship.</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Much like flexbox, a parent (or “container”) element will define the layout for its children.</a:t>
            </a:r>
            <a:endParaRPr>
              <a:solidFill>
                <a:schemeClr val="dk1"/>
              </a:solidFill>
            </a:endParaRPr>
          </a:p>
        </p:txBody>
      </p:sp>
      <p:sp>
        <p:nvSpPr>
          <p:cNvPr id="440" name="Google Shape;440;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pic>
        <p:nvPicPr>
          <p:cNvPr id="441" name="Google Shape;441;p51"/>
          <p:cNvPicPr preferRelativeResize="0"/>
          <p:nvPr/>
        </p:nvPicPr>
        <p:blipFill>
          <a:blip r:embed="rId3">
            <a:alphaModFix/>
          </a:blip>
          <a:stretch>
            <a:fillRect/>
          </a:stretch>
        </p:blipFill>
        <p:spPr>
          <a:xfrm>
            <a:off x="5262025" y="490975"/>
            <a:ext cx="3352624" cy="3352624"/>
          </a:xfrm>
          <a:prstGeom prst="rect">
            <a:avLst/>
          </a:prstGeom>
          <a:noFill/>
          <a:ln>
            <a:noFill/>
          </a:ln>
        </p:spPr>
      </p:pic>
      <p:sp>
        <p:nvSpPr>
          <p:cNvPr id="442" name="Google Shape;442;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CSS Grid</a:t>
            </a:r>
            <a:endParaRPr/>
          </a:p>
        </p:txBody>
      </p:sp>
      <p:sp>
        <p:nvSpPr>
          <p:cNvPr id="448" name="Google Shape;448;p5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Tracks</a:t>
            </a:r>
            <a:endParaRPr/>
          </a:p>
        </p:txBody>
      </p:sp>
      <p:sp>
        <p:nvSpPr>
          <p:cNvPr id="454" name="Google Shape;454;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
        <p:nvSpPr>
          <p:cNvPr id="455" name="Google Shape;455;p53"/>
          <p:cNvSpPr txBox="1"/>
          <p:nvPr/>
        </p:nvSpPr>
        <p:spPr>
          <a:xfrm>
            <a:off x="2101650" y="3988400"/>
            <a:ext cx="4940700" cy="5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(That’s what the rows and columns are called.)</a:t>
            </a:r>
            <a:endParaRPr sz="1800">
              <a:latin typeface="Proxima Nova"/>
              <a:ea typeface="Proxima Nova"/>
              <a:cs typeface="Proxima Nova"/>
              <a:sym typeface="Proxima Nova"/>
            </a:endParaRPr>
          </a:p>
        </p:txBody>
      </p:sp>
      <p:sp>
        <p:nvSpPr>
          <p:cNvPr id="456" name="Google Shape;456;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aphicFrame>
        <p:nvGraphicFramePr>
          <p:cNvPr id="457" name="Google Shape;457;p53"/>
          <p:cNvGraphicFramePr/>
          <p:nvPr/>
        </p:nvGraphicFramePr>
        <p:xfrm>
          <a:off x="2749625" y="988175"/>
          <a:ext cx="3000000" cy="3000000"/>
        </p:xfrm>
        <a:graphic>
          <a:graphicData uri="http://schemas.openxmlformats.org/drawingml/2006/table">
            <a:tbl>
              <a:tblPr>
                <a:noFill/>
                <a:tableStyleId>{E391800C-975C-411F-AEBC-61F4FE37F517}</a:tableStyleId>
              </a:tblPr>
              <a:tblGrid>
                <a:gridCol w="704000">
                  <a:extLst>
                    <a:ext uri="{9D8B030D-6E8A-4147-A177-3AD203B41FA5}">
                      <a16:colId xmlns:a16="http://schemas.microsoft.com/office/drawing/2014/main" val="20000"/>
                    </a:ext>
                  </a:extLst>
                </a:gridCol>
                <a:gridCol w="704000">
                  <a:extLst>
                    <a:ext uri="{9D8B030D-6E8A-4147-A177-3AD203B41FA5}">
                      <a16:colId xmlns:a16="http://schemas.microsoft.com/office/drawing/2014/main" val="20001"/>
                    </a:ext>
                  </a:extLst>
                </a:gridCol>
                <a:gridCol w="704000">
                  <a:extLst>
                    <a:ext uri="{9D8B030D-6E8A-4147-A177-3AD203B41FA5}">
                      <a16:colId xmlns:a16="http://schemas.microsoft.com/office/drawing/2014/main" val="20002"/>
                    </a:ext>
                  </a:extLst>
                </a:gridCol>
                <a:gridCol w="704000">
                  <a:extLst>
                    <a:ext uri="{9D8B030D-6E8A-4147-A177-3AD203B41FA5}">
                      <a16:colId xmlns:a16="http://schemas.microsoft.com/office/drawing/2014/main" val="20003"/>
                    </a:ext>
                  </a:extLst>
                </a:gridCol>
                <a:gridCol w="704000">
                  <a:extLst>
                    <a:ext uri="{9D8B030D-6E8A-4147-A177-3AD203B41FA5}">
                      <a16:colId xmlns:a16="http://schemas.microsoft.com/office/drawing/2014/main" val="20004"/>
                    </a:ext>
                  </a:extLst>
                </a:gridCol>
              </a:tblGrid>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458" name="Google Shape;458;p53"/>
          <p:cNvSpPr/>
          <p:nvPr/>
        </p:nvSpPr>
        <p:spPr>
          <a:xfrm>
            <a:off x="2784300" y="1007875"/>
            <a:ext cx="624900" cy="2381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3"/>
          <p:cNvSpPr/>
          <p:nvPr/>
        </p:nvSpPr>
        <p:spPr>
          <a:xfrm>
            <a:off x="2792750" y="1632850"/>
            <a:ext cx="3437400" cy="523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05 Change Log FEWD 3.1–3.2</a:t>
            </a:r>
            <a:endParaRPr>
              <a:solidFill>
                <a:srgbClr val="FFFFFF"/>
              </a:solidFill>
            </a:endParaRPr>
          </a:p>
        </p:txBody>
      </p:sp>
      <p:sp>
        <p:nvSpPr>
          <p:cNvPr id="304" name="Google Shape;304;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Clr>
                <a:srgbClr val="000000"/>
              </a:buClr>
              <a:buSzPts val="1200"/>
              <a:buChar char="➔"/>
            </a:pPr>
            <a:r>
              <a:rPr lang="en" sz="1200" u="sng">
                <a:solidFill>
                  <a:schemeClr val="hlink"/>
                </a:solidFill>
                <a:hlinkClick r:id="rId3" action="ppaction://hlinksldjump"/>
              </a:rPr>
              <a:t>Pre-Class Materials and Preparation</a:t>
            </a:r>
            <a:r>
              <a:rPr lang="en" sz="1200">
                <a:solidFill>
                  <a:schemeClr val="dk1"/>
                </a:solidFill>
              </a:rPr>
              <a:t> - Added one new CodePen — Flexbox in a Flexbox (</a:t>
            </a:r>
            <a:r>
              <a:rPr lang="en" sz="1200" b="1">
                <a:solidFill>
                  <a:schemeClr val="dk1"/>
                </a:solidFill>
              </a:rPr>
              <a:t>More Detailed</a:t>
            </a:r>
            <a:r>
              <a:rPr lang="en" sz="1200">
                <a:solidFill>
                  <a:schemeClr val="dk1"/>
                </a:solidFill>
              </a:rPr>
              <a:t>) - Starter Code — to Starter Code. Note that the solution code for the activity stays the same. </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Tracks</a:t>
            </a:r>
            <a:endParaRPr/>
          </a:p>
        </p:txBody>
      </p:sp>
      <p:sp>
        <p:nvSpPr>
          <p:cNvPr id="465" name="Google Shape;465;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
        <p:nvSpPr>
          <p:cNvPr id="466" name="Google Shape;466;p54"/>
          <p:cNvSpPr txBox="1"/>
          <p:nvPr/>
        </p:nvSpPr>
        <p:spPr>
          <a:xfrm>
            <a:off x="2101650" y="3988400"/>
            <a:ext cx="4940700" cy="5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(That’s what the rows and columns are called.)</a:t>
            </a:r>
            <a:endParaRPr sz="1800">
              <a:latin typeface="Proxima Nova"/>
              <a:ea typeface="Proxima Nova"/>
              <a:cs typeface="Proxima Nova"/>
              <a:sym typeface="Proxima Nova"/>
            </a:endParaRPr>
          </a:p>
        </p:txBody>
      </p:sp>
      <p:sp>
        <p:nvSpPr>
          <p:cNvPr id="467" name="Google Shape;467;p54"/>
          <p:cNvSpPr/>
          <p:nvPr/>
        </p:nvSpPr>
        <p:spPr>
          <a:xfrm>
            <a:off x="1800600" y="995625"/>
            <a:ext cx="180300" cy="294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4"/>
          <p:cNvSpPr/>
          <p:nvPr/>
        </p:nvSpPr>
        <p:spPr>
          <a:xfrm>
            <a:off x="28731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4"/>
          <p:cNvSpPr/>
          <p:nvPr/>
        </p:nvSpPr>
        <p:spPr>
          <a:xfrm>
            <a:off x="39456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4"/>
          <p:cNvSpPr/>
          <p:nvPr/>
        </p:nvSpPr>
        <p:spPr>
          <a:xfrm>
            <a:off x="50181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4"/>
          <p:cNvSpPr/>
          <p:nvPr/>
        </p:nvSpPr>
        <p:spPr>
          <a:xfrm>
            <a:off x="60906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4"/>
          <p:cNvSpPr/>
          <p:nvPr/>
        </p:nvSpPr>
        <p:spPr>
          <a:xfrm>
            <a:off x="71631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4"/>
          <p:cNvSpPr/>
          <p:nvPr/>
        </p:nvSpPr>
        <p:spPr>
          <a:xfrm rot="5400000">
            <a:off x="4482025" y="-1773050"/>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4"/>
          <p:cNvSpPr/>
          <p:nvPr/>
        </p:nvSpPr>
        <p:spPr>
          <a:xfrm rot="5400000">
            <a:off x="4482025" y="-1058875"/>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4"/>
          <p:cNvSpPr/>
          <p:nvPr/>
        </p:nvSpPr>
        <p:spPr>
          <a:xfrm rot="5400000">
            <a:off x="4482025" y="-344700"/>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4"/>
          <p:cNvSpPr/>
          <p:nvPr/>
        </p:nvSpPr>
        <p:spPr>
          <a:xfrm rot="5400000">
            <a:off x="4482025" y="369475"/>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4"/>
          <p:cNvSpPr/>
          <p:nvPr/>
        </p:nvSpPr>
        <p:spPr>
          <a:xfrm rot="5400000">
            <a:off x="4482025" y="1083650"/>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t>
            </a:r>
            <a:r>
              <a:rPr lang="en">
                <a:latin typeface="Inconsolata"/>
                <a:ea typeface="Inconsolata"/>
                <a:cs typeface="Inconsolata"/>
                <a:sym typeface="Inconsolata"/>
              </a:rPr>
              <a:t>display:grid</a:t>
            </a:r>
            <a:r>
              <a:rPr lang="en"/>
              <a:t> on the Container Element</a:t>
            </a:r>
            <a:endParaRPr/>
          </a:p>
        </p:txBody>
      </p:sp>
      <p:sp>
        <p:nvSpPr>
          <p:cNvPr id="484" name="Google Shape;484;p55"/>
          <p:cNvSpPr txBox="1">
            <a:spLocks noGrp="1"/>
          </p:cNvSpPr>
          <p:nvPr>
            <p:ph type="body" idx="4294967295"/>
          </p:nvPr>
        </p:nvSpPr>
        <p:spPr>
          <a:xfrm>
            <a:off x="457200" y="2584288"/>
            <a:ext cx="8219100" cy="18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Unlike </a:t>
            </a:r>
            <a:r>
              <a:rPr lang="en" b="1">
                <a:latin typeface="Inconsolata"/>
                <a:ea typeface="Inconsolata"/>
                <a:cs typeface="Inconsolata"/>
                <a:sym typeface="Inconsolata"/>
              </a:rPr>
              <a:t>display:flex</a:t>
            </a:r>
            <a:r>
              <a:rPr lang="en"/>
              <a:t>, Grid doesn’t give us much by default. We’ll have to define the template for our grid according to the rows and columns we want.</a:t>
            </a:r>
            <a:endParaRPr/>
          </a:p>
        </p:txBody>
      </p:sp>
      <p:sp>
        <p:nvSpPr>
          <p:cNvPr id="485" name="Google Shape;485;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
        <p:nvSpPr>
          <p:cNvPr id="486" name="Google Shape;486;p55"/>
          <p:cNvSpPr/>
          <p:nvPr/>
        </p:nvSpPr>
        <p:spPr>
          <a:xfrm>
            <a:off x="545200" y="1118450"/>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a:latin typeface="Inconsolata"/>
                <a:ea typeface="Inconsolata"/>
                <a:cs typeface="Inconsolata"/>
                <a:sym typeface="Inconsolata"/>
              </a:rPr>
              <a:t>.container {</a:t>
            </a:r>
            <a:endParaRPr sz="18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a:latin typeface="Inconsolata"/>
                <a:ea typeface="Inconsolata"/>
                <a:cs typeface="Inconsolata"/>
                <a:sym typeface="Inconsolata"/>
              </a:rPr>
              <a:t>  display: grid;</a:t>
            </a:r>
            <a:endParaRPr sz="1800">
              <a:latin typeface="Inconsolata"/>
              <a:ea typeface="Inconsolata"/>
              <a:cs typeface="Inconsolata"/>
              <a:sym typeface="Inconsolata"/>
            </a:endParaRPr>
          </a:p>
          <a:p>
            <a:pPr marL="457200" lvl="0" indent="0" algn="l" rtl="0">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487" name="Google Shape;487;p5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What Kind of Layout Do You Want?</a:t>
            </a:r>
            <a:endParaRPr/>
          </a:p>
          <a:p>
            <a:pPr marL="0" lvl="0" indent="0" algn="l" rtl="0">
              <a:spcBef>
                <a:spcPts val="0"/>
              </a:spcBef>
              <a:spcAft>
                <a:spcPts val="0"/>
              </a:spcAft>
              <a:buNone/>
            </a:pPr>
            <a:endParaRPr/>
          </a:p>
        </p:txBody>
      </p:sp>
      <p:sp>
        <p:nvSpPr>
          <p:cNvPr id="493" name="Google Shape;493;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pic>
        <p:nvPicPr>
          <p:cNvPr id="494" name="Google Shape;494;p56"/>
          <p:cNvPicPr preferRelativeResize="0"/>
          <p:nvPr/>
        </p:nvPicPr>
        <p:blipFill>
          <a:blip r:embed="rId3">
            <a:alphaModFix/>
          </a:blip>
          <a:stretch>
            <a:fillRect/>
          </a:stretch>
        </p:blipFill>
        <p:spPr>
          <a:xfrm>
            <a:off x="533825" y="1080400"/>
            <a:ext cx="2917649" cy="2917649"/>
          </a:xfrm>
          <a:prstGeom prst="rect">
            <a:avLst/>
          </a:prstGeom>
          <a:noFill/>
          <a:ln>
            <a:noFill/>
          </a:ln>
        </p:spPr>
      </p:pic>
      <p:sp>
        <p:nvSpPr>
          <p:cNvPr id="495" name="Google Shape;495;p56"/>
          <p:cNvSpPr/>
          <p:nvPr/>
        </p:nvSpPr>
        <p:spPr>
          <a:xfrm>
            <a:off x="3864875" y="1647025"/>
            <a:ext cx="3572700" cy="1784400"/>
          </a:xfrm>
          <a:prstGeom prst="wedgeRoundRectCallout">
            <a:avLst>
              <a:gd name="adj1" fmla="val -64946"/>
              <a:gd name="adj2" fmla="val 18730"/>
              <a:gd name="adj3"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6"/>
          <p:cNvSpPr txBox="1"/>
          <p:nvPr/>
        </p:nvSpPr>
        <p:spPr>
          <a:xfrm>
            <a:off x="4218525" y="1887675"/>
            <a:ext cx="2714100" cy="14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2 rows, 3 columns?</a:t>
            </a:r>
            <a:endParaRPr sz="1800">
              <a:latin typeface="Proxima Nova"/>
              <a:ea typeface="Proxima Nova"/>
              <a:cs typeface="Proxima Nova"/>
              <a:sym typeface="Proxima Nova"/>
            </a:endParaRPr>
          </a:p>
          <a:p>
            <a:pPr marL="0" lvl="0" indent="0" algn="l" rtl="0">
              <a:spcBef>
                <a:spcPts val="1000"/>
              </a:spcBef>
              <a:spcAft>
                <a:spcPts val="0"/>
              </a:spcAft>
              <a:buNone/>
            </a:pPr>
            <a:r>
              <a:rPr lang="en" sz="1800">
                <a:latin typeface="Proxima Nova"/>
                <a:ea typeface="Proxima Nova"/>
                <a:cs typeface="Proxima Nova"/>
                <a:sym typeface="Proxima Nova"/>
              </a:rPr>
              <a:t>20 rows, 1 column?</a:t>
            </a:r>
            <a:endParaRPr sz="1800">
              <a:latin typeface="Proxima Nova"/>
              <a:ea typeface="Proxima Nova"/>
              <a:cs typeface="Proxima Nova"/>
              <a:sym typeface="Proxima Nova"/>
            </a:endParaRPr>
          </a:p>
          <a:p>
            <a:pPr marL="0" lvl="0" indent="0" algn="l" rtl="0">
              <a:spcBef>
                <a:spcPts val="1000"/>
              </a:spcBef>
              <a:spcAft>
                <a:spcPts val="1000"/>
              </a:spcAft>
              <a:buNone/>
            </a:pPr>
            <a:r>
              <a:rPr lang="en" sz="1800">
                <a:latin typeface="Proxima Nova"/>
                <a:ea typeface="Proxima Nova"/>
                <a:cs typeface="Proxima Nova"/>
                <a:sym typeface="Proxima Nova"/>
              </a:rPr>
              <a:t>9001 rows, 42 columns?</a:t>
            </a:r>
            <a:endParaRPr sz="1800">
              <a:latin typeface="Proxima Nova"/>
              <a:ea typeface="Proxima Nova"/>
              <a:cs typeface="Proxima Nova"/>
              <a:sym typeface="Proxima Nova"/>
            </a:endParaRPr>
          </a:p>
        </p:txBody>
      </p:sp>
      <p:sp>
        <p:nvSpPr>
          <p:cNvPr id="497" name="Google Shape;497;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57"/>
          <p:cNvPicPr preferRelativeResize="0"/>
          <p:nvPr/>
        </p:nvPicPr>
        <p:blipFill rotWithShape="1">
          <a:blip r:embed="rId3">
            <a:alphaModFix/>
          </a:blip>
          <a:srcRect l="530" t="17648" r="-529" b="26165"/>
          <a:stretch/>
        </p:blipFill>
        <p:spPr>
          <a:xfrm>
            <a:off x="539350" y="2119400"/>
            <a:ext cx="3537899" cy="1790526"/>
          </a:xfrm>
          <a:prstGeom prst="rect">
            <a:avLst/>
          </a:prstGeom>
          <a:noFill/>
          <a:ln>
            <a:noFill/>
          </a:ln>
        </p:spPr>
      </p:pic>
      <p:sp>
        <p:nvSpPr>
          <p:cNvPr id="503" name="Google Shape;503;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sp>
        <p:nvSpPr>
          <p:cNvPr id="504" name="Google Shape;504;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Your Rows and Columns</a:t>
            </a:r>
            <a:endParaRPr/>
          </a:p>
        </p:txBody>
      </p:sp>
      <p:sp>
        <p:nvSpPr>
          <p:cNvPr id="505" name="Google Shape;505;p57"/>
          <p:cNvSpPr txBox="1"/>
          <p:nvPr/>
        </p:nvSpPr>
        <p:spPr>
          <a:xfrm>
            <a:off x="714850" y="1694025"/>
            <a:ext cx="31869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Use the CSS property </a:t>
            </a:r>
            <a:endParaRPr sz="1800">
              <a:latin typeface="Proxima Nova"/>
              <a:ea typeface="Proxima Nova"/>
              <a:cs typeface="Proxima Nova"/>
              <a:sym typeface="Proxima Nova"/>
            </a:endParaRPr>
          </a:p>
          <a:p>
            <a:pPr marL="0" lvl="0" indent="0" algn="ctr" rtl="0">
              <a:spcBef>
                <a:spcPts val="0"/>
              </a:spcBef>
              <a:spcAft>
                <a:spcPts val="0"/>
              </a:spcAft>
              <a:buNone/>
            </a:pPr>
            <a:r>
              <a:rPr lang="en" sz="1800" b="1">
                <a:latin typeface="Inconsolata"/>
                <a:ea typeface="Inconsolata"/>
                <a:cs typeface="Inconsolata"/>
                <a:sym typeface="Inconsolata"/>
              </a:rPr>
              <a:t>grid-template-rows</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p:txBody>
      </p:sp>
      <p:pic>
        <p:nvPicPr>
          <p:cNvPr id="506" name="Google Shape;506;p57"/>
          <p:cNvPicPr preferRelativeResize="0"/>
          <p:nvPr/>
        </p:nvPicPr>
        <p:blipFill>
          <a:blip r:embed="rId4">
            <a:alphaModFix/>
          </a:blip>
          <a:stretch>
            <a:fillRect/>
          </a:stretch>
        </p:blipFill>
        <p:spPr>
          <a:xfrm>
            <a:off x="5771076" y="2549925"/>
            <a:ext cx="2129248" cy="2129276"/>
          </a:xfrm>
          <a:prstGeom prst="rect">
            <a:avLst/>
          </a:prstGeom>
          <a:noFill/>
          <a:ln>
            <a:noFill/>
          </a:ln>
        </p:spPr>
      </p:pic>
      <p:sp>
        <p:nvSpPr>
          <p:cNvPr id="507" name="Google Shape;507;p57"/>
          <p:cNvSpPr txBox="1"/>
          <p:nvPr/>
        </p:nvSpPr>
        <p:spPr>
          <a:xfrm>
            <a:off x="5116100" y="1694025"/>
            <a:ext cx="34392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Use the CSS property </a:t>
            </a:r>
            <a:endParaRPr sz="1800">
              <a:latin typeface="Proxima Nova"/>
              <a:ea typeface="Proxima Nova"/>
              <a:cs typeface="Proxima Nova"/>
              <a:sym typeface="Proxima Nova"/>
            </a:endParaRPr>
          </a:p>
          <a:p>
            <a:pPr marL="0" lvl="0" indent="0" algn="ctr" rtl="0">
              <a:spcBef>
                <a:spcPts val="0"/>
              </a:spcBef>
              <a:spcAft>
                <a:spcPts val="0"/>
              </a:spcAft>
              <a:buNone/>
            </a:pPr>
            <a:r>
              <a:rPr lang="en" sz="1800" b="1">
                <a:latin typeface="Inconsolata"/>
                <a:ea typeface="Inconsolata"/>
                <a:cs typeface="Inconsolata"/>
                <a:sym typeface="Inconsolata"/>
              </a:rPr>
              <a:t>grid-template-columns</a:t>
            </a:r>
            <a:r>
              <a:rPr lang="en" sz="1800">
                <a:solidFill>
                  <a:schemeClr val="dk1"/>
                </a:solidFill>
                <a:latin typeface="Proxima Nova"/>
                <a:ea typeface="Proxima Nova"/>
                <a:cs typeface="Proxima Nova"/>
                <a:sym typeface="Proxima Nova"/>
              </a:rPr>
              <a:t>.</a:t>
            </a:r>
            <a:endParaRPr sz="1800" b="1">
              <a:latin typeface="Courier New"/>
              <a:ea typeface="Courier New"/>
              <a:cs typeface="Courier New"/>
              <a:sym typeface="Courier New"/>
            </a:endParaRPr>
          </a:p>
        </p:txBody>
      </p:sp>
      <p:sp>
        <p:nvSpPr>
          <p:cNvPr id="508" name="Google Shape;508;p57"/>
          <p:cNvSpPr/>
          <p:nvPr/>
        </p:nvSpPr>
        <p:spPr>
          <a:xfrm>
            <a:off x="1182250" y="11669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Rows</a:t>
            </a:r>
            <a:endParaRPr sz="1800" b="1">
              <a:solidFill>
                <a:srgbClr val="FFFFFF"/>
              </a:solidFill>
              <a:latin typeface="Proxima Nova"/>
              <a:ea typeface="Proxima Nova"/>
              <a:cs typeface="Proxima Nova"/>
              <a:sym typeface="Proxima Nova"/>
            </a:endParaRPr>
          </a:p>
        </p:txBody>
      </p:sp>
      <p:sp>
        <p:nvSpPr>
          <p:cNvPr id="509" name="Google Shape;509;p57"/>
          <p:cNvSpPr/>
          <p:nvPr/>
        </p:nvSpPr>
        <p:spPr>
          <a:xfrm>
            <a:off x="5709650" y="11669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Columns</a:t>
            </a:r>
            <a:endParaRPr sz="1800" b="1">
              <a:solidFill>
                <a:srgbClr val="FFFFFF"/>
              </a:solidFill>
              <a:latin typeface="Proxima Nova"/>
              <a:ea typeface="Proxima Nova"/>
              <a:cs typeface="Proxima Nova"/>
              <a:sym typeface="Proxima Nova"/>
            </a:endParaRPr>
          </a:p>
        </p:txBody>
      </p:sp>
      <p:cxnSp>
        <p:nvCxnSpPr>
          <p:cNvPr id="510" name="Google Shape;510;p57"/>
          <p:cNvCxnSpPr/>
          <p:nvPr/>
        </p:nvCxnSpPr>
        <p:spPr>
          <a:xfrm>
            <a:off x="4572000" y="1367600"/>
            <a:ext cx="23100" cy="3227700"/>
          </a:xfrm>
          <a:prstGeom prst="straightConnector1">
            <a:avLst/>
          </a:prstGeom>
          <a:noFill/>
          <a:ln w="9525" cap="flat" cmpd="sng">
            <a:solidFill>
              <a:srgbClr val="B7B7B7"/>
            </a:solidFill>
            <a:prstDash val="solid"/>
            <a:round/>
            <a:headEnd type="none" w="med" len="med"/>
            <a:tailEnd type="none" w="med" len="med"/>
          </a:ln>
        </p:spPr>
      </p:cxnSp>
      <p:sp>
        <p:nvSpPr>
          <p:cNvPr id="511" name="Google Shape;511;p5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8"/>
          <p:cNvSpPr/>
          <p:nvPr/>
        </p:nvSpPr>
        <p:spPr>
          <a:xfrm>
            <a:off x="545200" y="1825125"/>
            <a:ext cx="8013000" cy="24084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section</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"container"</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1</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highlight>
                  <a:schemeClr val="dk1"/>
                </a:highlight>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2</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3</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4</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section</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p:txBody>
      </p:sp>
      <p:sp>
        <p:nvSpPr>
          <p:cNvPr id="517" name="Google Shape;517;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in </a:t>
            </a:r>
            <a:r>
              <a:rPr lang="en">
                <a:latin typeface="Inconsolata"/>
                <a:ea typeface="Inconsolata"/>
                <a:cs typeface="Inconsolata"/>
                <a:sym typeface="Inconsolata"/>
              </a:rPr>
              <a:t>&lt;html&gt;</a:t>
            </a:r>
            <a:endParaRPr>
              <a:latin typeface="Inconsolata"/>
              <a:ea typeface="Inconsolata"/>
              <a:cs typeface="Inconsolata"/>
              <a:sym typeface="Inconsolata"/>
            </a:endParaRPr>
          </a:p>
        </p:txBody>
      </p:sp>
      <p:sp>
        <p:nvSpPr>
          <p:cNvPr id="518" name="Google Shape;518;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519" name="Google Shape;519;p58"/>
          <p:cNvSpPr txBox="1">
            <a:spLocks noGrp="1"/>
          </p:cNvSpPr>
          <p:nvPr>
            <p:ph type="body" idx="4294967295"/>
          </p:nvPr>
        </p:nvSpPr>
        <p:spPr>
          <a:xfrm>
            <a:off x="510925" y="1025950"/>
            <a:ext cx="8219100" cy="46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Let’s create a set of </a:t>
            </a:r>
            <a:r>
              <a:rPr lang="en" b="1">
                <a:latin typeface="Inconsolata"/>
                <a:ea typeface="Inconsolata"/>
                <a:cs typeface="Inconsolata"/>
                <a:sym typeface="Inconsolata"/>
              </a:rPr>
              <a:t>&lt;div&gt;’</a:t>
            </a:r>
            <a:r>
              <a:rPr lang="en"/>
              <a:t>s inside of </a:t>
            </a:r>
            <a:r>
              <a:rPr lang="en" b="1">
                <a:latin typeface="Inconsolata"/>
                <a:ea typeface="Inconsolata"/>
                <a:cs typeface="Inconsolata"/>
                <a:sym typeface="Inconsolata"/>
              </a:rPr>
              <a:t>&lt;section&gt;</a:t>
            </a:r>
            <a:r>
              <a:rPr lang="en"/>
              <a:t> tags.</a:t>
            </a:r>
            <a:endParaRPr b="1">
              <a:latin typeface="Courier New"/>
              <a:ea typeface="Courier New"/>
              <a:cs typeface="Courier New"/>
              <a:sym typeface="Courier New"/>
            </a:endParaRPr>
          </a:p>
        </p:txBody>
      </p:sp>
      <p:sp>
        <p:nvSpPr>
          <p:cNvPr id="520" name="Google Shape;520;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in CSS</a:t>
            </a:r>
            <a:endParaRPr/>
          </a:p>
        </p:txBody>
      </p:sp>
      <p:sp>
        <p:nvSpPr>
          <p:cNvPr id="526" name="Google Shape;526;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
        <p:nvSpPr>
          <p:cNvPr id="527" name="Google Shape;527;p59"/>
          <p:cNvSpPr/>
          <p:nvPr/>
        </p:nvSpPr>
        <p:spPr>
          <a:xfrm>
            <a:off x="545200" y="1988000"/>
            <a:ext cx="8013000" cy="22455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000">
                <a:solidFill>
                  <a:srgbClr val="CCCCCC"/>
                </a:solidFill>
                <a:latin typeface="Inconsolata"/>
                <a:ea typeface="Inconsolata"/>
                <a:cs typeface="Inconsolata"/>
                <a:sym typeface="Inconsolata"/>
              </a:rPr>
              <a:t>/* 2 column, 1 row grid */</a:t>
            </a:r>
            <a:endParaRPr sz="2000">
              <a:solidFill>
                <a:srgbClr val="CCCCCC"/>
              </a:solidFill>
              <a:latin typeface="Inconsolata"/>
              <a:ea typeface="Inconsolata"/>
              <a:cs typeface="Inconsolata"/>
              <a:sym typeface="Inconsolata"/>
            </a:endParaRPr>
          </a:p>
          <a:p>
            <a:pPr marL="457200" lvl="0" indent="0" algn="l" rtl="0">
              <a:spcBef>
                <a:spcPts val="0"/>
              </a:spcBef>
              <a:spcAft>
                <a:spcPts val="0"/>
              </a:spcAft>
              <a:buNone/>
            </a:pPr>
            <a:r>
              <a:rPr lang="en" sz="2000">
                <a:solidFill>
                  <a:schemeClr val="accent1"/>
                </a:solidFill>
                <a:latin typeface="Inconsolata"/>
                <a:ea typeface="Inconsolata"/>
                <a:cs typeface="Inconsolata"/>
                <a:sym typeface="Inconsolata"/>
              </a:rPr>
              <a:t>.container {</a:t>
            </a:r>
            <a:endParaRPr sz="2000">
              <a:solidFill>
                <a:schemeClr val="accent1"/>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display</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grid</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grid-template-columns</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100px 100px</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grid-template-rows</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100px</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2000">
                <a:solidFill>
                  <a:schemeClr val="accent1"/>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p:txBody>
      </p:sp>
      <p:sp>
        <p:nvSpPr>
          <p:cNvPr id="528" name="Google Shape;528;p59"/>
          <p:cNvSpPr txBox="1">
            <a:spLocks noGrp="1"/>
          </p:cNvSpPr>
          <p:nvPr>
            <p:ph type="body" idx="4294967295"/>
          </p:nvPr>
        </p:nvSpPr>
        <p:spPr>
          <a:xfrm>
            <a:off x="510925" y="1025950"/>
            <a:ext cx="8219100" cy="46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You’ll need to use </a:t>
            </a:r>
            <a:r>
              <a:rPr lang="en" b="1">
                <a:solidFill>
                  <a:schemeClr val="dk1"/>
                </a:solidFill>
                <a:latin typeface="Inconsolata"/>
                <a:ea typeface="Inconsolata"/>
                <a:cs typeface="Inconsolata"/>
                <a:sym typeface="Inconsolata"/>
              </a:rPr>
              <a:t>grid-template-columns</a:t>
            </a:r>
            <a:r>
              <a:rPr lang="en">
                <a:solidFill>
                  <a:schemeClr val="dk1"/>
                </a:solidFill>
              </a:rPr>
              <a:t> and </a:t>
            </a:r>
            <a:r>
              <a:rPr lang="en" b="1">
                <a:solidFill>
                  <a:schemeClr val="dk1"/>
                </a:solidFill>
                <a:latin typeface="Inconsolata"/>
                <a:ea typeface="Inconsolata"/>
                <a:cs typeface="Inconsolata"/>
                <a:sym typeface="Inconsolata"/>
              </a:rPr>
              <a:t>grid-template-rows</a:t>
            </a:r>
            <a:r>
              <a:rPr lang="en">
                <a:solidFill>
                  <a:schemeClr val="dk1"/>
                </a:solidFill>
              </a:rPr>
              <a:t> on the parent to create a simple grid.</a:t>
            </a:r>
            <a:endParaRPr b="1">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
        <p:nvSpPr>
          <p:cNvPr id="529" name="Google Shape;529;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Together Now!</a:t>
            </a:r>
            <a:endParaRPr/>
          </a:p>
        </p:txBody>
      </p:sp>
      <p:sp>
        <p:nvSpPr>
          <p:cNvPr id="535" name="Google Shape;535;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36" name="Google Shape;536;p60"/>
          <p:cNvSpPr/>
          <p:nvPr/>
        </p:nvSpPr>
        <p:spPr>
          <a:xfrm>
            <a:off x="342775" y="1002750"/>
            <a:ext cx="4933200" cy="3401700"/>
          </a:xfrm>
          <a:prstGeom prst="rect">
            <a:avLst/>
          </a:prstGeom>
          <a:solidFill>
            <a:schemeClr val="dk1"/>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2 column, 1 row grid */</a:t>
            </a:r>
            <a:endParaRPr sz="1800">
              <a:solidFill>
                <a:schemeClr val="lt1"/>
              </a:solidFill>
              <a:highlight>
                <a:schemeClr val="dk1"/>
              </a:highlight>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1"/>
                </a:solidFill>
                <a:latin typeface="Inconsolata"/>
                <a:ea typeface="Inconsolata"/>
                <a:cs typeface="Inconsolata"/>
                <a:sym typeface="Inconsolata"/>
              </a:rPr>
              <a:t>.container {</a:t>
            </a:r>
            <a:endParaRPr sz="1800">
              <a:solidFill>
                <a:schemeClr val="accen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display: </a:t>
            </a:r>
            <a:r>
              <a:rPr lang="en" sz="1800">
                <a:solidFill>
                  <a:srgbClr val="FF00FF"/>
                </a:solidFill>
                <a:latin typeface="Inconsolata"/>
                <a:ea typeface="Inconsolata"/>
                <a:cs typeface="Inconsolata"/>
                <a:sym typeface="Inconsolata"/>
              </a:rPr>
              <a:t>grid;</a:t>
            </a:r>
            <a:endParaRPr sz="1800">
              <a:solidFill>
                <a:srgbClr val="FF00FF"/>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2"/>
                </a:solidFill>
                <a:latin typeface="Inconsolata"/>
                <a:ea typeface="Inconsolata"/>
                <a:cs typeface="Inconsolata"/>
                <a:sym typeface="Inconsolata"/>
              </a:rPr>
              <a:t>  grid-template-columns:</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100px 100px</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grid-template-rows:</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100px</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Clr>
                <a:srgbClr val="000000"/>
              </a:buClr>
              <a:buSzPts val="1100"/>
              <a:buFont typeface="Arial"/>
              <a:buNone/>
            </a:pPr>
            <a:r>
              <a:rPr lang="en" sz="1800">
                <a:solidFill>
                  <a:schemeClr val="accent1"/>
                </a:solidFill>
                <a:latin typeface="Inconsolata"/>
                <a:ea typeface="Inconsolata"/>
                <a:cs typeface="Inconsolata"/>
                <a:sym typeface="Inconsolata"/>
              </a:rPr>
              <a:t>}</a:t>
            </a:r>
            <a:endParaRPr sz="1800">
              <a:solidFill>
                <a:schemeClr val="accent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1"/>
                </a:solidFill>
                <a:latin typeface="Inconsolata"/>
                <a:ea typeface="Inconsolata"/>
                <a:cs typeface="Inconsolata"/>
                <a:sym typeface="Inconsolata"/>
              </a:rPr>
              <a:t>.item {</a:t>
            </a:r>
            <a:endParaRPr sz="1800">
              <a:solidFill>
                <a:schemeClr val="accen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background-color:</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orange</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1"/>
                </a:solidFill>
                <a:latin typeface="Inconsolata"/>
                <a:ea typeface="Inconsolata"/>
                <a:cs typeface="Inconsolata"/>
                <a:sym typeface="Inconsolata"/>
              </a:rPr>
              <a:t>}</a:t>
            </a:r>
            <a:endParaRPr sz="1800">
              <a:solidFill>
                <a:schemeClr val="accent1"/>
              </a:solidFill>
              <a:latin typeface="Inconsolata"/>
              <a:ea typeface="Inconsolata"/>
              <a:cs typeface="Inconsolata"/>
              <a:sym typeface="Inconsolata"/>
            </a:endParaRPr>
          </a:p>
        </p:txBody>
      </p:sp>
      <p:sp>
        <p:nvSpPr>
          <p:cNvPr id="537" name="Google Shape;537;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538" name="Google Shape;538;p60"/>
          <p:cNvPicPr preferRelativeResize="0"/>
          <p:nvPr/>
        </p:nvPicPr>
        <p:blipFill>
          <a:blip r:embed="rId3">
            <a:alphaModFix/>
          </a:blip>
          <a:stretch>
            <a:fillRect/>
          </a:stretch>
        </p:blipFill>
        <p:spPr>
          <a:xfrm>
            <a:off x="5414575" y="1297900"/>
            <a:ext cx="3563225" cy="23332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Basic Grid Example</a:t>
            </a:r>
            <a:endParaRPr/>
          </a:p>
        </p:txBody>
      </p:sp>
      <p:sp>
        <p:nvSpPr>
          <p:cNvPr id="544" name="Google Shape;544;p6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Check out the grid in this example as a reference for using CSS Grid properties.</a:t>
            </a:r>
            <a:endParaRPr/>
          </a:p>
        </p:txBody>
      </p:sp>
      <p:sp>
        <p:nvSpPr>
          <p:cNvPr id="545" name="Google Shape;545;p61"/>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546" name="Google Shape;546;p61"/>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pic>
        <p:nvPicPr>
          <p:cNvPr id="547" name="Google Shape;547;p61"/>
          <p:cNvPicPr preferRelativeResize="0"/>
          <p:nvPr/>
        </p:nvPicPr>
        <p:blipFill>
          <a:blip r:embed="rId3">
            <a:alphaModFix/>
          </a:blip>
          <a:stretch>
            <a:fillRect/>
          </a:stretch>
        </p:blipFill>
        <p:spPr>
          <a:xfrm>
            <a:off x="6387100" y="1210250"/>
            <a:ext cx="2050075" cy="3169449"/>
          </a:xfrm>
          <a:prstGeom prst="rect">
            <a:avLst/>
          </a:prstGeom>
          <a:noFill/>
          <a:ln>
            <a:noFill/>
          </a:ln>
        </p:spPr>
      </p:pic>
      <p:sp>
        <p:nvSpPr>
          <p:cNvPr id="548" name="Google Shape;548;p61"/>
          <p:cNvSpPr/>
          <p:nvPr/>
        </p:nvSpPr>
        <p:spPr>
          <a:xfrm>
            <a:off x="565350" y="232835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https://drive.google.com/drive/folders/1MV5eLNCLhhXlCPYf02AJGkpxiOBJAF5N?usp=sharing</a:t>
            </a:r>
            <a:endParaRPr sz="1800">
              <a:latin typeface="Proxima Nova"/>
              <a:ea typeface="Proxima Nova"/>
              <a:cs typeface="Proxima Nova"/>
              <a:sym typeface="Proxima Nova"/>
            </a:endParaRPr>
          </a:p>
        </p:txBody>
      </p:sp>
      <p:sp>
        <p:nvSpPr>
          <p:cNvPr id="549" name="Google Shape;549;p61"/>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53"/>
        <p:cNvGrpSpPr/>
        <p:nvPr/>
      </p:nvGrpSpPr>
      <p:grpSpPr>
        <a:xfrm>
          <a:off x="0" y="0"/>
          <a:ext cx="0" cy="0"/>
          <a:chOff x="0" y="0"/>
          <a:chExt cx="0" cy="0"/>
        </a:xfrm>
      </p:grpSpPr>
      <p:sp>
        <p:nvSpPr>
          <p:cNvPr id="554" name="Google Shape;554;p6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Flex-To-Grid Code-Along</a:t>
            </a:r>
            <a:endParaRPr/>
          </a:p>
        </p:txBody>
      </p:sp>
      <p:sp>
        <p:nvSpPr>
          <p:cNvPr id="555" name="Google Shape;555;p6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replicate grid functionality using flexbox rules! </a:t>
            </a:r>
            <a:endParaRPr/>
          </a:p>
        </p:txBody>
      </p:sp>
      <p:sp>
        <p:nvSpPr>
          <p:cNvPr id="556" name="Google Shape;556;p6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557" name="Google Shape;557;p6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58" name="Google Shape;558;p62"/>
          <p:cNvSpPr/>
          <p:nvPr/>
        </p:nvSpPr>
        <p:spPr>
          <a:xfrm>
            <a:off x="753200" y="19386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https://codepen.io/GAmarketing/pen/yLLRQga</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59" name="Google Shape;559;p62"/>
          <p:cNvSpPr/>
          <p:nvPr/>
        </p:nvSpPr>
        <p:spPr>
          <a:xfrm>
            <a:off x="4238688" y="254043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2"/>
          <p:cNvSpPr/>
          <p:nvPr/>
        </p:nvSpPr>
        <p:spPr>
          <a:xfrm>
            <a:off x="5219500" y="19386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https://codepen.io/GAmarketing/pen/jOOeQLq</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61" name="Google Shape;561;p6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Tracks </a:t>
            </a:r>
            <a:endParaRPr/>
          </a:p>
        </p:txBody>
      </p:sp>
      <p:sp>
        <p:nvSpPr>
          <p:cNvPr id="567" name="Google Shape;567;p6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Tracks</a:t>
            </a:r>
            <a:endParaRPr/>
          </a:p>
        </p:txBody>
      </p:sp>
      <p:sp>
        <p:nvSpPr>
          <p:cNvPr id="573" name="Google Shape;573;p64"/>
          <p:cNvSpPr txBox="1">
            <a:spLocks noGrp="1"/>
          </p:cNvSpPr>
          <p:nvPr>
            <p:ph type="body" idx="4294967295"/>
          </p:nvPr>
        </p:nvSpPr>
        <p:spPr>
          <a:xfrm>
            <a:off x="457200" y="914400"/>
            <a:ext cx="79038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leave off </a:t>
            </a:r>
            <a:r>
              <a:rPr lang="en" b="1">
                <a:solidFill>
                  <a:schemeClr val="dk1"/>
                </a:solidFill>
                <a:latin typeface="Inconsolata"/>
                <a:ea typeface="Inconsolata"/>
                <a:cs typeface="Inconsolata"/>
                <a:sym typeface="Inconsolata"/>
              </a:rPr>
              <a:t>grid-template-rows</a:t>
            </a:r>
            <a:r>
              <a:rPr lang="en" b="1">
                <a:solidFill>
                  <a:schemeClr val="dk1"/>
                </a:solidFill>
              </a:rPr>
              <a:t> </a:t>
            </a:r>
            <a:r>
              <a:rPr lang="en">
                <a:solidFill>
                  <a:schemeClr val="dk1"/>
                </a:solidFill>
              </a:rPr>
              <a:t>and CSS Grid will automatically make the rows (conceptually, this is called the “implicit grid”).</a:t>
            </a:r>
            <a:endParaRPr>
              <a:solidFill>
                <a:schemeClr val="dk1"/>
              </a:solidFill>
            </a:endParaRPr>
          </a:p>
          <a:p>
            <a:pPr marL="0" lvl="0" indent="0" algn="l" rtl="0">
              <a:spcBef>
                <a:spcPts val="1600"/>
              </a:spcBef>
              <a:spcAft>
                <a:spcPts val="0"/>
              </a:spcAft>
              <a:buNone/>
            </a:pPr>
            <a:r>
              <a:rPr lang="en">
                <a:solidFill>
                  <a:schemeClr val="dk1"/>
                </a:solidFill>
              </a:rPr>
              <a:t>If we don’t know how many rows our content will take, can we still define their height? </a:t>
            </a:r>
            <a:endParaRPr>
              <a:solidFill>
                <a:schemeClr val="dk1"/>
              </a:solidFill>
            </a:endParaRPr>
          </a:p>
          <a:p>
            <a:pPr marL="0" lvl="0" indent="0" algn="l" rtl="0">
              <a:spcBef>
                <a:spcPts val="1600"/>
              </a:spcBef>
              <a:spcAft>
                <a:spcPts val="0"/>
              </a:spcAft>
              <a:buNone/>
            </a:pPr>
            <a:r>
              <a:rPr lang="en">
                <a:solidFill>
                  <a:schemeClr val="dk1"/>
                </a:solidFill>
              </a:rPr>
              <a:t>Turns out there’s a property called </a:t>
            </a:r>
            <a:r>
              <a:rPr lang="en" b="1">
                <a:solidFill>
                  <a:schemeClr val="dk1"/>
                </a:solidFill>
                <a:latin typeface="Inconsolata"/>
                <a:ea typeface="Inconsolata"/>
                <a:cs typeface="Inconsolata"/>
                <a:sym typeface="Inconsolata"/>
              </a:rPr>
              <a:t>grid-auto-rows</a:t>
            </a:r>
            <a:r>
              <a:rPr lang="en">
                <a:solidFill>
                  <a:schemeClr val="dk1"/>
                </a:solidFill>
              </a:rPr>
              <a:t> for just that purpose!</a:t>
            </a:r>
            <a:br>
              <a:rPr lang="en">
                <a:solidFill>
                  <a:schemeClr val="dk1"/>
                </a:solidFill>
              </a:rPr>
            </a:br>
            <a:endParaRPr sz="1100">
              <a:solidFill>
                <a:schemeClr val="dk1"/>
              </a:solidFill>
              <a:latin typeface="Arial"/>
              <a:ea typeface="Arial"/>
              <a:cs typeface="Arial"/>
              <a:sym typeface="Arial"/>
            </a:endParaRPr>
          </a:p>
          <a:p>
            <a:pPr marL="0" lvl="0" indent="0" algn="l" rtl="0">
              <a:spcBef>
                <a:spcPts val="1600"/>
              </a:spcBef>
              <a:spcAft>
                <a:spcPts val="1600"/>
              </a:spcAft>
              <a:buNone/>
            </a:pPr>
            <a:endParaRPr sz="1100">
              <a:solidFill>
                <a:schemeClr val="dk1"/>
              </a:solidFill>
              <a:latin typeface="Arial"/>
              <a:ea typeface="Arial"/>
              <a:cs typeface="Arial"/>
              <a:sym typeface="Arial"/>
            </a:endParaRPr>
          </a:p>
        </p:txBody>
      </p:sp>
      <p:sp>
        <p:nvSpPr>
          <p:cNvPr id="574" name="Google Shape;574;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575" name="Google Shape;57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5"/>
          <p:cNvSpPr/>
          <p:nvPr/>
        </p:nvSpPr>
        <p:spPr>
          <a:xfrm>
            <a:off x="545200" y="1010250"/>
            <a:ext cx="8013000" cy="3401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2 column, ?? row grid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.container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display: grid;</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grid-template-columns: 100px 100px;</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.item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background-color: orange;</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81" name="Google Shape;581;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Also Works</a:t>
            </a:r>
            <a:endParaRPr/>
          </a:p>
        </p:txBody>
      </p:sp>
      <p:sp>
        <p:nvSpPr>
          <p:cNvPr id="582" name="Google Shape;582;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
        <p:nvSpPr>
          <p:cNvPr id="583" name="Google Shape;583;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6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Implicit Tracks Example</a:t>
            </a:r>
            <a:endParaRPr/>
          </a:p>
        </p:txBody>
      </p:sp>
      <p:sp>
        <p:nvSpPr>
          <p:cNvPr id="589" name="Google Shape;589;p66"/>
          <p:cNvSpPr txBox="1">
            <a:spLocks noGrp="1"/>
          </p:cNvSpPr>
          <p:nvPr>
            <p:ph type="body" idx="1"/>
          </p:nvPr>
        </p:nvSpPr>
        <p:spPr>
          <a:xfrm>
            <a:off x="457200" y="1143000"/>
            <a:ext cx="5496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Check out the grid in this example, which uses implicit tracks for its rows.</a:t>
            </a:r>
            <a:endParaRPr/>
          </a:p>
        </p:txBody>
      </p:sp>
      <p:sp>
        <p:nvSpPr>
          <p:cNvPr id="590" name="Google Shape;590;p6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591" name="Google Shape;591;p6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pic>
        <p:nvPicPr>
          <p:cNvPr id="592" name="Google Shape;592;p66"/>
          <p:cNvPicPr preferRelativeResize="0"/>
          <p:nvPr/>
        </p:nvPicPr>
        <p:blipFill>
          <a:blip r:embed="rId3">
            <a:alphaModFix/>
          </a:blip>
          <a:stretch>
            <a:fillRect/>
          </a:stretch>
        </p:blipFill>
        <p:spPr>
          <a:xfrm>
            <a:off x="6437861" y="945537"/>
            <a:ext cx="1948550" cy="3698874"/>
          </a:xfrm>
          <a:prstGeom prst="rect">
            <a:avLst/>
          </a:prstGeom>
          <a:noFill/>
          <a:ln>
            <a:noFill/>
          </a:ln>
        </p:spPr>
      </p:pic>
      <p:sp>
        <p:nvSpPr>
          <p:cNvPr id="593" name="Google Shape;593;p66"/>
          <p:cNvSpPr/>
          <p:nvPr/>
        </p:nvSpPr>
        <p:spPr>
          <a:xfrm>
            <a:off x="565350" y="214080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https://codepen.io/GAmarketing/pen/RwwoPgR</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94" name="Google Shape;594;p6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Just Need Some </a:t>
            </a:r>
            <a:br>
              <a:rPr lang="en"/>
            </a:br>
            <a:r>
              <a:rPr lang="en"/>
              <a:t>Space: </a:t>
            </a:r>
            <a:r>
              <a:rPr lang="en">
                <a:latin typeface="Inconsolata"/>
                <a:ea typeface="Inconsolata"/>
                <a:cs typeface="Inconsolata"/>
                <a:sym typeface="Inconsolata"/>
              </a:rPr>
              <a:t>gap</a:t>
            </a:r>
            <a:endParaRPr>
              <a:latin typeface="Inconsolata"/>
              <a:ea typeface="Inconsolata"/>
              <a:cs typeface="Inconsolata"/>
              <a:sym typeface="Inconsolata"/>
            </a:endParaRPr>
          </a:p>
        </p:txBody>
      </p:sp>
      <p:sp>
        <p:nvSpPr>
          <p:cNvPr id="600" name="Google Shape;600;p6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8"/>
          <p:cNvSpPr/>
          <p:nvPr/>
        </p:nvSpPr>
        <p:spPr>
          <a:xfrm>
            <a:off x="545200" y="1800425"/>
            <a:ext cx="8013000" cy="26115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.container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display: grid;</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grid-template-columns: 100px 100px;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gap: 20px;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.item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background-color: orange;</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p:txBody>
      </p:sp>
      <p:sp>
        <p:nvSpPr>
          <p:cNvPr id="606" name="Google Shape;606;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 (grid-gap)</a:t>
            </a:r>
            <a:endParaRPr>
              <a:latin typeface="Inconsolata"/>
              <a:ea typeface="Inconsolata"/>
              <a:cs typeface="Inconsolata"/>
              <a:sym typeface="Inconsolata"/>
            </a:endParaRPr>
          </a:p>
        </p:txBody>
      </p:sp>
      <p:sp>
        <p:nvSpPr>
          <p:cNvPr id="607" name="Google Shape;607;p68"/>
          <p:cNvSpPr txBox="1">
            <a:spLocks noGrp="1"/>
          </p:cNvSpPr>
          <p:nvPr>
            <p:ph type="body" idx="4294967295"/>
          </p:nvPr>
        </p:nvSpPr>
        <p:spPr>
          <a:xfrm>
            <a:off x="457200" y="914400"/>
            <a:ext cx="8219100" cy="118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chemeClr val="dk1"/>
                </a:solidFill>
                <a:latin typeface="Inconsolata"/>
                <a:ea typeface="Inconsolata"/>
                <a:cs typeface="Inconsolata"/>
                <a:sym typeface="Inconsolata"/>
              </a:rPr>
              <a:t>gap</a:t>
            </a:r>
            <a:r>
              <a:rPr lang="en">
                <a:solidFill>
                  <a:schemeClr val="dk1"/>
                </a:solidFill>
              </a:rPr>
              <a:t> is the margin/padding of CSS Grid. If you want space between your grid items, you apply </a:t>
            </a:r>
            <a:r>
              <a:rPr lang="en" b="1">
                <a:solidFill>
                  <a:schemeClr val="dk1"/>
                </a:solidFill>
                <a:latin typeface="Inconsolata"/>
                <a:ea typeface="Inconsolata"/>
                <a:cs typeface="Inconsolata"/>
                <a:sym typeface="Inconsolata"/>
              </a:rPr>
              <a:t>gap</a:t>
            </a:r>
            <a:r>
              <a:rPr lang="en">
                <a:solidFill>
                  <a:schemeClr val="dk1"/>
                </a:solidFill>
              </a:rPr>
              <a:t> to the container. So easy!</a:t>
            </a:r>
            <a:endParaRPr b="1">
              <a:solidFill>
                <a:schemeClr val="dk1"/>
              </a:solidFill>
              <a:latin typeface="Courier New"/>
              <a:ea typeface="Courier New"/>
              <a:cs typeface="Courier New"/>
              <a:sym typeface="Courier New"/>
            </a:endParaRPr>
          </a:p>
        </p:txBody>
      </p:sp>
      <p:sp>
        <p:nvSpPr>
          <p:cNvPr id="608" name="Google Shape;60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609" name="Google Shape;609;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9"/>
          <p:cNvSpPr txBox="1">
            <a:spLocks noGrp="1"/>
          </p:cNvSpPr>
          <p:nvPr>
            <p:ph type="body" idx="4294967295"/>
          </p:nvPr>
        </p:nvSpPr>
        <p:spPr>
          <a:xfrm>
            <a:off x="457200" y="1143000"/>
            <a:ext cx="33099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When </a:t>
            </a:r>
            <a:r>
              <a:rPr lang="en" b="1">
                <a:latin typeface="Inconsolata"/>
                <a:ea typeface="Inconsolata"/>
                <a:cs typeface="Inconsolata"/>
                <a:sym typeface="Inconsolata"/>
              </a:rPr>
              <a:t>gap</a:t>
            </a:r>
            <a:r>
              <a:rPr lang="en">
                <a:latin typeface="Times New Roman"/>
                <a:ea typeface="Times New Roman"/>
                <a:cs typeface="Times New Roman"/>
                <a:sym typeface="Times New Roman"/>
              </a:rPr>
              <a:t> </a:t>
            </a:r>
            <a:r>
              <a:rPr lang="en"/>
              <a:t>is given one value, it applies an equal amount of space between rows and columns.</a:t>
            </a:r>
            <a:endParaRPr/>
          </a:p>
        </p:txBody>
      </p:sp>
      <p:sp>
        <p:nvSpPr>
          <p:cNvPr id="615" name="Google Shape;615;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16" name="Google Shape;61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pic>
        <p:nvPicPr>
          <p:cNvPr id="617" name="Google Shape;617;p69"/>
          <p:cNvPicPr preferRelativeResize="0"/>
          <p:nvPr/>
        </p:nvPicPr>
        <p:blipFill>
          <a:blip r:embed="rId3">
            <a:alphaModFix/>
          </a:blip>
          <a:stretch>
            <a:fillRect/>
          </a:stretch>
        </p:blipFill>
        <p:spPr>
          <a:xfrm>
            <a:off x="4205701" y="1276100"/>
            <a:ext cx="4512400" cy="2265925"/>
          </a:xfrm>
          <a:prstGeom prst="rect">
            <a:avLst/>
          </a:prstGeom>
          <a:noFill/>
          <a:ln>
            <a:noFill/>
          </a:ln>
        </p:spPr>
      </p:pic>
      <p:sp>
        <p:nvSpPr>
          <p:cNvPr id="618" name="Google Shape;618;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Two-Value </a:t>
            </a:r>
            <a:r>
              <a:rPr lang="en">
                <a:latin typeface="Courier New"/>
                <a:ea typeface="Courier New"/>
                <a:cs typeface="Courier New"/>
                <a:sym typeface="Courier New"/>
              </a:rPr>
              <a:t>gap</a:t>
            </a:r>
            <a:r>
              <a:rPr lang="en"/>
              <a:t> </a:t>
            </a:r>
            <a:endParaRPr/>
          </a:p>
        </p:txBody>
      </p:sp>
      <p:sp>
        <p:nvSpPr>
          <p:cNvPr id="624" name="Google Shape;624;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625" name="Google Shape;625;p70"/>
          <p:cNvSpPr/>
          <p:nvPr/>
        </p:nvSpPr>
        <p:spPr>
          <a:xfrm>
            <a:off x="545200" y="1252175"/>
            <a:ext cx="8013000" cy="22455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400">
                <a:solidFill>
                  <a:schemeClr val="accent1"/>
                </a:solidFill>
                <a:latin typeface="Inconsolata"/>
                <a:ea typeface="Inconsolata"/>
                <a:cs typeface="Inconsolata"/>
                <a:sym typeface="Inconsolata"/>
              </a:rPr>
              <a:t>.grid01 {</a:t>
            </a:r>
            <a:endParaRPr sz="2400">
              <a:solidFill>
                <a:schemeClr val="accent1"/>
              </a:solidFill>
              <a:latin typeface="Inconsolata"/>
              <a:ea typeface="Inconsolata"/>
              <a:cs typeface="Inconsolata"/>
              <a:sym typeface="Inconsolata"/>
            </a:endParaRPr>
          </a:p>
          <a:p>
            <a:pPr marL="457200" lvl="0" indent="0" algn="l" rtl="0">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display</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grid</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457200" lvl="0" indent="0" algn="l" rtl="0">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grid-template-columns</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100px 100px</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457200" lvl="0" indent="0" algn="l" rtl="0">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gap</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25px 10px</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457200" lvl="0" indent="0" algn="l" rtl="0">
              <a:spcBef>
                <a:spcPts val="0"/>
              </a:spcBef>
              <a:spcAft>
                <a:spcPts val="0"/>
              </a:spcAft>
              <a:buNone/>
            </a:pPr>
            <a:r>
              <a:rPr lang="en" sz="2400">
                <a:solidFill>
                  <a:schemeClr val="accent1"/>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p:txBody>
      </p:sp>
      <p:sp>
        <p:nvSpPr>
          <p:cNvPr id="626" name="Google Shape;626;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1"/>
          <p:cNvSpPr/>
          <p:nvPr/>
        </p:nvSpPr>
        <p:spPr>
          <a:xfrm>
            <a:off x="545200" y="1800425"/>
            <a:ext cx="8013000" cy="26115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.container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display: grid;</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grid-template-columns: 100px 100px;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gap: 20px 80px;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.item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background-color: orange;</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p:txBody>
      </p:sp>
      <p:sp>
        <p:nvSpPr>
          <p:cNvPr id="632" name="Google Shape;632;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33" name="Google Shape;633;p71"/>
          <p:cNvSpPr txBox="1">
            <a:spLocks noGrp="1"/>
          </p:cNvSpPr>
          <p:nvPr>
            <p:ph type="body" idx="4294967295"/>
          </p:nvPr>
        </p:nvSpPr>
        <p:spPr>
          <a:xfrm>
            <a:off x="457200" y="914400"/>
            <a:ext cx="8219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Keep in mind:</a:t>
            </a:r>
            <a:r>
              <a:rPr lang="en" b="1">
                <a:solidFill>
                  <a:schemeClr val="dk1"/>
                </a:solidFill>
              </a:rPr>
              <a:t> </a:t>
            </a:r>
            <a:r>
              <a:rPr lang="en" b="1">
                <a:solidFill>
                  <a:schemeClr val="dk1"/>
                </a:solidFill>
                <a:latin typeface="Inconsolata"/>
                <a:ea typeface="Inconsolata"/>
                <a:cs typeface="Inconsolata"/>
                <a:sym typeface="Inconsolata"/>
              </a:rPr>
              <a:t>gap</a:t>
            </a:r>
            <a:r>
              <a:rPr lang="en">
                <a:solidFill>
                  <a:schemeClr val="dk1"/>
                </a:solidFill>
              </a:rPr>
              <a:t> can take two values, which set column and row </a:t>
            </a:r>
            <a:br>
              <a:rPr lang="en">
                <a:solidFill>
                  <a:schemeClr val="dk1"/>
                </a:solidFill>
              </a:rPr>
            </a:br>
            <a:r>
              <a:rPr lang="en">
                <a:solidFill>
                  <a:schemeClr val="dk1"/>
                </a:solidFill>
              </a:rPr>
              <a:t>padding (respectively).</a:t>
            </a:r>
            <a:endParaRPr b="1">
              <a:solidFill>
                <a:schemeClr val="dk1"/>
              </a:solidFill>
              <a:latin typeface="Courier New"/>
              <a:ea typeface="Courier New"/>
              <a:cs typeface="Courier New"/>
              <a:sym typeface="Courier New"/>
            </a:endParaRPr>
          </a:p>
        </p:txBody>
      </p:sp>
      <p:sp>
        <p:nvSpPr>
          <p:cNvPr id="634" name="Google Shape;634;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635" name="Google Shape;635;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2"/>
          <p:cNvSpPr txBox="1">
            <a:spLocks noGrp="1"/>
          </p:cNvSpPr>
          <p:nvPr>
            <p:ph type="body" idx="4294967295"/>
          </p:nvPr>
        </p:nvSpPr>
        <p:spPr>
          <a:xfrm>
            <a:off x="457200" y="1143000"/>
            <a:ext cx="34542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Note the difference when </a:t>
            </a:r>
            <a:r>
              <a:rPr lang="en" b="1">
                <a:latin typeface="Inconsolata"/>
                <a:ea typeface="Inconsolata"/>
                <a:cs typeface="Inconsolata"/>
                <a:sym typeface="Inconsolata"/>
              </a:rPr>
              <a:t>gap</a:t>
            </a:r>
            <a:r>
              <a:rPr lang="en"/>
              <a:t> is given two values: Different amounts of space between rows and between columns. </a:t>
            </a:r>
            <a:endParaRPr/>
          </a:p>
        </p:txBody>
      </p:sp>
      <p:sp>
        <p:nvSpPr>
          <p:cNvPr id="641" name="Google Shape;641;p7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42" name="Google Shape;642;p7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643" name="Google Shape;643;p7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644" name="Google Shape;644;p72"/>
          <p:cNvPicPr preferRelativeResize="0"/>
          <p:nvPr/>
        </p:nvPicPr>
        <p:blipFill>
          <a:blip r:embed="rId3">
            <a:alphaModFix/>
          </a:blip>
          <a:stretch>
            <a:fillRect/>
          </a:stretch>
        </p:blipFill>
        <p:spPr>
          <a:xfrm>
            <a:off x="4205700" y="1276100"/>
            <a:ext cx="4512399" cy="23412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7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b="1">
                <a:latin typeface="Inconsolata"/>
                <a:ea typeface="Inconsolata"/>
                <a:cs typeface="Inconsolata"/>
                <a:sym typeface="Inconsolata"/>
              </a:rPr>
              <a:t>gap</a:t>
            </a:r>
            <a:r>
              <a:rPr lang="en"/>
              <a:t> Example</a:t>
            </a:r>
            <a:endParaRPr/>
          </a:p>
        </p:txBody>
      </p:sp>
      <p:sp>
        <p:nvSpPr>
          <p:cNvPr id="650" name="Google Shape;650;p7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Use this code as a reference for incorporating </a:t>
            </a:r>
            <a:r>
              <a:rPr lang="en" b="1">
                <a:latin typeface="Inconsolata"/>
                <a:ea typeface="Inconsolata"/>
                <a:cs typeface="Inconsolata"/>
                <a:sym typeface="Inconsolata"/>
              </a:rPr>
              <a:t>grid-gap</a:t>
            </a:r>
            <a:r>
              <a:rPr lang="en"/>
              <a:t> properties.</a:t>
            </a:r>
            <a:endParaRPr/>
          </a:p>
        </p:txBody>
      </p:sp>
      <p:sp>
        <p:nvSpPr>
          <p:cNvPr id="651" name="Google Shape;651;p7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652" name="Google Shape;652;p73"/>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653" name="Google Shape;653;p73"/>
          <p:cNvSpPr/>
          <p:nvPr/>
        </p:nvSpPr>
        <p:spPr>
          <a:xfrm>
            <a:off x="2016150" y="191715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https://drive.google.com/drive/folders/17FxK3LTFr24c2HIwe8xDHWxRRATVv5Jk?usp=sharing</a:t>
            </a:r>
            <a:endParaRPr sz="1800">
              <a:latin typeface="Proxima Nova"/>
              <a:ea typeface="Proxima Nova"/>
              <a:cs typeface="Proxima Nova"/>
              <a:sym typeface="Proxima Nova"/>
            </a:endParaRPr>
          </a:p>
        </p:txBody>
      </p:sp>
      <p:sp>
        <p:nvSpPr>
          <p:cNvPr id="654" name="Google Shape;654;p7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Grid</a:t>
            </a:r>
            <a:endParaRPr/>
          </a:p>
        </p:txBody>
      </p:sp>
      <p:sp>
        <p:nvSpPr>
          <p:cNvPr id="318" name="Google Shape;318;p38"/>
          <p:cNvSpPr txBox="1">
            <a:spLocks noGrp="1"/>
          </p:cNvSpPr>
          <p:nvPr>
            <p:ph type="body" idx="4294967295"/>
          </p:nvPr>
        </p:nvSpPr>
        <p:spPr>
          <a:xfrm>
            <a:off x="761600" y="1164500"/>
            <a:ext cx="34452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CSS Grid properties to expand upon the layout abilities gained from flexbox.</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286975" y="1164500"/>
            <a:ext cx="41979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Create responsive layouts using CSS Grid properties.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Compare and contrast flexbox and Grid properties.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Define fractional and percentage-based widths for elements.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4"/>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Fractional Units With CSS Grid</a:t>
            </a:r>
            <a:endParaRPr/>
          </a:p>
        </p:txBody>
      </p:sp>
      <p:sp>
        <p:nvSpPr>
          <p:cNvPr id="660" name="Google Shape;660;p7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5"/>
          <p:cNvSpPr/>
          <p:nvPr/>
        </p:nvSpPr>
        <p:spPr>
          <a:xfrm>
            <a:off x="545200" y="2203825"/>
            <a:ext cx="8013000" cy="1840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.container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display: grid;</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grid-template-columns: 1fr 1fr 1fr 1fr;</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gap: 20px;</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66" name="Google Shape;666;p7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Fractional Units</a:t>
            </a:r>
            <a:endParaRPr/>
          </a:p>
        </p:txBody>
      </p:sp>
      <p:sp>
        <p:nvSpPr>
          <p:cNvPr id="667" name="Google Shape;667;p75"/>
          <p:cNvSpPr txBox="1">
            <a:spLocks noGrp="1"/>
          </p:cNvSpPr>
          <p:nvPr>
            <p:ph type="body" idx="4294967295"/>
          </p:nvPr>
        </p:nvSpPr>
        <p:spPr>
          <a:xfrm>
            <a:off x="457200" y="914400"/>
            <a:ext cx="8219100" cy="154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The </a:t>
            </a:r>
            <a:r>
              <a:rPr lang="en" b="1">
                <a:solidFill>
                  <a:schemeClr val="dk1"/>
                </a:solidFill>
                <a:highlight>
                  <a:schemeClr val="accent1"/>
                </a:highlight>
              </a:rPr>
              <a:t>fractional unit</a:t>
            </a:r>
            <a:r>
              <a:rPr lang="en">
                <a:solidFill>
                  <a:schemeClr val="dk1"/>
                </a:solidFill>
              </a:rPr>
              <a:t> (</a:t>
            </a:r>
            <a:r>
              <a:rPr lang="en" b="1">
                <a:solidFill>
                  <a:schemeClr val="dk1"/>
                </a:solidFill>
                <a:latin typeface="Inconsolata"/>
                <a:ea typeface="Inconsolata"/>
                <a:cs typeface="Inconsolata"/>
                <a:sym typeface="Inconsolata"/>
              </a:rPr>
              <a:t>fr</a:t>
            </a:r>
            <a:r>
              <a:rPr lang="en">
                <a:solidFill>
                  <a:schemeClr val="dk1"/>
                </a:solidFill>
              </a:rPr>
              <a:t>) is a newer unit to be used with CSS Grid (similar to percentages). It stands for fractions of a grid container, and it intelligently takes </a:t>
            </a:r>
            <a:r>
              <a:rPr lang="en" b="1">
                <a:solidFill>
                  <a:schemeClr val="dk1"/>
                </a:solidFill>
                <a:latin typeface="Inconsolata"/>
                <a:ea typeface="Inconsolata"/>
                <a:cs typeface="Inconsolata"/>
                <a:sym typeface="Inconsolata"/>
              </a:rPr>
              <a:t>gap</a:t>
            </a:r>
            <a:r>
              <a:rPr lang="en">
                <a:solidFill>
                  <a:schemeClr val="dk1"/>
                </a:solidFill>
              </a:rPr>
              <a:t> into account. </a:t>
            </a:r>
            <a:endParaRPr b="1">
              <a:solidFill>
                <a:schemeClr val="dk1"/>
              </a:solidFill>
              <a:latin typeface="Courier New"/>
              <a:ea typeface="Courier New"/>
              <a:cs typeface="Courier New"/>
              <a:sym typeface="Courier New"/>
            </a:endParaRPr>
          </a:p>
        </p:txBody>
      </p:sp>
      <p:sp>
        <p:nvSpPr>
          <p:cNvPr id="668" name="Google Shape;668;p7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
        <p:nvSpPr>
          <p:cNvPr id="669" name="Google Shape;669;p7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I Use Different Measurement Values Together?</a:t>
            </a:r>
            <a:endParaRPr/>
          </a:p>
        </p:txBody>
      </p:sp>
      <p:sp>
        <p:nvSpPr>
          <p:cNvPr id="675" name="Google Shape;675;p76"/>
          <p:cNvSpPr txBox="1">
            <a:spLocks noGrp="1"/>
          </p:cNvSpPr>
          <p:nvPr>
            <p:ph type="body" idx="4294967295"/>
          </p:nvPr>
        </p:nvSpPr>
        <p:spPr>
          <a:xfrm>
            <a:off x="457200" y="1121575"/>
            <a:ext cx="44484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We can feel free to mix fixed-width and variable-width units such as pixels, </a:t>
            </a:r>
            <a:br>
              <a:rPr lang="en">
                <a:solidFill>
                  <a:schemeClr val="dk1"/>
                </a:solidFill>
              </a:rPr>
            </a:br>
            <a:r>
              <a:rPr lang="en" b="1">
                <a:solidFill>
                  <a:schemeClr val="dk1"/>
                </a:solidFill>
                <a:latin typeface="Inconsolata"/>
                <a:ea typeface="Inconsolata"/>
                <a:cs typeface="Inconsolata"/>
                <a:sym typeface="Inconsolata"/>
              </a:rPr>
              <a:t>fr</a:t>
            </a:r>
            <a:r>
              <a:rPr lang="en">
                <a:solidFill>
                  <a:schemeClr val="dk1"/>
                </a:solidFill>
              </a:rPr>
              <a:t>, and percentages. </a:t>
            </a:r>
            <a:endParaRPr>
              <a:solidFill>
                <a:schemeClr val="dk1"/>
              </a:solidFill>
            </a:endParaRPr>
          </a:p>
          <a:p>
            <a:pPr marL="0" lvl="0" indent="0" algn="l" rtl="0">
              <a:spcBef>
                <a:spcPts val="1600"/>
              </a:spcBef>
              <a:spcAft>
                <a:spcPts val="1600"/>
              </a:spcAft>
              <a:buNone/>
            </a:pPr>
            <a:r>
              <a:rPr lang="en">
                <a:solidFill>
                  <a:schemeClr val="dk1"/>
                </a:solidFill>
              </a:rPr>
              <a:t>They can be used together. When used together with fixed-width units, </a:t>
            </a:r>
            <a:r>
              <a:rPr lang="en" b="1">
                <a:solidFill>
                  <a:schemeClr val="dk1"/>
                </a:solidFill>
                <a:latin typeface="Inconsolata"/>
                <a:ea typeface="Inconsolata"/>
                <a:cs typeface="Inconsolata"/>
                <a:sym typeface="Inconsolata"/>
              </a:rPr>
              <a:t>fr</a:t>
            </a:r>
            <a:r>
              <a:rPr lang="en">
                <a:solidFill>
                  <a:schemeClr val="dk1"/>
                </a:solidFill>
              </a:rPr>
              <a:t> is saying: ‘Use the remainder of the space left over after the fixed-width units.’</a:t>
            </a:r>
            <a:endParaRPr>
              <a:solidFill>
                <a:schemeClr val="dk1"/>
              </a:solidFill>
            </a:endParaRPr>
          </a:p>
        </p:txBody>
      </p:sp>
      <p:sp>
        <p:nvSpPr>
          <p:cNvPr id="676" name="Google Shape;676;p7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r>
              <a:rPr lang="en"/>
              <a:t> | © 2020 General Assembly</a:t>
            </a:r>
            <a:endParaRPr/>
          </a:p>
        </p:txBody>
      </p:sp>
      <p:pic>
        <p:nvPicPr>
          <p:cNvPr id="677" name="Google Shape;677;p76"/>
          <p:cNvPicPr preferRelativeResize="0"/>
          <p:nvPr/>
        </p:nvPicPr>
        <p:blipFill rotWithShape="1">
          <a:blip r:embed="rId3">
            <a:alphaModFix/>
          </a:blip>
          <a:srcRect t="21996" b="9967"/>
          <a:stretch/>
        </p:blipFill>
        <p:spPr>
          <a:xfrm>
            <a:off x="5004525" y="1115525"/>
            <a:ext cx="3637699" cy="2474949"/>
          </a:xfrm>
          <a:prstGeom prst="rect">
            <a:avLst/>
          </a:prstGeom>
          <a:noFill/>
          <a:ln>
            <a:noFill/>
          </a:ln>
        </p:spPr>
      </p:pic>
      <p:sp>
        <p:nvSpPr>
          <p:cNvPr id="678" name="Google Shape;678;p7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b="1">
                <a:latin typeface="Inconsolata"/>
                <a:ea typeface="Inconsolata"/>
                <a:cs typeface="Inconsolata"/>
                <a:sym typeface="Inconsolata"/>
              </a:rPr>
              <a:t>fr</a:t>
            </a:r>
            <a:r>
              <a:rPr lang="en"/>
              <a:t> Unit Example</a:t>
            </a:r>
            <a:endParaRPr/>
          </a:p>
        </p:txBody>
      </p:sp>
      <p:sp>
        <p:nvSpPr>
          <p:cNvPr id="684" name="Google Shape;684;p7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following code demonstrates how to use fractional units to generate this grid.</a:t>
            </a:r>
            <a:endParaRPr/>
          </a:p>
          <a:p>
            <a:pPr marL="0" lvl="0" indent="0" algn="l" rtl="0">
              <a:spcBef>
                <a:spcPts val="1600"/>
              </a:spcBef>
              <a:spcAft>
                <a:spcPts val="1600"/>
              </a:spcAft>
              <a:buClr>
                <a:schemeClr val="dk1"/>
              </a:buClr>
              <a:buSzPts val="1100"/>
              <a:buFont typeface="Arial"/>
              <a:buNone/>
            </a:pPr>
            <a:endParaRPr/>
          </a:p>
        </p:txBody>
      </p:sp>
      <p:sp>
        <p:nvSpPr>
          <p:cNvPr id="685" name="Google Shape;685;p7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a:p>
        </p:txBody>
      </p:sp>
      <p:sp>
        <p:nvSpPr>
          <p:cNvPr id="686" name="Google Shape;686;p77"/>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pic>
        <p:nvPicPr>
          <p:cNvPr id="687" name="Google Shape;687;p77"/>
          <p:cNvPicPr preferRelativeResize="0"/>
          <p:nvPr/>
        </p:nvPicPr>
        <p:blipFill>
          <a:blip r:embed="rId3">
            <a:alphaModFix/>
          </a:blip>
          <a:stretch>
            <a:fillRect/>
          </a:stretch>
        </p:blipFill>
        <p:spPr>
          <a:xfrm>
            <a:off x="4436550" y="1883075"/>
            <a:ext cx="4250250" cy="2112674"/>
          </a:xfrm>
          <a:prstGeom prst="rect">
            <a:avLst/>
          </a:prstGeom>
          <a:noFill/>
          <a:ln>
            <a:noFill/>
          </a:ln>
        </p:spPr>
      </p:pic>
      <p:sp>
        <p:nvSpPr>
          <p:cNvPr id="688" name="Google Shape;688;p77"/>
          <p:cNvSpPr/>
          <p:nvPr/>
        </p:nvSpPr>
        <p:spPr>
          <a:xfrm>
            <a:off x="565350" y="2140800"/>
            <a:ext cx="3409500" cy="2000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https://drive.google.com/drive/folders/1z0mMVm6FZjw5GcDDwnLWuzL9PW9pPMDn?usp=sharing</a:t>
            </a:r>
            <a:endParaRPr sz="1800">
              <a:latin typeface="Proxima Nova"/>
              <a:ea typeface="Proxima Nova"/>
              <a:cs typeface="Proxima Nova"/>
              <a:sym typeface="Proxima Nova"/>
            </a:endParaRPr>
          </a:p>
        </p:txBody>
      </p:sp>
      <p:sp>
        <p:nvSpPr>
          <p:cNvPr id="689" name="Google Shape;689;p7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693"/>
        <p:cNvGrpSpPr/>
        <p:nvPr/>
      </p:nvGrpSpPr>
      <p:grpSpPr>
        <a:xfrm>
          <a:off x="0" y="0"/>
          <a:ext cx="0" cy="0"/>
          <a:chOff x="0" y="0"/>
          <a:chExt cx="0" cy="0"/>
        </a:xfrm>
      </p:grpSpPr>
      <p:sp>
        <p:nvSpPr>
          <p:cNvPr id="694" name="Google Shape;694;p7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a Grid With Images</a:t>
            </a:r>
            <a:endParaRPr/>
          </a:p>
        </p:txBody>
      </p:sp>
      <p:sp>
        <p:nvSpPr>
          <p:cNvPr id="695" name="Google Shape;695;p78"/>
          <p:cNvSpPr txBox="1">
            <a:spLocks noGrp="1"/>
          </p:cNvSpPr>
          <p:nvPr>
            <p:ph type="body" idx="1"/>
          </p:nvPr>
        </p:nvSpPr>
        <p:spPr>
          <a:xfrm>
            <a:off x="457200" y="1143000"/>
            <a:ext cx="8229600" cy="76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Build a grid of the images provided in the starter code. The images are BIG! How can you solve for that?</a:t>
            </a:r>
            <a:endParaRPr/>
          </a:p>
        </p:txBody>
      </p:sp>
      <p:sp>
        <p:nvSpPr>
          <p:cNvPr id="696" name="Google Shape;696;p78"/>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r>
              <a:rPr lang="en"/>
              <a:t> | © 2020 General Assembly</a:t>
            </a:r>
            <a:endParaRPr/>
          </a:p>
        </p:txBody>
      </p:sp>
      <p:sp>
        <p:nvSpPr>
          <p:cNvPr id="697" name="Google Shape;697;p78"/>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20-30 minutes</a:t>
            </a:r>
            <a:endParaRPr/>
          </a:p>
        </p:txBody>
      </p:sp>
      <p:sp>
        <p:nvSpPr>
          <p:cNvPr id="698" name="Google Shape;698;p7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44</a:t>
            </a:fld>
            <a:endParaRPr/>
          </a:p>
        </p:txBody>
      </p:sp>
      <p:sp>
        <p:nvSpPr>
          <p:cNvPr id="699" name="Google Shape;699;p78"/>
          <p:cNvSpPr/>
          <p:nvPr/>
        </p:nvSpPr>
        <p:spPr>
          <a:xfrm>
            <a:off x="753200" y="2191113"/>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https://codepen.io/GAmarketing/pen/zYYMZqL</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00" name="Google Shape;700;p78"/>
          <p:cNvSpPr/>
          <p:nvPr/>
        </p:nvSpPr>
        <p:spPr>
          <a:xfrm>
            <a:off x="4238688" y="279291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8"/>
          <p:cNvSpPr/>
          <p:nvPr/>
        </p:nvSpPr>
        <p:spPr>
          <a:xfrm>
            <a:off x="5219500" y="2191113"/>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https://codepen.io/GAmarketing/pen/WNNYppj</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Challenge</a:t>
            </a:r>
            <a:endParaRPr/>
          </a:p>
        </p:txBody>
      </p:sp>
      <p:sp>
        <p:nvSpPr>
          <p:cNvPr id="707" name="Google Shape;707;p79"/>
          <p:cNvSpPr txBox="1">
            <a:spLocks noGrp="1"/>
          </p:cNvSpPr>
          <p:nvPr>
            <p:ph type="body" idx="1"/>
          </p:nvPr>
        </p:nvSpPr>
        <p:spPr>
          <a:xfrm>
            <a:off x="457200" y="1143000"/>
            <a:ext cx="8229600" cy="76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rebuild our layout challenges using CSS Grid.</a:t>
            </a:r>
            <a:endParaRPr/>
          </a:p>
        </p:txBody>
      </p:sp>
      <p:sp>
        <p:nvSpPr>
          <p:cNvPr id="708" name="Google Shape;708;p79"/>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r>
              <a:rPr lang="en"/>
              <a:t> | © 2020 General Assembly</a:t>
            </a:r>
            <a:endParaRPr/>
          </a:p>
        </p:txBody>
      </p:sp>
      <p:sp>
        <p:nvSpPr>
          <p:cNvPr id="709" name="Google Shape;709;p7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20-30 minutes</a:t>
            </a:r>
            <a:endParaRPr/>
          </a:p>
        </p:txBody>
      </p:sp>
      <p:sp>
        <p:nvSpPr>
          <p:cNvPr id="710" name="Google Shape;710;p79"/>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45</a:t>
            </a:fld>
            <a:endParaRPr/>
          </a:p>
        </p:txBody>
      </p:sp>
      <p:sp>
        <p:nvSpPr>
          <p:cNvPr id="711" name="Google Shape;711;p79"/>
          <p:cNvSpPr/>
          <p:nvPr/>
        </p:nvSpPr>
        <p:spPr>
          <a:xfrm>
            <a:off x="753200" y="2191128"/>
            <a:ext cx="3171300" cy="19767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https://drive.google.com/drive/folders/1Of4DhVVXy09EJVScp6_DDQy-ByuCwuQ3?usp=sharing</a:t>
            </a:r>
            <a:endParaRPr sz="1800">
              <a:latin typeface="Proxima Nova"/>
              <a:ea typeface="Proxima Nova"/>
              <a:cs typeface="Proxima Nova"/>
              <a:sym typeface="Proxima Nova"/>
            </a:endParaRPr>
          </a:p>
        </p:txBody>
      </p:sp>
      <p:sp>
        <p:nvSpPr>
          <p:cNvPr id="712" name="Google Shape;712;p79"/>
          <p:cNvSpPr/>
          <p:nvPr/>
        </p:nvSpPr>
        <p:spPr>
          <a:xfrm>
            <a:off x="4238688" y="279291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9"/>
          <p:cNvSpPr/>
          <p:nvPr/>
        </p:nvSpPr>
        <p:spPr>
          <a:xfrm>
            <a:off x="5219500" y="2191128"/>
            <a:ext cx="3171300" cy="19767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https://drive.google.com/drive/folders/1vs3LrTOmOwH5Wix8ZXcRkJstCrD5UR_S?usp=sharing</a:t>
            </a:r>
            <a:endParaRPr sz="1800">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Mixing Layout Methods</a:t>
            </a:r>
            <a:endParaRPr/>
          </a:p>
        </p:txBody>
      </p:sp>
      <p:sp>
        <p:nvSpPr>
          <p:cNvPr id="719" name="Google Shape;719;p8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1"/>
          <p:cNvSpPr txBox="1">
            <a:spLocks noGrp="1"/>
          </p:cNvSpPr>
          <p:nvPr>
            <p:ph type="body" idx="4294967295"/>
          </p:nvPr>
        </p:nvSpPr>
        <p:spPr>
          <a:xfrm>
            <a:off x="457200" y="1117025"/>
            <a:ext cx="82191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use CSS Grid with flexbox and even floats. They all have a role to play and a purpose in your toolkit.</a:t>
            </a:r>
            <a:endParaRPr>
              <a:solidFill>
                <a:schemeClr val="dk1"/>
              </a:solidFill>
            </a:endParaRPr>
          </a:p>
          <a:p>
            <a:pPr marL="457200" lvl="0" indent="-342900" algn="l" rtl="0">
              <a:spcBef>
                <a:spcPts val="1600"/>
              </a:spcBef>
              <a:spcAft>
                <a:spcPts val="0"/>
              </a:spcAft>
              <a:buClr>
                <a:schemeClr val="dk1"/>
              </a:buClr>
              <a:buSzPts val="1800"/>
              <a:buChar char="●"/>
            </a:pPr>
            <a:r>
              <a:rPr lang="en" b="1">
                <a:solidFill>
                  <a:schemeClr val="dk1"/>
                </a:solidFill>
                <a:highlight>
                  <a:srgbClr val="FFDB00"/>
                </a:highlight>
              </a:rPr>
              <a:t>Float</a:t>
            </a:r>
            <a:r>
              <a:rPr lang="en">
                <a:solidFill>
                  <a:schemeClr val="dk1"/>
                </a:solidFill>
              </a:rPr>
              <a:t> an image when you want text to wrap around it.</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highlight>
                  <a:schemeClr val="accent2"/>
                </a:highlight>
              </a:rPr>
              <a:t>Flexbox</a:t>
            </a:r>
            <a:r>
              <a:rPr lang="en">
                <a:solidFill>
                  <a:schemeClr val="dk1"/>
                </a:solidFill>
              </a:rPr>
              <a:t> works great for website navigation and big horizontal sections.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highlight>
                  <a:schemeClr val="accent2"/>
                </a:highlight>
              </a:rPr>
              <a:t>Grid</a:t>
            </a:r>
            <a:r>
              <a:rPr lang="en">
                <a:solidFill>
                  <a:schemeClr val="dk1"/>
                </a:solidFill>
              </a:rPr>
              <a:t> is a great tool for large, repetitive display patterns.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Experiment! There isn’t just a single way to build layouts; experience will help you select the right tool.</a:t>
            </a:r>
            <a:endParaRPr>
              <a:solidFill>
                <a:schemeClr val="dk1"/>
              </a:solidFill>
            </a:endParaRPr>
          </a:p>
        </p:txBody>
      </p:sp>
      <p:sp>
        <p:nvSpPr>
          <p:cNvPr id="725" name="Google Shape;725;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Combining Layout Tools</a:t>
            </a:r>
            <a:endParaRPr/>
          </a:p>
        </p:txBody>
      </p:sp>
      <p:sp>
        <p:nvSpPr>
          <p:cNvPr id="726" name="Google Shape;726;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r>
              <a:rPr lang="en"/>
              <a:t> | © 2020 General Assembly</a:t>
            </a:r>
            <a:endParaRPr/>
          </a:p>
        </p:txBody>
      </p:sp>
      <p:sp>
        <p:nvSpPr>
          <p:cNvPr id="727" name="Google Shape;727;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731"/>
        <p:cNvGrpSpPr/>
        <p:nvPr/>
      </p:nvGrpSpPr>
      <p:grpSpPr>
        <a:xfrm>
          <a:off x="0" y="0"/>
          <a:ext cx="0" cy="0"/>
          <a:chOff x="0" y="0"/>
          <a:chExt cx="0" cy="0"/>
        </a:xfrm>
      </p:grpSpPr>
      <p:sp>
        <p:nvSpPr>
          <p:cNvPr id="732" name="Google Shape;732;p8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 Flexbox</a:t>
            </a:r>
            <a:endParaRPr/>
          </a:p>
        </p:txBody>
      </p:sp>
      <p:sp>
        <p:nvSpPr>
          <p:cNvPr id="733" name="Google Shape;733;p8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See how these tools work together in this CodePen.</a:t>
            </a:r>
            <a:endParaRPr/>
          </a:p>
          <a:p>
            <a:pPr marL="0" lvl="0" indent="0" algn="l" rtl="0">
              <a:spcBef>
                <a:spcPts val="1600"/>
              </a:spcBef>
              <a:spcAft>
                <a:spcPts val="1600"/>
              </a:spcAft>
              <a:buClr>
                <a:schemeClr val="dk1"/>
              </a:buClr>
              <a:buSzPts val="1100"/>
              <a:buFont typeface="Arial"/>
              <a:buNone/>
            </a:pPr>
            <a:endParaRPr/>
          </a:p>
        </p:txBody>
      </p:sp>
      <p:sp>
        <p:nvSpPr>
          <p:cNvPr id="734" name="Google Shape;734;p8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48</a:t>
            </a:fld>
            <a:endParaRPr/>
          </a:p>
        </p:txBody>
      </p:sp>
      <p:sp>
        <p:nvSpPr>
          <p:cNvPr id="735" name="Google Shape;735;p8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48</a:t>
            </a:fld>
            <a:r>
              <a:rPr lang="en"/>
              <a:t> | © 2020 General Assembly</a:t>
            </a:r>
            <a:endParaRPr/>
          </a:p>
        </p:txBody>
      </p:sp>
      <p:sp>
        <p:nvSpPr>
          <p:cNvPr id="736" name="Google Shape;736;p82"/>
          <p:cNvSpPr/>
          <p:nvPr/>
        </p:nvSpPr>
        <p:spPr>
          <a:xfrm>
            <a:off x="2016150" y="191715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https://codepen.io/GAmarketing/pen/eYYQWeO</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37" name="Google Shape;737;p8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83"/>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743" name="Google Shape;743;p8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744" name="Google Shape;744;p8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Grids Use Two Dimensions</a:t>
            </a:r>
            <a:endParaRPr/>
          </a:p>
        </p:txBody>
      </p:sp>
      <p:sp>
        <p:nvSpPr>
          <p:cNvPr id="745" name="Google Shape;745;p83"/>
          <p:cNvSpPr txBox="1">
            <a:spLocks noGrp="1"/>
          </p:cNvSpPr>
          <p:nvPr>
            <p:ph type="body" idx="3"/>
          </p:nvPr>
        </p:nvSpPr>
        <p:spPr>
          <a:xfrm>
            <a:off x="458325" y="18110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 rows and columns in either pixels or responsive units.</a:t>
            </a:r>
            <a:endParaRPr/>
          </a:p>
          <a:p>
            <a:pPr marL="457200" lvl="0" indent="-342900" algn="l" rtl="0">
              <a:spcBef>
                <a:spcPts val="0"/>
              </a:spcBef>
              <a:spcAft>
                <a:spcPts val="0"/>
              </a:spcAft>
              <a:buSzPts val="1800"/>
              <a:buChar char="●"/>
            </a:pPr>
            <a:r>
              <a:rPr lang="en"/>
              <a:t>Implicit tracks can be used to expand patterns indefinitely.</a:t>
            </a:r>
            <a:endParaRPr/>
          </a:p>
        </p:txBody>
      </p:sp>
      <p:sp>
        <p:nvSpPr>
          <p:cNvPr id="746" name="Google Shape;746;p8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HTML + CSS Layouts Lab</a:t>
            </a:r>
            <a:endParaRPr/>
          </a:p>
        </p:txBody>
      </p:sp>
      <p:sp>
        <p:nvSpPr>
          <p:cNvPr id="747" name="Google Shape;747;p83"/>
          <p:cNvSpPr txBox="1">
            <a:spLocks noGrp="1"/>
          </p:cNvSpPr>
          <p:nvPr>
            <p:ph type="body" idx="5"/>
          </p:nvPr>
        </p:nvSpPr>
        <p:spPr>
          <a:xfrm>
            <a:off x="4864075" y="18544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We’ve learned a lot so far. Time to put it to good use!</a:t>
            </a:r>
            <a:endParaRPr/>
          </a:p>
        </p:txBody>
      </p:sp>
      <p:sp>
        <p:nvSpPr>
          <p:cNvPr id="748" name="Google Shape;748;p83"/>
          <p:cNvSpPr txBox="1">
            <a:spLocks noGrp="1"/>
          </p:cNvSpPr>
          <p:nvPr>
            <p:ph type="sldNum" idx="12"/>
          </p:nvPr>
        </p:nvSpPr>
        <p:spPr>
          <a:xfrm>
            <a:off x="458325" y="4428600"/>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49</a:t>
            </a:fld>
            <a:r>
              <a:rPr lang="en"/>
              <a:t> | © 2020 General Assembly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{E391800C-975C-411F-AEBC-61F4FE37F517}</a:tableStyleId>
              </a:tblPr>
              <a:tblGrid>
                <a:gridCol w="1562900">
                  <a:extLst>
                    <a:ext uri="{9D8B030D-6E8A-4147-A177-3AD203B41FA5}">
                      <a16:colId xmlns:a16="http://schemas.microsoft.com/office/drawing/2014/main" val="20000"/>
                    </a:ext>
                  </a:extLst>
                </a:gridCol>
                <a:gridCol w="1766200">
                  <a:extLst>
                    <a:ext uri="{9D8B030D-6E8A-4147-A177-3AD203B41FA5}">
                      <a16:colId xmlns:a16="http://schemas.microsoft.com/office/drawing/2014/main" val="20001"/>
                    </a:ext>
                  </a:extLst>
                </a:gridCol>
                <a:gridCol w="3456150">
                  <a:extLst>
                    <a:ext uri="{9D8B030D-6E8A-4147-A177-3AD203B41FA5}">
                      <a16:colId xmlns:a16="http://schemas.microsoft.com/office/drawing/2014/main" val="20002"/>
                    </a:ext>
                  </a:extLst>
                </a:gridCol>
              </a:tblGrid>
              <a:tr h="557450">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Nested Flexbox/Flexbox Review</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Review Flexbox properties and show the complexities/limitations of flexing on two dimensions.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 Grid</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Learn properties needed to execute CSS Grid.</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Grid Walkthrough/Recreate Grid Properties With Flex</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Show how flex and Grid are inter-connected tools used for similar purposes.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Implicit Tracks/Grid Gap</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Learn more tools for dealing with large collections in Grid.</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Making a Grid With Images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Applying new Grid rules with a collection of images.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Today’s Learning Objectives</a:t>
            </a:r>
            <a:endParaRPr/>
          </a:p>
        </p:txBody>
      </p:sp>
      <p:sp>
        <p:nvSpPr>
          <p:cNvPr id="333" name="Google Shape;333;p40"/>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Create responsive layouts using CSS Grid properties.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Compare and contrast flexbox and Grid properties.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Define fractional and percentage-based widths for elements.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4" name="Google Shape;334;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5" name="Google Shape;335;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Warm-Up: The Bad Intern</a:t>
            </a:r>
            <a:endParaRPr/>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Bad Intern</a:t>
            </a:r>
            <a:endParaRPr/>
          </a:p>
          <a:p>
            <a:pPr marL="0" lvl="0" indent="0" algn="l" rtl="0">
              <a:spcBef>
                <a:spcPts val="0"/>
              </a:spcBef>
              <a:spcAft>
                <a:spcPts val="0"/>
              </a:spcAft>
              <a:buNone/>
            </a:pPr>
            <a:endParaRPr/>
          </a:p>
        </p:txBody>
      </p:sp>
      <p:sp>
        <p:nvSpPr>
          <p:cNvPr id="349" name="Google Shape;349;p4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350" name="Google Shape;350;p4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351" name="Google Shape;351;p4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Your client has had an intern work on a content page and something has gone horribly wrong.  They are now in a panic and have asked you to try to repair the damaged page.</a:t>
            </a:r>
            <a:endParaRPr/>
          </a:p>
        </p:txBody>
      </p:sp>
      <p:sp>
        <p:nvSpPr>
          <p:cNvPr id="352" name="Google Shape;352;p42"/>
          <p:cNvSpPr/>
          <p:nvPr/>
        </p:nvSpPr>
        <p:spPr>
          <a:xfrm>
            <a:off x="753200" y="2487425"/>
            <a:ext cx="3171300" cy="19830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https://drive.google.com/drive/folders/1iu8NuEt_y9v2z3Ap_SABqPOErz5iuY6A?usp=sharing </a:t>
            </a:r>
            <a:endParaRPr sz="1800">
              <a:latin typeface="Proxima Nova"/>
              <a:ea typeface="Proxima Nova"/>
              <a:cs typeface="Proxima Nova"/>
              <a:sym typeface="Proxima Nova"/>
            </a:endParaRPr>
          </a:p>
        </p:txBody>
      </p:sp>
      <p:sp>
        <p:nvSpPr>
          <p:cNvPr id="353" name="Google Shape;353;p42"/>
          <p:cNvSpPr/>
          <p:nvPr/>
        </p:nvSpPr>
        <p:spPr>
          <a:xfrm>
            <a:off x="4238688" y="30892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2"/>
          <p:cNvSpPr/>
          <p:nvPr/>
        </p:nvSpPr>
        <p:spPr>
          <a:xfrm>
            <a:off x="5219500" y="2487425"/>
            <a:ext cx="3171300" cy="19830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https://drive.google.com/drive/folders/1iu8NuEt_y9v2z3Ap_SABqPOErz5iuY6A?usp=sharing</a:t>
            </a:r>
            <a:endParaRPr sz="1800">
              <a:latin typeface="Proxima Nova"/>
              <a:ea typeface="Proxima Nova"/>
              <a:cs typeface="Proxima Nova"/>
              <a:sym typeface="Proxima Nova"/>
            </a:endParaRPr>
          </a:p>
        </p:txBody>
      </p:sp>
      <p:sp>
        <p:nvSpPr>
          <p:cNvPr id="355" name="Google Shape;355;p4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Questions</a:t>
            </a:r>
            <a:endParaRPr/>
          </a:p>
        </p:txBody>
      </p:sp>
      <p:sp>
        <p:nvSpPr>
          <p:cNvPr id="361" name="Google Shape;361;p4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In which direction does a flexbox natively go: horizontal or vertical?</a:t>
            </a:r>
            <a:endParaRPr>
              <a:solidFill>
                <a:schemeClr val="dk1"/>
              </a:solidFill>
            </a:endParaRPr>
          </a:p>
          <a:p>
            <a:pPr marL="914400" lvl="1" indent="-330200" algn="l" rtl="0">
              <a:spcBef>
                <a:spcPts val="0"/>
              </a:spcBef>
              <a:spcAft>
                <a:spcPts val="0"/>
              </a:spcAft>
              <a:buClr>
                <a:schemeClr val="dk1"/>
              </a:buClr>
              <a:buSzPts val="1600"/>
              <a:buChar char="○"/>
            </a:pPr>
            <a:r>
              <a:rPr lang="en">
                <a:solidFill>
                  <a:schemeClr val="dk1"/>
                </a:solidFill>
              </a:rPr>
              <a:t>What CSS property adjusts that?</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How do you reorder flexbox children?</a:t>
            </a:r>
            <a:endParaRPr>
              <a:solidFill>
                <a:schemeClr val="dk1"/>
              </a:solidFill>
            </a:endParaRPr>
          </a:p>
          <a:p>
            <a:pPr marL="914400" lvl="1" indent="-330200" algn="l" rtl="0">
              <a:spcBef>
                <a:spcPts val="0"/>
              </a:spcBef>
              <a:spcAft>
                <a:spcPts val="0"/>
              </a:spcAft>
              <a:buClr>
                <a:schemeClr val="dk1"/>
              </a:buClr>
              <a:buSzPts val="1600"/>
              <a:buChar char="○"/>
            </a:pPr>
            <a:r>
              <a:rPr lang="en">
                <a:solidFill>
                  <a:schemeClr val="dk1"/>
                </a:solidFill>
              </a:rPr>
              <a:t>What CSS property adjusts that?</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Can you nest a flexbox inside of a flexbox?</a:t>
            </a:r>
            <a:endParaRPr>
              <a:solidFill>
                <a:schemeClr val="dk1"/>
              </a:solidFill>
            </a:endParaRPr>
          </a:p>
          <a:p>
            <a:pPr marL="914400" lvl="1" indent="-330200" algn="l" rtl="0">
              <a:spcBef>
                <a:spcPts val="0"/>
              </a:spcBef>
              <a:spcAft>
                <a:spcPts val="0"/>
              </a:spcAft>
              <a:buClr>
                <a:schemeClr val="dk1"/>
              </a:buClr>
              <a:buSzPts val="1600"/>
              <a:buChar char="○"/>
            </a:pPr>
            <a:r>
              <a:rPr lang="en">
                <a:solidFill>
                  <a:schemeClr val="dk1"/>
                </a:solidFill>
              </a:rPr>
              <a:t>Why would we want to do that? Doesn’t flexbox fix everything?</a:t>
            </a:r>
            <a:endParaRPr>
              <a:solidFill>
                <a:schemeClr val="dk1"/>
              </a:solidFill>
            </a:endParaRPr>
          </a:p>
        </p:txBody>
      </p:sp>
      <p:sp>
        <p:nvSpPr>
          <p:cNvPr id="362" name="Google Shape;362;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363" name="Google Shape;363;p4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Think!</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3255</Words>
  <Application>Microsoft Office PowerPoint</Application>
  <PresentationFormat>On-screen Show (16:9)</PresentationFormat>
  <Paragraphs>392</Paragraphs>
  <Slides>50</Slides>
  <Notes>50</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Oswald</vt:lpstr>
      <vt:lpstr>Times New Roman</vt:lpstr>
      <vt:lpstr>Proxima Nova</vt:lpstr>
      <vt:lpstr>Courier New</vt:lpstr>
      <vt:lpstr>Helvetica Neue</vt:lpstr>
      <vt:lpstr>Inconsolata</vt:lpstr>
      <vt:lpstr>GA Curriculum Template (7.20)</vt:lpstr>
      <vt:lpstr>CSS Grid</vt:lpstr>
      <vt:lpstr>Lesson 05 Change Log FEWD 3.1–3.2</vt:lpstr>
      <vt:lpstr>Pre-Class Materials and Preparation </vt:lpstr>
      <vt:lpstr>CSS Grid</vt:lpstr>
      <vt:lpstr>Suggested Agenda </vt:lpstr>
      <vt:lpstr>Today’s Learning Objectives</vt:lpstr>
      <vt:lpstr>Warm-Up: The Bad Intern</vt:lpstr>
      <vt:lpstr>The Bad Intern </vt:lpstr>
      <vt:lpstr>Flexbox Questions</vt:lpstr>
      <vt:lpstr>Nested Flexboxes </vt:lpstr>
      <vt:lpstr>CSS Grid</vt:lpstr>
      <vt:lpstr>What Is a Grid?</vt:lpstr>
      <vt:lpstr>Comparing Three Tools for Layouts</vt:lpstr>
      <vt:lpstr>Flexbox Can Be a Row (flex-direction: row;)</vt:lpstr>
      <vt:lpstr>Or a Column... (flex-direction: column;)</vt:lpstr>
      <vt:lpstr>PowerPoint Presentation</vt:lpstr>
      <vt:lpstr>CSS Grid: A Cousin of Flexbox</vt:lpstr>
      <vt:lpstr>Using CSS Grid</vt:lpstr>
      <vt:lpstr>Grid Tracks</vt:lpstr>
      <vt:lpstr>Grid Tracks</vt:lpstr>
      <vt:lpstr>Use display:grid on the Container Element</vt:lpstr>
      <vt:lpstr>Think! What Kind of Layout Do You Want? </vt:lpstr>
      <vt:lpstr>Define Your Rows and Columns</vt:lpstr>
      <vt:lpstr>Basics in &lt;html&gt;</vt:lpstr>
      <vt:lpstr>Basics in CSS</vt:lpstr>
      <vt:lpstr>All Together Now!</vt:lpstr>
      <vt:lpstr>A Basic Grid Example</vt:lpstr>
      <vt:lpstr>Flex-To-Grid Code-Along</vt:lpstr>
      <vt:lpstr>Implicit Tracks </vt:lpstr>
      <vt:lpstr>Implicit Tracks</vt:lpstr>
      <vt:lpstr>This Also Works</vt:lpstr>
      <vt:lpstr>An Implicit Tracks Example</vt:lpstr>
      <vt:lpstr>When You Just Need Some  Space: gap</vt:lpstr>
      <vt:lpstr>Gap (grid-gap)</vt:lpstr>
      <vt:lpstr>gap (Cont.)</vt:lpstr>
      <vt:lpstr>Two-Value gap </vt:lpstr>
      <vt:lpstr>gap (Cont.)</vt:lpstr>
      <vt:lpstr>gap (Cont.)</vt:lpstr>
      <vt:lpstr>A gap Example</vt:lpstr>
      <vt:lpstr>Fractional Units With CSS Grid</vt:lpstr>
      <vt:lpstr>Fractional Units</vt:lpstr>
      <vt:lpstr>Can I Use Different Measurement Values Together?</vt:lpstr>
      <vt:lpstr>A fr Unit Example</vt:lpstr>
      <vt:lpstr>Make a Grid With Images</vt:lpstr>
      <vt:lpstr>Layout Challenge</vt:lpstr>
      <vt:lpstr>Mixing Layout Methods</vt:lpstr>
      <vt:lpstr>Combining Layout Tools</vt:lpstr>
      <vt:lpstr>Grid + Flexbox</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Grid</dc:title>
  <cp:lastModifiedBy>Tor Johnson</cp:lastModifiedBy>
  <cp:revision>1</cp:revision>
  <dcterms:modified xsi:type="dcterms:W3CDTF">2022-01-18T05:11:00Z</dcterms:modified>
</cp:coreProperties>
</file>