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Inconsolata"/>
      <p:regular r:id="rId41"/>
      <p:bold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F0EE35-E6FB-4F02-8DB2-63B681F172AF}">
  <a:tblStyle styleId="{E0F0EE35-E6FB-4F02-8DB2-63B681F172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130"/>
        <p:guide pos="2914" orient="horz"/>
        <p:guide pos="5649"/>
        <p:guide pos="572" orient="horz"/>
        <p:guide pos="735" orient="horz"/>
        <p:guide pos="3211"/>
        <p:guide pos="2571" orient="horz"/>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2" Type="http://schemas.openxmlformats.org/officeDocument/2006/relationships/font" Target="fonts/Inconsolata-bold.fntdata"/><Relationship Id="rId41" Type="http://schemas.openxmlformats.org/officeDocument/2006/relationships/font" Target="fonts/Inconsolata-regular.fntdata"/><Relationship Id="rId22" Type="http://schemas.openxmlformats.org/officeDocument/2006/relationships/slide" Target="slides/slide16.xml"/><Relationship Id="rId44" Type="http://schemas.openxmlformats.org/officeDocument/2006/relationships/font" Target="fonts/Oswald-bold.fntdata"/><Relationship Id="rId21" Type="http://schemas.openxmlformats.org/officeDocument/2006/relationships/slide" Target="slides/slide15.xml"/><Relationship Id="rId43"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cDA3_5982h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20f8fb4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20f8fb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20f8fb4a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20f8fb4a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change this to a partner exercise and have students work in pairs.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20f8fb4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20f8fb4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change this to a partner exercise and have students work in pairs.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20f8fb4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20f8fb4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Using functions is vital to controlling complexity creep.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Without smaller functions to package our reusable pieces of logic, our programs could contain hundreds of the tiniest, seemingly unconnected steps spilled out in a row!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 the lowest level, any instructions would be absurdly difficult to piece together without larger abstracted pieces of logic.</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20f8fb4a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20f8fb4a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20f8fb4a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20f8fb4a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Take a while illustrating concepts from this CodePen. Change stuff around, answer questions about how it works, whether things could be done differently, etc.</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20f8fb4a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f20f8fb4a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When storing variables, the computer wants to know what kind of information it’s storing. JavaScript will also let us do specific things based on data types and not allow us to do them with the wrong data type. Therefore, it’s important to know the major types of data we can use.</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Emphasize just going to highlight these at first, and go over them more in depth in a bit.</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20f8fb4a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20f8fb4a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20f8fb4a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20f8fb4a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TEACHING TIPS: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Make note that “string concatenation” is now being replaced with “string template literals” and show a corresponding example. </a:t>
            </a:r>
            <a:endParaRPr>
              <a:solidFill>
                <a:schemeClr val="dk1"/>
              </a:solidFill>
              <a:highlight>
                <a:srgbClr val="FFFF00"/>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20f8fb4a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20f8fb4a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20f8fb4a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20f8fb4a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20f8fb4ac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01" name="Google Shape;301;gf20f8fb4ac_0_5: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20f8fb4a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f20f8fb4a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new Intro to JS Codepen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20f8fb4a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20f8fb4a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Go back to CodePen and make some notes on Variables</a:t>
            </a:r>
            <a:endParaRPr b="1">
              <a:solidFill>
                <a:schemeClr val="dk1"/>
              </a:solidFill>
              <a:highlight>
                <a:srgbClr val="FFFF00"/>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20f8fb4a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20f8fb4a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TALKING POINTS: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camelCase is the standard used for naming variables in JS. Other languages such as Ruby use _.</a:t>
            </a:r>
            <a:endParaRPr>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Make notes in Intro to JS Codepen. Also go over the data types again as variables.</a:t>
            </a:r>
            <a:endParaRPr>
              <a:solidFill>
                <a:schemeClr val="dk1"/>
              </a:solidFill>
              <a:highlight>
                <a:srgbClr val="FFFF00"/>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20f8fb4a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20f8fb4a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TALKING POINTS:</a:t>
            </a:r>
            <a:endParaRPr b="1">
              <a:solidFill>
                <a:schemeClr val="dk1"/>
              </a:solidFill>
              <a:highlight>
                <a:srgbClr val="FFFF00"/>
              </a:highlight>
            </a:endParaRPr>
          </a:p>
          <a:p>
            <a:pPr indent="0" lvl="0" marL="0" rtl="0" algn="l">
              <a:spcBef>
                <a:spcPts val="0"/>
              </a:spcBef>
              <a:spcAft>
                <a:spcPts val="0"/>
              </a:spcAft>
              <a:buNone/>
            </a:pPr>
            <a:r>
              <a:t/>
            </a:r>
            <a:endParaRPr b="1">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Just doing </a:t>
            </a:r>
            <a:r>
              <a:rPr b="1" lang="en">
                <a:solidFill>
                  <a:schemeClr val="dk1"/>
                </a:solidFill>
                <a:highlight>
                  <a:srgbClr val="FFFF00"/>
                </a:highlight>
                <a:latin typeface="Courier New"/>
                <a:ea typeface="Courier New"/>
                <a:cs typeface="Courier New"/>
                <a:sym typeface="Courier New"/>
              </a:rPr>
              <a:t>*</a:t>
            </a:r>
            <a:r>
              <a:rPr lang="en">
                <a:solidFill>
                  <a:schemeClr val="dk1"/>
                </a:solidFill>
                <a:highlight>
                  <a:srgbClr val="FFFF00"/>
                </a:highlight>
              </a:rPr>
              <a:t> or </a:t>
            </a:r>
            <a:r>
              <a:rPr b="1" lang="en">
                <a:solidFill>
                  <a:schemeClr val="dk1"/>
                </a:solidFill>
                <a:highlight>
                  <a:srgbClr val="FFFF00"/>
                </a:highlight>
                <a:latin typeface="Courier New"/>
                <a:ea typeface="Courier New"/>
                <a:cs typeface="Courier New"/>
                <a:sym typeface="Courier New"/>
              </a:rPr>
              <a:t>+</a:t>
            </a:r>
            <a:r>
              <a:rPr lang="en">
                <a:solidFill>
                  <a:schemeClr val="dk1"/>
                </a:solidFill>
                <a:highlight>
                  <a:srgbClr val="FFFF00"/>
                </a:highlight>
              </a:rPr>
              <a:t> won’t actually change the value. Using the assignment operator (</a:t>
            </a:r>
            <a:r>
              <a:rPr b="1" lang="en">
                <a:solidFill>
                  <a:schemeClr val="dk1"/>
                </a:solidFill>
                <a:highlight>
                  <a:srgbClr val="FFFF00"/>
                </a:highlight>
                <a:latin typeface="Courier New"/>
                <a:ea typeface="Courier New"/>
                <a:cs typeface="Courier New"/>
                <a:sym typeface="Courier New"/>
              </a:rPr>
              <a:t>=</a:t>
            </a:r>
            <a:r>
              <a:rPr lang="en">
                <a:solidFill>
                  <a:schemeClr val="dk1"/>
                </a:solidFill>
                <a:highlight>
                  <a:srgbClr val="FFFF00"/>
                </a:highlight>
              </a:rPr>
              <a:t> sign) is what overwrites a variable to a new value. You could also write </a:t>
            </a:r>
            <a:r>
              <a:rPr b="1" lang="en">
                <a:solidFill>
                  <a:schemeClr val="dk1"/>
                </a:solidFill>
                <a:highlight>
                  <a:srgbClr val="FFFF00"/>
                </a:highlight>
                <a:latin typeface="Courier New"/>
                <a:ea typeface="Courier New"/>
                <a:cs typeface="Courier New"/>
                <a:sym typeface="Courier New"/>
              </a:rPr>
              <a:t>+=</a:t>
            </a:r>
            <a:r>
              <a:rPr lang="en">
                <a:solidFill>
                  <a:schemeClr val="dk1"/>
                </a:solidFill>
                <a:highlight>
                  <a:srgbClr val="FFFF00"/>
                </a:highlight>
              </a:rPr>
              <a:t> as a shortcut.</a:t>
            </a:r>
            <a:endParaRPr>
              <a:solidFill>
                <a:schemeClr val="dk1"/>
              </a:solidFill>
              <a:highlight>
                <a:srgbClr val="FFFF00"/>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00"/>
                </a:highlight>
              </a:rPr>
              <a:t>Add to Codepen under Number Variables.</a:t>
            </a:r>
            <a:endParaRPr>
              <a:solidFill>
                <a:schemeClr val="dk1"/>
              </a:solidFill>
              <a:highlight>
                <a:srgbClr val="FFFF00"/>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20f8fb4a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20f8fb4a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00"/>
                </a:highlight>
              </a:rPr>
              <a:t>Discuss these, add to CodePen.</a:t>
            </a:r>
            <a:endParaRPr b="1">
              <a:solidFill>
                <a:schemeClr val="dk1"/>
              </a:solidFill>
              <a:highlight>
                <a:srgbClr val="FFFF00"/>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f20f8fb4a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f20f8fb4a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change this to a partner exercise and have students work in pairs.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20f8fb4a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20f8fb4a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just saw functions on the last slide: </a:t>
            </a:r>
            <a:r>
              <a:rPr b="1" lang="en">
                <a:solidFill>
                  <a:schemeClr val="dk1"/>
                </a:solidFill>
                <a:latin typeface="Courier New"/>
                <a:ea typeface="Courier New"/>
                <a:cs typeface="Courier New"/>
                <a:sym typeface="Courier New"/>
              </a:rPr>
              <a:t>console.log</a:t>
            </a:r>
            <a:r>
              <a:rPr lang="en">
                <a:solidFill>
                  <a:schemeClr val="dk1"/>
                </a:solidFill>
              </a:rPr>
              <a:t> and friends take in a message and do something with it!</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f20f8fb4a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f20f8fb4a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Spend the rest of class time with basic function challenges, demonstrating the power and problem-solving capability of functions. Functions take some time to get used to, so start early and often with challenges that involve functions!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back to Intro to Js codepen, create some functions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20f8fb4a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20f8fb4a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Depending on your lesson plan, you may want to add more function examples here. You should go through each function separately, allowing students about 5 minutes to try before reviewing the answer to each.</a:t>
            </a:r>
            <a:endParaRPr/>
          </a:p>
          <a:p>
            <a:pPr indent="-298450" lvl="0" marL="457200" rtl="0" algn="l">
              <a:spcBef>
                <a:spcPts val="0"/>
              </a:spcBef>
              <a:spcAft>
                <a:spcPts val="0"/>
              </a:spcAft>
              <a:buSzPts val="1100"/>
              <a:buChar char="●"/>
            </a:pPr>
            <a:r>
              <a:rPr lang="en"/>
              <a:t>After the Intro to JS examples, I think this will be good for them to do in PARTNERS, not groups, for practice with true pair programming as we move into JS.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f20f8fb4a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f20f8fb4a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20f8fb4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20f8fb4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Get some ideas from students, particularly encouraging anyone thinking more broadly than code. If someone mentions a television program (a planned sequence of scenes) or a program from a live theater performance (a list of the songs and scenes about to happen) that would be excellent.</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20f8fb4a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20f8fb4a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20f8fb4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20f8fb4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should line up pretty well with most students’ answers to the question of “What is a program?”</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20f8fb4a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20f8fb4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20f8fb4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20f8fb4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20f8fb4a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20f8fb4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To learn to write programs for a computer, we’ll have to learn to think like one. </a:t>
            </a:r>
            <a:r>
              <a:rPr lang="en" u="sng">
                <a:solidFill>
                  <a:srgbClr val="0097A7"/>
                </a:solidFill>
                <a:hlinkClick r:id="rId2">
                  <a:extLst>
                    <a:ext uri="{A12FA001-AC4F-418D-AE19-62706E023703}">
                      <ahyp:hlinkClr val="tx"/>
                    </a:ext>
                  </a:extLst>
                </a:hlinkClick>
              </a:rPr>
              <a:t>https://www.youtube.com/watch?v=cDA3_5982h8</a:t>
            </a:r>
            <a:endParaRPr b="1">
              <a:solidFill>
                <a:schemeClr val="dk1"/>
              </a:solidFill>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20f8fb4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20f8fb4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20f8fb4a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20f8fb4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A function: a block of reusable code that can be called anywhere in the program</a:t>
            </a:r>
            <a:endParaRPr b="1">
              <a:solidFill>
                <a:schemeClr val="dk1"/>
              </a:solidFill>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insights.stackoverflow.com/survey/2020#most-popular-technolog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drive.google.com/drive/folders/15S1w_lYLqORYpxZuSCDpuwcp68A_8KWb?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developer.mozilla.org/en-US/docs/Web/JavaScript/Reference/Global_Objects/null" TargetMode="External"/><Relationship Id="rId4" Type="http://schemas.openxmlformats.org/officeDocument/2006/relationships/hyperlink" Target="https://developer.mozilla.org/en-US/docs/Web/JavaScript/Reference/Global_Objects/NaN" TargetMode="External"/><Relationship Id="rId5" Type="http://schemas.openxmlformats.org/officeDocument/2006/relationships/hyperlink" Target="https://developer.mozilla.org/en-US/docs/Web/JavaScript/Reference/Global_Objects/undefin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hyperlink" Target="https://drive.google.com/drive/folders/1uV18J8cVaDvZHOq6go__dWX3zzK_fS3B?usp=sharing" TargetMode="External"/><Relationship Id="rId4" Type="http://schemas.openxmlformats.org/officeDocument/2006/relationships/hyperlink" Target="https://drive.google.com/drive/folders/1B6CQ8HNJzbOFUkwE1YGZnft-Q1oDjhMR?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Programming </a:t>
            </a:r>
            <a:br>
              <a:rPr lang="en"/>
            </a:br>
            <a:r>
              <a:rPr lang="en"/>
              <a:t>With JavaScript</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nvSpPr>
        <p:spPr>
          <a:xfrm>
            <a:off x="908850" y="237038"/>
            <a:ext cx="50094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Thermostat</a:t>
            </a:r>
            <a:endParaRPr sz="2400">
              <a:solidFill>
                <a:srgbClr val="000000"/>
              </a:solidFill>
              <a:latin typeface="Proxima Nova"/>
              <a:ea typeface="Proxima Nova"/>
              <a:cs typeface="Proxima Nova"/>
              <a:sym typeface="Proxima Nova"/>
            </a:endParaRPr>
          </a:p>
        </p:txBody>
      </p:sp>
      <p:sp>
        <p:nvSpPr>
          <p:cNvPr id="368" name="Google Shape;368;p44"/>
          <p:cNvSpPr txBox="1"/>
          <p:nvPr/>
        </p:nvSpPr>
        <p:spPr>
          <a:xfrm>
            <a:off x="7003805" y="211738"/>
            <a:ext cx="1336200" cy="328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latin typeface="Proxima Nova"/>
                <a:ea typeface="Proxima Nova"/>
                <a:cs typeface="Proxima Nova"/>
                <a:sym typeface="Proxima Nova"/>
              </a:rPr>
              <a:t>30 Minutes</a:t>
            </a:r>
            <a:endParaRPr b="1" sz="1000">
              <a:latin typeface="Proxima Nova"/>
              <a:ea typeface="Proxima Nova"/>
              <a:cs typeface="Proxima Nova"/>
              <a:sym typeface="Proxima Nova"/>
            </a:endParaRPr>
          </a:p>
        </p:txBody>
      </p:sp>
      <p:sp>
        <p:nvSpPr>
          <p:cNvPr id="369" name="Google Shape;369;p44"/>
          <p:cNvSpPr txBox="1"/>
          <p:nvPr/>
        </p:nvSpPr>
        <p:spPr>
          <a:xfrm>
            <a:off x="457200" y="1143000"/>
            <a:ext cx="8229600" cy="7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Proxima Nova"/>
                <a:ea typeface="Proxima Nova"/>
                <a:cs typeface="Proxima Nova"/>
                <a:sym typeface="Proxima Nova"/>
              </a:rPr>
              <a:t>Let’s create pseudocode for how a thermostat would work.</a:t>
            </a:r>
            <a:endParaRPr sz="1800">
              <a:latin typeface="Proxima Nova"/>
              <a:ea typeface="Proxima Nova"/>
              <a:cs typeface="Proxima Nova"/>
              <a:sym typeface="Proxima Nova"/>
            </a:endParaRPr>
          </a:p>
        </p:txBody>
      </p:sp>
      <p:sp>
        <p:nvSpPr>
          <p:cNvPr id="370" name="Google Shape;370;p44"/>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71" name="Google Shape;371;p44"/>
          <p:cNvPicPr preferRelativeResize="0"/>
          <p:nvPr/>
        </p:nvPicPr>
        <p:blipFill>
          <a:blip r:embed="rId3">
            <a:alphaModFix/>
          </a:blip>
          <a:stretch>
            <a:fillRect/>
          </a:stretch>
        </p:blipFill>
        <p:spPr>
          <a:xfrm>
            <a:off x="3313313" y="1785575"/>
            <a:ext cx="2517376" cy="2517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nvSpPr>
        <p:spPr>
          <a:xfrm>
            <a:off x="908850" y="237038"/>
            <a:ext cx="50094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0000"/>
              </a:solidFill>
              <a:latin typeface="Proxima Nova"/>
              <a:ea typeface="Proxima Nova"/>
              <a:cs typeface="Proxima Nova"/>
              <a:sym typeface="Proxima Nova"/>
            </a:endParaRPr>
          </a:p>
        </p:txBody>
      </p:sp>
      <p:sp>
        <p:nvSpPr>
          <p:cNvPr id="377" name="Google Shape;377;p45"/>
          <p:cNvSpPr txBox="1"/>
          <p:nvPr/>
        </p:nvSpPr>
        <p:spPr>
          <a:xfrm>
            <a:off x="7003805" y="211738"/>
            <a:ext cx="1336200" cy="328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latin typeface="Proxima Nova"/>
                <a:ea typeface="Proxima Nova"/>
                <a:cs typeface="Proxima Nova"/>
                <a:sym typeface="Proxima Nova"/>
              </a:rPr>
              <a:t>30 Minutes</a:t>
            </a:r>
            <a:endParaRPr b="1" sz="1000">
              <a:latin typeface="Proxima Nova"/>
              <a:ea typeface="Proxima Nova"/>
              <a:cs typeface="Proxima Nova"/>
              <a:sym typeface="Proxima Nova"/>
            </a:endParaRPr>
          </a:p>
        </p:txBody>
      </p:sp>
      <p:sp>
        <p:nvSpPr>
          <p:cNvPr id="378" name="Google Shape;378;p45"/>
          <p:cNvSpPr txBox="1"/>
          <p:nvPr/>
        </p:nvSpPr>
        <p:spPr>
          <a:xfrm>
            <a:off x="457200" y="1143000"/>
            <a:ext cx="8229600" cy="7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Proxima Nova"/>
                <a:ea typeface="Proxima Nova"/>
                <a:cs typeface="Proxima Nova"/>
                <a:sym typeface="Proxima Nova"/>
              </a:rPr>
              <a:t>Let’s create pseudocode for how the Rock, Paper, Scissors game would work.</a:t>
            </a:r>
            <a:endParaRPr sz="1800">
              <a:latin typeface="Proxima Nova"/>
              <a:ea typeface="Proxima Nova"/>
              <a:cs typeface="Proxima Nova"/>
              <a:sym typeface="Proxima Nova"/>
            </a:endParaRPr>
          </a:p>
        </p:txBody>
      </p:sp>
      <p:sp>
        <p:nvSpPr>
          <p:cNvPr id="379" name="Google Shape;379;p45"/>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80" name="Google Shape;380;p45"/>
          <p:cNvPicPr preferRelativeResize="0"/>
          <p:nvPr/>
        </p:nvPicPr>
        <p:blipFill>
          <a:blip r:embed="rId3">
            <a:alphaModFix/>
          </a:blip>
          <a:stretch>
            <a:fillRect/>
          </a:stretch>
        </p:blipFill>
        <p:spPr>
          <a:xfrm>
            <a:off x="3046925" y="1746425"/>
            <a:ext cx="3050154" cy="2916301"/>
          </a:xfrm>
          <a:prstGeom prst="rect">
            <a:avLst/>
          </a:prstGeom>
          <a:noFill/>
          <a:ln>
            <a:noFill/>
          </a:ln>
        </p:spPr>
      </p:pic>
      <p:sp>
        <p:nvSpPr>
          <p:cNvPr id="381" name="Google Shape;381;p4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Rock, Paper, Scissors</a:t>
            </a:r>
            <a:endParaRPr>
              <a:solidFill>
                <a:schemeClr val="lt1"/>
              </a:solidFill>
            </a:endParaRPr>
          </a:p>
          <a:p>
            <a:pPr indent="0" lvl="0" marL="0" rtl="0" algn="l">
              <a:spcBef>
                <a:spcPts val="0"/>
              </a:spcBef>
              <a:spcAft>
                <a:spcPts val="0"/>
              </a:spcAft>
              <a:buNone/>
            </a:pPr>
            <a:r>
              <a:t/>
            </a:r>
            <a:endParaRPr/>
          </a:p>
        </p:txBody>
      </p:sp>
      <p:sp>
        <p:nvSpPr>
          <p:cNvPr id="382" name="Google Shape;382;p4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idx="4294967295" type="title"/>
          </p:nvPr>
        </p:nvSpPr>
        <p:spPr>
          <a:xfrm>
            <a:off x="804450" y="1656050"/>
            <a:ext cx="7535100" cy="23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rgbClr val="000000"/>
                </a:solidFill>
              </a:rPr>
              <a:t>JavaScript is </a:t>
            </a:r>
            <a:r>
              <a:rPr lang="en" sz="2800">
                <a:solidFill>
                  <a:schemeClr val="dk2"/>
                </a:solidFill>
                <a:uFill>
                  <a:noFill/>
                </a:uFill>
                <a:hlinkClick r:id="rId3">
                  <a:extLst>
                    <a:ext uri="{A12FA001-AC4F-418D-AE19-62706E023703}">
                      <ahyp:hlinkClr val="tx"/>
                    </a:ext>
                  </a:extLst>
                </a:hlinkClick>
              </a:rPr>
              <a:t>the most popular programming language</a:t>
            </a:r>
            <a:r>
              <a:rPr lang="en" sz="2800">
                <a:solidFill>
                  <a:srgbClr val="000000"/>
                </a:solidFill>
              </a:rPr>
              <a:t>. We’ll write JavaScript code to create programs that run in our browser along with our HTML &amp; CSS.</a:t>
            </a:r>
            <a:endParaRPr sz="2800">
              <a:solidFill>
                <a:srgbClr val="000000"/>
              </a:solidFill>
            </a:endParaRPr>
          </a:p>
        </p:txBody>
      </p:sp>
      <p:sp>
        <p:nvSpPr>
          <p:cNvPr id="388" name="Google Shape;388;p46"/>
          <p:cNvSpPr txBox="1"/>
          <p:nvPr>
            <p:ph idx="4294967295"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2021 General Assembly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The Basics</a:t>
            </a:r>
            <a:endParaRPr/>
          </a:p>
        </p:txBody>
      </p:sp>
      <p:sp>
        <p:nvSpPr>
          <p:cNvPr id="394" name="Google Shape;394;p4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p:nvPr/>
        </p:nvSpPr>
        <p:spPr>
          <a:xfrm>
            <a:off x="1950900" y="1917150"/>
            <a:ext cx="52422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Reference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https://drive.google.com/drive/folders/15S1w_lYLqORYpxZuSCDpuwcp68A_8KWb?usp=sharing</a:t>
            </a:r>
            <a:endParaRPr sz="1800">
              <a:latin typeface="Proxima Nova"/>
              <a:ea typeface="Proxima Nova"/>
              <a:cs typeface="Proxima Nova"/>
              <a:sym typeface="Proxima Nova"/>
            </a:endParaRPr>
          </a:p>
        </p:txBody>
      </p:sp>
      <p:sp>
        <p:nvSpPr>
          <p:cNvPr id="400" name="Google Shape;400;p4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Reference Desk</a:t>
            </a:r>
            <a:endParaRPr/>
          </a:p>
        </p:txBody>
      </p:sp>
      <p:sp>
        <p:nvSpPr>
          <p:cNvPr id="401" name="Google Shape;401;p48"/>
          <p:cNvSpPr txBox="1"/>
          <p:nvPr>
            <p:ph idx="1" type="body"/>
          </p:nvPr>
        </p:nvSpPr>
        <p:spPr>
          <a:xfrm>
            <a:off x="457200" y="1143000"/>
            <a:ext cx="8229600" cy="60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reference the JavaScript concepts with examples in this CodePen:</a:t>
            </a:r>
            <a:endParaRPr/>
          </a:p>
        </p:txBody>
      </p:sp>
      <p:sp>
        <p:nvSpPr>
          <p:cNvPr id="402" name="Google Shape;402;p4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3" name="Google Shape;403;p4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4" name="Google Shape;404;p4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idx="4294967295" type="body"/>
          </p:nvPr>
        </p:nvSpPr>
        <p:spPr>
          <a:xfrm>
            <a:off x="457200" y="1346700"/>
            <a:ext cx="3730200" cy="2445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Numbers</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Strings</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Booleans</a:t>
            </a:r>
            <a:endParaRPr>
              <a:solidFill>
                <a:schemeClr val="dk1"/>
              </a:solidFill>
            </a:endParaRPr>
          </a:p>
          <a:p>
            <a:pPr indent="-342900" lvl="0" marL="457200" rtl="0" algn="l">
              <a:lnSpc>
                <a:spcPct val="100000"/>
              </a:lnSpc>
              <a:spcBef>
                <a:spcPts val="1000"/>
              </a:spcBef>
              <a:spcAft>
                <a:spcPts val="1000"/>
              </a:spcAft>
              <a:buClr>
                <a:schemeClr val="dk1"/>
              </a:buClr>
              <a:buSzPts val="1800"/>
              <a:buChar char="●"/>
            </a:pPr>
            <a:r>
              <a:rPr lang="en">
                <a:solidFill>
                  <a:schemeClr val="dk1"/>
                </a:solidFill>
              </a:rPr>
              <a:t>Null/undefined</a:t>
            </a:r>
            <a:endParaRPr>
              <a:solidFill>
                <a:schemeClr val="dk1"/>
              </a:solidFill>
            </a:endParaRPr>
          </a:p>
        </p:txBody>
      </p:sp>
      <p:sp>
        <p:nvSpPr>
          <p:cNvPr id="410" name="Google Shape;410;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Data Types</a:t>
            </a:r>
            <a:endParaRPr/>
          </a:p>
        </p:txBody>
      </p:sp>
      <p:sp>
        <p:nvSpPr>
          <p:cNvPr id="411" name="Google Shape;411;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2" name="Google Shape;412;p49"/>
          <p:cNvPicPr preferRelativeResize="0"/>
          <p:nvPr/>
        </p:nvPicPr>
        <p:blipFill rotWithShape="1">
          <a:blip r:embed="rId3">
            <a:alphaModFix/>
          </a:blip>
          <a:srcRect b="0" l="0" r="0" t="15746"/>
          <a:stretch/>
        </p:blipFill>
        <p:spPr>
          <a:xfrm>
            <a:off x="4363250" y="554001"/>
            <a:ext cx="3985624" cy="3357973"/>
          </a:xfrm>
          <a:prstGeom prst="rect">
            <a:avLst/>
          </a:prstGeom>
          <a:noFill/>
          <a:ln>
            <a:noFill/>
          </a:ln>
        </p:spPr>
      </p:pic>
      <p:sp>
        <p:nvSpPr>
          <p:cNvPr id="413" name="Google Shape;413;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You've probably seen these before: 0, 1, 2, 3, 4, 5, 6, 7, 8, 9.</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They are used mathematically throughout JS code, so normal math </a:t>
            </a:r>
            <a:br>
              <a:rPr lang="en">
                <a:solidFill>
                  <a:schemeClr val="dk1"/>
                </a:solidFill>
              </a:rPr>
            </a:br>
            <a:r>
              <a:rPr lang="en">
                <a:solidFill>
                  <a:schemeClr val="dk1"/>
                </a:solidFill>
              </a:rPr>
              <a:t>rules apply.</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They are paired with operators: </a:t>
            </a:r>
            <a:r>
              <a:rPr b="1" lang="en">
                <a:solidFill>
                  <a:schemeClr val="dk1"/>
                </a:solidFill>
                <a:latin typeface="Inconsolata"/>
                <a:ea typeface="Inconsolata"/>
                <a:cs typeface="Inconsolata"/>
                <a:sym typeface="Inconsolata"/>
              </a:rPr>
              <a:t>+</a:t>
            </a:r>
            <a:r>
              <a:rPr lang="en">
                <a:solidFill>
                  <a:schemeClr val="dk1"/>
                </a:solidFill>
                <a:latin typeface="Inconsolata"/>
                <a:ea typeface="Inconsolata"/>
                <a:cs typeface="Inconsolata"/>
                <a:sym typeface="Inconsolata"/>
              </a:rPr>
              <a:t>,</a:t>
            </a:r>
            <a:r>
              <a:rPr b="1" lang="en">
                <a:solidFill>
                  <a:schemeClr val="dk1"/>
                </a:solidFill>
                <a:latin typeface="Inconsolata"/>
                <a:ea typeface="Inconsolata"/>
                <a:cs typeface="Inconsolata"/>
                <a:sym typeface="Inconsolata"/>
              </a:rPr>
              <a:t> -</a:t>
            </a:r>
            <a:r>
              <a:rPr lang="en">
                <a:solidFill>
                  <a:schemeClr val="dk1"/>
                </a:solidFill>
                <a:latin typeface="Inconsolata"/>
                <a:ea typeface="Inconsolata"/>
                <a:cs typeface="Inconsolata"/>
                <a:sym typeface="Inconsolata"/>
              </a:rPr>
              <a:t>, </a:t>
            </a:r>
            <a:r>
              <a:rPr b="1" lang="en">
                <a:solidFill>
                  <a:schemeClr val="dk1"/>
                </a:solidFill>
                <a:latin typeface="Inconsolata"/>
                <a:ea typeface="Inconsolata"/>
                <a:cs typeface="Inconsolata"/>
                <a:sym typeface="Inconsolata"/>
              </a:rPr>
              <a:t>*</a:t>
            </a:r>
            <a:r>
              <a:rPr lang="en">
                <a:solidFill>
                  <a:schemeClr val="dk1"/>
                </a:solidFill>
                <a:latin typeface="Inconsolata"/>
                <a:ea typeface="Inconsolata"/>
                <a:cs typeface="Inconsolata"/>
                <a:sym typeface="Inconsolata"/>
              </a:rPr>
              <a:t>,</a:t>
            </a:r>
            <a:r>
              <a:rPr lang="en">
                <a:solidFill>
                  <a:schemeClr val="dk1"/>
                </a:solidFill>
              </a:rPr>
              <a:t> and</a:t>
            </a:r>
            <a:r>
              <a:rPr b="1" lang="en">
                <a:solidFill>
                  <a:schemeClr val="dk1"/>
                </a:solidFill>
              </a:rPr>
              <a:t> </a:t>
            </a:r>
            <a:r>
              <a:rPr b="1" lang="en">
                <a:solidFill>
                  <a:schemeClr val="dk1"/>
                </a:solidFill>
                <a:latin typeface="Inconsolata"/>
                <a:ea typeface="Inconsolata"/>
                <a:cs typeface="Inconsolata"/>
                <a:sym typeface="Inconsolata"/>
              </a:rPr>
              <a:t>/</a:t>
            </a:r>
            <a:r>
              <a:rPr lang="en">
                <a:solidFill>
                  <a:schemeClr val="dk1"/>
                </a:solidFill>
              </a:rPr>
              <a:t>.</a:t>
            </a:r>
            <a:endParaRPr>
              <a:solidFill>
                <a:schemeClr val="dk1"/>
              </a:solidFill>
            </a:endParaRPr>
          </a:p>
          <a:p>
            <a:pPr indent="-330200" lvl="1" marL="914400" rtl="0" algn="l">
              <a:lnSpc>
                <a:spcPct val="100000"/>
              </a:lnSpc>
              <a:spcBef>
                <a:spcPts val="1000"/>
              </a:spcBef>
              <a:spcAft>
                <a:spcPts val="0"/>
              </a:spcAft>
              <a:buClr>
                <a:schemeClr val="dk1"/>
              </a:buClr>
              <a:buSzPts val="1600"/>
              <a:buFont typeface="Inconsolata"/>
              <a:buChar char="○"/>
            </a:pPr>
            <a:r>
              <a:rPr b="1" lang="en">
                <a:solidFill>
                  <a:schemeClr val="dk1"/>
                </a:solidFill>
                <a:latin typeface="Inconsolata"/>
                <a:ea typeface="Inconsolata"/>
                <a:cs typeface="Inconsolata"/>
                <a:sym typeface="Inconsolata"/>
              </a:rPr>
              <a:t>10 * 10 ⇒ 100</a:t>
            </a:r>
            <a:endParaRPr b="1">
              <a:solidFill>
                <a:schemeClr val="dk1"/>
              </a:solidFill>
              <a:latin typeface="Inconsolata"/>
              <a:ea typeface="Inconsolata"/>
              <a:cs typeface="Inconsolata"/>
              <a:sym typeface="Inconsolata"/>
            </a:endParaRPr>
          </a:p>
          <a:p>
            <a:pPr indent="-330200" lvl="1" marL="914400" rtl="0" algn="l">
              <a:lnSpc>
                <a:spcPct val="100000"/>
              </a:lnSpc>
              <a:spcBef>
                <a:spcPts val="1000"/>
              </a:spcBef>
              <a:spcAft>
                <a:spcPts val="0"/>
              </a:spcAft>
              <a:buClr>
                <a:schemeClr val="dk1"/>
              </a:buClr>
              <a:buSzPts val="1600"/>
              <a:buFont typeface="Inconsolata"/>
              <a:buChar char="○"/>
            </a:pPr>
            <a:r>
              <a:rPr b="1" lang="en">
                <a:solidFill>
                  <a:schemeClr val="dk1"/>
                </a:solidFill>
                <a:latin typeface="Inconsolata"/>
                <a:ea typeface="Inconsolata"/>
                <a:cs typeface="Inconsolata"/>
                <a:sym typeface="Inconsolata"/>
              </a:rPr>
              <a:t>8 - 4 ⇒ 4</a:t>
            </a:r>
            <a:endParaRPr b="1">
              <a:solidFill>
                <a:schemeClr val="dk1"/>
              </a:solidFill>
              <a:latin typeface="Inconsolata"/>
              <a:ea typeface="Inconsolata"/>
              <a:cs typeface="Inconsolata"/>
              <a:sym typeface="Inconsolata"/>
            </a:endParaRPr>
          </a:p>
          <a:p>
            <a:pPr indent="-330200" lvl="1" marL="914400" rtl="0" algn="l">
              <a:lnSpc>
                <a:spcPct val="100000"/>
              </a:lnSpc>
              <a:spcBef>
                <a:spcPts val="1000"/>
              </a:spcBef>
              <a:spcAft>
                <a:spcPts val="0"/>
              </a:spcAft>
              <a:buClr>
                <a:schemeClr val="dk1"/>
              </a:buClr>
              <a:buSzPts val="1600"/>
              <a:buFont typeface="Inconsolata"/>
              <a:buChar char="○"/>
            </a:pPr>
            <a:r>
              <a:rPr b="1" lang="en">
                <a:solidFill>
                  <a:schemeClr val="dk1"/>
                </a:solidFill>
                <a:latin typeface="Inconsolata"/>
                <a:ea typeface="Inconsolata"/>
                <a:cs typeface="Inconsolata"/>
                <a:sym typeface="Inconsolata"/>
              </a:rPr>
              <a:t>49 / 7 ⇒ 7</a:t>
            </a:r>
            <a:endParaRPr b="1">
              <a:solidFill>
                <a:schemeClr val="dk1"/>
              </a:solidFill>
              <a:latin typeface="Inconsolata"/>
              <a:ea typeface="Inconsolata"/>
              <a:cs typeface="Inconsolata"/>
              <a:sym typeface="Inconsolata"/>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They can also include floating point numbers — i.e., decimals or floats.</a:t>
            </a:r>
            <a:endParaRPr>
              <a:solidFill>
                <a:schemeClr val="dk1"/>
              </a:solidFill>
            </a:endParaRPr>
          </a:p>
          <a:p>
            <a:pPr indent="-330200" lvl="1" marL="914400" rtl="0" algn="l">
              <a:lnSpc>
                <a:spcPct val="100000"/>
              </a:lnSpc>
              <a:spcBef>
                <a:spcPts val="1000"/>
              </a:spcBef>
              <a:spcAft>
                <a:spcPts val="1000"/>
              </a:spcAft>
              <a:buClr>
                <a:schemeClr val="dk1"/>
              </a:buClr>
              <a:buSzPts val="1600"/>
              <a:buFont typeface="Inconsolata"/>
              <a:buChar char="○"/>
            </a:pPr>
            <a:r>
              <a:rPr b="1" lang="en">
                <a:solidFill>
                  <a:schemeClr val="dk1"/>
                </a:solidFill>
                <a:latin typeface="Inconsolata"/>
                <a:ea typeface="Inconsolata"/>
                <a:cs typeface="Inconsolata"/>
                <a:sym typeface="Inconsolata"/>
              </a:rPr>
              <a:t>8.99 + 2 =&gt; 10.99</a:t>
            </a:r>
            <a:endParaRPr b="1">
              <a:solidFill>
                <a:schemeClr val="dk1"/>
              </a:solidFill>
              <a:latin typeface="Inconsolata"/>
              <a:ea typeface="Inconsolata"/>
              <a:cs typeface="Inconsolata"/>
              <a:sym typeface="Inconsolata"/>
            </a:endParaRPr>
          </a:p>
        </p:txBody>
      </p:sp>
      <p:sp>
        <p:nvSpPr>
          <p:cNvPr id="419" name="Google Shape;419;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a:t>
            </a:r>
            <a:endParaRPr/>
          </a:p>
        </p:txBody>
      </p:sp>
      <p:sp>
        <p:nvSpPr>
          <p:cNvPr id="420" name="Google Shape;420;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1" name="Google Shape;421;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String means </a:t>
            </a:r>
            <a:r>
              <a:rPr b="1" lang="en">
                <a:solidFill>
                  <a:schemeClr val="dk1"/>
                </a:solidFill>
                <a:highlight>
                  <a:schemeClr val="accent2"/>
                </a:highlight>
              </a:rPr>
              <a:t>text</a:t>
            </a:r>
            <a:r>
              <a:rPr lang="en">
                <a:solidFill>
                  <a:schemeClr val="dk1"/>
                </a:solidFill>
              </a:rPr>
              <a:t> — that's it!</a:t>
            </a:r>
            <a:endParaRPr>
              <a:solidFill>
                <a:schemeClr val="dk1"/>
              </a:solidFill>
            </a:endParaRPr>
          </a:p>
          <a:p>
            <a:pPr indent="-330200" lvl="1" marL="914400" rtl="0" algn="l">
              <a:lnSpc>
                <a:spcPct val="100000"/>
              </a:lnSpc>
              <a:spcBef>
                <a:spcPts val="1000"/>
              </a:spcBef>
              <a:spcAft>
                <a:spcPts val="0"/>
              </a:spcAft>
              <a:buClr>
                <a:schemeClr val="dk1"/>
              </a:buClr>
              <a:buSzPts val="1600"/>
              <a:buFont typeface="Inconsolata"/>
              <a:buChar char="○"/>
            </a:pPr>
            <a:r>
              <a:rPr b="1" lang="en">
                <a:solidFill>
                  <a:schemeClr val="dk1"/>
                </a:solidFill>
                <a:latin typeface="Inconsolata"/>
                <a:ea typeface="Inconsolata"/>
                <a:cs typeface="Inconsolata"/>
                <a:sym typeface="Inconsolata"/>
              </a:rPr>
              <a:t>"It is a beautiful evening";</a:t>
            </a:r>
            <a:endParaRPr b="1">
              <a:solidFill>
                <a:schemeClr val="dk1"/>
              </a:solidFill>
              <a:latin typeface="Inconsolata"/>
              <a:ea typeface="Inconsolata"/>
              <a:cs typeface="Inconsolata"/>
              <a:sym typeface="Inconsolata"/>
            </a:endParaRPr>
          </a:p>
          <a:p>
            <a:pPr indent="-330200" lvl="1" marL="914400" rtl="0" algn="l">
              <a:lnSpc>
                <a:spcPct val="100000"/>
              </a:lnSpc>
              <a:spcBef>
                <a:spcPts val="1000"/>
              </a:spcBef>
              <a:spcAft>
                <a:spcPts val="0"/>
              </a:spcAft>
              <a:buClr>
                <a:schemeClr val="dk1"/>
              </a:buClr>
              <a:buSzPts val="1600"/>
              <a:buFont typeface="Inconsolata"/>
              <a:buChar char="○"/>
            </a:pPr>
            <a:r>
              <a:rPr b="1" lang="en">
                <a:solidFill>
                  <a:schemeClr val="dk1"/>
                </a:solidFill>
                <a:latin typeface="Inconsolata"/>
                <a:ea typeface="Inconsolata"/>
                <a:cs typeface="Inconsolata"/>
                <a:sym typeface="Inconsolata"/>
              </a:rPr>
              <a:t>"Is it really Monday?";</a:t>
            </a:r>
            <a:endParaRPr b="1">
              <a:solidFill>
                <a:schemeClr val="dk1"/>
              </a:solidFill>
              <a:latin typeface="Inconsolata"/>
              <a:ea typeface="Inconsolata"/>
              <a:cs typeface="Inconsolata"/>
              <a:sym typeface="Inconsolata"/>
            </a:endParaRPr>
          </a:p>
          <a:p>
            <a:pPr indent="-330200" lvl="1" marL="914400" rtl="0" algn="l">
              <a:lnSpc>
                <a:spcPct val="100000"/>
              </a:lnSpc>
              <a:spcBef>
                <a:spcPts val="1000"/>
              </a:spcBef>
              <a:spcAft>
                <a:spcPts val="0"/>
              </a:spcAft>
              <a:buClr>
                <a:schemeClr val="dk1"/>
              </a:buClr>
              <a:buSzPts val="1600"/>
              <a:buFont typeface="Inconsolata"/>
              <a:buChar char="○"/>
            </a:pPr>
            <a:r>
              <a:rPr b="1" lang="en">
                <a:solidFill>
                  <a:schemeClr val="dk1"/>
                </a:solidFill>
                <a:latin typeface="Inconsolata"/>
                <a:ea typeface="Inconsolata"/>
                <a:cs typeface="Inconsolata"/>
                <a:sym typeface="Inconsolata"/>
              </a:rPr>
              <a:t>"I am feeling good today!";</a:t>
            </a:r>
            <a:endParaRPr b="1">
              <a:solidFill>
                <a:schemeClr val="dk1"/>
              </a:solidFill>
              <a:latin typeface="Inconsolata"/>
              <a:ea typeface="Inconsolata"/>
              <a:cs typeface="Inconsolata"/>
              <a:sym typeface="Inconsolata"/>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With JS, you can merge strings using the </a:t>
            </a:r>
            <a:r>
              <a:rPr lang="en">
                <a:solidFill>
                  <a:schemeClr val="dk1"/>
                </a:solidFill>
                <a:latin typeface="Inconsolata"/>
                <a:ea typeface="Inconsolata"/>
                <a:cs typeface="Inconsolata"/>
                <a:sym typeface="Inconsolata"/>
              </a:rPr>
              <a:t>"</a:t>
            </a:r>
            <a:r>
              <a:rPr b="1" lang="en">
                <a:solidFill>
                  <a:schemeClr val="dk1"/>
                </a:solidFill>
                <a:latin typeface="Inconsolata"/>
                <a:ea typeface="Inconsolata"/>
                <a:cs typeface="Inconsolata"/>
                <a:sym typeface="Inconsolata"/>
              </a:rPr>
              <a:t>+</a:t>
            </a:r>
            <a:r>
              <a:rPr lang="en">
                <a:solidFill>
                  <a:schemeClr val="dk1"/>
                </a:solidFill>
                <a:latin typeface="Inconsolata"/>
                <a:ea typeface="Inconsolata"/>
                <a:cs typeface="Inconsolata"/>
                <a:sym typeface="Inconsolata"/>
              </a:rPr>
              <a:t>"</a:t>
            </a:r>
            <a:r>
              <a:rPr lang="en">
                <a:solidFill>
                  <a:schemeClr val="dk1"/>
                </a:solidFill>
              </a:rPr>
              <a:t> operator. This is called </a:t>
            </a:r>
            <a:br>
              <a:rPr lang="en">
                <a:solidFill>
                  <a:schemeClr val="dk1"/>
                </a:solidFill>
              </a:rPr>
            </a:br>
            <a:r>
              <a:rPr lang="en">
                <a:solidFill>
                  <a:schemeClr val="dk1"/>
                </a:solidFill>
                <a:highlight>
                  <a:schemeClr val="accent2"/>
                </a:highlight>
              </a:rPr>
              <a:t>“</a:t>
            </a:r>
            <a:r>
              <a:rPr b="1" lang="en">
                <a:solidFill>
                  <a:schemeClr val="dk1"/>
                </a:solidFill>
                <a:highlight>
                  <a:schemeClr val="accent2"/>
                </a:highlight>
              </a:rPr>
              <a:t>string concatenation</a:t>
            </a:r>
            <a:r>
              <a:rPr lang="en">
                <a:solidFill>
                  <a:schemeClr val="dk1"/>
                </a:solidFill>
                <a:highlight>
                  <a:schemeClr val="accent2"/>
                </a:highlight>
              </a:rPr>
              <a:t>.”</a:t>
            </a:r>
            <a:endParaRPr>
              <a:solidFill>
                <a:schemeClr val="dk1"/>
              </a:solidFill>
              <a:highlight>
                <a:schemeClr val="accent2"/>
              </a:highlight>
            </a:endParaRPr>
          </a:p>
          <a:p>
            <a:pPr indent="-330200" lvl="1" marL="914400" rtl="0" algn="l">
              <a:lnSpc>
                <a:spcPct val="100000"/>
              </a:lnSpc>
              <a:spcBef>
                <a:spcPts val="1000"/>
              </a:spcBef>
              <a:spcAft>
                <a:spcPts val="0"/>
              </a:spcAft>
              <a:buClr>
                <a:schemeClr val="dk1"/>
              </a:buClr>
              <a:buSzPts val="1600"/>
              <a:buFont typeface="Inconsolata"/>
              <a:buChar char="○"/>
            </a:pPr>
            <a:r>
              <a:rPr b="1" lang="en">
                <a:solidFill>
                  <a:schemeClr val="dk1"/>
                </a:solidFill>
                <a:latin typeface="Inconsolata"/>
                <a:ea typeface="Inconsolata"/>
                <a:cs typeface="Inconsolata"/>
                <a:sym typeface="Inconsolata"/>
              </a:rPr>
              <a:t>"You want " + "to go " + "eat on 14th?";</a:t>
            </a:r>
            <a:endParaRPr b="1">
              <a:solidFill>
                <a:schemeClr val="dk1"/>
              </a:solidFill>
              <a:latin typeface="Inconsolata"/>
              <a:ea typeface="Inconsolata"/>
              <a:cs typeface="Inconsolata"/>
              <a:sym typeface="Inconsolata"/>
            </a:endParaRPr>
          </a:p>
          <a:p>
            <a:pPr indent="-342900" lvl="0" marL="457200" rtl="0" algn="l">
              <a:lnSpc>
                <a:spcPct val="100000"/>
              </a:lnSpc>
              <a:spcBef>
                <a:spcPts val="1000"/>
              </a:spcBef>
              <a:spcAft>
                <a:spcPts val="1000"/>
              </a:spcAft>
              <a:buClr>
                <a:schemeClr val="dk1"/>
              </a:buClr>
              <a:buSzPts val="1800"/>
              <a:buChar char="●"/>
            </a:pPr>
            <a:r>
              <a:rPr lang="en">
                <a:solidFill>
                  <a:schemeClr val="dk1"/>
                </a:solidFill>
              </a:rPr>
              <a:t>You can think of a string as a collection of </a:t>
            </a:r>
            <a:r>
              <a:rPr b="1" lang="en">
                <a:highlight>
                  <a:schemeClr val="accent2"/>
                </a:highlight>
              </a:rPr>
              <a:t>characters</a:t>
            </a:r>
            <a:r>
              <a:rPr lang="en">
                <a:solidFill>
                  <a:schemeClr val="dk1"/>
                </a:solidFill>
              </a:rPr>
              <a:t> tied together.</a:t>
            </a:r>
            <a:endParaRPr>
              <a:solidFill>
                <a:schemeClr val="dk1"/>
              </a:solidFill>
            </a:endParaRPr>
          </a:p>
        </p:txBody>
      </p:sp>
      <p:sp>
        <p:nvSpPr>
          <p:cNvPr id="427" name="Google Shape;427;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428" name="Google Shape;428;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9" name="Google Shape;429;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Booleans represent the logical concept of </a:t>
            </a:r>
            <a:r>
              <a:rPr b="1" lang="en">
                <a:solidFill>
                  <a:schemeClr val="dk1"/>
                </a:solidFill>
                <a:highlight>
                  <a:schemeClr val="accent2"/>
                </a:highlight>
              </a:rPr>
              <a:t>true or false</a:t>
            </a:r>
            <a:r>
              <a:rPr lang="en">
                <a:solidFill>
                  <a:schemeClr val="dk1"/>
                </a:solidFill>
              </a:rPr>
              <a:t>.</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highlight>
                  <a:srgbClr val="FFFFFF"/>
                </a:highlight>
              </a:rPr>
              <a:t>Other data values can be converted to Booleans for logical analysis.</a:t>
            </a:r>
            <a:endParaRPr>
              <a:solidFill>
                <a:schemeClr val="dk1"/>
              </a:solidFill>
              <a:highlight>
                <a:srgbClr val="FFFFFF"/>
              </a:highlight>
            </a:endParaRPr>
          </a:p>
          <a:p>
            <a:pPr indent="-330200" lvl="1" marL="914400" rtl="0" algn="l">
              <a:lnSpc>
                <a:spcPct val="100000"/>
              </a:lnSpc>
              <a:spcBef>
                <a:spcPts val="1000"/>
              </a:spcBef>
              <a:spcAft>
                <a:spcPts val="0"/>
              </a:spcAft>
              <a:buSzPts val="1600"/>
              <a:buChar char="○"/>
            </a:pPr>
            <a:r>
              <a:rPr b="1" lang="en">
                <a:latin typeface="Inconsolata"/>
                <a:ea typeface="Inconsolata"/>
                <a:cs typeface="Inconsolata"/>
                <a:sym typeface="Inconsolata"/>
              </a:rPr>
              <a:t>0</a:t>
            </a:r>
            <a:r>
              <a:rPr lang="en">
                <a:highlight>
                  <a:srgbClr val="FFFFFF"/>
                </a:highlight>
                <a:latin typeface="Inconsolata"/>
                <a:ea typeface="Inconsolata"/>
                <a:cs typeface="Inconsolata"/>
                <a:sym typeface="Inconsolata"/>
              </a:rPr>
              <a:t>, </a:t>
            </a:r>
            <a:r>
              <a:rPr b="1" lang="en">
                <a:latin typeface="Inconsolata"/>
                <a:ea typeface="Inconsolata"/>
                <a:cs typeface="Inconsolata"/>
                <a:sym typeface="Inconsolata"/>
              </a:rPr>
              <a:t>-0</a:t>
            </a:r>
            <a:r>
              <a:rPr lang="en">
                <a:highlight>
                  <a:srgbClr val="FFFFFF"/>
                </a:highlight>
                <a:latin typeface="Inconsolata"/>
                <a:ea typeface="Inconsolata"/>
                <a:cs typeface="Inconsolata"/>
                <a:sym typeface="Inconsolata"/>
              </a:rPr>
              <a:t>, </a:t>
            </a:r>
            <a:r>
              <a:rPr b="1" lang="en">
                <a:highlight>
                  <a:srgbClr val="FFFFFF"/>
                </a:highlight>
                <a:uFill>
                  <a:noFill/>
                </a:uFill>
                <a:latin typeface="Inconsolata"/>
                <a:ea typeface="Inconsolata"/>
                <a:cs typeface="Inconsolata"/>
                <a:sym typeface="Inconsolata"/>
                <a:hlinkClick r:id="rId3"/>
              </a:rPr>
              <a:t>null</a:t>
            </a:r>
            <a:r>
              <a:rPr lang="en">
                <a:highlight>
                  <a:srgbClr val="FFFFFF"/>
                </a:highlight>
                <a:latin typeface="Inconsolata"/>
                <a:ea typeface="Inconsolata"/>
                <a:cs typeface="Inconsolata"/>
                <a:sym typeface="Inconsolata"/>
              </a:rPr>
              <a:t>, </a:t>
            </a:r>
            <a:r>
              <a:rPr b="1" lang="en">
                <a:highlight>
                  <a:srgbClr val="FFFFFF"/>
                </a:highlight>
                <a:uFill>
                  <a:noFill/>
                </a:uFill>
                <a:latin typeface="Inconsolata"/>
                <a:ea typeface="Inconsolata"/>
                <a:cs typeface="Inconsolata"/>
                <a:sym typeface="Inconsolata"/>
                <a:hlinkClick r:id="rId4"/>
              </a:rPr>
              <a:t>NaN</a:t>
            </a:r>
            <a:r>
              <a:rPr lang="en">
                <a:highlight>
                  <a:srgbClr val="FFFFFF"/>
                </a:highlight>
                <a:latin typeface="Inconsolata"/>
                <a:ea typeface="Inconsolata"/>
                <a:cs typeface="Inconsolata"/>
                <a:sym typeface="Inconsolata"/>
              </a:rPr>
              <a:t>, </a:t>
            </a:r>
            <a:r>
              <a:rPr b="1" lang="en">
                <a:highlight>
                  <a:srgbClr val="FFFFFF"/>
                </a:highlight>
                <a:uFill>
                  <a:noFill/>
                </a:uFill>
                <a:latin typeface="Inconsolata"/>
                <a:ea typeface="Inconsolata"/>
                <a:cs typeface="Inconsolata"/>
                <a:sym typeface="Inconsolata"/>
                <a:hlinkClick r:id="rId5"/>
              </a:rPr>
              <a:t>undefined</a:t>
            </a:r>
            <a:r>
              <a:rPr lang="en">
                <a:highlight>
                  <a:srgbClr val="FFFFFF"/>
                </a:highlight>
              </a:rPr>
              <a:t>, or the empty string (</a:t>
            </a:r>
            <a:r>
              <a:rPr b="1" lang="en">
                <a:latin typeface="Courier New"/>
                <a:ea typeface="Courier New"/>
                <a:cs typeface="Courier New"/>
                <a:sym typeface="Courier New"/>
              </a:rPr>
              <a:t>""</a:t>
            </a:r>
            <a:r>
              <a:rPr lang="en">
                <a:highlight>
                  <a:srgbClr val="FFFFFF"/>
                </a:highlight>
              </a:rPr>
              <a:t>) are </a:t>
            </a:r>
            <a:r>
              <a:rPr b="1" lang="en">
                <a:highlight>
                  <a:srgbClr val="FFFFFF"/>
                </a:highlight>
                <a:latin typeface="Inconsolata"/>
                <a:ea typeface="Inconsolata"/>
                <a:cs typeface="Inconsolata"/>
                <a:sym typeface="Inconsolata"/>
              </a:rPr>
              <a:t>false</a:t>
            </a:r>
            <a:r>
              <a:rPr lang="en">
                <a:highlight>
                  <a:srgbClr val="FFFFFF"/>
                </a:highlight>
              </a:rPr>
              <a:t>.</a:t>
            </a:r>
            <a:endParaRPr>
              <a:highlight>
                <a:srgbClr val="FFFFFF"/>
              </a:highlight>
            </a:endParaRPr>
          </a:p>
          <a:p>
            <a:pPr indent="-330200" lvl="1" marL="914400" rtl="0" algn="l">
              <a:lnSpc>
                <a:spcPct val="100000"/>
              </a:lnSpc>
              <a:spcBef>
                <a:spcPts val="1000"/>
              </a:spcBef>
              <a:spcAft>
                <a:spcPts val="0"/>
              </a:spcAft>
              <a:buClr>
                <a:schemeClr val="dk1"/>
              </a:buClr>
              <a:buSzPts val="1600"/>
              <a:buChar char="○"/>
            </a:pPr>
            <a:r>
              <a:rPr lang="en">
                <a:solidFill>
                  <a:schemeClr val="dk1"/>
                </a:solidFill>
                <a:highlight>
                  <a:srgbClr val="FFFFFF"/>
                </a:highlight>
              </a:rPr>
              <a:t>All other values will be converted to </a:t>
            </a:r>
            <a:r>
              <a:rPr b="1" lang="en">
                <a:solidFill>
                  <a:schemeClr val="dk1"/>
                </a:solidFill>
                <a:highlight>
                  <a:srgbClr val="FFFFFF"/>
                </a:highlight>
                <a:latin typeface="Inconsolata"/>
                <a:ea typeface="Inconsolata"/>
                <a:cs typeface="Inconsolata"/>
                <a:sym typeface="Inconsolata"/>
              </a:rPr>
              <a:t>true</a:t>
            </a:r>
            <a:r>
              <a:rPr lang="en">
                <a:solidFill>
                  <a:schemeClr val="dk1"/>
                </a:solidFill>
                <a:highlight>
                  <a:srgbClr val="FFFFFF"/>
                </a:highlight>
              </a:rPr>
              <a:t> — if it exists, it’s “truthy.”</a:t>
            </a:r>
            <a:endParaRPr b="1">
              <a:solidFill>
                <a:schemeClr val="dk1"/>
              </a:solidFill>
              <a:latin typeface="Courier New"/>
              <a:ea typeface="Courier New"/>
              <a:cs typeface="Courier New"/>
              <a:sym typeface="Courier New"/>
            </a:endParaRPr>
          </a:p>
          <a:p>
            <a:pPr indent="0" lvl="0" marL="457200" rtl="0" algn="l">
              <a:lnSpc>
                <a:spcPct val="100000"/>
              </a:lnSpc>
              <a:spcBef>
                <a:spcPts val="1000"/>
              </a:spcBef>
              <a:spcAft>
                <a:spcPts val="0"/>
              </a:spcAft>
              <a:buNone/>
            </a:pPr>
            <a:r>
              <a:rPr b="1" lang="en" sz="1400">
                <a:solidFill>
                  <a:schemeClr val="dk1"/>
                </a:solidFill>
                <a:latin typeface="Inconsolata"/>
                <a:ea typeface="Inconsolata"/>
                <a:cs typeface="Inconsolata"/>
                <a:sym typeface="Inconsolata"/>
              </a:rPr>
              <a:t>Boolean("Jack Nicholson");</a:t>
            </a:r>
            <a:br>
              <a:rPr b="1" lang="en" sz="1400">
                <a:solidFill>
                  <a:schemeClr val="dk1"/>
                </a:solidFill>
                <a:latin typeface="Inconsolata"/>
                <a:ea typeface="Inconsolata"/>
                <a:cs typeface="Inconsolata"/>
                <a:sym typeface="Inconsolata"/>
              </a:rPr>
            </a:br>
            <a:r>
              <a:rPr b="1" lang="en" sz="1400">
                <a:solidFill>
                  <a:schemeClr val="dk1"/>
                </a:solidFill>
                <a:latin typeface="Inconsolata"/>
                <a:ea typeface="Inconsolata"/>
                <a:cs typeface="Inconsolata"/>
                <a:sym typeface="Inconsolata"/>
              </a:rPr>
              <a:t>⇒ true</a:t>
            </a:r>
            <a:endParaRPr b="1" sz="1400">
              <a:solidFill>
                <a:schemeClr val="dk1"/>
              </a:solidFill>
              <a:latin typeface="Inconsolata"/>
              <a:ea typeface="Inconsolata"/>
              <a:cs typeface="Inconsolata"/>
              <a:sym typeface="Inconsolata"/>
            </a:endParaRPr>
          </a:p>
          <a:p>
            <a:pPr indent="0" lvl="0" marL="457200" rtl="0" algn="l">
              <a:lnSpc>
                <a:spcPct val="100000"/>
              </a:lnSpc>
              <a:spcBef>
                <a:spcPts val="2000"/>
              </a:spcBef>
              <a:spcAft>
                <a:spcPts val="0"/>
              </a:spcAft>
              <a:buNone/>
            </a:pPr>
            <a:r>
              <a:rPr b="1" lang="en" sz="1400">
                <a:solidFill>
                  <a:schemeClr val="dk1"/>
                </a:solidFill>
                <a:latin typeface="Inconsolata"/>
                <a:ea typeface="Inconsolata"/>
                <a:cs typeface="Inconsolata"/>
                <a:sym typeface="Inconsolata"/>
              </a:rPr>
              <a:t>Boolean("1979");</a:t>
            </a:r>
            <a:br>
              <a:rPr b="1" lang="en" sz="1400">
                <a:solidFill>
                  <a:schemeClr val="dk1"/>
                </a:solidFill>
                <a:latin typeface="Inconsolata"/>
                <a:ea typeface="Inconsolata"/>
                <a:cs typeface="Inconsolata"/>
                <a:sym typeface="Inconsolata"/>
              </a:rPr>
            </a:br>
            <a:r>
              <a:rPr b="1" lang="en" sz="1400">
                <a:solidFill>
                  <a:schemeClr val="dk1"/>
                </a:solidFill>
                <a:latin typeface="Inconsolata"/>
                <a:ea typeface="Inconsolata"/>
                <a:cs typeface="Inconsolata"/>
                <a:sym typeface="Inconsolata"/>
              </a:rPr>
              <a:t>⇒ true</a:t>
            </a:r>
            <a:endParaRPr b="1" sz="1400">
              <a:solidFill>
                <a:schemeClr val="dk1"/>
              </a:solidFill>
              <a:latin typeface="Inconsolata"/>
              <a:ea typeface="Inconsolata"/>
              <a:cs typeface="Inconsolata"/>
              <a:sym typeface="Inconsolata"/>
            </a:endParaRPr>
          </a:p>
          <a:p>
            <a:pPr indent="0" lvl="0" marL="457200" rtl="0" algn="l">
              <a:lnSpc>
                <a:spcPct val="100000"/>
              </a:lnSpc>
              <a:spcBef>
                <a:spcPts val="2000"/>
              </a:spcBef>
              <a:spcAft>
                <a:spcPts val="2000"/>
              </a:spcAft>
              <a:buNone/>
            </a:pPr>
            <a:r>
              <a:rPr b="1" lang="en" sz="1400">
                <a:solidFill>
                  <a:schemeClr val="dk1"/>
                </a:solidFill>
                <a:latin typeface="Inconsolata"/>
                <a:ea typeface="Inconsolata"/>
                <a:cs typeface="Inconsolata"/>
                <a:sym typeface="Inconsolata"/>
              </a:rPr>
              <a:t>Boolean(0);</a:t>
            </a:r>
            <a:br>
              <a:rPr b="1" lang="en" sz="1400">
                <a:solidFill>
                  <a:schemeClr val="dk1"/>
                </a:solidFill>
                <a:latin typeface="Inconsolata"/>
                <a:ea typeface="Inconsolata"/>
                <a:cs typeface="Inconsolata"/>
                <a:sym typeface="Inconsolata"/>
              </a:rPr>
            </a:br>
            <a:r>
              <a:rPr b="1" lang="en" sz="1400">
                <a:solidFill>
                  <a:schemeClr val="dk1"/>
                </a:solidFill>
                <a:latin typeface="Inconsolata"/>
                <a:ea typeface="Inconsolata"/>
                <a:cs typeface="Inconsolata"/>
                <a:sym typeface="Inconsolata"/>
              </a:rPr>
              <a:t>⇒ false</a:t>
            </a:r>
            <a:endParaRPr b="1" sz="1400">
              <a:solidFill>
                <a:schemeClr val="dk1"/>
              </a:solidFill>
              <a:latin typeface="Inconsolata"/>
              <a:ea typeface="Inconsolata"/>
              <a:cs typeface="Inconsolata"/>
              <a:sym typeface="Inconsolata"/>
            </a:endParaRPr>
          </a:p>
        </p:txBody>
      </p:sp>
      <p:sp>
        <p:nvSpPr>
          <p:cNvPr id="435" name="Google Shape;435;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a:t>
            </a:r>
            <a:endParaRPr/>
          </a:p>
        </p:txBody>
      </p:sp>
      <p:sp>
        <p:nvSpPr>
          <p:cNvPr id="436" name="Google Shape;436;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7" name="Google Shape;437;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Null/Undefined/NaN</a:t>
            </a:r>
            <a:endParaRPr/>
          </a:p>
        </p:txBody>
      </p:sp>
      <p:sp>
        <p:nvSpPr>
          <p:cNvPr id="443" name="Google Shape;443;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4" name="Google Shape;444;p53"/>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These values denote the lack of value in JavaScript.</a:t>
            </a:r>
            <a:endParaRPr>
              <a:solidFill>
                <a:schemeClr val="dk1"/>
              </a:solidFill>
            </a:endParaRPr>
          </a:p>
          <a:p>
            <a:pPr indent="-330200" lvl="1" marL="914400" rtl="0" algn="l">
              <a:lnSpc>
                <a:spcPct val="100000"/>
              </a:lnSpc>
              <a:spcBef>
                <a:spcPts val="1000"/>
              </a:spcBef>
              <a:spcAft>
                <a:spcPts val="0"/>
              </a:spcAft>
              <a:buClr>
                <a:schemeClr val="dk1"/>
              </a:buClr>
              <a:buSzPts val="1600"/>
              <a:buFont typeface="Courier New"/>
              <a:buChar char="○"/>
            </a:pPr>
            <a:r>
              <a:rPr b="1" lang="en">
                <a:solidFill>
                  <a:schemeClr val="dk1"/>
                </a:solidFill>
                <a:latin typeface="Inconsolata"/>
                <a:ea typeface="Inconsolata"/>
                <a:cs typeface="Inconsolata"/>
                <a:sym typeface="Inconsolata"/>
              </a:rPr>
              <a:t>null</a:t>
            </a:r>
            <a:r>
              <a:rPr lang="en">
                <a:solidFill>
                  <a:schemeClr val="dk1"/>
                </a:solidFill>
              </a:rPr>
              <a:t> specifically suggests nothing — i.e., certain not to be anything.</a:t>
            </a:r>
            <a:endParaRPr>
              <a:solidFill>
                <a:schemeClr val="dk1"/>
              </a:solidFill>
            </a:endParaRPr>
          </a:p>
          <a:p>
            <a:pPr indent="-330200" lvl="1" marL="914400" rtl="0" algn="l">
              <a:lnSpc>
                <a:spcPct val="100000"/>
              </a:lnSpc>
              <a:spcBef>
                <a:spcPts val="1000"/>
              </a:spcBef>
              <a:spcAft>
                <a:spcPts val="0"/>
              </a:spcAft>
              <a:buClr>
                <a:schemeClr val="dk1"/>
              </a:buClr>
              <a:buSzPts val="1600"/>
              <a:buFont typeface="Courier New"/>
              <a:buChar char="○"/>
            </a:pPr>
            <a:r>
              <a:rPr b="1" lang="en">
                <a:solidFill>
                  <a:schemeClr val="dk1"/>
                </a:solidFill>
                <a:latin typeface="Inconsolata"/>
                <a:ea typeface="Inconsolata"/>
                <a:cs typeface="Inconsolata"/>
                <a:sym typeface="Inconsolata"/>
              </a:rPr>
              <a:t>undefined</a:t>
            </a:r>
            <a:r>
              <a:rPr lang="en">
                <a:solidFill>
                  <a:schemeClr val="dk1"/>
                </a:solidFill>
              </a:rPr>
              <a:t> suggests a variable will be given a value later but not yet.</a:t>
            </a:r>
            <a:endParaRPr>
              <a:solidFill>
                <a:schemeClr val="dk1"/>
              </a:solidFill>
            </a:endParaRPr>
          </a:p>
          <a:p>
            <a:pPr indent="-330200" lvl="1" marL="914400" rtl="0" algn="l">
              <a:lnSpc>
                <a:spcPct val="100000"/>
              </a:lnSpc>
              <a:spcBef>
                <a:spcPts val="1000"/>
              </a:spcBef>
              <a:spcAft>
                <a:spcPts val="0"/>
              </a:spcAft>
              <a:buClr>
                <a:schemeClr val="dk1"/>
              </a:buClr>
              <a:buSzPts val="1600"/>
              <a:buFont typeface="Courier New"/>
              <a:buChar char="○"/>
            </a:pPr>
            <a:r>
              <a:rPr b="1" lang="en">
                <a:solidFill>
                  <a:schemeClr val="dk1"/>
                </a:solidFill>
                <a:latin typeface="Inconsolata"/>
                <a:ea typeface="Inconsolata"/>
                <a:cs typeface="Inconsolata"/>
                <a:sym typeface="Inconsolata"/>
              </a:rPr>
              <a:t>NaN</a:t>
            </a:r>
            <a:r>
              <a:rPr lang="en">
                <a:solidFill>
                  <a:schemeClr val="dk1"/>
                </a:solidFill>
              </a:rPr>
              <a:t> means “not a number,” usually because your math has gone wrong.</a:t>
            </a:r>
            <a:endParaRPr>
              <a:solidFill>
                <a:schemeClr val="dk1"/>
              </a:solidFill>
            </a:endParaRPr>
          </a:p>
          <a:p>
            <a:pPr indent="0" lvl="0" marL="457200" rtl="0" algn="l">
              <a:lnSpc>
                <a:spcPct val="100000"/>
              </a:lnSpc>
              <a:spcBef>
                <a:spcPts val="1000"/>
              </a:spcBef>
              <a:spcAft>
                <a:spcPts val="0"/>
              </a:spcAft>
              <a:buNone/>
            </a:pPr>
            <a:r>
              <a:rPr b="1" lang="en" sz="1400">
                <a:solidFill>
                  <a:schemeClr val="dk1"/>
                </a:solidFill>
                <a:latin typeface="Inconsolata"/>
                <a:ea typeface="Inconsolata"/>
                <a:cs typeface="Inconsolata"/>
                <a:sym typeface="Inconsolata"/>
              </a:rPr>
              <a:t>let lysine;</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console.log(lysine);</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undefined</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console.log(9 * null);</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0</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console.log("five" * 5);</a:t>
            </a:r>
            <a:endParaRPr b="1" sz="1400">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NaN</a:t>
            </a:r>
            <a:endParaRPr b="1" sz="1400">
              <a:solidFill>
                <a:schemeClr val="dk1"/>
              </a:solidFill>
              <a:latin typeface="Inconsolata"/>
              <a:ea typeface="Inconsolata"/>
              <a:cs typeface="Inconsolata"/>
              <a:sym typeface="Inconsolata"/>
            </a:endParaRPr>
          </a:p>
        </p:txBody>
      </p:sp>
      <p:sp>
        <p:nvSpPr>
          <p:cNvPr id="445" name="Google Shape;445;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idx="4294967295" type="body"/>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15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Distinguish between code and a program.</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Define basic variables and data types in JavaScript.</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Understand the role of functions in JavaScript.</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0"/>
              </a:spcAft>
              <a:buNone/>
            </a:pPr>
            <a:r>
              <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sp>
        <p:nvSpPr>
          <p:cNvPr id="304" name="Google Shape;304;p36"/>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2021</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05" name="Google Shape;305;p36"/>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06" name="Google Shape;306;p36"/>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07" name="Google Shape;307;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8" name="Google Shape;308;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Doing Stuff With Data</a:t>
            </a:r>
            <a:endParaRPr/>
          </a:p>
        </p:txBody>
      </p:sp>
      <p:sp>
        <p:nvSpPr>
          <p:cNvPr id="451" name="Google Shape;451;p54"/>
          <p:cNvSpPr txBox="1"/>
          <p:nvPr>
            <p:ph idx="1" type="subTitle"/>
          </p:nvPr>
        </p:nvSpPr>
        <p:spPr>
          <a:xfrm>
            <a:off x="551400" y="118199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5"/>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Variables let us store data in a program.</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Declare variables using the </a:t>
            </a:r>
            <a:r>
              <a:rPr b="1" lang="en">
                <a:solidFill>
                  <a:schemeClr val="dk1"/>
                </a:solidFill>
                <a:latin typeface="Inconsolata"/>
                <a:ea typeface="Inconsolata"/>
                <a:cs typeface="Inconsolata"/>
                <a:sym typeface="Inconsolata"/>
              </a:rPr>
              <a:t>let</a:t>
            </a:r>
            <a:r>
              <a:rPr lang="en">
                <a:solidFill>
                  <a:schemeClr val="dk1"/>
                </a:solidFill>
              </a:rPr>
              <a:t> or </a:t>
            </a:r>
            <a:r>
              <a:rPr b="1" lang="en">
                <a:solidFill>
                  <a:schemeClr val="dk1"/>
                </a:solidFill>
                <a:latin typeface="Inconsolata"/>
                <a:ea typeface="Inconsolata"/>
                <a:cs typeface="Inconsolata"/>
                <a:sym typeface="Inconsolata"/>
              </a:rPr>
              <a:t>const</a:t>
            </a:r>
            <a:r>
              <a:rPr lang="en">
                <a:solidFill>
                  <a:schemeClr val="dk1"/>
                </a:solidFill>
                <a:latin typeface="Inconsolata"/>
                <a:ea typeface="Inconsolata"/>
                <a:cs typeface="Inconsolata"/>
                <a:sym typeface="Inconsolata"/>
              </a:rPr>
              <a:t>, (or </a:t>
            </a:r>
            <a:r>
              <a:rPr b="1" lang="en">
                <a:solidFill>
                  <a:schemeClr val="dk1"/>
                </a:solidFill>
                <a:latin typeface="Inconsolata"/>
                <a:ea typeface="Inconsolata"/>
                <a:cs typeface="Inconsolata"/>
                <a:sym typeface="Inconsolata"/>
              </a:rPr>
              <a:t>var</a:t>
            </a:r>
            <a:r>
              <a:rPr lang="en">
                <a:solidFill>
                  <a:schemeClr val="dk1"/>
                </a:solidFill>
                <a:latin typeface="Inconsolata"/>
                <a:ea typeface="Inconsolata"/>
                <a:cs typeface="Inconsolata"/>
                <a:sym typeface="Inconsolata"/>
              </a:rPr>
              <a:t>)</a:t>
            </a:r>
            <a:r>
              <a:rPr lang="en">
                <a:solidFill>
                  <a:schemeClr val="dk1"/>
                </a:solidFill>
              </a:rPr>
              <a:t> keywords.</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b="1" lang="en">
                <a:solidFill>
                  <a:schemeClr val="dk1"/>
                </a:solidFill>
                <a:latin typeface="Inconsolata"/>
                <a:ea typeface="Inconsolata"/>
                <a:cs typeface="Inconsolata"/>
                <a:sym typeface="Inconsolata"/>
              </a:rPr>
              <a:t>const</a:t>
            </a:r>
            <a:r>
              <a:rPr lang="en">
                <a:solidFill>
                  <a:schemeClr val="dk1"/>
                </a:solidFill>
              </a:rPr>
              <a:t>, short for “constant,” is for variables that won’t be assigned new values.</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b="1" lang="en">
                <a:solidFill>
                  <a:schemeClr val="dk1"/>
                </a:solidFill>
                <a:latin typeface="Inconsolata"/>
                <a:ea typeface="Inconsolata"/>
                <a:cs typeface="Inconsolata"/>
                <a:sym typeface="Inconsolata"/>
              </a:rPr>
              <a:t>let</a:t>
            </a:r>
            <a:r>
              <a:rPr lang="en">
                <a:solidFill>
                  <a:schemeClr val="dk1"/>
                </a:solidFill>
              </a:rPr>
              <a:t> is for variables that will be given new values, for example when using math.</a:t>
            </a:r>
            <a:endParaRPr>
              <a:solidFill>
                <a:schemeClr val="dk1"/>
              </a:solidFill>
            </a:endParaRPr>
          </a:p>
          <a:p>
            <a:pPr indent="-330200" lvl="1" marL="914400" rtl="0" algn="l">
              <a:lnSpc>
                <a:spcPct val="100000"/>
              </a:lnSpc>
              <a:spcBef>
                <a:spcPts val="1000"/>
              </a:spcBef>
              <a:spcAft>
                <a:spcPts val="0"/>
              </a:spcAft>
              <a:buClr>
                <a:schemeClr val="dk1"/>
              </a:buClr>
              <a:buSzPts val="1600"/>
              <a:buChar char="○"/>
            </a:pPr>
            <a:r>
              <a:rPr b="1" lang="en">
                <a:solidFill>
                  <a:schemeClr val="dk1"/>
                </a:solidFill>
              </a:rPr>
              <a:t>var</a:t>
            </a:r>
            <a:r>
              <a:rPr lang="en">
                <a:solidFill>
                  <a:schemeClr val="dk1"/>
                </a:solidFill>
              </a:rPr>
              <a:t> is the legacy way to declare variables.  </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You refer to variables by using their names anywhere in your program.</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0" lvl="0" marL="17145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let flyingMonkeys = 5;</a:t>
            </a:r>
            <a:endParaRPr b="1" sz="14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let tiredGoats = 7</a:t>
            </a:r>
            <a:endParaRPr b="1" sz="14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None/>
            </a:pPr>
            <a:r>
              <a:t/>
            </a:r>
            <a:endParaRPr b="1" sz="14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flyingMonkeys + tiredGoats</a:t>
            </a:r>
            <a:endParaRPr b="1" sz="14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12</a:t>
            </a:r>
            <a:endParaRPr b="1" sz="1400">
              <a:solidFill>
                <a:schemeClr val="dk1"/>
              </a:solidFill>
              <a:latin typeface="Inconsolata"/>
              <a:ea typeface="Inconsolata"/>
              <a:cs typeface="Inconsolata"/>
              <a:sym typeface="Inconsolata"/>
            </a:endParaRPr>
          </a:p>
        </p:txBody>
      </p:sp>
      <p:sp>
        <p:nvSpPr>
          <p:cNvPr id="457" name="Google Shape;457;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458" name="Google Shape;458;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9" name="Google Shape;459;p5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6"/>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Names should be easily understood.</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No spaces allowed.</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You </a:t>
            </a:r>
            <a:r>
              <a:rPr i="1" lang="en">
                <a:solidFill>
                  <a:schemeClr val="dk1"/>
                </a:solidFill>
              </a:rPr>
              <a:t>can </a:t>
            </a:r>
            <a:r>
              <a:rPr lang="en">
                <a:solidFill>
                  <a:schemeClr val="dk1"/>
                </a:solidFill>
              </a:rPr>
              <a:t>use "_", but </a:t>
            </a:r>
            <a:r>
              <a:rPr b="1" lang="en">
                <a:solidFill>
                  <a:schemeClr val="dk1"/>
                </a:solidFill>
              </a:rPr>
              <a:t>don’t do it</a:t>
            </a:r>
            <a:r>
              <a:rPr lang="en">
                <a:solidFill>
                  <a:schemeClr val="dk1"/>
                </a:solidFill>
              </a:rPr>
              <a:t>.</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Use camelCase: itWorksLikeThis.</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0" lvl="0" marL="17145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let howManyCoasters = 18;</a:t>
            </a:r>
            <a:endParaRPr b="1" sz="14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const midWeek = "Wednesday";</a:t>
            </a:r>
            <a:endParaRPr b="1" sz="1400">
              <a:solidFill>
                <a:schemeClr val="dk1"/>
              </a:solidFill>
              <a:latin typeface="Inconsolata"/>
              <a:ea typeface="Inconsolata"/>
              <a:cs typeface="Inconsolata"/>
              <a:sym typeface="Inconsolata"/>
            </a:endParaRPr>
          </a:p>
        </p:txBody>
      </p:sp>
      <p:sp>
        <p:nvSpPr>
          <p:cNvPr id="465" name="Google Shape;465;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Naming</a:t>
            </a:r>
            <a:endParaRPr/>
          </a:p>
        </p:txBody>
      </p:sp>
      <p:sp>
        <p:nvSpPr>
          <p:cNvPr id="466" name="Google Shape;466;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7" name="Google Shape;467;p5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7"/>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let x = 18;</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console.log(x);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18</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x * 2;</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18</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x = x * 2</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console.log(x);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sz="1400">
                <a:solidFill>
                  <a:schemeClr val="dk1"/>
                </a:solidFill>
                <a:latin typeface="Inconsolata"/>
                <a:ea typeface="Inconsolata"/>
                <a:cs typeface="Inconsolata"/>
                <a:sym typeface="Inconsolata"/>
              </a:rPr>
              <a:t>⇒ 36</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If you’d used </a:t>
            </a:r>
            <a:r>
              <a:rPr b="1" lang="en">
                <a:solidFill>
                  <a:schemeClr val="dk1"/>
                </a:solidFill>
                <a:latin typeface="Inconsolata"/>
                <a:ea typeface="Inconsolata"/>
                <a:cs typeface="Inconsolata"/>
                <a:sym typeface="Inconsolata"/>
              </a:rPr>
              <a:t>const</a:t>
            </a:r>
            <a:r>
              <a:rPr lang="en">
                <a:solidFill>
                  <a:schemeClr val="dk1"/>
                </a:solidFill>
              </a:rPr>
              <a:t> instead of </a:t>
            </a:r>
            <a:r>
              <a:rPr b="1" lang="en">
                <a:solidFill>
                  <a:schemeClr val="dk1"/>
                </a:solidFill>
                <a:latin typeface="Inconsolata"/>
                <a:ea typeface="Inconsolata"/>
                <a:cs typeface="Inconsolata"/>
                <a:sym typeface="Inconsolata"/>
              </a:rPr>
              <a:t>let</a:t>
            </a:r>
            <a:r>
              <a:rPr lang="en">
                <a:solidFill>
                  <a:schemeClr val="dk1"/>
                </a:solidFill>
              </a:rPr>
              <a:t> to declare the variable, the last part would throw an error!</a:t>
            </a:r>
            <a:endParaRPr>
              <a:solidFill>
                <a:schemeClr val="dk1"/>
              </a:solidFill>
            </a:endParaRPr>
          </a:p>
        </p:txBody>
      </p:sp>
      <p:sp>
        <p:nvSpPr>
          <p:cNvPr id="473" name="Google Shape;473;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Reassignment</a:t>
            </a:r>
            <a:endParaRPr/>
          </a:p>
        </p:txBody>
      </p:sp>
      <p:sp>
        <p:nvSpPr>
          <p:cNvPr id="474" name="Google Shape;474;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5" name="Google Shape;475;p5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8"/>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Writes to webpage</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document.write("Yes!");</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Writes to console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console.log("Houston, do you copy?");</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Makes pop ups happen</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alert("You destroyed the computer again.");</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400">
              <a:solidFill>
                <a:schemeClr val="dk1"/>
              </a:solidFill>
              <a:latin typeface="Inconsolata"/>
              <a:ea typeface="Inconsolata"/>
              <a:cs typeface="Inconsolata"/>
              <a:sym typeface="Inconsolata"/>
            </a:endParaRPr>
          </a:p>
        </p:txBody>
      </p:sp>
      <p:sp>
        <p:nvSpPr>
          <p:cNvPr id="481" name="Google Shape;481;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Messages </a:t>
            </a:r>
            <a:r>
              <a:rPr lang="en"/>
              <a:t>and</a:t>
            </a:r>
            <a:r>
              <a:rPr lang="en"/>
              <a:t> Alerts</a:t>
            </a:r>
            <a:endParaRPr/>
          </a:p>
        </p:txBody>
      </p:sp>
      <p:sp>
        <p:nvSpPr>
          <p:cNvPr id="482" name="Google Shape;482;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3" name="Google Shape;483;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and Logging in JS</a:t>
            </a:r>
            <a:endParaRPr/>
          </a:p>
        </p:txBody>
      </p:sp>
      <p:sp>
        <p:nvSpPr>
          <p:cNvPr id="489" name="Google Shape;489;p59"/>
          <p:cNvSpPr txBox="1"/>
          <p:nvPr>
            <p:ph idx="1" type="body"/>
          </p:nvPr>
        </p:nvSpPr>
        <p:spPr>
          <a:xfrm>
            <a:off x="457200" y="1143000"/>
            <a:ext cx="8229600" cy="122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Practice using console.log and basic variable operations in JavaScript. There's more than one way of doing practically anything in JS – Google and Stack Overflow will be your best friends in JS land! </a:t>
            </a:r>
            <a:endParaRPr/>
          </a:p>
        </p:txBody>
      </p:sp>
      <p:sp>
        <p:nvSpPr>
          <p:cNvPr id="490" name="Google Shape;490;p5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1" name="Google Shape;491;p5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92" name="Google Shape;492;p5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3" name="Google Shape;493;p5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494" name="Google Shape;494;p59"/>
          <p:cNvSpPr/>
          <p:nvPr/>
        </p:nvSpPr>
        <p:spPr>
          <a:xfrm>
            <a:off x="753200" y="2370604"/>
            <a:ext cx="3171300" cy="20493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hlinkClick r:id="rId3"/>
              </a:rPr>
              <a:t>https://drive.google.com/drive/folders/1uV18J8cVaDvZHOq6go__dWX3zzK_fS3B?usp=sharing</a:t>
            </a:r>
            <a:endParaRPr sz="1800">
              <a:latin typeface="Proxima Nova"/>
              <a:ea typeface="Proxima Nova"/>
              <a:cs typeface="Proxima Nova"/>
              <a:sym typeface="Proxima Nova"/>
            </a:endParaRPr>
          </a:p>
        </p:txBody>
      </p:sp>
      <p:sp>
        <p:nvSpPr>
          <p:cNvPr id="495" name="Google Shape;495;p59"/>
          <p:cNvSpPr/>
          <p:nvPr/>
        </p:nvSpPr>
        <p:spPr>
          <a:xfrm>
            <a:off x="4238688" y="2972388"/>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9"/>
          <p:cNvSpPr/>
          <p:nvPr/>
        </p:nvSpPr>
        <p:spPr>
          <a:xfrm>
            <a:off x="5219500" y="2370604"/>
            <a:ext cx="3171300" cy="20493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hlinkClick r:id="rId4"/>
              </a:rPr>
              <a:t>https://drive.google.com/drive/folders/1B6CQ8HNJzbOFUkwE1YGZnft-Q1oDjhMR?usp=sharing</a:t>
            </a:r>
            <a:endParaRPr sz="18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502" name="Google Shape;502;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3" name="Google Shape;503;p60"/>
          <p:cNvSpPr txBox="1"/>
          <p:nvPr>
            <p:ph idx="4294967295" type="body"/>
          </p:nvPr>
        </p:nvSpPr>
        <p:spPr>
          <a:xfrm>
            <a:off x="457200" y="1002900"/>
            <a:ext cx="3841800" cy="3078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a:solidFill>
                  <a:schemeClr val="dk1"/>
                </a:solidFill>
              </a:rPr>
              <a:t>Functions</a:t>
            </a:r>
            <a:r>
              <a:rPr lang="en">
                <a:solidFill>
                  <a:schemeClr val="dk1"/>
                </a:solidFill>
              </a:rPr>
              <a:t> are chunks of code that are grouped and execute together, like a modular program within a program.</a:t>
            </a:r>
            <a:endParaRPr>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a:solidFill>
                  <a:schemeClr val="dk1"/>
                </a:solidFill>
              </a:rPr>
              <a:t>A function takes input, performs logic, and returns output.</a:t>
            </a:r>
            <a:endParaRPr/>
          </a:p>
        </p:txBody>
      </p:sp>
      <p:sp>
        <p:nvSpPr>
          <p:cNvPr id="504" name="Google Shape;504;p60"/>
          <p:cNvSpPr/>
          <p:nvPr/>
        </p:nvSpPr>
        <p:spPr>
          <a:xfrm>
            <a:off x="5286475" y="1357350"/>
            <a:ext cx="1026000" cy="2428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5" name="Google Shape;505;p60"/>
          <p:cNvPicPr preferRelativeResize="0"/>
          <p:nvPr/>
        </p:nvPicPr>
        <p:blipFill>
          <a:blip r:embed="rId3">
            <a:alphaModFix/>
          </a:blip>
          <a:stretch>
            <a:fillRect/>
          </a:stretch>
        </p:blipFill>
        <p:spPr>
          <a:xfrm>
            <a:off x="4949500" y="783975"/>
            <a:ext cx="3495924" cy="3296925"/>
          </a:xfrm>
          <a:prstGeom prst="rect">
            <a:avLst/>
          </a:prstGeom>
          <a:noFill/>
          <a:ln>
            <a:noFill/>
          </a:ln>
        </p:spPr>
      </p:pic>
      <p:sp>
        <p:nvSpPr>
          <p:cNvPr id="506" name="Google Shape;506;p6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1"/>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Reusable functions need names and follow naming rules that are identical to those of variables.</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They must be called or “</a:t>
            </a:r>
            <a:r>
              <a:rPr b="1" lang="en">
                <a:solidFill>
                  <a:schemeClr val="dk2"/>
                </a:solidFill>
              </a:rPr>
              <a:t>invoked</a:t>
            </a:r>
            <a:r>
              <a:rPr lang="en">
                <a:solidFill>
                  <a:schemeClr val="dk1"/>
                </a:solidFill>
              </a:rPr>
              <a:t>” to execute and return a value.</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rPr>
              <a:t>They accept input, called </a:t>
            </a:r>
            <a:r>
              <a:rPr b="1" lang="en">
                <a:solidFill>
                  <a:schemeClr val="lt2"/>
                </a:solidFill>
              </a:rPr>
              <a:t>parameters</a:t>
            </a:r>
            <a:r>
              <a:rPr lang="en">
                <a:solidFill>
                  <a:schemeClr val="dk1"/>
                </a:solidFill>
              </a:rPr>
              <a:t>, that can be used inside the function. </a:t>
            </a:r>
            <a:endParaRPr>
              <a:solidFill>
                <a:schemeClr val="dk1"/>
              </a:solidFill>
            </a:endParaRPr>
          </a:p>
          <a:p>
            <a:pPr indent="0" lvl="0" marL="457200" rtl="0" algn="l">
              <a:lnSpc>
                <a:spcPct val="100000"/>
              </a:lnSpc>
              <a:spcBef>
                <a:spcPts val="1000"/>
              </a:spcBef>
              <a:spcAft>
                <a:spcPts val="0"/>
              </a:spcAft>
              <a:buNone/>
            </a:pPr>
            <a:r>
              <a:rPr b="1" lang="en">
                <a:solidFill>
                  <a:schemeClr val="dk1"/>
                </a:solidFill>
                <a:latin typeface="Inconsolata"/>
                <a:ea typeface="Inconsolata"/>
                <a:cs typeface="Inconsolata"/>
                <a:sym typeface="Inconsolata"/>
              </a:rPr>
              <a:t>function greetings(</a:t>
            </a:r>
            <a:r>
              <a:rPr b="1" lang="en">
                <a:solidFill>
                  <a:schemeClr val="lt2"/>
                </a:solidFill>
                <a:latin typeface="Inconsolata"/>
                <a:ea typeface="Inconsolata"/>
                <a:cs typeface="Inconsolata"/>
                <a:sym typeface="Inconsolata"/>
              </a:rPr>
              <a:t>name</a:t>
            </a:r>
            <a:r>
              <a:rPr b="1" lang="en">
                <a:solidFill>
                  <a:schemeClr val="dk1"/>
                </a:solidFill>
                <a:latin typeface="Inconsolata"/>
                <a:ea typeface="Inconsolata"/>
                <a:cs typeface="Inconsolata"/>
                <a:sym typeface="Inconsolata"/>
              </a:rPr>
              <a:t>) {</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  console.log(“Hello there, “ + name);</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t/>
            </a:r>
            <a:endParaRPr b="1">
              <a:solidFill>
                <a:schemeClr val="dk1"/>
              </a:solidFill>
              <a:latin typeface="Inconsolata"/>
              <a:ea typeface="Inconsolata"/>
              <a:cs typeface="Inconsolata"/>
              <a:sym typeface="Inconsolata"/>
            </a:endParaRPr>
          </a:p>
          <a:p>
            <a:pPr indent="0" lvl="0" marL="457200" rtl="0" algn="l">
              <a:lnSpc>
                <a:spcPct val="100000"/>
              </a:lnSpc>
              <a:spcBef>
                <a:spcPts val="0"/>
              </a:spcBef>
              <a:spcAft>
                <a:spcPts val="0"/>
              </a:spcAft>
              <a:buNone/>
            </a:pPr>
            <a:r>
              <a:rPr b="1" lang="en">
                <a:solidFill>
                  <a:schemeClr val="dk2"/>
                </a:solidFill>
                <a:latin typeface="Inconsolata"/>
                <a:ea typeface="Inconsolata"/>
                <a:cs typeface="Inconsolata"/>
                <a:sym typeface="Inconsolata"/>
              </a:rPr>
              <a:t>greetings</a:t>
            </a:r>
            <a:r>
              <a:rPr b="1" lang="en">
                <a:solidFill>
                  <a:schemeClr val="dk1"/>
                </a:solidFill>
                <a:latin typeface="Inconsolata"/>
                <a:ea typeface="Inconsolata"/>
                <a:cs typeface="Inconsolata"/>
                <a:sym typeface="Inconsolata"/>
              </a:rPr>
              <a:t>(“Dave”);</a:t>
            </a:r>
            <a:endParaRPr b="1">
              <a:solidFill>
                <a:schemeClr val="dk1"/>
              </a:solidFill>
              <a:latin typeface="Inconsolata"/>
              <a:ea typeface="Inconsolata"/>
              <a:cs typeface="Inconsolata"/>
              <a:sym typeface="Inconsolata"/>
            </a:endParaRPr>
          </a:p>
        </p:txBody>
      </p:sp>
      <p:sp>
        <p:nvSpPr>
          <p:cNvPr id="512" name="Google Shape;512;p6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513" name="Google Shape;513;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4" name="Google Shape;514;p6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Functions in JS</a:t>
            </a:r>
            <a:endParaRPr/>
          </a:p>
        </p:txBody>
      </p:sp>
      <p:sp>
        <p:nvSpPr>
          <p:cNvPr id="520" name="Google Shape;520;p62"/>
          <p:cNvSpPr txBox="1"/>
          <p:nvPr>
            <p:ph idx="1" type="body"/>
          </p:nvPr>
        </p:nvSpPr>
        <p:spPr>
          <a:xfrm>
            <a:off x="457200" y="1175300"/>
            <a:ext cx="8229600" cy="122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create a few functions together, and then you’ll create a function of your own!</a:t>
            </a:r>
            <a:endParaRPr/>
          </a:p>
        </p:txBody>
      </p:sp>
      <p:sp>
        <p:nvSpPr>
          <p:cNvPr id="521" name="Google Shape;521;p6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2" name="Google Shape;522;p62"/>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23" name="Google Shape;523;p6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4" name="Google Shape;524;p6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525" name="Google Shape;525;p62"/>
          <p:cNvSpPr/>
          <p:nvPr/>
        </p:nvSpPr>
        <p:spPr>
          <a:xfrm>
            <a:off x="753200" y="2370603"/>
            <a:ext cx="3171300" cy="1982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sz="1800"/>
          </a:p>
          <a:p>
            <a:pPr indent="0" lvl="0" marL="0" rtl="0" algn="l">
              <a:spcBef>
                <a:spcPts val="0"/>
              </a:spcBef>
              <a:spcAft>
                <a:spcPts val="0"/>
              </a:spcAft>
              <a:buClr>
                <a:srgbClr val="000000"/>
              </a:buClr>
              <a:buSzPts val="1100"/>
              <a:buFont typeface="Arial"/>
              <a:buNone/>
            </a:pPr>
            <a:r>
              <a:rPr lang="en" sz="1800" u="sng">
                <a:solidFill>
                  <a:schemeClr val="hlink"/>
                </a:solidFill>
              </a:rPr>
              <a:t>https://drive.google.com/drive/folders/1E8prrfiB5ZrLxmqPTd_mNR7HavSSm4CN?usp=sharing</a:t>
            </a:r>
            <a:endParaRPr sz="1800" u="sng">
              <a:solidFill>
                <a:schemeClr val="hlink"/>
              </a:solidFill>
            </a:endParaRPr>
          </a:p>
        </p:txBody>
      </p:sp>
      <p:sp>
        <p:nvSpPr>
          <p:cNvPr id="526" name="Google Shape;526;p62"/>
          <p:cNvSpPr/>
          <p:nvPr/>
        </p:nvSpPr>
        <p:spPr>
          <a:xfrm>
            <a:off x="4238688" y="2972388"/>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2"/>
          <p:cNvSpPr/>
          <p:nvPr/>
        </p:nvSpPr>
        <p:spPr>
          <a:xfrm>
            <a:off x="5219500" y="2370603"/>
            <a:ext cx="3171300" cy="19824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rPr>
              <a:t>https://drive.google.com/drive/folders/1O8my7O-8fAo16aaSWoxeCTWany8NPAKw?usp=sharing</a:t>
            </a:r>
            <a:endParaRPr sz="1800">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3"/>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533" name="Google Shape;533;p6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2021</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34" name="Google Shape;534;p6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535" name="Google Shape;535;p63"/>
          <p:cNvSpPr txBox="1"/>
          <p:nvPr>
            <p:ph idx="1" type="subTitle"/>
          </p:nvPr>
        </p:nvSpPr>
        <p:spPr>
          <a:xfrm>
            <a:off x="457200" y="10956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Computers Think in Small Steps</a:t>
            </a:r>
            <a:endParaRPr/>
          </a:p>
        </p:txBody>
      </p:sp>
      <p:sp>
        <p:nvSpPr>
          <p:cNvPr id="536" name="Google Shape;536;p63"/>
          <p:cNvSpPr txBox="1"/>
          <p:nvPr>
            <p:ph idx="3" type="body"/>
          </p:nvPr>
        </p:nvSpPr>
        <p:spPr>
          <a:xfrm>
            <a:off x="458325" y="1658575"/>
            <a:ext cx="33345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can define functions to encapsulate common procedures.</a:t>
            </a:r>
            <a:endParaRPr/>
          </a:p>
          <a:p>
            <a:pPr indent="-342900" lvl="0" marL="457200" rtl="0" algn="l">
              <a:spcBef>
                <a:spcPts val="0"/>
              </a:spcBef>
              <a:spcAft>
                <a:spcPts val="0"/>
              </a:spcAft>
              <a:buSzPts val="1800"/>
              <a:buChar char="●"/>
            </a:pPr>
            <a:r>
              <a:rPr lang="en"/>
              <a:t>Use variables for anything you need the computer to keep track of.</a:t>
            </a:r>
            <a:endParaRPr/>
          </a:p>
        </p:txBody>
      </p:sp>
      <p:sp>
        <p:nvSpPr>
          <p:cNvPr id="537" name="Google Shape;537;p63"/>
          <p:cNvSpPr txBox="1"/>
          <p:nvPr>
            <p:ph idx="4" type="subTitle"/>
          </p:nvPr>
        </p:nvSpPr>
        <p:spPr>
          <a:xfrm>
            <a:off x="4864075" y="10956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JavaScript and the DOM</a:t>
            </a:r>
            <a:endParaRPr/>
          </a:p>
        </p:txBody>
      </p:sp>
      <p:sp>
        <p:nvSpPr>
          <p:cNvPr id="538" name="Google Shape;538;p63"/>
          <p:cNvSpPr txBox="1"/>
          <p:nvPr>
            <p:ph idx="5" type="body"/>
          </p:nvPr>
        </p:nvSpPr>
        <p:spPr>
          <a:xfrm>
            <a:off x="4864075" y="17019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JavaScript to interact with elements on the page.</a:t>
            </a:r>
            <a:endParaRPr/>
          </a:p>
          <a:p>
            <a:pPr indent="-342900" lvl="0" marL="457200" rtl="0" algn="l">
              <a:spcBef>
                <a:spcPts val="0"/>
              </a:spcBef>
              <a:spcAft>
                <a:spcPts val="0"/>
              </a:spcAft>
              <a:buSzPts val="1800"/>
              <a:buChar char="●"/>
            </a:pPr>
            <a:r>
              <a:rPr lang="en"/>
              <a:t>Respond to user actions by setting event listeners.</a:t>
            </a:r>
            <a:endParaRPr/>
          </a:p>
        </p:txBody>
      </p:sp>
      <p:sp>
        <p:nvSpPr>
          <p:cNvPr id="539" name="Google Shape;539;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457200" y="1777050"/>
            <a:ext cx="7551900" cy="1589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 What Is a Program?</a:t>
            </a:r>
            <a:endParaRPr>
              <a:solidFill>
                <a:srgbClr val="FFFFFF"/>
              </a:solidFill>
            </a:endParaRPr>
          </a:p>
        </p:txBody>
      </p:sp>
      <p:sp>
        <p:nvSpPr>
          <p:cNvPr id="314" name="Google Shape;314;p3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Think a Program Is Code...</a:t>
            </a:r>
            <a:endParaRPr/>
          </a:p>
        </p:txBody>
      </p:sp>
      <p:sp>
        <p:nvSpPr>
          <p:cNvPr id="320" name="Google Shape;320;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21" name="Google Shape;321;p38"/>
          <p:cNvPicPr preferRelativeResize="0"/>
          <p:nvPr/>
        </p:nvPicPr>
        <p:blipFill rotWithShape="1">
          <a:blip r:embed="rId3">
            <a:alphaModFix/>
          </a:blip>
          <a:srcRect b="49514" l="4445" r="1965" t="13174"/>
          <a:stretch/>
        </p:blipFill>
        <p:spPr>
          <a:xfrm>
            <a:off x="1578100" y="1007150"/>
            <a:ext cx="5987800" cy="3353674"/>
          </a:xfrm>
          <a:prstGeom prst="rect">
            <a:avLst/>
          </a:prstGeom>
          <a:noFill/>
          <a:ln>
            <a:noFill/>
          </a:ln>
        </p:spPr>
      </p:pic>
      <p:sp>
        <p:nvSpPr>
          <p:cNvPr id="322" name="Google Shape;322;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idx="4294967295" type="title"/>
          </p:nvPr>
        </p:nvSpPr>
        <p:spPr>
          <a:xfrm>
            <a:off x="970650" y="1069000"/>
            <a:ext cx="7202700" cy="28047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dk1"/>
              </a:buClr>
              <a:buSzPts val="1100"/>
              <a:buFont typeface="Arial"/>
              <a:buNone/>
            </a:pPr>
            <a:r>
              <a:rPr lang="en" sz="2800">
                <a:solidFill>
                  <a:srgbClr val="000000"/>
                </a:solidFill>
              </a:rPr>
              <a:t>Code is </a:t>
            </a:r>
            <a:r>
              <a:rPr lang="en" sz="2800">
                <a:solidFill>
                  <a:schemeClr val="dk2"/>
                </a:solidFill>
              </a:rPr>
              <a:t>HOW</a:t>
            </a:r>
            <a:r>
              <a:rPr lang="en" sz="2800">
                <a:solidFill>
                  <a:srgbClr val="000000"/>
                </a:solidFill>
              </a:rPr>
              <a:t> you make a program.</a:t>
            </a:r>
            <a:endParaRPr sz="2800">
              <a:solidFill>
                <a:srgbClr val="000000"/>
              </a:solidFill>
            </a:endParaRPr>
          </a:p>
          <a:p>
            <a:pPr indent="0" lvl="0" marL="0" marR="0" rtl="0" algn="ctr">
              <a:lnSpc>
                <a:spcPct val="115000"/>
              </a:lnSpc>
              <a:spcBef>
                <a:spcPts val="0"/>
              </a:spcBef>
              <a:spcAft>
                <a:spcPts val="0"/>
              </a:spcAft>
              <a:buClr>
                <a:schemeClr val="dk1"/>
              </a:buClr>
              <a:buSzPts val="1100"/>
              <a:buFont typeface="Arial"/>
              <a:buNone/>
            </a:pPr>
            <a:r>
              <a:rPr lang="en" sz="2800">
                <a:solidFill>
                  <a:srgbClr val="000000"/>
                </a:solidFill>
              </a:rPr>
              <a:t>A program is just a set </a:t>
            </a:r>
            <a:r>
              <a:rPr lang="en" sz="2800">
                <a:solidFill>
                  <a:srgbClr val="000000"/>
                </a:solidFill>
              </a:rPr>
              <a:t>of</a:t>
            </a:r>
            <a:r>
              <a:rPr lang="en" sz="2800">
                <a:solidFill>
                  <a:srgbClr val="000000"/>
                </a:solidFill>
              </a:rPr>
              <a:t> </a:t>
            </a:r>
            <a:r>
              <a:rPr lang="en" sz="2800">
                <a:solidFill>
                  <a:schemeClr val="dk2"/>
                </a:solidFill>
              </a:rPr>
              <a:t>INSTRUCTIONS</a:t>
            </a:r>
            <a:r>
              <a:rPr lang="en" sz="2800">
                <a:solidFill>
                  <a:srgbClr val="000000"/>
                </a:solidFill>
              </a:rPr>
              <a:t>.</a:t>
            </a:r>
            <a:endParaRPr sz="2800">
              <a:solidFill>
                <a:srgbClr val="000000"/>
              </a:solidFill>
            </a:endParaRPr>
          </a:p>
        </p:txBody>
      </p:sp>
      <p:sp>
        <p:nvSpPr>
          <p:cNvPr id="328" name="Google Shape;328;p39"/>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2021</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4" name="Google Shape;334;p40"/>
          <p:cNvSpPr txBox="1"/>
          <p:nvPr>
            <p:ph type="title"/>
          </p:nvPr>
        </p:nvSpPr>
        <p:spPr>
          <a:xfrm>
            <a:off x="1302400" y="2128750"/>
            <a:ext cx="6350400" cy="12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400">
                <a:highlight>
                  <a:srgbClr val="FFFFFF"/>
                </a:highlight>
              </a:rPr>
              <a:t>The </a:t>
            </a:r>
            <a:r>
              <a:rPr lang="en" sz="2400">
                <a:highlight>
                  <a:srgbClr val="FFFFFF"/>
                </a:highlight>
              </a:rPr>
              <a:t>good</a:t>
            </a:r>
            <a:r>
              <a:rPr b="0" lang="en" sz="2400">
                <a:highlight>
                  <a:srgbClr val="FFFFFF"/>
                </a:highlight>
              </a:rPr>
              <a:t> news about </a:t>
            </a:r>
            <a:r>
              <a:rPr lang="en" sz="2400">
                <a:highlight>
                  <a:srgbClr val="FFFFFF"/>
                </a:highlight>
              </a:rPr>
              <a:t>computers</a:t>
            </a:r>
            <a:r>
              <a:rPr b="0" lang="en" sz="2400">
                <a:highlight>
                  <a:srgbClr val="FFFFFF"/>
                </a:highlight>
              </a:rPr>
              <a:t> is that </a:t>
            </a:r>
            <a:r>
              <a:rPr lang="en" sz="2400">
                <a:highlight>
                  <a:srgbClr val="FFFFFF"/>
                </a:highlight>
              </a:rPr>
              <a:t>they do what you tell them to do</a:t>
            </a:r>
            <a:r>
              <a:rPr b="0" lang="en" sz="2400">
                <a:highlight>
                  <a:srgbClr val="FFFFFF"/>
                </a:highlight>
              </a:rPr>
              <a:t>. The </a:t>
            </a:r>
            <a:r>
              <a:rPr lang="en" sz="2400">
                <a:highlight>
                  <a:srgbClr val="FFFFFF"/>
                </a:highlight>
              </a:rPr>
              <a:t>bad</a:t>
            </a:r>
            <a:r>
              <a:rPr b="0" lang="en" sz="2400">
                <a:highlight>
                  <a:srgbClr val="FFFFFF"/>
                </a:highlight>
              </a:rPr>
              <a:t> news is that </a:t>
            </a:r>
            <a:r>
              <a:rPr lang="en" sz="2400">
                <a:highlight>
                  <a:srgbClr val="FFFFFF"/>
                </a:highlight>
              </a:rPr>
              <a:t>they do what you tell them to do</a:t>
            </a:r>
            <a:r>
              <a:rPr b="0" lang="en" sz="2400">
                <a:highlight>
                  <a:srgbClr val="FFFFFF"/>
                </a:highlight>
              </a:rPr>
              <a:t>.</a:t>
            </a:r>
            <a:endParaRPr sz="2400"/>
          </a:p>
        </p:txBody>
      </p:sp>
      <p:sp>
        <p:nvSpPr>
          <p:cNvPr id="335" name="Google Shape;335;p40"/>
          <p:cNvSpPr txBox="1"/>
          <p:nvPr>
            <p:ph idx="1" type="subTitle"/>
          </p:nvPr>
        </p:nvSpPr>
        <p:spPr>
          <a:xfrm>
            <a:off x="2207800" y="3448156"/>
            <a:ext cx="4539600" cy="55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 Ted Nelson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aphicFrame>
        <p:nvGraphicFramePr>
          <p:cNvPr id="340" name="Google Shape;340;p41"/>
          <p:cNvGraphicFramePr/>
          <p:nvPr/>
        </p:nvGraphicFramePr>
        <p:xfrm>
          <a:off x="457200" y="1519325"/>
          <a:ext cx="3000000" cy="3000000"/>
        </p:xfrm>
        <a:graphic>
          <a:graphicData uri="http://schemas.openxmlformats.org/drawingml/2006/table">
            <a:tbl>
              <a:tblPr>
                <a:noFill/>
                <a:tableStyleId>{E0F0EE35-E6FB-4F02-8DB2-63B681F172AF}</a:tableStyleId>
              </a:tblPr>
              <a:tblGrid>
                <a:gridCol w="4109550"/>
                <a:gridCol w="4109550"/>
              </a:tblGrid>
              <a:tr h="673300">
                <a:tc>
                  <a:txBody>
                    <a:bodyPr/>
                    <a:lstStyle/>
                    <a:p>
                      <a:pPr indent="0" lvl="0" marL="0" rtl="0" algn="l">
                        <a:spcBef>
                          <a:spcPts val="0"/>
                        </a:spcBef>
                        <a:spcAft>
                          <a:spcPts val="1000"/>
                        </a:spcAft>
                        <a:buNone/>
                      </a:pPr>
                      <a:r>
                        <a:rPr lang="en" sz="1600">
                          <a:solidFill>
                            <a:schemeClr val="dk1"/>
                          </a:solidFill>
                          <a:latin typeface="Proxima Nova"/>
                          <a:ea typeface="Proxima Nova"/>
                          <a:cs typeface="Proxima Nova"/>
                          <a:sym typeface="Proxima Nova"/>
                        </a:rPr>
                        <a:t>It only knows what you tell it...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it will remember what it’s been told.</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only understands a very limited set of phrases (syntax)...</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you can teach it a lot by combining these basic phrases together.</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will always do what you say...</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not necessarily what you meant.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has no understanding of context...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it’s not shy about saying when it doesn’t understand you (error messages).</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bl>
          </a:graphicData>
        </a:graphic>
      </p:graphicFrame>
      <p:sp>
        <p:nvSpPr>
          <p:cNvPr id="341" name="Google Shape;341;p41"/>
          <p:cNvSpPr txBox="1"/>
          <p:nvPr>
            <p:ph idx="4294967295" type="body"/>
          </p:nvPr>
        </p:nvSpPr>
        <p:spPr>
          <a:xfrm>
            <a:off x="457200" y="914400"/>
            <a:ext cx="8219100" cy="5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art of programming requires understanding how a computer thinks:</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p:txBody>
      </p:sp>
      <p:sp>
        <p:nvSpPr>
          <p:cNvPr id="342" name="Google Shape;342;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Like a Computer</a:t>
            </a:r>
            <a:endParaRPr/>
          </a:p>
        </p:txBody>
      </p:sp>
      <p:sp>
        <p:nvSpPr>
          <p:cNvPr id="343" name="Google Shape;343;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4" name="Google Shape;344;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idx="4294967295" type="title"/>
          </p:nvPr>
        </p:nvSpPr>
        <p:spPr>
          <a:xfrm>
            <a:off x="970650" y="1069000"/>
            <a:ext cx="7202700" cy="28047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dk1"/>
              </a:buClr>
              <a:buSzPts val="1100"/>
              <a:buFont typeface="Arial"/>
              <a:buNone/>
            </a:pPr>
            <a:r>
              <a:rPr lang="en" sz="2800">
                <a:solidFill>
                  <a:schemeClr val="dk2"/>
                </a:solidFill>
              </a:rPr>
              <a:t>Pseudocode</a:t>
            </a:r>
            <a:r>
              <a:rPr lang="en" sz="2800">
                <a:solidFill>
                  <a:srgbClr val="000000"/>
                </a:solidFill>
              </a:rPr>
              <a:t> is the process of writing a program without using the syntax of a programming language.</a:t>
            </a:r>
            <a:endParaRPr sz="2800">
              <a:solidFill>
                <a:srgbClr val="000000"/>
              </a:solidFill>
            </a:endParaRPr>
          </a:p>
        </p:txBody>
      </p:sp>
      <p:sp>
        <p:nvSpPr>
          <p:cNvPr id="350" name="Google Shape;350;p42"/>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2021</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Variables</a:t>
            </a:r>
            <a:endParaRPr b="0"/>
          </a:p>
        </p:txBody>
      </p:sp>
      <p:sp>
        <p:nvSpPr>
          <p:cNvPr id="356" name="Google Shape;356;p4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2021</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57" name="Google Shape;357;p4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58" name="Google Shape;358;p43"/>
          <p:cNvSpPr txBox="1"/>
          <p:nvPr>
            <p:ph idx="1" type="subTitle"/>
          </p:nvPr>
        </p:nvSpPr>
        <p:spPr>
          <a:xfrm>
            <a:off x="457200" y="10195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Nouns of Programming</a:t>
            </a:r>
            <a:endParaRPr/>
          </a:p>
        </p:txBody>
      </p:sp>
      <p:sp>
        <p:nvSpPr>
          <p:cNvPr id="359" name="Google Shape;359;p43"/>
          <p:cNvSpPr txBox="1"/>
          <p:nvPr>
            <p:ph idx="3" type="body"/>
          </p:nvPr>
        </p:nvSpPr>
        <p:spPr>
          <a:xfrm>
            <a:off x="458325" y="1582465"/>
            <a:ext cx="3171600" cy="280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Pieces of data in a program that can used and changed many times.</a:t>
            </a:r>
            <a:endParaRPr>
              <a:solidFill>
                <a:srgbClr val="FFFFFF"/>
              </a:solidFill>
            </a:endParaRPr>
          </a:p>
          <a:p>
            <a:pPr indent="0" lvl="0" marL="0" rtl="0" algn="l">
              <a:lnSpc>
                <a:spcPct val="115000"/>
              </a:lnSpc>
              <a:spcBef>
                <a:spcPts val="2500"/>
              </a:spcBef>
              <a:spcAft>
                <a:spcPts val="2500"/>
              </a:spcAft>
              <a:buClr>
                <a:schemeClr val="dk1"/>
              </a:buClr>
              <a:buSzPts val="1100"/>
              <a:buFont typeface="Arial"/>
              <a:buNone/>
            </a:pPr>
            <a:r>
              <a:rPr lang="en">
                <a:solidFill>
                  <a:srgbClr val="FFFFFF"/>
                </a:solidFill>
              </a:rPr>
              <a:t>These are used for anything you need the computer to remember or keep track of for later. If you would write it down, it’s a variable.</a:t>
            </a:r>
            <a:endParaRPr>
              <a:solidFill>
                <a:srgbClr val="FFFFFF"/>
              </a:solidFill>
            </a:endParaRPr>
          </a:p>
        </p:txBody>
      </p:sp>
      <p:sp>
        <p:nvSpPr>
          <p:cNvPr id="360" name="Google Shape;360;p43"/>
          <p:cNvSpPr txBox="1"/>
          <p:nvPr>
            <p:ph idx="4" type="subTitle"/>
          </p:nvPr>
        </p:nvSpPr>
        <p:spPr>
          <a:xfrm>
            <a:off x="4864075" y="10195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Verbs of Programming</a:t>
            </a:r>
            <a:endParaRPr/>
          </a:p>
        </p:txBody>
      </p:sp>
      <p:sp>
        <p:nvSpPr>
          <p:cNvPr id="361" name="Google Shape;361;p43"/>
          <p:cNvSpPr txBox="1"/>
          <p:nvPr>
            <p:ph idx="5" type="body"/>
          </p:nvPr>
        </p:nvSpPr>
        <p:spPr>
          <a:xfrm>
            <a:off x="4847175" y="1582465"/>
            <a:ext cx="3171600" cy="280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Modular, reusable containers for an instruction set.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These allow us to define building-block procedures that provide readable instructions for complex operations.</a:t>
            </a:r>
            <a:endParaRPr/>
          </a:p>
          <a:p>
            <a:pPr indent="0" lvl="0" marL="0" rtl="0" algn="l">
              <a:lnSpc>
                <a:spcPct val="115000"/>
              </a:lnSpc>
              <a:spcBef>
                <a:spcPts val="0"/>
              </a:spcBef>
              <a:spcAft>
                <a:spcPts val="1600"/>
              </a:spcAft>
              <a:buNone/>
            </a:pPr>
            <a:r>
              <a:t/>
            </a:r>
            <a:endParaRPr/>
          </a:p>
        </p:txBody>
      </p:sp>
      <p:sp>
        <p:nvSpPr>
          <p:cNvPr id="362" name="Google Shape;362;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