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143500" cx="9144000"/>
  <p:notesSz cx="6858000" cy="9144000"/>
  <p:embeddedFontLst>
    <p:embeddedFont>
      <p:font typeface="Proxima Nova"/>
      <p:regular r:id="rId65"/>
      <p:bold r:id="rId66"/>
      <p:italic r:id="rId67"/>
      <p:boldItalic r:id="rId68"/>
    </p:embeddedFont>
    <p:embeddedFont>
      <p:font typeface="Inconsolata"/>
      <p:regular r:id="rId69"/>
      <p:bold r:id="rId70"/>
    </p:embeddedFont>
    <p:embeddedFont>
      <p:font typeface="Oswald"/>
      <p:regular r:id="rId71"/>
      <p:bold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735">
          <p15:clr>
            <a:srgbClr val="9AA0A6"/>
          </p15:clr>
        </p15:guide>
        <p15:guide id="6" orient="horz" pos="2571">
          <p15:clr>
            <a:srgbClr val="9AA0A6"/>
          </p15:clr>
        </p15:guide>
        <p15:guide id="7" pos="3211">
          <p15:clr>
            <a:srgbClr val="9AA0A6"/>
          </p15:clr>
        </p15:guide>
        <p15:guide id="8" pos="4709">
          <p15:clr>
            <a:srgbClr val="9AA0A6"/>
          </p15:clr>
        </p15:guide>
        <p15:guide id="9" orient="horz" pos="5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4421DF-711F-47A8-9B32-2438BFCE151E}">
  <a:tblStyle styleId="{554421DF-711F-47A8-9B32-2438BFCE15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2914" orient="horz"/>
        <p:guide pos="130"/>
        <p:guide pos="5649"/>
        <p:guide pos="735" orient="horz"/>
        <p:guide pos="2571" orient="horz"/>
        <p:guide pos="3211"/>
        <p:guide pos="4709"/>
        <p:guide pos="5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Oswald-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swald-regular.fntdata"/><Relationship Id="rId70" Type="http://schemas.openxmlformats.org/officeDocument/2006/relationships/font" Target="fonts/Inconsolata-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ProximaNova-bold.fntdata"/><Relationship Id="rId21" Type="http://schemas.openxmlformats.org/officeDocument/2006/relationships/slide" Target="slides/slide15.xml"/><Relationship Id="rId65" Type="http://schemas.openxmlformats.org/officeDocument/2006/relationships/font" Target="fonts/ProximaNova-regular.fntdata"/><Relationship Id="rId24" Type="http://schemas.openxmlformats.org/officeDocument/2006/relationships/slide" Target="slides/slide18.xml"/><Relationship Id="rId68" Type="http://schemas.openxmlformats.org/officeDocument/2006/relationships/font" Target="fonts/ProximaNova-boldItalic.fntdata"/><Relationship Id="rId23" Type="http://schemas.openxmlformats.org/officeDocument/2006/relationships/slide" Target="slides/slide17.xml"/><Relationship Id="rId67" Type="http://schemas.openxmlformats.org/officeDocument/2006/relationships/font" Target="fonts/ProximaNova-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Inconsolata-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htmldom_events.asp"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enflip.com/tanya/building-the-web-slideshow/blob/master/pagestructure/languages.md"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18e5f5af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18e5f5af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Open DevTools and type in the word “document” to see what’s returned.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18e5f5af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18e5f5af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Open DevTools and type in the word “document” to see what’s returned.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18e5f5af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18e5f5af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Open DevTools and type in the word “document” to see what’s returned.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f18e5f5af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f18e5f5af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Open DevTools and type in the word “document” to see what’s returned.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f18e5f5af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18e5f5af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Open DevTools and type in the word “document” to see what’s returned.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18e5f5af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f18e5f5af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Open DevTools and type in the word “document” to see what’s returned.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18e5f5af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f18e5f5af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Open DevTools and type in the word “document” to see what’s returned.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f18e5f5a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f18e5f5af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walk the students through this, you’ll need to introduce parseFloat and parseInt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18e5f5a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18e5f5a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6fb9d20886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6fb9d20886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8bb24dd9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8bb24dd9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6fb9d20886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6fb9d20886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6fb9d20886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fb9d20886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6fb9d20886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6fb9d20886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6fb9d20886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fb9d20886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Open DevTools and type in the word “document” to see what’s returned.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6fb9d20886_0_1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fb9d20886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6fb9d20886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6fb9d20886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6fb9d20886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6fb9d20886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298450" lvl="0" marL="457200" rtl="0" algn="l">
              <a:spcBef>
                <a:spcPts val="1000"/>
              </a:spcBef>
              <a:spcAft>
                <a:spcPts val="0"/>
              </a:spcAft>
              <a:buClr>
                <a:schemeClr val="dk1"/>
              </a:buClr>
              <a:buSzPts val="1100"/>
              <a:buChar char="●"/>
            </a:pPr>
            <a:r>
              <a:rPr lang="en">
                <a:solidFill>
                  <a:schemeClr val="dk1"/>
                </a:solidFill>
              </a:rPr>
              <a:t>Students </a:t>
            </a:r>
            <a:r>
              <a:rPr lang="en">
                <a:solidFill>
                  <a:schemeClr val="dk1"/>
                </a:solidFill>
              </a:rPr>
              <a:t>may recognize some as HTML attributes or CSS properties. Emphasize the concept of key:value pairs throughout programming.</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6fb9d20886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6fb9d20886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gets an element with the ID of </a:t>
            </a:r>
            <a:r>
              <a:rPr b="1" lang="en">
                <a:solidFill>
                  <a:schemeClr val="dk1"/>
                </a:solidFill>
                <a:latin typeface="Courier New"/>
                <a:ea typeface="Courier New"/>
                <a:cs typeface="Courier New"/>
                <a:sym typeface="Courier New"/>
              </a:rPr>
              <a:t>ga</a:t>
            </a:r>
            <a:r>
              <a:rPr lang="en">
                <a:solidFill>
                  <a:schemeClr val="dk1"/>
                </a:solidFill>
              </a:rPr>
              <a:t> from the DOM. This would RETURN an object, our DOM element, so that we could then manipulate it.</a:t>
            </a:r>
            <a:endParaRPr b="1">
              <a:solidFill>
                <a:schemeClr val="dk1"/>
              </a:solidFill>
              <a:highlight>
                <a:srgbClr val="FFFF00"/>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6fb9d20886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6fb9d20886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6fb9d20886_0_1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fb9d20886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6c8ea684a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c8ea684a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6fb9d20886_0_1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6fb9d20886_0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00"/>
                </a:highlight>
              </a:rPr>
              <a:t>TALKING POINTS:</a:t>
            </a:r>
            <a:endParaRPr b="1">
              <a:solidFill>
                <a:schemeClr val="dk1"/>
              </a:solidFill>
              <a:highlight>
                <a:srgbClr val="FFFF00"/>
              </a:highlight>
            </a:endParaRPr>
          </a:p>
          <a:p>
            <a:pPr indent="0" lvl="0" marL="0" rtl="0" algn="l">
              <a:spcBef>
                <a:spcPts val="0"/>
              </a:spcBef>
              <a:spcAft>
                <a:spcPts val="0"/>
              </a:spcAft>
              <a:buNone/>
            </a:pPr>
            <a:r>
              <a:t/>
            </a:r>
            <a:endParaRPr b="1">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Note that you can combine properties and methods, as properties can have their own methods.</a:t>
            </a:r>
            <a:endParaRPr>
              <a:solidFill>
                <a:schemeClr val="dk1"/>
              </a:solidFill>
              <a:highlight>
                <a:srgbClr val="FFFF00"/>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6fb9d20886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6fb9d20886_0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Take your time going through this section. Use it to change stuff around and show students what’s possible.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6b5b24bfe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6b5b24bfe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6fb9d20886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6fb9d20886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spcBef>
                <a:spcPts val="1000"/>
              </a:spcBef>
              <a:spcAft>
                <a:spcPts val="0"/>
              </a:spcAft>
              <a:buClr>
                <a:schemeClr val="dk1"/>
              </a:buClr>
              <a:buSzPts val="1100"/>
              <a:buChar char="●"/>
            </a:pPr>
            <a:r>
              <a:rPr lang="en">
                <a:solidFill>
                  <a:schemeClr val="dk1"/>
                </a:solidFill>
              </a:rPr>
              <a:t>Mouse/finger movements on the screen, clicks, hovers, and key presses are all considered events in JavaScript.</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6fb9d20886_0_1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6fb9d20886_0_1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r>
              <a:rPr lang="en">
                <a:solidFill>
                  <a:schemeClr val="dk1"/>
                </a:solidFill>
              </a:rPr>
              <a:t> </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Emphasize that this is another repeated pattern throughout DOM manipulation; GET the thing we want, then SET some aspect of it according to what we want to do with it.</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6fb9d20886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6fb9d20886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298450" lvl="0" marL="457200" rtl="0" algn="l">
              <a:spcBef>
                <a:spcPts val="1000"/>
              </a:spcBef>
              <a:spcAft>
                <a:spcPts val="0"/>
              </a:spcAft>
              <a:buSzPts val="1100"/>
              <a:buChar char="●"/>
            </a:pPr>
            <a:r>
              <a:rPr lang="en">
                <a:solidFill>
                  <a:schemeClr val="dk1"/>
                </a:solidFill>
              </a:rPr>
              <a:t>Hopefully answers lead you to some of the following: H</a:t>
            </a:r>
            <a:r>
              <a:rPr lang="en">
                <a:solidFill>
                  <a:schemeClr val="dk1"/>
                </a:solidFill>
              </a:rPr>
              <a:t>over, keypress, keydown, keyup, focus, scroll, select, submit.</a:t>
            </a:r>
            <a:endParaRPr>
              <a:solidFill>
                <a:schemeClr val="dk1"/>
              </a:solidFill>
            </a:endParaRPr>
          </a:p>
          <a:p>
            <a:pPr indent="-298450" lvl="0" marL="457200" rtl="0" algn="l">
              <a:spcBef>
                <a:spcPts val="0"/>
              </a:spcBef>
              <a:spcAft>
                <a:spcPts val="0"/>
              </a:spcAft>
              <a:buSzPts val="1100"/>
              <a:buChar char="●"/>
            </a:pPr>
            <a:r>
              <a:rPr lang="en">
                <a:solidFill>
                  <a:schemeClr val="dk1"/>
                </a:solidFill>
              </a:rPr>
              <a:t>Try testing out some of the most common event types: </a:t>
            </a:r>
            <a:r>
              <a:rPr lang="en" u="sng">
                <a:solidFill>
                  <a:schemeClr val="hlink"/>
                </a:solidFill>
                <a:hlinkClick r:id="rId2"/>
              </a:rPr>
              <a:t>https://www.w3schools.com/js/js_htmldom_events.asp</a:t>
            </a:r>
            <a:r>
              <a:rPr lang="en">
                <a:solidFill>
                  <a:schemeClr val="dk1"/>
                </a:solidFill>
              </a:rPr>
              <a:t>.</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6b5b24bfe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6b5b24bfe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6b5b24bfe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6b5b24bfe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6c8ea684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6c8ea684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r>
              <a:rPr lang="en"/>
              <a: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If you have extra time after this in the class, feel free to use the historical appendix of what makes JavaScript so unique and why it is the way it is...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6b5b24bfe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b5b24bfe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33fc88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33fc88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6fb9d2088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6fb9d2088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6fb9d20886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6fb9d20886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That U.S. National Center for Supercomputing Applications (NCSA) released Mosaic, the first graphical web browser, free of charge. Those engineers would go on to form Mosaic Netscape (codenamed “Mozilla”), and then rename their company Netscape Navigator. It quickly became the default browser for the internet (in the mid-1990s).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6fb9d2088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6fb9d2088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web as an open medium of exchange was the basis of this concept. This is very important to understanding why the web is the way it is today. Its builders weren’t typical capitalist-minded business people (at least at first). They saw the world differently, and it’s worth reading more about this history.</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6fb9d20886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6fb9d20886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Netscape was an innovative early company, which saw the browser as a pay-per-download program — a revolutionary idea at the time. It developed a programmatic language (led by Brendan Eich) for the web as part of its browser called “JavaScript.” It was developed in only 10 days!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6fb9d208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6fb9d208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6fb9d20886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6fb9d20886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6fb9d20886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6fb9d20886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Keep the time frame in mind: This is the late 1990s — the internet is not really used at a large scale yet so these decisions have little impact on anyone (the modern equivalent would be what's going on with cryptocurrency now: a major technology without adoption).</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6fb9d2088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6fb9d2088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6fb9d20886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6fb9d20886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33fc883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33fc883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6fb9d20886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6fb9d20886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6fb9d20886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6fb9d20886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6fb9d20886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6fb9d20886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6fb9d20886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6fb9d20886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6fb9d20886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6fb9d20886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6fb9d20886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6fb9d20886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6fb9d20886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6fb9d20886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6fb9d20886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6fb9d20886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6fb9d20886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6fb9d20886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d3848b0dd_0_38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330" name="Google Shape;330;g6d3848b0dd_0_382: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fb9d2088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fb9d2088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00"/>
                </a:highlight>
              </a:rPr>
              <a:t>TEACHING TIPS:</a:t>
            </a:r>
            <a:endParaRPr b="1">
              <a:solidFill>
                <a:schemeClr val="dk1"/>
              </a:solidFill>
              <a:highlight>
                <a:srgbClr val="FFFF00"/>
              </a:highlight>
            </a:endParaRPr>
          </a:p>
          <a:p>
            <a:pPr indent="0" lvl="0" marL="0" rtl="0" algn="l">
              <a:spcBef>
                <a:spcPts val="0"/>
              </a:spcBef>
              <a:spcAft>
                <a:spcPts val="0"/>
              </a:spcAft>
              <a:buNone/>
            </a:pPr>
            <a:r>
              <a:t/>
            </a:r>
            <a:endParaRPr b="1">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This could be a good opportunity to draw a Venn diagram between the three. Semantic HTML and container elements could the overlap of HTML and CSS, for example. </a:t>
            </a:r>
            <a:endParaRPr>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Venn diagram example: </a:t>
            </a:r>
            <a:r>
              <a:rPr lang="en" u="sng">
                <a:solidFill>
                  <a:schemeClr val="hlink"/>
                </a:solidFill>
                <a:hlinkClick r:id="rId2"/>
              </a:rPr>
              <a:t>https://www.penflip.com/tanya/building-the-web-slideshow/blob/master/pagestructure/languages.md</a:t>
            </a:r>
            <a:endParaRPr b="1">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You could also use the Venn diagram as an opportunity to review the</a:t>
            </a:r>
            <a:r>
              <a:rPr lang="en">
                <a:solidFill>
                  <a:schemeClr val="dk1"/>
                </a:solidFill>
                <a:highlight>
                  <a:srgbClr val="FFFF00"/>
                </a:highlight>
              </a:rPr>
              <a:t> key</a:t>
            </a:r>
            <a:r>
              <a:rPr lang="en">
                <a:solidFill>
                  <a:schemeClr val="dk1"/>
                </a:solidFill>
                <a:highlight>
                  <a:srgbClr val="FFFF00"/>
                </a:highlight>
              </a:rPr>
              <a:t> HTML/CSS points learned thus far. </a:t>
            </a:r>
            <a:endParaRPr>
              <a:solidFill>
                <a:schemeClr val="dk1"/>
              </a:solidFill>
              <a:highlight>
                <a:srgbClr val="FFFF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6fb9d2088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fb9d2088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18e5f5af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18e5f5af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2.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hyperlink" Target="https://drive.google.com/drive/folders/1wBGy9rEoKAyIvKVEZ4NiSlc4VW5fJQ7U?usp=sharing" TargetMode="External"/><Relationship Id="rId4" Type="http://schemas.openxmlformats.org/officeDocument/2006/relationships/hyperlink" Target="https://drive.google.com/drive/folders/1wBGy9rEoKAyIvKVEZ4NiSlc4VW5fJQ7U?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codepen.io/collection/nqVOpO" TargetMode="External"/><Relationship Id="rId4" Type="http://schemas.openxmlformats.org/officeDocument/2006/relationships/hyperlink" Target="https://codepen.io/collection/njabYx" TargetMode="External"/><Relationship Id="rId5" Type="http://schemas.openxmlformats.org/officeDocument/2006/relationships/hyperlink" Target="https://codepen.io/collection/npdgp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hyperlink" Target="https://drive.google.com/drive/folders/1DcHwmAhyWSrlAbL3vs0kgjvr3TZd75od?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 Id="rId3" Type="http://schemas.openxmlformats.org/officeDocument/2006/relationships/hyperlink" Target="https://drive.google.com/drive/folders/1mm1rkPgnUzgDD-NsIHy4lQU-8jCyn9Bb?usp=sharing" TargetMode="External"/><Relationship Id="rId4" Type="http://schemas.openxmlformats.org/officeDocument/2006/relationships/hyperlink" Target="https://drive.google.com/drive/folders/1QiTumxSp4joe6-y93PvTsAx0_xD8G4gv?usp=shar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 Id="rId3" Type="http://schemas.openxmlformats.org/officeDocument/2006/relationships/hyperlink" Target="https://drive.google.com/drive/folders/1ekSei8Da5QdZRP9iabhoLzYMYYxpiBOL?usp=sharing" TargetMode="External"/><Relationship Id="rId4" Type="http://schemas.openxmlformats.org/officeDocument/2006/relationships/hyperlink" Target="https://drive.google.com/drive/folders/1czuJ8b5gjWcC8byLrsaP3_G_0ljtLtbM?usp=shar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 Id="rId3" Type="http://schemas.openxmlformats.org/officeDocument/2006/relationships/hyperlink" Target="https://drive.google.com/drive/folders/1QkYpHVmIRTsHN5zQ_FKr4m3iuum3Jmhp?usp=sharing" TargetMode="External"/><Relationship Id="rId4" Type="http://schemas.openxmlformats.org/officeDocument/2006/relationships/hyperlink" Target="https://drive.google.com/drive/folders/1OvbdYhbT93XUGEsOxWyTDCVegC9z2YHJ?usp=sharin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 Id="rId3"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Manipulation</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4"/>
          <p:cNvSpPr txBox="1"/>
          <p:nvPr>
            <p:ph idx="4294967295" type="body"/>
          </p:nvPr>
        </p:nvSpPr>
        <p:spPr>
          <a:xfrm>
            <a:off x="457200" y="1111375"/>
            <a:ext cx="4639800" cy="146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It's either </a:t>
            </a:r>
            <a:r>
              <a:rPr b="1" lang="en">
                <a:solidFill>
                  <a:srgbClr val="38761D"/>
                </a:solidFill>
              </a:rPr>
              <a:t>TRUE </a:t>
            </a:r>
            <a:r>
              <a:rPr lang="en">
                <a:solidFill>
                  <a:schemeClr val="dk1"/>
                </a:solidFill>
              </a:rPr>
              <a:t>or </a:t>
            </a:r>
            <a:r>
              <a:rPr b="1" lang="en">
                <a:solidFill>
                  <a:schemeClr val="dk2"/>
                </a:solidFill>
              </a:rPr>
              <a:t>FALSE </a:t>
            </a:r>
            <a:r>
              <a:rPr lang="en">
                <a:solidFill>
                  <a:schemeClr val="dk1"/>
                </a:solidFill>
              </a:rPr>
              <a:t>(like booleans)</a:t>
            </a:r>
            <a:endParaRPr>
              <a:solidFill>
                <a:schemeClr val="dk1"/>
              </a:solidFill>
            </a:endParaRPr>
          </a:p>
          <a:p>
            <a:pPr indent="0" lvl="0" marL="0" rtl="0" algn="l">
              <a:lnSpc>
                <a:spcPct val="115000"/>
              </a:lnSpc>
              <a:spcBef>
                <a:spcPts val="1000"/>
              </a:spcBef>
              <a:spcAft>
                <a:spcPts val="1000"/>
              </a:spcAft>
              <a:buNone/>
            </a:pPr>
            <a:r>
              <a:rPr i="1" lang="en">
                <a:solidFill>
                  <a:schemeClr val="dk1"/>
                </a:solidFill>
              </a:rPr>
              <a:t>If you are greater than 18 you are an adult</a:t>
            </a:r>
            <a:endParaRPr i="1">
              <a:solidFill>
                <a:schemeClr val="dk1"/>
              </a:solidFill>
            </a:endParaRPr>
          </a:p>
        </p:txBody>
      </p:sp>
      <p:sp>
        <p:nvSpPr>
          <p:cNvPr id="367" name="Google Shape;367;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Decisions</a:t>
            </a:r>
            <a:endParaRPr/>
          </a:p>
        </p:txBody>
      </p:sp>
      <p:sp>
        <p:nvSpPr>
          <p:cNvPr id="368" name="Google Shape;368;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9" name="Google Shape;369;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0" name="Google Shape;370;p44"/>
          <p:cNvSpPr txBox="1"/>
          <p:nvPr>
            <p:ph idx="4294967295" type="body"/>
          </p:nvPr>
        </p:nvSpPr>
        <p:spPr>
          <a:xfrm>
            <a:off x="2287100" y="2763275"/>
            <a:ext cx="5976600" cy="146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2"/>
                </a:solidFill>
                <a:latin typeface="Inconsolata"/>
                <a:ea typeface="Inconsolata"/>
                <a:cs typeface="Inconsolata"/>
                <a:sym typeface="Inconsolata"/>
              </a:rPr>
              <a:t>if (age &gt; 18) {</a:t>
            </a:r>
            <a:endParaRPr>
              <a:solidFill>
                <a:schemeClr val="lt2"/>
              </a:solidFill>
              <a:latin typeface="Inconsolata"/>
              <a:ea typeface="Inconsolata"/>
              <a:cs typeface="Inconsolata"/>
              <a:sym typeface="Inconsolata"/>
            </a:endParaRPr>
          </a:p>
          <a:p>
            <a:pPr indent="0" lvl="0" marL="0" rtl="0" algn="l">
              <a:lnSpc>
                <a:spcPct val="115000"/>
              </a:lnSpc>
              <a:spcBef>
                <a:spcPts val="1000"/>
              </a:spcBef>
              <a:spcAft>
                <a:spcPts val="0"/>
              </a:spcAft>
              <a:buNone/>
            </a:pPr>
            <a:r>
              <a:rPr lang="en">
                <a:solidFill>
                  <a:schemeClr val="lt2"/>
                </a:solidFill>
                <a:latin typeface="Inconsolata"/>
                <a:ea typeface="Inconsolata"/>
                <a:cs typeface="Inconsolata"/>
                <a:sym typeface="Inconsolata"/>
              </a:rPr>
              <a:t>    document.write("You are an adult");</a:t>
            </a:r>
            <a:endParaRPr>
              <a:solidFill>
                <a:schemeClr val="lt2"/>
              </a:solidFill>
              <a:latin typeface="Inconsolata"/>
              <a:ea typeface="Inconsolata"/>
              <a:cs typeface="Inconsolata"/>
              <a:sym typeface="Inconsolata"/>
            </a:endParaRPr>
          </a:p>
          <a:p>
            <a:pPr indent="0" lvl="0" marL="0" rtl="0" algn="l">
              <a:lnSpc>
                <a:spcPct val="115000"/>
              </a:lnSpc>
              <a:spcBef>
                <a:spcPts val="1000"/>
              </a:spcBef>
              <a:spcAft>
                <a:spcPts val="1000"/>
              </a:spcAft>
              <a:buNone/>
            </a:pPr>
            <a:r>
              <a:rPr lang="en">
                <a:solidFill>
                  <a:schemeClr val="lt2"/>
                </a:solidFill>
                <a:latin typeface="Inconsolata"/>
                <a:ea typeface="Inconsolata"/>
                <a:cs typeface="Inconsolata"/>
                <a:sym typeface="Inconsolata"/>
              </a:rPr>
              <a:t>}</a:t>
            </a:r>
            <a:endParaRPr>
              <a:solidFill>
                <a:schemeClr val="lt2"/>
              </a:solidFill>
              <a:latin typeface="Inconsolata"/>
              <a:ea typeface="Inconsolata"/>
              <a:cs typeface="Inconsolata"/>
              <a:sym typeface="Inconsolat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idx="4294967295" type="body"/>
          </p:nvPr>
        </p:nvSpPr>
        <p:spPr>
          <a:xfrm>
            <a:off x="2777225" y="1577400"/>
            <a:ext cx="4639800" cy="198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solidFill>
                  <a:schemeClr val="dk1"/>
                </a:solidFill>
              </a:rPr>
              <a:t>10 === 10 </a:t>
            </a:r>
            <a:r>
              <a:rPr b="1" lang="en" sz="2700">
                <a:solidFill>
                  <a:srgbClr val="38761D"/>
                </a:solidFill>
              </a:rPr>
              <a:t>//true</a:t>
            </a:r>
            <a:endParaRPr b="1" sz="2700">
              <a:solidFill>
                <a:srgbClr val="38761D"/>
              </a:solidFill>
            </a:endParaRPr>
          </a:p>
          <a:p>
            <a:pPr indent="0" lvl="0" marL="0" rtl="0" algn="l">
              <a:lnSpc>
                <a:spcPct val="115000"/>
              </a:lnSpc>
              <a:spcBef>
                <a:spcPts val="1000"/>
              </a:spcBef>
              <a:spcAft>
                <a:spcPts val="0"/>
              </a:spcAft>
              <a:buNone/>
            </a:pPr>
            <a:r>
              <a:rPr lang="en" sz="2700">
                <a:solidFill>
                  <a:schemeClr val="dk1"/>
                </a:solidFill>
              </a:rPr>
              <a:t>10 === 5 </a:t>
            </a:r>
            <a:r>
              <a:rPr b="1" lang="en" sz="2700">
                <a:solidFill>
                  <a:schemeClr val="dk2"/>
                </a:solidFill>
              </a:rPr>
              <a:t>//false</a:t>
            </a:r>
            <a:endParaRPr b="1" sz="2700">
              <a:solidFill>
                <a:schemeClr val="dk2"/>
              </a:solidFill>
            </a:endParaRPr>
          </a:p>
          <a:p>
            <a:pPr indent="0" lvl="0" marL="0" rtl="0" algn="l">
              <a:lnSpc>
                <a:spcPct val="115000"/>
              </a:lnSpc>
              <a:spcBef>
                <a:spcPts val="1000"/>
              </a:spcBef>
              <a:spcAft>
                <a:spcPts val="1000"/>
              </a:spcAft>
              <a:buNone/>
            </a:pPr>
            <a:r>
              <a:rPr lang="en" sz="2700">
                <a:solidFill>
                  <a:schemeClr val="dk1"/>
                </a:solidFill>
              </a:rPr>
              <a:t>"hi" === "hi" </a:t>
            </a:r>
            <a:r>
              <a:rPr b="1" lang="en" sz="2700">
                <a:solidFill>
                  <a:srgbClr val="38761D"/>
                </a:solidFill>
              </a:rPr>
              <a:t>//true</a:t>
            </a:r>
            <a:endParaRPr b="1" sz="2700">
              <a:solidFill>
                <a:srgbClr val="38761D"/>
              </a:solidFill>
            </a:endParaRPr>
          </a:p>
        </p:txBody>
      </p:sp>
      <p:sp>
        <p:nvSpPr>
          <p:cNvPr id="376" name="Google Shape;376;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Equality</a:t>
            </a:r>
            <a:endParaRPr/>
          </a:p>
        </p:txBody>
      </p:sp>
      <p:sp>
        <p:nvSpPr>
          <p:cNvPr id="377" name="Google Shape;377;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8" name="Google Shape;378;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Syntax</a:t>
            </a:r>
            <a:endParaRPr/>
          </a:p>
        </p:txBody>
      </p:sp>
      <p:sp>
        <p:nvSpPr>
          <p:cNvPr id="384" name="Google Shape;384;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5" name="Google Shape;385;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86" name="Google Shape;386;p46"/>
          <p:cNvSpPr txBox="1"/>
          <p:nvPr>
            <p:ph idx="4294967295" type="body"/>
          </p:nvPr>
        </p:nvSpPr>
        <p:spPr>
          <a:xfrm>
            <a:off x="2108825" y="1716125"/>
            <a:ext cx="5976600" cy="146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solidFill>
                  <a:schemeClr val="lt2"/>
                </a:solidFill>
                <a:latin typeface="Inconsolata"/>
                <a:ea typeface="Inconsolata"/>
                <a:cs typeface="Inconsolata"/>
                <a:sym typeface="Inconsolata"/>
              </a:rPr>
              <a:t>if(</a:t>
            </a:r>
            <a:r>
              <a:rPr lang="en" sz="2700">
                <a:solidFill>
                  <a:srgbClr val="FF0000"/>
                </a:solidFill>
                <a:latin typeface="Inconsolata"/>
                <a:ea typeface="Inconsolata"/>
                <a:cs typeface="Inconsolata"/>
                <a:sym typeface="Inconsolata"/>
              </a:rPr>
              <a:t>condition is true</a:t>
            </a:r>
            <a:r>
              <a:rPr lang="en" sz="2700">
                <a:solidFill>
                  <a:schemeClr val="lt2"/>
                </a:solidFill>
                <a:latin typeface="Inconsolata"/>
                <a:ea typeface="Inconsolata"/>
                <a:cs typeface="Inconsolata"/>
                <a:sym typeface="Inconsolata"/>
              </a:rPr>
              <a:t>) {  </a:t>
            </a:r>
            <a:endParaRPr sz="2700">
              <a:solidFill>
                <a:schemeClr val="lt2"/>
              </a:solidFill>
              <a:latin typeface="Inconsolata"/>
              <a:ea typeface="Inconsolata"/>
              <a:cs typeface="Inconsolata"/>
              <a:sym typeface="Inconsolata"/>
            </a:endParaRPr>
          </a:p>
          <a:p>
            <a:pPr indent="0" lvl="0" marL="0" rtl="0" algn="l">
              <a:lnSpc>
                <a:spcPct val="115000"/>
              </a:lnSpc>
              <a:spcBef>
                <a:spcPts val="1000"/>
              </a:spcBef>
              <a:spcAft>
                <a:spcPts val="0"/>
              </a:spcAft>
              <a:buNone/>
            </a:pPr>
            <a:r>
              <a:rPr lang="en" sz="2700">
                <a:solidFill>
                  <a:schemeClr val="lt2"/>
                </a:solidFill>
                <a:latin typeface="Inconsolata"/>
                <a:ea typeface="Inconsolata"/>
                <a:cs typeface="Inconsolata"/>
                <a:sym typeface="Inconsolata"/>
              </a:rPr>
              <a:t>    </a:t>
            </a:r>
            <a:r>
              <a:rPr lang="en" sz="2700">
                <a:solidFill>
                  <a:srgbClr val="741B47"/>
                </a:solidFill>
                <a:latin typeface="Inconsolata"/>
                <a:ea typeface="Inconsolata"/>
                <a:cs typeface="Inconsolata"/>
                <a:sym typeface="Inconsolata"/>
              </a:rPr>
              <a:t>//Do cool stuff</a:t>
            </a:r>
            <a:endParaRPr sz="2700">
              <a:solidFill>
                <a:srgbClr val="741B47"/>
              </a:solidFill>
              <a:latin typeface="Inconsolata"/>
              <a:ea typeface="Inconsolata"/>
              <a:cs typeface="Inconsolata"/>
              <a:sym typeface="Inconsolata"/>
            </a:endParaRPr>
          </a:p>
          <a:p>
            <a:pPr indent="0" lvl="0" marL="0" rtl="0" algn="l">
              <a:lnSpc>
                <a:spcPct val="115000"/>
              </a:lnSpc>
              <a:spcBef>
                <a:spcPts val="1000"/>
              </a:spcBef>
              <a:spcAft>
                <a:spcPts val="1000"/>
              </a:spcAft>
              <a:buNone/>
            </a:pPr>
            <a:r>
              <a:rPr lang="en" sz="2700">
                <a:solidFill>
                  <a:schemeClr val="lt2"/>
                </a:solidFill>
                <a:latin typeface="Inconsolata"/>
                <a:ea typeface="Inconsolata"/>
                <a:cs typeface="Inconsolata"/>
                <a:sym typeface="Inconsolata"/>
              </a:rPr>
              <a:t>}</a:t>
            </a:r>
            <a:endParaRPr sz="2700">
              <a:solidFill>
                <a:schemeClr val="lt2"/>
              </a:solidFill>
              <a:latin typeface="Inconsolata"/>
              <a:ea typeface="Inconsolata"/>
              <a:cs typeface="Inconsolata"/>
              <a:sym typeface="Inconsolat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Syntax</a:t>
            </a:r>
            <a:endParaRPr/>
          </a:p>
        </p:txBody>
      </p:sp>
      <p:sp>
        <p:nvSpPr>
          <p:cNvPr id="392" name="Google Shape;392;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3" name="Google Shape;393;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4" name="Google Shape;394;p47"/>
          <p:cNvSpPr txBox="1"/>
          <p:nvPr>
            <p:ph idx="4294967295" type="body"/>
          </p:nvPr>
        </p:nvSpPr>
        <p:spPr>
          <a:xfrm>
            <a:off x="1656450" y="1239300"/>
            <a:ext cx="5976600" cy="284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solidFill>
                  <a:schemeClr val="lt2"/>
                </a:solidFill>
                <a:latin typeface="Inconsolata"/>
                <a:ea typeface="Inconsolata"/>
                <a:cs typeface="Inconsolata"/>
                <a:sym typeface="Inconsolata"/>
              </a:rPr>
              <a:t>if(</a:t>
            </a:r>
            <a:r>
              <a:rPr lang="en" sz="2700">
                <a:solidFill>
                  <a:srgbClr val="FF0000"/>
                </a:solidFill>
                <a:latin typeface="Inconsolata"/>
                <a:ea typeface="Inconsolata"/>
                <a:cs typeface="Inconsolata"/>
                <a:sym typeface="Inconsolata"/>
              </a:rPr>
              <a:t>condition is true</a:t>
            </a:r>
            <a:r>
              <a:rPr lang="en" sz="2700">
                <a:solidFill>
                  <a:schemeClr val="lt2"/>
                </a:solidFill>
                <a:latin typeface="Inconsolata"/>
                <a:ea typeface="Inconsolata"/>
                <a:cs typeface="Inconsolata"/>
                <a:sym typeface="Inconsolata"/>
              </a:rPr>
              <a:t>) {  </a:t>
            </a:r>
            <a:endParaRPr sz="2700">
              <a:solidFill>
                <a:schemeClr val="lt2"/>
              </a:solidFill>
              <a:latin typeface="Inconsolata"/>
              <a:ea typeface="Inconsolata"/>
              <a:cs typeface="Inconsolata"/>
              <a:sym typeface="Inconsolata"/>
            </a:endParaRPr>
          </a:p>
          <a:p>
            <a:pPr indent="0" lvl="0" marL="0" rtl="0" algn="l">
              <a:lnSpc>
                <a:spcPct val="115000"/>
              </a:lnSpc>
              <a:spcBef>
                <a:spcPts val="1000"/>
              </a:spcBef>
              <a:spcAft>
                <a:spcPts val="0"/>
              </a:spcAft>
              <a:buNone/>
            </a:pPr>
            <a:r>
              <a:rPr lang="en" sz="2700">
                <a:solidFill>
                  <a:schemeClr val="lt2"/>
                </a:solidFill>
                <a:latin typeface="Inconsolata"/>
                <a:ea typeface="Inconsolata"/>
                <a:cs typeface="Inconsolata"/>
                <a:sym typeface="Inconsolata"/>
              </a:rPr>
              <a:t>    </a:t>
            </a:r>
            <a:r>
              <a:rPr lang="en" sz="2700">
                <a:solidFill>
                  <a:srgbClr val="741B47"/>
                </a:solidFill>
                <a:latin typeface="Inconsolata"/>
                <a:ea typeface="Inconsolata"/>
                <a:cs typeface="Inconsolata"/>
                <a:sym typeface="Inconsolata"/>
              </a:rPr>
              <a:t>//Do cool stuff</a:t>
            </a:r>
            <a:endParaRPr sz="2700">
              <a:solidFill>
                <a:srgbClr val="741B47"/>
              </a:solidFill>
              <a:latin typeface="Inconsolata"/>
              <a:ea typeface="Inconsolata"/>
              <a:cs typeface="Inconsolata"/>
              <a:sym typeface="Inconsolata"/>
            </a:endParaRPr>
          </a:p>
          <a:p>
            <a:pPr indent="0" lvl="0" marL="0" rtl="0" algn="l">
              <a:lnSpc>
                <a:spcPct val="115000"/>
              </a:lnSpc>
              <a:spcBef>
                <a:spcPts val="1000"/>
              </a:spcBef>
              <a:spcAft>
                <a:spcPts val="1000"/>
              </a:spcAft>
              <a:buNone/>
            </a:pPr>
            <a:r>
              <a:rPr lang="en" sz="2700">
                <a:solidFill>
                  <a:schemeClr val="lt2"/>
                </a:solidFill>
                <a:latin typeface="Inconsolata"/>
                <a:ea typeface="Inconsolata"/>
                <a:cs typeface="Inconsolata"/>
                <a:sym typeface="Inconsolata"/>
              </a:rPr>
              <a:t>}else{</a:t>
            </a:r>
            <a:br>
              <a:rPr lang="en" sz="2700">
                <a:solidFill>
                  <a:schemeClr val="lt2"/>
                </a:solidFill>
                <a:latin typeface="Inconsolata"/>
                <a:ea typeface="Inconsolata"/>
                <a:cs typeface="Inconsolata"/>
                <a:sym typeface="Inconsolata"/>
              </a:rPr>
            </a:br>
            <a:r>
              <a:rPr lang="en" sz="2700">
                <a:solidFill>
                  <a:schemeClr val="lt2"/>
                </a:solidFill>
                <a:latin typeface="Inconsolata"/>
                <a:ea typeface="Inconsolata"/>
                <a:cs typeface="Inconsolata"/>
                <a:sym typeface="Inconsolata"/>
              </a:rPr>
              <a:t>    </a:t>
            </a:r>
            <a:r>
              <a:rPr lang="en" sz="2700">
                <a:solidFill>
                  <a:srgbClr val="741B47"/>
                </a:solidFill>
                <a:latin typeface="Inconsolata"/>
                <a:ea typeface="Inconsolata"/>
                <a:cs typeface="Inconsolata"/>
                <a:sym typeface="Inconsolata"/>
              </a:rPr>
              <a:t>//Do different cool stuff</a:t>
            </a:r>
            <a:br>
              <a:rPr lang="en" sz="2700">
                <a:solidFill>
                  <a:schemeClr val="lt2"/>
                </a:solidFill>
                <a:latin typeface="Inconsolata"/>
                <a:ea typeface="Inconsolata"/>
                <a:cs typeface="Inconsolata"/>
                <a:sym typeface="Inconsolata"/>
              </a:rPr>
            </a:br>
            <a:r>
              <a:rPr lang="en" sz="2700">
                <a:solidFill>
                  <a:schemeClr val="lt2"/>
                </a:solidFill>
                <a:latin typeface="Inconsolata"/>
                <a:ea typeface="Inconsolata"/>
                <a:cs typeface="Inconsolata"/>
                <a:sym typeface="Inconsolata"/>
              </a:rPr>
              <a:t>}</a:t>
            </a:r>
            <a:endParaRPr sz="2700">
              <a:solidFill>
                <a:schemeClr val="lt2"/>
              </a:solidFill>
              <a:latin typeface="Inconsolata"/>
              <a:ea typeface="Inconsolata"/>
              <a:cs typeface="Inconsolata"/>
              <a:sym typeface="Inconsolat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Conditions</a:t>
            </a:r>
            <a:endParaRPr/>
          </a:p>
        </p:txBody>
      </p:sp>
      <p:sp>
        <p:nvSpPr>
          <p:cNvPr id="400" name="Google Shape;400;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1" name="Google Shape;401;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2" name="Google Shape;402;p48"/>
          <p:cNvSpPr txBox="1"/>
          <p:nvPr>
            <p:ph idx="4294967295" type="body"/>
          </p:nvPr>
        </p:nvSpPr>
        <p:spPr>
          <a:xfrm>
            <a:off x="536300" y="1558675"/>
            <a:ext cx="7790700" cy="252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solidFill>
                  <a:schemeClr val="lt2"/>
                </a:solidFill>
                <a:latin typeface="Inconsolata"/>
                <a:ea typeface="Inconsolata"/>
                <a:cs typeface="Inconsolata"/>
                <a:sym typeface="Inconsolata"/>
              </a:rPr>
              <a:t>if (</a:t>
            </a:r>
            <a:r>
              <a:rPr lang="en" sz="2700">
                <a:solidFill>
                  <a:schemeClr val="dk2"/>
                </a:solidFill>
                <a:latin typeface="Inconsolata"/>
                <a:ea typeface="Inconsolata"/>
                <a:cs typeface="Inconsolata"/>
                <a:sym typeface="Inconsolata"/>
              </a:rPr>
              <a:t>name == "GA"</a:t>
            </a:r>
            <a:r>
              <a:rPr lang="en" sz="2700">
                <a:solidFill>
                  <a:schemeClr val="lt2"/>
                </a:solidFill>
                <a:latin typeface="Inconsolata"/>
                <a:ea typeface="Inconsolata"/>
                <a:cs typeface="Inconsolata"/>
                <a:sym typeface="Inconsolata"/>
              </a:rPr>
              <a:t> &amp;&amp; </a:t>
            </a:r>
            <a:r>
              <a:rPr lang="en" sz="2700">
                <a:solidFill>
                  <a:schemeClr val="dk2"/>
                </a:solidFill>
                <a:latin typeface="Inconsolata"/>
                <a:ea typeface="Inconsolata"/>
                <a:cs typeface="Inconsolata"/>
                <a:sym typeface="Inconsolata"/>
              </a:rPr>
              <a:t>password == "Pencil"</a:t>
            </a:r>
            <a:r>
              <a:rPr lang="en" sz="2700">
                <a:solidFill>
                  <a:schemeClr val="lt2"/>
                </a:solidFill>
                <a:latin typeface="Inconsolata"/>
                <a:ea typeface="Inconsolata"/>
                <a:cs typeface="Inconsolata"/>
                <a:sym typeface="Inconsolata"/>
              </a:rPr>
              <a:t>){</a:t>
            </a:r>
            <a:endParaRPr sz="2700">
              <a:solidFill>
                <a:schemeClr val="lt2"/>
              </a:solidFill>
              <a:latin typeface="Inconsolata"/>
              <a:ea typeface="Inconsolata"/>
              <a:cs typeface="Inconsolata"/>
              <a:sym typeface="Inconsolata"/>
            </a:endParaRPr>
          </a:p>
          <a:p>
            <a:pPr indent="0" lvl="0" marL="0" rtl="0" algn="l">
              <a:lnSpc>
                <a:spcPct val="115000"/>
              </a:lnSpc>
              <a:spcBef>
                <a:spcPts val="1000"/>
              </a:spcBef>
              <a:spcAft>
                <a:spcPts val="0"/>
              </a:spcAft>
              <a:buNone/>
            </a:pPr>
            <a:r>
              <a:rPr lang="en" sz="2700">
                <a:solidFill>
                  <a:srgbClr val="351C75"/>
                </a:solidFill>
                <a:latin typeface="Inconsolata"/>
                <a:ea typeface="Inconsolata"/>
                <a:cs typeface="Inconsolata"/>
                <a:sym typeface="Inconsolata"/>
              </a:rPr>
              <a:t>    //Allow access to internet</a:t>
            </a:r>
            <a:endParaRPr sz="2700">
              <a:solidFill>
                <a:srgbClr val="351C75"/>
              </a:solidFill>
              <a:latin typeface="Inconsolata"/>
              <a:ea typeface="Inconsolata"/>
              <a:cs typeface="Inconsolata"/>
              <a:sym typeface="Inconsolata"/>
            </a:endParaRPr>
          </a:p>
          <a:p>
            <a:pPr indent="0" lvl="0" marL="0" rtl="0" algn="l">
              <a:lnSpc>
                <a:spcPct val="115000"/>
              </a:lnSpc>
              <a:spcBef>
                <a:spcPts val="1000"/>
              </a:spcBef>
              <a:spcAft>
                <a:spcPts val="1000"/>
              </a:spcAft>
              <a:buNone/>
            </a:pPr>
            <a:r>
              <a:rPr lang="en" sz="2700">
                <a:solidFill>
                  <a:schemeClr val="lt2"/>
                </a:solidFill>
                <a:latin typeface="Inconsolata"/>
                <a:ea typeface="Inconsolata"/>
                <a:cs typeface="Inconsolata"/>
                <a:sym typeface="Inconsolata"/>
              </a:rPr>
              <a:t>}</a:t>
            </a:r>
            <a:endParaRPr sz="2700">
              <a:solidFill>
                <a:schemeClr val="lt2"/>
              </a:solidFill>
              <a:latin typeface="Inconsolata"/>
              <a:ea typeface="Inconsolata"/>
              <a:cs typeface="Inconsolata"/>
              <a:sym typeface="Inconsolat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Conditions</a:t>
            </a:r>
            <a:endParaRPr/>
          </a:p>
        </p:txBody>
      </p:sp>
      <p:sp>
        <p:nvSpPr>
          <p:cNvPr id="408" name="Google Shape;408;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9" name="Google Shape;409;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0" name="Google Shape;410;p49"/>
          <p:cNvSpPr txBox="1"/>
          <p:nvPr>
            <p:ph idx="4294967295" type="body"/>
          </p:nvPr>
        </p:nvSpPr>
        <p:spPr>
          <a:xfrm>
            <a:off x="536300" y="1558675"/>
            <a:ext cx="7790700" cy="252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solidFill>
                  <a:schemeClr val="lt2"/>
                </a:solidFill>
                <a:latin typeface="Inconsolata"/>
                <a:ea typeface="Inconsolata"/>
                <a:cs typeface="Inconsolata"/>
                <a:sym typeface="Inconsolata"/>
              </a:rPr>
              <a:t>if (</a:t>
            </a:r>
            <a:r>
              <a:rPr lang="en" sz="2700">
                <a:solidFill>
                  <a:schemeClr val="dk2"/>
                </a:solidFill>
                <a:latin typeface="Inconsolata"/>
                <a:ea typeface="Inconsolata"/>
                <a:cs typeface="Inconsolata"/>
                <a:sym typeface="Inconsolata"/>
              </a:rPr>
              <a:t>day</a:t>
            </a:r>
            <a:r>
              <a:rPr lang="en" sz="2700">
                <a:solidFill>
                  <a:schemeClr val="dk2"/>
                </a:solidFill>
                <a:latin typeface="Inconsolata"/>
                <a:ea typeface="Inconsolata"/>
                <a:cs typeface="Inconsolata"/>
                <a:sym typeface="Inconsolata"/>
              </a:rPr>
              <a:t> == "mon"</a:t>
            </a:r>
            <a:r>
              <a:rPr lang="en" sz="2700">
                <a:solidFill>
                  <a:schemeClr val="lt2"/>
                </a:solidFill>
                <a:latin typeface="Inconsolata"/>
                <a:ea typeface="Inconsolata"/>
                <a:cs typeface="Inconsolata"/>
                <a:sym typeface="Inconsolata"/>
              </a:rPr>
              <a:t> || </a:t>
            </a:r>
            <a:r>
              <a:rPr lang="en" sz="2700">
                <a:solidFill>
                  <a:schemeClr val="dk2"/>
                </a:solidFill>
                <a:latin typeface="Inconsolata"/>
                <a:ea typeface="Inconsolata"/>
                <a:cs typeface="Inconsolata"/>
                <a:sym typeface="Inconsolata"/>
              </a:rPr>
              <a:t>day </a:t>
            </a:r>
            <a:r>
              <a:rPr lang="en" sz="2700">
                <a:solidFill>
                  <a:schemeClr val="dk2"/>
                </a:solidFill>
                <a:latin typeface="Inconsolata"/>
                <a:ea typeface="Inconsolata"/>
                <a:cs typeface="Inconsolata"/>
                <a:sym typeface="Inconsolata"/>
              </a:rPr>
              <a:t>== "wed"</a:t>
            </a:r>
            <a:r>
              <a:rPr lang="en" sz="2700">
                <a:solidFill>
                  <a:schemeClr val="lt2"/>
                </a:solidFill>
                <a:latin typeface="Inconsolata"/>
                <a:ea typeface="Inconsolata"/>
                <a:cs typeface="Inconsolata"/>
                <a:sym typeface="Inconsolata"/>
              </a:rPr>
              <a:t>){</a:t>
            </a:r>
            <a:endParaRPr sz="2700">
              <a:solidFill>
                <a:schemeClr val="lt2"/>
              </a:solidFill>
              <a:latin typeface="Inconsolata"/>
              <a:ea typeface="Inconsolata"/>
              <a:cs typeface="Inconsolata"/>
              <a:sym typeface="Inconsolata"/>
            </a:endParaRPr>
          </a:p>
          <a:p>
            <a:pPr indent="0" lvl="0" marL="0" rtl="0" algn="l">
              <a:lnSpc>
                <a:spcPct val="115000"/>
              </a:lnSpc>
              <a:spcBef>
                <a:spcPts val="1000"/>
              </a:spcBef>
              <a:spcAft>
                <a:spcPts val="0"/>
              </a:spcAft>
              <a:buNone/>
            </a:pPr>
            <a:r>
              <a:rPr lang="en" sz="2700">
                <a:solidFill>
                  <a:srgbClr val="351C75"/>
                </a:solidFill>
                <a:latin typeface="Inconsolata"/>
                <a:ea typeface="Inconsolata"/>
                <a:cs typeface="Inconsolata"/>
                <a:sym typeface="Inconsolata"/>
              </a:rPr>
              <a:t>    //We Have Class Today</a:t>
            </a:r>
            <a:endParaRPr sz="2700">
              <a:solidFill>
                <a:srgbClr val="351C75"/>
              </a:solidFill>
              <a:latin typeface="Inconsolata"/>
              <a:ea typeface="Inconsolata"/>
              <a:cs typeface="Inconsolata"/>
              <a:sym typeface="Inconsolata"/>
            </a:endParaRPr>
          </a:p>
          <a:p>
            <a:pPr indent="0" lvl="0" marL="0" rtl="0" algn="l">
              <a:lnSpc>
                <a:spcPct val="115000"/>
              </a:lnSpc>
              <a:spcBef>
                <a:spcPts val="1000"/>
              </a:spcBef>
              <a:spcAft>
                <a:spcPts val="1000"/>
              </a:spcAft>
              <a:buNone/>
            </a:pPr>
            <a:r>
              <a:rPr lang="en" sz="2700">
                <a:solidFill>
                  <a:schemeClr val="lt2"/>
                </a:solidFill>
                <a:latin typeface="Inconsolata"/>
                <a:ea typeface="Inconsolata"/>
                <a:cs typeface="Inconsolata"/>
                <a:sym typeface="Inconsolata"/>
              </a:rPr>
              <a:t>}</a:t>
            </a:r>
            <a:endParaRPr sz="2700">
              <a:solidFill>
                <a:schemeClr val="lt2"/>
              </a:solidFill>
              <a:latin typeface="Inconsolata"/>
              <a:ea typeface="Inconsolata"/>
              <a:cs typeface="Inconsolata"/>
              <a:sym typeface="Inconsolat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Decisions</a:t>
            </a:r>
            <a:endParaRPr/>
          </a:p>
        </p:txBody>
      </p:sp>
      <p:sp>
        <p:nvSpPr>
          <p:cNvPr id="416" name="Google Shape;416;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7" name="Google Shape;417;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418" name="Google Shape;418;p50"/>
          <p:cNvPicPr preferRelativeResize="0"/>
          <p:nvPr/>
        </p:nvPicPr>
        <p:blipFill>
          <a:blip r:embed="rId3">
            <a:alphaModFix/>
          </a:blip>
          <a:stretch>
            <a:fillRect/>
          </a:stretch>
        </p:blipFill>
        <p:spPr>
          <a:xfrm>
            <a:off x="3551325" y="64875"/>
            <a:ext cx="5322974" cy="4560524"/>
          </a:xfrm>
          <a:prstGeom prst="rect">
            <a:avLst/>
          </a:prstGeom>
          <a:noFill/>
          <a:ln>
            <a:noFill/>
          </a:ln>
        </p:spPr>
      </p:pic>
      <p:sp>
        <p:nvSpPr>
          <p:cNvPr id="419" name="Google Shape;419;p50"/>
          <p:cNvSpPr txBox="1"/>
          <p:nvPr>
            <p:ph idx="4294967295" type="body"/>
          </p:nvPr>
        </p:nvSpPr>
        <p:spPr>
          <a:xfrm>
            <a:off x="457200" y="2786775"/>
            <a:ext cx="3220500" cy="146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Remember:</a:t>
            </a:r>
            <a:endParaRPr b="1">
              <a:solidFill>
                <a:schemeClr val="dk1"/>
              </a:solidFill>
            </a:endParaRPr>
          </a:p>
          <a:p>
            <a:pPr indent="0" lvl="0" marL="0" rtl="0" algn="l">
              <a:lnSpc>
                <a:spcPct val="115000"/>
              </a:lnSpc>
              <a:spcBef>
                <a:spcPts val="1000"/>
              </a:spcBef>
              <a:spcAft>
                <a:spcPts val="1000"/>
              </a:spcAft>
              <a:buNone/>
            </a:pPr>
            <a:r>
              <a:rPr lang="en">
                <a:solidFill>
                  <a:schemeClr val="dk1"/>
                </a:solidFill>
              </a:rPr>
              <a:t>= assigns</a:t>
            </a:r>
            <a:br>
              <a:rPr lang="en">
                <a:solidFill>
                  <a:schemeClr val="dk1"/>
                </a:solidFill>
              </a:rPr>
            </a:br>
            <a:r>
              <a:rPr lang="en">
                <a:solidFill>
                  <a:schemeClr val="dk1"/>
                </a:solidFill>
              </a:rPr>
              <a:t>== tests equivalence</a:t>
            </a:r>
            <a:br>
              <a:rPr lang="en">
                <a:solidFill>
                  <a:schemeClr val="dk1"/>
                </a:solidFill>
              </a:rPr>
            </a:br>
            <a:r>
              <a:rPr lang="en">
                <a:solidFill>
                  <a:schemeClr val="dk1"/>
                </a:solidFill>
              </a:rPr>
              <a:t>=== tests equivalence + type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That</a:t>
            </a:r>
            <a:endParaRPr/>
          </a:p>
        </p:txBody>
      </p:sp>
      <p:sp>
        <p:nvSpPr>
          <p:cNvPr id="425" name="Google Shape;425;p51"/>
          <p:cNvSpPr txBox="1"/>
          <p:nvPr>
            <p:ph idx="1" type="body"/>
          </p:nvPr>
        </p:nvSpPr>
        <p:spPr>
          <a:xfrm>
            <a:off x="457200" y="1143000"/>
            <a:ext cx="8229600" cy="84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see how we can attach event listeners by grabbing elements with either class or ID selectors.</a:t>
            </a:r>
            <a:endParaRPr/>
          </a:p>
        </p:txBody>
      </p:sp>
      <p:sp>
        <p:nvSpPr>
          <p:cNvPr id="426" name="Google Shape;426;p51"/>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7" name="Google Shape;427;p5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28" name="Google Shape;428;p5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29" name="Google Shape;429;p51"/>
          <p:cNvSpPr/>
          <p:nvPr/>
        </p:nvSpPr>
        <p:spPr>
          <a:xfrm>
            <a:off x="753200" y="2404296"/>
            <a:ext cx="3171300" cy="1894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https://drive.google.com/drive/folders/1wBGy9rEoKAyIvKVEZ4NiSlc4VW5fJQ7U?usp=sharing</a:t>
            </a:r>
            <a:endParaRPr sz="1800">
              <a:latin typeface="Proxima Nova"/>
              <a:ea typeface="Proxima Nova"/>
              <a:cs typeface="Proxima Nova"/>
              <a:sym typeface="Proxima Nova"/>
            </a:endParaRPr>
          </a:p>
        </p:txBody>
      </p:sp>
      <p:sp>
        <p:nvSpPr>
          <p:cNvPr id="430" name="Google Shape;430;p51"/>
          <p:cNvSpPr/>
          <p:nvPr/>
        </p:nvSpPr>
        <p:spPr>
          <a:xfrm>
            <a:off x="4238688" y="287935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1"/>
          <p:cNvSpPr/>
          <p:nvPr/>
        </p:nvSpPr>
        <p:spPr>
          <a:xfrm>
            <a:off x="5219500" y="2404296"/>
            <a:ext cx="3171300" cy="1894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https://drive.google.com/drive/folders/1wBGy9rEoKAyIvKVEZ4NiSlc4VW5fJQ7U?usp=sharing</a:t>
            </a:r>
            <a:endParaRPr sz="18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2"/>
          <p:cNvSpPr txBox="1"/>
          <p:nvPr>
            <p:ph idx="4294967295" type="title"/>
          </p:nvPr>
        </p:nvSpPr>
        <p:spPr>
          <a:xfrm>
            <a:off x="1403050" y="1837150"/>
            <a:ext cx="6149100" cy="1282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 sz="2800">
                <a:solidFill>
                  <a:srgbClr val="000000"/>
                </a:solidFill>
              </a:rPr>
              <a:t>Most JavaScript is the combination of two concepts: </a:t>
            </a:r>
            <a:r>
              <a:rPr lang="en" sz="2800">
                <a:solidFill>
                  <a:schemeClr val="dk2"/>
                </a:solidFill>
              </a:rPr>
              <a:t>What </a:t>
            </a:r>
            <a:r>
              <a:rPr lang="en" sz="2800">
                <a:solidFill>
                  <a:srgbClr val="000000"/>
                </a:solidFill>
              </a:rPr>
              <a:t>and </a:t>
            </a:r>
            <a:r>
              <a:rPr lang="en" sz="2800">
                <a:solidFill>
                  <a:schemeClr val="dk2"/>
                </a:solidFill>
              </a:rPr>
              <a:t>When</a:t>
            </a:r>
            <a:endParaRPr b="0" sz="2800">
              <a:solidFill>
                <a:schemeClr val="dk2"/>
              </a:solidFill>
            </a:endParaRPr>
          </a:p>
        </p:txBody>
      </p:sp>
      <p:sp>
        <p:nvSpPr>
          <p:cNvPr id="437" name="Google Shape;437;p52"/>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38" name="Google Shape;438;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39" name="Google Shape;439;p5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What: The Webpage Object</a:t>
            </a:r>
            <a:endParaRPr/>
          </a:p>
        </p:txBody>
      </p:sp>
      <p:sp>
        <p:nvSpPr>
          <p:cNvPr id="445" name="Google Shape;445;p5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979500" y="332100"/>
            <a:ext cx="7185000" cy="6531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10 Change Log FEWD 3.1–3.2</a:t>
            </a:r>
            <a:endParaRPr>
              <a:solidFill>
                <a:srgbClr val="FFFFFF"/>
              </a:solidFill>
            </a:endParaRPr>
          </a:p>
        </p:txBody>
      </p:sp>
      <p:sp>
        <p:nvSpPr>
          <p:cNvPr id="304" name="Google Shape;304;p36"/>
          <p:cNvSpPr txBox="1"/>
          <p:nvPr>
            <p:ph idx="4294967295" type="body"/>
          </p:nvPr>
        </p:nvSpPr>
        <p:spPr>
          <a:xfrm>
            <a:off x="979500" y="1078375"/>
            <a:ext cx="70995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indent="-304800" lvl="0" marL="457200" rtl="0" algn="l">
              <a:spcBef>
                <a:spcPts val="0"/>
              </a:spcBef>
              <a:spcAft>
                <a:spcPts val="0"/>
              </a:spcAft>
              <a:buClr>
                <a:srgbClr val="000000"/>
              </a:buClr>
              <a:buSzPts val="1200"/>
              <a:buChar char="➔"/>
            </a:pPr>
            <a:r>
              <a:rPr lang="en" sz="1200" u="sng">
                <a:solidFill>
                  <a:schemeClr val="hlink"/>
                </a:solidFill>
                <a:hlinkClick action="ppaction://hlinksldjump" r:id="rId3"/>
              </a:rPr>
              <a:t>Pre-Class Materials and Preparation</a:t>
            </a:r>
            <a:r>
              <a:rPr lang="en" sz="1200">
                <a:solidFill>
                  <a:schemeClr val="dk1"/>
                </a:solidFill>
              </a:rPr>
              <a:t> - Added one new CodePen — JS Greeting Example — to Reference Code. </a:t>
            </a:r>
            <a:endParaRPr sz="1200"/>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4">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4"/>
          <p:cNvSpPr/>
          <p:nvPr/>
        </p:nvSpPr>
        <p:spPr>
          <a:xfrm>
            <a:off x="2166750" y="913825"/>
            <a:ext cx="4810500" cy="3428400"/>
          </a:xfrm>
          <a:prstGeom prst="rect">
            <a:avLst/>
          </a:prstGeom>
          <a:solidFill>
            <a:schemeClr val="lt2"/>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Proxima Nova"/>
                <a:ea typeface="Proxima Nova"/>
                <a:cs typeface="Proxima Nova"/>
                <a:sym typeface="Proxima Nova"/>
              </a:rPr>
              <a:t>Window</a:t>
            </a:r>
            <a:endParaRPr sz="1800">
              <a:solidFill>
                <a:srgbClr val="FFFFFF"/>
              </a:solidFill>
              <a:latin typeface="Proxima Nova"/>
              <a:ea typeface="Proxima Nova"/>
              <a:cs typeface="Proxima Nova"/>
              <a:sym typeface="Proxima Nova"/>
            </a:endParaRPr>
          </a:p>
        </p:txBody>
      </p:sp>
      <p:sp>
        <p:nvSpPr>
          <p:cNvPr id="451" name="Google Shape;451;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Webpage Is One Giant JS Object</a:t>
            </a:r>
            <a:endParaRPr/>
          </a:p>
        </p:txBody>
      </p:sp>
      <p:sp>
        <p:nvSpPr>
          <p:cNvPr id="452" name="Google Shape;452;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3" name="Google Shape;453;p54"/>
          <p:cNvSpPr/>
          <p:nvPr/>
        </p:nvSpPr>
        <p:spPr>
          <a:xfrm>
            <a:off x="2276650" y="1034425"/>
            <a:ext cx="3339900" cy="2882700"/>
          </a:xfrm>
          <a:prstGeom prst="rect">
            <a:avLst/>
          </a:prstGeom>
          <a:solidFill>
            <a:srgbClr val="FFFFFF"/>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Document</a:t>
            </a:r>
            <a:endParaRPr sz="1800">
              <a:latin typeface="Proxima Nova"/>
              <a:ea typeface="Proxima Nova"/>
              <a:cs typeface="Proxima Nova"/>
              <a:sym typeface="Proxima Nova"/>
            </a:endParaRPr>
          </a:p>
        </p:txBody>
      </p:sp>
      <p:sp>
        <p:nvSpPr>
          <p:cNvPr id="454" name="Google Shape;454;p54"/>
          <p:cNvSpPr/>
          <p:nvPr/>
        </p:nvSpPr>
        <p:spPr>
          <a:xfrm>
            <a:off x="5616651" y="1034425"/>
            <a:ext cx="1280100" cy="28827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Console</a:t>
            </a:r>
            <a:endParaRPr sz="1800">
              <a:latin typeface="Proxima Nova"/>
              <a:ea typeface="Proxima Nova"/>
              <a:cs typeface="Proxima Nova"/>
              <a:sym typeface="Proxima Nova"/>
            </a:endParaRPr>
          </a:p>
        </p:txBody>
      </p:sp>
      <p:sp>
        <p:nvSpPr>
          <p:cNvPr id="455" name="Google Shape;455;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5"/>
          <p:cNvSpPr txBox="1"/>
          <p:nvPr>
            <p:ph idx="4294967295" type="title"/>
          </p:nvPr>
        </p:nvSpPr>
        <p:spPr>
          <a:xfrm>
            <a:off x="1403050" y="1837150"/>
            <a:ext cx="6149100" cy="1282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 sz="2800">
                <a:solidFill>
                  <a:schemeClr val="dk2"/>
                </a:solidFill>
              </a:rPr>
              <a:t>Everything</a:t>
            </a:r>
            <a:r>
              <a:rPr b="0" lang="en" sz="2800">
                <a:solidFill>
                  <a:srgbClr val="000000"/>
                </a:solidFill>
              </a:rPr>
              <a:t> </a:t>
            </a:r>
            <a:r>
              <a:rPr lang="en" sz="2800">
                <a:solidFill>
                  <a:srgbClr val="000000"/>
                </a:solidFill>
              </a:rPr>
              <a:t>you see in the browser is a</a:t>
            </a:r>
            <a:endParaRPr sz="2800">
              <a:solidFill>
                <a:srgbClr val="000000"/>
              </a:solidFill>
            </a:endParaRPr>
          </a:p>
          <a:p>
            <a:pPr indent="0" lvl="0" marL="0" rtl="0" algn="ctr">
              <a:spcBef>
                <a:spcPts val="0"/>
              </a:spcBef>
              <a:spcAft>
                <a:spcPts val="0"/>
              </a:spcAft>
              <a:buClr>
                <a:schemeClr val="dk1"/>
              </a:buClr>
              <a:buSzPts val="1100"/>
              <a:buFont typeface="Arial"/>
              <a:buNone/>
            </a:pPr>
            <a:r>
              <a:rPr lang="en" sz="2800">
                <a:solidFill>
                  <a:schemeClr val="dk2"/>
                </a:solidFill>
              </a:rPr>
              <a:t>JS object</a:t>
            </a:r>
            <a:r>
              <a:rPr lang="en" sz="2800"/>
              <a:t>.</a:t>
            </a:r>
            <a:endParaRPr b="0" sz="2800"/>
          </a:p>
        </p:txBody>
      </p:sp>
      <p:sp>
        <p:nvSpPr>
          <p:cNvPr id="461" name="Google Shape;461;p55"/>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2" name="Google Shape;462;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3" name="Google Shape;463;p5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Big Objects</a:t>
            </a:r>
            <a:endParaRPr/>
          </a:p>
        </p:txBody>
      </p:sp>
      <p:sp>
        <p:nvSpPr>
          <p:cNvPr id="469" name="Google Shape;469;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70" name="Google Shape;470;p56"/>
          <p:cNvSpPr txBox="1"/>
          <p:nvPr/>
        </p:nvSpPr>
        <p:spPr>
          <a:xfrm>
            <a:off x="3775825" y="3398325"/>
            <a:ext cx="33357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471" name="Google Shape;471;p56"/>
          <p:cNvSpPr txBox="1"/>
          <p:nvPr/>
        </p:nvSpPr>
        <p:spPr>
          <a:xfrm>
            <a:off x="676950" y="2060425"/>
            <a:ext cx="2426700" cy="18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The whole web browser; mostly used for browser-level settings.</a:t>
            </a:r>
            <a:endParaRPr sz="1600">
              <a:latin typeface="Proxima Nova"/>
              <a:ea typeface="Proxima Nova"/>
              <a:cs typeface="Proxima Nova"/>
              <a:sym typeface="Proxima Nova"/>
            </a:endParaRPr>
          </a:p>
        </p:txBody>
      </p:sp>
      <p:sp>
        <p:nvSpPr>
          <p:cNvPr id="472" name="Google Shape;472;p56"/>
          <p:cNvSpPr txBox="1"/>
          <p:nvPr/>
        </p:nvSpPr>
        <p:spPr>
          <a:xfrm>
            <a:off x="6256650" y="2060425"/>
            <a:ext cx="2210400" cy="18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A scratch pad for development-related messages; highly useful in debugging.</a:t>
            </a:r>
            <a:endParaRPr sz="1600">
              <a:latin typeface="Proxima Nova"/>
              <a:ea typeface="Proxima Nova"/>
              <a:cs typeface="Proxima Nova"/>
              <a:sym typeface="Proxima Nova"/>
            </a:endParaRPr>
          </a:p>
        </p:txBody>
      </p:sp>
      <p:sp>
        <p:nvSpPr>
          <p:cNvPr id="473" name="Google Shape;473;p56"/>
          <p:cNvSpPr txBox="1"/>
          <p:nvPr/>
        </p:nvSpPr>
        <p:spPr>
          <a:xfrm>
            <a:off x="3466800" y="2060425"/>
            <a:ext cx="2210400" cy="18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The current webpage. This object has the functionality we want to use when accessing elements on the page.</a:t>
            </a:r>
            <a:endParaRPr sz="1600">
              <a:latin typeface="Proxima Nova"/>
              <a:ea typeface="Proxima Nova"/>
              <a:cs typeface="Proxima Nova"/>
              <a:sym typeface="Proxima Nova"/>
            </a:endParaRPr>
          </a:p>
        </p:txBody>
      </p:sp>
      <p:sp>
        <p:nvSpPr>
          <p:cNvPr id="474" name="Google Shape;474;p56"/>
          <p:cNvSpPr/>
          <p:nvPr/>
        </p:nvSpPr>
        <p:spPr>
          <a:xfrm>
            <a:off x="676950" y="1299725"/>
            <a:ext cx="2210400" cy="572700"/>
          </a:xfrm>
          <a:prstGeom prst="roundRect">
            <a:avLst>
              <a:gd fmla="val 16667" name="adj"/>
            </a:avLst>
          </a:prstGeom>
          <a:solidFill>
            <a:srgbClr val="0179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Window</a:t>
            </a:r>
            <a:endParaRPr b="1" sz="1800">
              <a:solidFill>
                <a:srgbClr val="FFFFFF"/>
              </a:solidFill>
              <a:latin typeface="Proxima Nova"/>
              <a:ea typeface="Proxima Nova"/>
              <a:cs typeface="Proxima Nova"/>
              <a:sym typeface="Proxima Nova"/>
            </a:endParaRPr>
          </a:p>
        </p:txBody>
      </p:sp>
      <p:sp>
        <p:nvSpPr>
          <p:cNvPr id="475" name="Google Shape;475;p56"/>
          <p:cNvSpPr/>
          <p:nvPr/>
        </p:nvSpPr>
        <p:spPr>
          <a:xfrm>
            <a:off x="3466806" y="1299725"/>
            <a:ext cx="2210400" cy="572700"/>
          </a:xfrm>
          <a:prstGeom prst="roundRect">
            <a:avLst>
              <a:gd fmla="val 16667" name="adj"/>
            </a:avLst>
          </a:prstGeom>
          <a:solidFill>
            <a:srgbClr val="0179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Document</a:t>
            </a:r>
            <a:endParaRPr b="1" sz="1800">
              <a:solidFill>
                <a:srgbClr val="FFFFFF"/>
              </a:solidFill>
              <a:latin typeface="Proxima Nova"/>
              <a:ea typeface="Proxima Nova"/>
              <a:cs typeface="Proxima Nova"/>
              <a:sym typeface="Proxima Nova"/>
            </a:endParaRPr>
          </a:p>
        </p:txBody>
      </p:sp>
      <p:sp>
        <p:nvSpPr>
          <p:cNvPr id="476" name="Google Shape;476;p56"/>
          <p:cNvSpPr/>
          <p:nvPr/>
        </p:nvSpPr>
        <p:spPr>
          <a:xfrm>
            <a:off x="6256653" y="1299725"/>
            <a:ext cx="2210400" cy="572700"/>
          </a:xfrm>
          <a:prstGeom prst="roundRect">
            <a:avLst>
              <a:gd fmla="val 16667" name="adj"/>
            </a:avLst>
          </a:prstGeom>
          <a:solidFill>
            <a:srgbClr val="0179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Console</a:t>
            </a:r>
            <a:endParaRPr b="1" sz="1800">
              <a:solidFill>
                <a:srgbClr val="FFFFFF"/>
              </a:solidFill>
              <a:latin typeface="Proxima Nova"/>
              <a:ea typeface="Proxima Nova"/>
              <a:cs typeface="Proxima Nova"/>
              <a:sym typeface="Proxima Nova"/>
            </a:endParaRPr>
          </a:p>
        </p:txBody>
      </p:sp>
      <p:sp>
        <p:nvSpPr>
          <p:cNvPr id="477" name="Google Shape;477;p5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7"/>
          <p:cNvSpPr txBox="1"/>
          <p:nvPr>
            <p:ph idx="4294967295" type="body"/>
          </p:nvPr>
        </p:nvSpPr>
        <p:spPr>
          <a:xfrm>
            <a:off x="457200" y="1111375"/>
            <a:ext cx="4639800" cy="308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Browsers read your HTML and create an object </a:t>
            </a:r>
            <a:r>
              <a:rPr lang="en">
                <a:solidFill>
                  <a:schemeClr val="dk1"/>
                </a:solidFill>
              </a:rPr>
              <a:t>in the computer’s memory </a:t>
            </a:r>
            <a:r>
              <a:rPr lang="en">
                <a:solidFill>
                  <a:schemeClr val="dk1"/>
                </a:solidFill>
              </a:rPr>
              <a:t>for each part. That HTML </a:t>
            </a:r>
            <a:r>
              <a:rPr lang="en">
                <a:solidFill>
                  <a:schemeClr val="dk1"/>
                </a:solidFill>
              </a:rPr>
              <a:t>layout</a:t>
            </a:r>
            <a:r>
              <a:rPr lang="en">
                <a:solidFill>
                  <a:schemeClr val="dk1"/>
                </a:solidFill>
              </a:rPr>
              <a:t> is called a “data model” because it describes the structure of your webpage.</a:t>
            </a:r>
            <a:endParaRPr>
              <a:solidFill>
                <a:schemeClr val="dk1"/>
              </a:solidFill>
            </a:endParaRPr>
          </a:p>
          <a:p>
            <a:pPr indent="0" lvl="0" marL="0" rtl="0" algn="l">
              <a:lnSpc>
                <a:spcPct val="115000"/>
              </a:lnSpc>
              <a:spcBef>
                <a:spcPts val="1000"/>
              </a:spcBef>
              <a:spcAft>
                <a:spcPts val="1000"/>
              </a:spcAft>
              <a:buNone/>
            </a:pPr>
            <a:r>
              <a:rPr lang="en">
                <a:solidFill>
                  <a:schemeClr val="dk1"/>
                </a:solidFill>
              </a:rPr>
              <a:t>The </a:t>
            </a:r>
            <a:r>
              <a:rPr b="1" lang="en">
                <a:solidFill>
                  <a:schemeClr val="dk1"/>
                </a:solidFill>
                <a:highlight>
                  <a:schemeClr val="accent2"/>
                </a:highlight>
              </a:rPr>
              <a:t>Document Object Model</a:t>
            </a:r>
            <a:r>
              <a:rPr lang="en">
                <a:solidFill>
                  <a:schemeClr val="dk1"/>
                </a:solidFill>
              </a:rPr>
              <a:t> (DOM) is the browser’s JavaScript representation of your HTML elements.</a:t>
            </a:r>
            <a:endParaRPr>
              <a:solidFill>
                <a:schemeClr val="dk1"/>
              </a:solidFill>
            </a:endParaRPr>
          </a:p>
        </p:txBody>
      </p:sp>
      <p:sp>
        <p:nvSpPr>
          <p:cNvPr id="483" name="Google Shape;483;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DOM</a:t>
            </a:r>
            <a:endParaRPr/>
          </a:p>
        </p:txBody>
      </p:sp>
      <p:sp>
        <p:nvSpPr>
          <p:cNvPr id="484" name="Google Shape;484;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85" name="Google Shape;485;p57"/>
          <p:cNvPicPr preferRelativeResize="0"/>
          <p:nvPr/>
        </p:nvPicPr>
        <p:blipFill>
          <a:blip r:embed="rId3">
            <a:alphaModFix/>
          </a:blip>
          <a:stretch>
            <a:fillRect/>
          </a:stretch>
        </p:blipFill>
        <p:spPr>
          <a:xfrm>
            <a:off x="5358575" y="491425"/>
            <a:ext cx="3351949" cy="3351949"/>
          </a:xfrm>
          <a:prstGeom prst="rect">
            <a:avLst/>
          </a:prstGeom>
          <a:noFill/>
          <a:ln>
            <a:noFill/>
          </a:ln>
        </p:spPr>
      </p:pic>
      <p:sp>
        <p:nvSpPr>
          <p:cNvPr id="486" name="Google Shape;486;p5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8"/>
          <p:cNvSpPr txBox="1"/>
          <p:nvPr>
            <p:ph idx="4294967295" type="body"/>
          </p:nvPr>
        </p:nvSpPr>
        <p:spPr>
          <a:xfrm>
            <a:off x="457200" y="1115250"/>
            <a:ext cx="8229600" cy="172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main thing we’re doing with JS is getting objects from the DOM and performing actions with them (moving, hiding, etc). </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methods that get </a:t>
            </a:r>
            <a:r>
              <a:rPr lang="en">
                <a:solidFill>
                  <a:schemeClr val="dk1"/>
                </a:solidFill>
              </a:rPr>
              <a:t>something</a:t>
            </a:r>
            <a:r>
              <a:rPr lang="en">
                <a:solidFill>
                  <a:schemeClr val="dk1"/>
                </a:solidFill>
              </a:rPr>
              <a:t> from a webpage are called </a:t>
            </a:r>
            <a:r>
              <a:rPr b="1" lang="en">
                <a:solidFill>
                  <a:schemeClr val="dk2"/>
                </a:solidFill>
              </a:rPr>
              <a:t>getters</a:t>
            </a:r>
            <a:r>
              <a:rPr lang="en">
                <a:solidFill>
                  <a:schemeClr val="dk1"/>
                </a:solidFill>
              </a:rPr>
              <a:t>.</a:t>
            </a:r>
            <a:endParaRPr>
              <a:solidFill>
                <a:schemeClr val="dk1"/>
              </a:solidFill>
            </a:endParaRPr>
          </a:p>
          <a:p>
            <a:pPr indent="0" lvl="0" marL="0" rtl="0" algn="l">
              <a:lnSpc>
                <a:spcPct val="115000"/>
              </a:lnSpc>
              <a:spcBef>
                <a:spcPts val="1000"/>
              </a:spcBef>
              <a:spcAft>
                <a:spcPts val="1000"/>
              </a:spcAft>
              <a:buNone/>
            </a:pPr>
            <a:r>
              <a:rPr lang="en">
                <a:solidFill>
                  <a:schemeClr val="dk1"/>
                </a:solidFill>
              </a:rPr>
              <a:t>The methods that change something on the webpage are called </a:t>
            </a:r>
            <a:r>
              <a:rPr b="1" lang="en">
                <a:solidFill>
                  <a:schemeClr val="lt2"/>
                </a:solidFill>
              </a:rPr>
              <a:t>setters</a:t>
            </a:r>
            <a:r>
              <a:rPr lang="en">
                <a:solidFill>
                  <a:schemeClr val="dk1"/>
                </a:solidFill>
              </a:rPr>
              <a:t>.</a:t>
            </a:r>
            <a:endParaRPr>
              <a:solidFill>
                <a:schemeClr val="dk1"/>
              </a:solidFill>
            </a:endParaRPr>
          </a:p>
        </p:txBody>
      </p:sp>
      <p:sp>
        <p:nvSpPr>
          <p:cNvPr id="492" name="Google Shape;492;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Getters and Setters</a:t>
            </a:r>
            <a:endParaRPr/>
          </a:p>
        </p:txBody>
      </p:sp>
      <p:sp>
        <p:nvSpPr>
          <p:cNvPr id="493" name="Google Shape;493;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94" name="Google Shape;494;p5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9"/>
          <p:cNvSpPr txBox="1"/>
          <p:nvPr>
            <p:ph idx="4294967295" type="body"/>
          </p:nvPr>
        </p:nvSpPr>
        <p:spPr>
          <a:xfrm>
            <a:off x="457200" y="914400"/>
            <a:ext cx="5945400" cy="328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Getters and setters </a:t>
            </a:r>
            <a:r>
              <a:rPr lang="en">
                <a:solidFill>
                  <a:schemeClr val="dk1"/>
                </a:solidFill>
              </a:rPr>
              <a:t>access</a:t>
            </a:r>
            <a:r>
              <a:rPr lang="en">
                <a:solidFill>
                  <a:schemeClr val="dk1"/>
                </a:solidFill>
              </a:rPr>
              <a:t> and modify objects. They are both types of </a:t>
            </a:r>
            <a:r>
              <a:rPr b="1" lang="en">
                <a:highlight>
                  <a:schemeClr val="accent2"/>
                </a:highlight>
              </a:rPr>
              <a:t>methods</a:t>
            </a:r>
            <a:r>
              <a:rPr lang="en">
                <a:solidFill>
                  <a:schemeClr val="dk1"/>
                </a:solidFill>
              </a:rPr>
              <a:t>. Methods belong to JavaScript objects, including DOM elements.</a:t>
            </a:r>
            <a:endParaRPr>
              <a:solidFill>
                <a:schemeClr val="dk1"/>
              </a:solidFill>
            </a:endParaRPr>
          </a:p>
          <a:p>
            <a:pPr indent="0" lvl="0" marL="0" rtl="0" algn="l">
              <a:spcBef>
                <a:spcPts val="1000"/>
              </a:spcBef>
              <a:spcAft>
                <a:spcPts val="0"/>
              </a:spcAft>
              <a:buClr>
                <a:schemeClr val="dk1"/>
              </a:buClr>
              <a:buSzPts val="1100"/>
              <a:buFont typeface="Arial"/>
              <a:buNone/>
            </a:pPr>
            <a:r>
              <a:rPr lang="en">
                <a:solidFill>
                  <a:schemeClr val="dk1"/>
                </a:solidFill>
              </a:rPr>
              <a:t>Think of methods as the </a:t>
            </a:r>
            <a:r>
              <a:rPr b="1" lang="en">
                <a:solidFill>
                  <a:schemeClr val="dk1"/>
                </a:solidFill>
                <a:highlight>
                  <a:schemeClr val="accent2"/>
                </a:highlight>
              </a:rPr>
              <a:t>functions</a:t>
            </a:r>
            <a:r>
              <a:rPr lang="en">
                <a:solidFill>
                  <a:schemeClr val="dk1"/>
                </a:solidFill>
              </a:rPr>
              <a:t> that an object can use. A guitar, for example, might have the following methods:</a:t>
            </a:r>
            <a:endParaRPr>
              <a:solidFill>
                <a:schemeClr val="dk1"/>
              </a:solidFill>
            </a:endParaRPr>
          </a:p>
          <a:p>
            <a:pPr indent="-342900" lvl="0" marL="457200" rtl="0" algn="l">
              <a:lnSpc>
                <a:spcPct val="100000"/>
              </a:lnSpc>
              <a:spcBef>
                <a:spcPts val="1000"/>
              </a:spcBef>
              <a:spcAft>
                <a:spcPts val="0"/>
              </a:spcAft>
              <a:buClr>
                <a:schemeClr val="dk1"/>
              </a:buClr>
              <a:buSzPts val="1800"/>
              <a:buFont typeface="Inconsolata"/>
              <a:buChar char="●"/>
            </a:pPr>
            <a:r>
              <a:rPr b="1" lang="en">
                <a:solidFill>
                  <a:schemeClr val="dk1"/>
                </a:solidFill>
                <a:latin typeface="Inconsolata"/>
                <a:ea typeface="Inconsolata"/>
                <a:cs typeface="Inconsolata"/>
                <a:sym typeface="Inconsolata"/>
              </a:rPr>
              <a:t>guitar.playChord(chord)</a:t>
            </a:r>
            <a:endParaRPr b="1">
              <a:solidFill>
                <a:schemeClr val="dk1"/>
              </a:solidFill>
              <a:latin typeface="Inconsolata"/>
              <a:ea typeface="Inconsolata"/>
              <a:cs typeface="Inconsolata"/>
              <a:sym typeface="Inconsolata"/>
            </a:endParaRPr>
          </a:p>
          <a:p>
            <a:pPr indent="-342900" lvl="0" marL="457200" rtl="0" algn="l">
              <a:lnSpc>
                <a:spcPct val="100000"/>
              </a:lnSpc>
              <a:spcBef>
                <a:spcPts val="0"/>
              </a:spcBef>
              <a:spcAft>
                <a:spcPts val="0"/>
              </a:spcAft>
              <a:buClr>
                <a:schemeClr val="dk1"/>
              </a:buClr>
              <a:buSzPts val="1800"/>
              <a:buFont typeface="Inconsolata"/>
              <a:buChar char="●"/>
            </a:pPr>
            <a:r>
              <a:rPr b="1" lang="en">
                <a:solidFill>
                  <a:schemeClr val="dk1"/>
                </a:solidFill>
                <a:latin typeface="Inconsolata"/>
                <a:ea typeface="Inconsolata"/>
                <a:cs typeface="Inconsolata"/>
                <a:sym typeface="Inconsolata"/>
              </a:rPr>
              <a:t>guitar.playNote(note)</a:t>
            </a:r>
            <a:endParaRPr b="1">
              <a:solidFill>
                <a:schemeClr val="dk1"/>
              </a:solidFill>
              <a:latin typeface="Inconsolata"/>
              <a:ea typeface="Inconsolata"/>
              <a:cs typeface="Inconsolata"/>
              <a:sym typeface="Inconsolata"/>
            </a:endParaRPr>
          </a:p>
          <a:p>
            <a:pPr indent="-342900" lvl="0" marL="457200" rtl="0" algn="l">
              <a:lnSpc>
                <a:spcPct val="100000"/>
              </a:lnSpc>
              <a:spcBef>
                <a:spcPts val="0"/>
              </a:spcBef>
              <a:spcAft>
                <a:spcPts val="0"/>
              </a:spcAft>
              <a:buClr>
                <a:schemeClr val="dk1"/>
              </a:buClr>
              <a:buSzPts val="1800"/>
              <a:buFont typeface="Inconsolata"/>
              <a:buChar char="●"/>
            </a:pPr>
            <a:r>
              <a:rPr b="1" lang="en">
                <a:solidFill>
                  <a:schemeClr val="dk1"/>
                </a:solidFill>
                <a:latin typeface="Inconsolata"/>
                <a:ea typeface="Inconsolata"/>
                <a:cs typeface="Inconsolata"/>
                <a:sym typeface="Inconsolata"/>
              </a:rPr>
              <a:t>guitar.changeTempo(tempo)</a:t>
            </a:r>
            <a:endParaRPr b="1">
              <a:solidFill>
                <a:schemeClr val="dk1"/>
              </a:solidFill>
              <a:latin typeface="Inconsolata"/>
              <a:ea typeface="Inconsolata"/>
              <a:cs typeface="Inconsolata"/>
              <a:sym typeface="Inconsolata"/>
            </a:endParaRPr>
          </a:p>
          <a:p>
            <a:pPr indent="-342900" lvl="0" marL="457200" rtl="0" algn="l">
              <a:lnSpc>
                <a:spcPct val="100000"/>
              </a:lnSpc>
              <a:spcBef>
                <a:spcPts val="0"/>
              </a:spcBef>
              <a:spcAft>
                <a:spcPts val="0"/>
              </a:spcAft>
              <a:buClr>
                <a:schemeClr val="dk1"/>
              </a:buClr>
              <a:buSzPts val="1800"/>
              <a:buFont typeface="Inconsolata"/>
              <a:buChar char="●"/>
            </a:pPr>
            <a:r>
              <a:rPr b="1" lang="en">
                <a:solidFill>
                  <a:schemeClr val="dk1"/>
                </a:solidFill>
                <a:latin typeface="Inconsolata"/>
                <a:ea typeface="Inconsolata"/>
                <a:cs typeface="Inconsolata"/>
                <a:sym typeface="Inconsolata"/>
              </a:rPr>
              <a:t>guitar.changeVolume(volume)</a:t>
            </a:r>
            <a:endParaRPr b="1">
              <a:solidFill>
                <a:schemeClr val="dk1"/>
              </a:solidFill>
              <a:latin typeface="Inconsolata"/>
              <a:ea typeface="Inconsolata"/>
              <a:cs typeface="Inconsolata"/>
              <a:sym typeface="Inconsolata"/>
            </a:endParaRPr>
          </a:p>
          <a:p>
            <a:pPr indent="0" lvl="0" marL="0" rtl="0" algn="l">
              <a:lnSpc>
                <a:spcPct val="100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None/>
            </a:pPr>
            <a:r>
              <a:t/>
            </a:r>
            <a:endParaRPr>
              <a:solidFill>
                <a:schemeClr val="dk1"/>
              </a:solidFill>
            </a:endParaRPr>
          </a:p>
        </p:txBody>
      </p:sp>
      <p:sp>
        <p:nvSpPr>
          <p:cNvPr id="500" name="Google Shape;500;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ethods</a:t>
            </a:r>
            <a:endParaRPr/>
          </a:p>
        </p:txBody>
      </p:sp>
      <p:sp>
        <p:nvSpPr>
          <p:cNvPr id="501" name="Google Shape;501;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02" name="Google Shape;502;p59"/>
          <p:cNvPicPr preferRelativeResize="0"/>
          <p:nvPr/>
        </p:nvPicPr>
        <p:blipFill>
          <a:blip r:embed="rId3">
            <a:alphaModFix/>
          </a:blip>
          <a:stretch>
            <a:fillRect/>
          </a:stretch>
        </p:blipFill>
        <p:spPr>
          <a:xfrm>
            <a:off x="5585100" y="725375"/>
            <a:ext cx="3440800" cy="3508848"/>
          </a:xfrm>
          <a:prstGeom prst="rect">
            <a:avLst/>
          </a:prstGeom>
          <a:noFill/>
          <a:ln>
            <a:noFill/>
          </a:ln>
        </p:spPr>
      </p:pic>
      <p:sp>
        <p:nvSpPr>
          <p:cNvPr id="503" name="Google Shape;503;p5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0"/>
          <p:cNvSpPr txBox="1"/>
          <p:nvPr>
            <p:ph idx="4294967295" type="body"/>
          </p:nvPr>
        </p:nvSpPr>
        <p:spPr>
          <a:xfrm>
            <a:off x="462450" y="785650"/>
            <a:ext cx="8219100" cy="103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Objects often have metadata — information that describes the object (height, width, classes, etc). </a:t>
            </a:r>
            <a:r>
              <a:rPr lang="en">
                <a:solidFill>
                  <a:schemeClr val="dk1"/>
                </a:solidFill>
              </a:rPr>
              <a:t>These</a:t>
            </a:r>
            <a:r>
              <a:rPr lang="en">
                <a:solidFill>
                  <a:schemeClr val="dk1"/>
                </a:solidFill>
              </a:rPr>
              <a:t> pieces of information are called </a:t>
            </a:r>
            <a:r>
              <a:rPr b="1" lang="en">
                <a:solidFill>
                  <a:schemeClr val="dk1"/>
                </a:solidFill>
                <a:highlight>
                  <a:schemeClr val="accent2"/>
                </a:highlight>
              </a:rPr>
              <a:t>properties</a:t>
            </a:r>
            <a:r>
              <a:rPr lang="en">
                <a:solidFill>
                  <a:schemeClr val="dk1"/>
                </a:solidFill>
              </a:rPr>
              <a:t>. </a:t>
            </a:r>
            <a:endParaRPr>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a:p>
            <a:pPr indent="0" lvl="0" marL="0" rtl="0" algn="l">
              <a:lnSpc>
                <a:spcPct val="100000"/>
              </a:lnSpc>
              <a:spcBef>
                <a:spcPts val="1000"/>
              </a:spcBef>
              <a:spcAft>
                <a:spcPts val="1000"/>
              </a:spcAft>
              <a:buNone/>
            </a:pPr>
            <a:r>
              <a:t/>
            </a:r>
            <a:endParaRPr>
              <a:solidFill>
                <a:schemeClr val="dk1"/>
              </a:solidFill>
            </a:endParaRPr>
          </a:p>
        </p:txBody>
      </p:sp>
      <p:sp>
        <p:nvSpPr>
          <p:cNvPr id="509" name="Google Shape;509;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roperties</a:t>
            </a:r>
            <a:endParaRPr/>
          </a:p>
        </p:txBody>
      </p:sp>
      <p:sp>
        <p:nvSpPr>
          <p:cNvPr id="510" name="Google Shape;510;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511" name="Google Shape;511;p60"/>
          <p:cNvGraphicFramePr/>
          <p:nvPr/>
        </p:nvGraphicFramePr>
        <p:xfrm>
          <a:off x="605025" y="1600900"/>
          <a:ext cx="3000000" cy="3000000"/>
        </p:xfrm>
        <a:graphic>
          <a:graphicData uri="http://schemas.openxmlformats.org/drawingml/2006/table">
            <a:tbl>
              <a:tblPr>
                <a:noFill/>
                <a:tableStyleId>{554421DF-711F-47A8-9B32-2438BFCE151E}</a:tableStyleId>
              </a:tblPr>
              <a:tblGrid>
                <a:gridCol w="3563550"/>
                <a:gridCol w="4370400"/>
              </a:tblGrid>
              <a:tr h="439050">
                <a:tc>
                  <a:txBody>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Property</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r>
              <a:tr h="487725">
                <a:tc>
                  <a:txBody>
                    <a:bodyPr/>
                    <a:lstStyle/>
                    <a:p>
                      <a:pPr indent="0" lvl="0" marL="0" rtl="0" algn="l">
                        <a:spcBef>
                          <a:spcPts val="0"/>
                        </a:spcBef>
                        <a:spcAft>
                          <a:spcPts val="0"/>
                        </a:spcAft>
                        <a:buNone/>
                      </a:pPr>
                      <a:r>
                        <a:rPr b="1" lang="en" sz="1600">
                          <a:latin typeface="Inconsolata"/>
                          <a:ea typeface="Inconsolata"/>
                          <a:cs typeface="Inconsolata"/>
                          <a:sym typeface="Inconsolata"/>
                        </a:rPr>
                        <a:t>someElement.classList</a:t>
                      </a:r>
                      <a:endParaRPr b="1" sz="1600">
                        <a:latin typeface="Inconsolata"/>
                        <a:ea typeface="Inconsolata"/>
                        <a:cs typeface="Inconsolata"/>
                        <a:sym typeface="Inconsolata"/>
                      </a:endParaRPr>
                    </a:p>
                  </a:txBody>
                  <a:tcPr marT="91425" marB="91425" marR="91425" marL="91425" anchor="ctr"/>
                </a:tc>
                <a:tc>
                  <a:txBody>
                    <a:bodyPr/>
                    <a:lstStyle/>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A list of the classes belonging to a DOM element.</a:t>
                      </a:r>
                      <a:endParaRPr sz="1600">
                        <a:solidFill>
                          <a:schemeClr val="dk1"/>
                        </a:solidFill>
                        <a:latin typeface="Proxima Nova"/>
                        <a:ea typeface="Proxima Nova"/>
                        <a:cs typeface="Proxima Nova"/>
                        <a:sym typeface="Proxima Nova"/>
                      </a:endParaRPr>
                    </a:p>
                  </a:txBody>
                  <a:tcPr marT="91425" marB="91425" marR="91425" marL="91425" anchor="ctr"/>
                </a:tc>
              </a:tr>
              <a:tr h="487725">
                <a:tc>
                  <a:txBody>
                    <a:bodyPr/>
                    <a:lstStyle/>
                    <a:p>
                      <a:pPr indent="0" lvl="0" marL="0" rtl="0" algn="l">
                        <a:spcBef>
                          <a:spcPts val="0"/>
                        </a:spcBef>
                        <a:spcAft>
                          <a:spcPts val="0"/>
                        </a:spcAft>
                        <a:buNone/>
                      </a:pPr>
                      <a:r>
                        <a:rPr b="1" lang="en" sz="1600">
                          <a:latin typeface="Inconsolata"/>
                          <a:ea typeface="Inconsolata"/>
                          <a:cs typeface="Inconsolata"/>
                          <a:sym typeface="Inconsolata"/>
                        </a:rPr>
                        <a:t>someElement.id</a:t>
                      </a:r>
                      <a:endParaRPr b="1" sz="1600">
                        <a:latin typeface="Inconsolata"/>
                        <a:ea typeface="Inconsolata"/>
                        <a:cs typeface="Inconsolata"/>
                        <a:sym typeface="Inconsolata"/>
                      </a:endParaRPr>
                    </a:p>
                  </a:txBody>
                  <a:tcPr marT="91425" marB="91425" marR="91425" marL="91425" anchor="ctr"/>
                </a:tc>
                <a:tc>
                  <a:txBody>
                    <a:bodyPr/>
                    <a:lstStyle/>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The ID of an element, if it has one.</a:t>
                      </a:r>
                      <a:endParaRPr sz="1600">
                        <a:solidFill>
                          <a:schemeClr val="dk1"/>
                        </a:solidFill>
                        <a:latin typeface="Proxima Nova"/>
                        <a:ea typeface="Proxima Nova"/>
                        <a:cs typeface="Proxima Nova"/>
                        <a:sym typeface="Proxima Nova"/>
                      </a:endParaRPr>
                    </a:p>
                  </a:txBody>
                  <a:tcPr marT="91425" marB="91425" marR="91425" marL="91425" anchor="ctr"/>
                </a:tc>
              </a:tr>
              <a:tr h="487725">
                <a:tc>
                  <a:txBody>
                    <a:bodyPr/>
                    <a:lstStyle/>
                    <a:p>
                      <a:pPr indent="0" lvl="0" marL="0" rtl="0" algn="l">
                        <a:spcBef>
                          <a:spcPts val="0"/>
                        </a:spcBef>
                        <a:spcAft>
                          <a:spcPts val="0"/>
                        </a:spcAft>
                        <a:buNone/>
                      </a:pPr>
                      <a:r>
                        <a:rPr b="1" lang="en" sz="1600">
                          <a:latin typeface="Inconsolata"/>
                          <a:ea typeface="Inconsolata"/>
                          <a:cs typeface="Inconsolata"/>
                          <a:sym typeface="Inconsolata"/>
                        </a:rPr>
                        <a:t>someElement.style.color</a:t>
                      </a:r>
                      <a:endParaRPr b="1" sz="1600">
                        <a:latin typeface="Inconsolata"/>
                        <a:ea typeface="Inconsolata"/>
                        <a:cs typeface="Inconsolata"/>
                        <a:sym typeface="Inconsolata"/>
                      </a:endParaRPr>
                    </a:p>
                  </a:txBody>
                  <a:tcPr marT="91425" marB="91425" marR="91425" marL="91425" anchor="ctr"/>
                </a:tc>
                <a:tc>
                  <a:txBody>
                    <a:bodyPr/>
                    <a:lstStyle/>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The color of an element’s text.</a:t>
                      </a:r>
                      <a:endParaRPr sz="1600">
                        <a:solidFill>
                          <a:schemeClr val="dk1"/>
                        </a:solidFill>
                        <a:latin typeface="Proxima Nova"/>
                        <a:ea typeface="Proxima Nova"/>
                        <a:cs typeface="Proxima Nova"/>
                        <a:sym typeface="Proxima Nova"/>
                      </a:endParaRPr>
                    </a:p>
                  </a:txBody>
                  <a:tcPr marT="91425" marB="91425" marR="91425" marL="91425" anchor="ctr"/>
                </a:tc>
              </a:tr>
              <a:tr h="682100">
                <a:tc>
                  <a:txBody>
                    <a:bodyPr/>
                    <a:lstStyle/>
                    <a:p>
                      <a:pPr indent="0" lvl="0" marL="0" rtl="0" algn="l">
                        <a:spcBef>
                          <a:spcPts val="0"/>
                        </a:spcBef>
                        <a:spcAft>
                          <a:spcPts val="0"/>
                        </a:spcAft>
                        <a:buNone/>
                      </a:pPr>
                      <a:r>
                        <a:rPr b="1" lang="en" sz="1600">
                          <a:latin typeface="Inconsolata"/>
                          <a:ea typeface="Inconsolata"/>
                          <a:cs typeface="Inconsolata"/>
                          <a:sym typeface="Inconsolata"/>
                        </a:rPr>
                        <a:t>window.location.href</a:t>
                      </a:r>
                      <a:endParaRPr b="1" sz="1600">
                        <a:latin typeface="Inconsolata"/>
                        <a:ea typeface="Inconsolata"/>
                        <a:cs typeface="Inconsolata"/>
                        <a:sym typeface="Inconsolata"/>
                      </a:endParaRPr>
                    </a:p>
                  </a:txBody>
                  <a:tcPr marT="91425" marB="91425" marR="91425" marL="91425" anchor="ctr"/>
                </a:tc>
                <a:tc>
                  <a:txBody>
                    <a:bodyPr/>
                    <a:lstStyle/>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The window object’s location details, including the page’s href (hypertext reference/URL).</a:t>
                      </a:r>
                      <a:endParaRPr sz="1600"/>
                    </a:p>
                  </a:txBody>
                  <a:tcPr marT="91425" marB="91425" marR="91425" marL="91425" anchor="ctr"/>
                </a:tc>
              </a:tr>
            </a:tbl>
          </a:graphicData>
        </a:graphic>
      </p:graphicFrame>
      <p:sp>
        <p:nvSpPr>
          <p:cNvPr id="512" name="Google Shape;512;p6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a:t>
            </a:r>
            <a:r>
              <a:rPr lang="en"/>
              <a:t> Does a</a:t>
            </a:r>
            <a:r>
              <a:rPr lang="en"/>
              <a:t> Real Piece of Code Look Like?</a:t>
            </a:r>
            <a:endParaRPr/>
          </a:p>
        </p:txBody>
      </p:sp>
      <p:sp>
        <p:nvSpPr>
          <p:cNvPr id="518" name="Google Shape;518;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9" name="Google Shape;519;p61"/>
          <p:cNvSpPr txBox="1"/>
          <p:nvPr/>
        </p:nvSpPr>
        <p:spPr>
          <a:xfrm>
            <a:off x="966750" y="1576725"/>
            <a:ext cx="7210500" cy="74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Inconsolata"/>
                <a:ea typeface="Inconsolata"/>
                <a:cs typeface="Inconsolata"/>
                <a:sym typeface="Inconsolata"/>
              </a:rPr>
              <a:t>document.getElementById(‘ga’);</a:t>
            </a:r>
            <a:endParaRPr b="1" sz="3000">
              <a:latin typeface="Inconsolata"/>
              <a:ea typeface="Inconsolata"/>
              <a:cs typeface="Inconsolata"/>
              <a:sym typeface="Inconsolata"/>
            </a:endParaRPr>
          </a:p>
        </p:txBody>
      </p:sp>
      <p:sp>
        <p:nvSpPr>
          <p:cNvPr id="520" name="Google Shape;520;p61"/>
          <p:cNvSpPr txBox="1"/>
          <p:nvPr/>
        </p:nvSpPr>
        <p:spPr>
          <a:xfrm>
            <a:off x="1680563" y="2903062"/>
            <a:ext cx="1578300" cy="443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Object</a:t>
            </a:r>
            <a:endParaRPr sz="1800">
              <a:latin typeface="Proxima Nova"/>
              <a:ea typeface="Proxima Nova"/>
              <a:cs typeface="Proxima Nova"/>
              <a:sym typeface="Proxima Nova"/>
            </a:endParaRPr>
          </a:p>
        </p:txBody>
      </p:sp>
      <p:cxnSp>
        <p:nvCxnSpPr>
          <p:cNvPr id="521" name="Google Shape;521;p61"/>
          <p:cNvCxnSpPr/>
          <p:nvPr/>
        </p:nvCxnSpPr>
        <p:spPr>
          <a:xfrm>
            <a:off x="2512163" y="2177838"/>
            <a:ext cx="0" cy="690300"/>
          </a:xfrm>
          <a:prstGeom prst="straightConnector1">
            <a:avLst/>
          </a:prstGeom>
          <a:noFill/>
          <a:ln cap="flat" cmpd="sng" w="38100">
            <a:solidFill>
              <a:schemeClr val="accent1"/>
            </a:solidFill>
            <a:prstDash val="solid"/>
            <a:round/>
            <a:headEnd len="med" w="med" type="none"/>
            <a:tailEnd len="med" w="med" type="none"/>
          </a:ln>
        </p:spPr>
      </p:cxnSp>
      <p:sp>
        <p:nvSpPr>
          <p:cNvPr id="522" name="Google Shape;522;p61"/>
          <p:cNvSpPr txBox="1"/>
          <p:nvPr/>
        </p:nvSpPr>
        <p:spPr>
          <a:xfrm>
            <a:off x="3640614" y="2894150"/>
            <a:ext cx="2260500" cy="443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Method (</a:t>
            </a:r>
            <a:r>
              <a:rPr lang="en" sz="1800">
                <a:latin typeface="Proxima Nova"/>
                <a:ea typeface="Proxima Nova"/>
                <a:cs typeface="Proxima Nova"/>
                <a:sym typeface="Proxima Nova"/>
              </a:rPr>
              <a:t>getter</a:t>
            </a:r>
            <a:r>
              <a:rPr lang="en" sz="1800">
                <a:latin typeface="Proxima Nova"/>
                <a:ea typeface="Proxima Nova"/>
                <a:cs typeface="Proxima Nova"/>
                <a:sym typeface="Proxima Nova"/>
              </a:rPr>
              <a:t>)</a:t>
            </a:r>
            <a:endParaRPr sz="1800">
              <a:latin typeface="Proxima Nova"/>
              <a:ea typeface="Proxima Nova"/>
              <a:cs typeface="Proxima Nova"/>
              <a:sym typeface="Proxima Nova"/>
            </a:endParaRPr>
          </a:p>
        </p:txBody>
      </p:sp>
      <p:sp>
        <p:nvSpPr>
          <p:cNvPr id="523" name="Google Shape;523;p61"/>
          <p:cNvSpPr txBox="1"/>
          <p:nvPr/>
        </p:nvSpPr>
        <p:spPr>
          <a:xfrm>
            <a:off x="5893625" y="2894162"/>
            <a:ext cx="1578300" cy="443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Parameter</a:t>
            </a:r>
            <a:endParaRPr sz="1800">
              <a:latin typeface="Proxima Nova"/>
              <a:ea typeface="Proxima Nova"/>
              <a:cs typeface="Proxima Nova"/>
              <a:sym typeface="Proxima Nova"/>
            </a:endParaRPr>
          </a:p>
        </p:txBody>
      </p:sp>
      <p:sp>
        <p:nvSpPr>
          <p:cNvPr id="524" name="Google Shape;524;p61"/>
          <p:cNvSpPr txBox="1"/>
          <p:nvPr/>
        </p:nvSpPr>
        <p:spPr>
          <a:xfrm>
            <a:off x="1255775" y="2926300"/>
            <a:ext cx="6357600" cy="74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Proxima Nova"/>
              <a:ea typeface="Proxima Nova"/>
              <a:cs typeface="Proxima Nova"/>
              <a:sym typeface="Proxima Nova"/>
            </a:endParaRPr>
          </a:p>
        </p:txBody>
      </p:sp>
      <p:cxnSp>
        <p:nvCxnSpPr>
          <p:cNvPr id="525" name="Google Shape;525;p61"/>
          <p:cNvCxnSpPr/>
          <p:nvPr/>
        </p:nvCxnSpPr>
        <p:spPr>
          <a:xfrm>
            <a:off x="1747775" y="2177850"/>
            <a:ext cx="1528800" cy="0"/>
          </a:xfrm>
          <a:prstGeom prst="straightConnector1">
            <a:avLst/>
          </a:prstGeom>
          <a:noFill/>
          <a:ln cap="flat" cmpd="sng" w="38100">
            <a:solidFill>
              <a:schemeClr val="accent1"/>
            </a:solidFill>
            <a:prstDash val="solid"/>
            <a:round/>
            <a:headEnd len="med" w="med" type="none"/>
            <a:tailEnd len="med" w="med" type="none"/>
          </a:ln>
        </p:spPr>
      </p:cxnSp>
      <p:cxnSp>
        <p:nvCxnSpPr>
          <p:cNvPr id="526" name="Google Shape;526;p61"/>
          <p:cNvCxnSpPr/>
          <p:nvPr/>
        </p:nvCxnSpPr>
        <p:spPr>
          <a:xfrm>
            <a:off x="4770863" y="2190838"/>
            <a:ext cx="0" cy="690300"/>
          </a:xfrm>
          <a:prstGeom prst="straightConnector1">
            <a:avLst/>
          </a:prstGeom>
          <a:noFill/>
          <a:ln cap="flat" cmpd="sng" w="38100">
            <a:solidFill>
              <a:schemeClr val="dk2"/>
            </a:solidFill>
            <a:prstDash val="solid"/>
            <a:round/>
            <a:headEnd len="med" w="med" type="none"/>
            <a:tailEnd len="med" w="med" type="none"/>
          </a:ln>
        </p:spPr>
      </p:cxnSp>
      <p:cxnSp>
        <p:nvCxnSpPr>
          <p:cNvPr id="527" name="Google Shape;527;p61"/>
          <p:cNvCxnSpPr/>
          <p:nvPr/>
        </p:nvCxnSpPr>
        <p:spPr>
          <a:xfrm>
            <a:off x="3477725" y="2177850"/>
            <a:ext cx="2586300" cy="0"/>
          </a:xfrm>
          <a:prstGeom prst="straightConnector1">
            <a:avLst/>
          </a:prstGeom>
          <a:noFill/>
          <a:ln cap="flat" cmpd="sng" w="38100">
            <a:solidFill>
              <a:schemeClr val="dk2"/>
            </a:solidFill>
            <a:prstDash val="solid"/>
            <a:round/>
            <a:headEnd len="med" w="med" type="none"/>
            <a:tailEnd len="med" w="med" type="none"/>
          </a:ln>
        </p:spPr>
      </p:cxnSp>
      <p:cxnSp>
        <p:nvCxnSpPr>
          <p:cNvPr id="528" name="Google Shape;528;p61"/>
          <p:cNvCxnSpPr/>
          <p:nvPr/>
        </p:nvCxnSpPr>
        <p:spPr>
          <a:xfrm>
            <a:off x="6682763" y="2177838"/>
            <a:ext cx="0" cy="690300"/>
          </a:xfrm>
          <a:prstGeom prst="straightConnector1">
            <a:avLst/>
          </a:prstGeom>
          <a:noFill/>
          <a:ln cap="flat" cmpd="sng" w="38100">
            <a:solidFill>
              <a:schemeClr val="lt2"/>
            </a:solidFill>
            <a:prstDash val="solid"/>
            <a:round/>
            <a:headEnd len="med" w="med" type="none"/>
            <a:tailEnd len="med" w="med" type="none"/>
          </a:ln>
        </p:spPr>
      </p:cxnSp>
      <p:cxnSp>
        <p:nvCxnSpPr>
          <p:cNvPr id="529" name="Google Shape;529;p61"/>
          <p:cNvCxnSpPr/>
          <p:nvPr/>
        </p:nvCxnSpPr>
        <p:spPr>
          <a:xfrm>
            <a:off x="6248825" y="2177850"/>
            <a:ext cx="867900" cy="0"/>
          </a:xfrm>
          <a:prstGeom prst="straightConnector1">
            <a:avLst/>
          </a:prstGeom>
          <a:noFill/>
          <a:ln cap="flat" cmpd="sng" w="38100">
            <a:solidFill>
              <a:schemeClr val="lt2"/>
            </a:solidFill>
            <a:prstDash val="solid"/>
            <a:round/>
            <a:headEnd len="med" w="med" type="none"/>
            <a:tailEnd len="med" w="med" type="none"/>
          </a:ln>
        </p:spPr>
      </p:cxnSp>
      <p:sp>
        <p:nvSpPr>
          <p:cNvPr id="530" name="Google Shape;530;p6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2"/>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Getters often fill in variables in your JS. Once you get something from the DOM, you can use a variable to store it in memory for future manipulation.</a:t>
            </a:r>
            <a:endParaRPr>
              <a:solidFill>
                <a:schemeClr val="dk1"/>
              </a:solidFill>
            </a:endParaRPr>
          </a:p>
          <a:p>
            <a:pPr indent="0" lvl="0" marL="0" rtl="0" algn="l">
              <a:lnSpc>
                <a:spcPct val="100000"/>
              </a:lnSpc>
              <a:spcBef>
                <a:spcPts val="1000"/>
              </a:spcBef>
              <a:spcAft>
                <a:spcPts val="0"/>
              </a:spcAft>
              <a:buNone/>
            </a:pPr>
            <a:r>
              <a:rPr b="1" lang="en">
                <a:solidFill>
                  <a:schemeClr val="dk1"/>
                </a:solidFill>
                <a:latin typeface="Inconsolata"/>
                <a:ea typeface="Inconsolata"/>
                <a:cs typeface="Inconsolata"/>
                <a:sym typeface="Inconsolata"/>
              </a:rPr>
              <a:t>const gaData = document.getElementById(‘ga’);</a:t>
            </a:r>
            <a:endParaRPr b="1">
              <a:solidFill>
                <a:schemeClr val="dk1"/>
              </a:solidFill>
              <a:latin typeface="Inconsolata"/>
              <a:ea typeface="Inconsolata"/>
              <a:cs typeface="Inconsolata"/>
              <a:sym typeface="Inconsolata"/>
            </a:endParaRPr>
          </a:p>
          <a:p>
            <a:pPr indent="0" lvl="0" marL="0" rtl="0" algn="l">
              <a:lnSpc>
                <a:spcPct val="100000"/>
              </a:lnSpc>
              <a:spcBef>
                <a:spcPts val="1000"/>
              </a:spcBef>
              <a:spcAft>
                <a:spcPts val="0"/>
              </a:spcAft>
              <a:buNone/>
            </a:pPr>
            <a:r>
              <a:t/>
            </a:r>
            <a:endParaRPr b="1">
              <a:solidFill>
                <a:schemeClr val="dk1"/>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a:solidFill>
                  <a:schemeClr val="dk1"/>
                </a:solidFill>
              </a:rPr>
              <a:t>Now that we have our element, </a:t>
            </a:r>
            <a:r>
              <a:rPr b="1" lang="en">
                <a:solidFill>
                  <a:schemeClr val="dk1"/>
                </a:solidFill>
                <a:latin typeface="Inconsolata"/>
                <a:ea typeface="Inconsolata"/>
                <a:cs typeface="Inconsolata"/>
                <a:sym typeface="Inconsolata"/>
              </a:rPr>
              <a:t>gaData</a:t>
            </a:r>
            <a:r>
              <a:rPr lang="en">
                <a:solidFill>
                  <a:schemeClr val="dk1"/>
                </a:solidFill>
              </a:rPr>
              <a:t>, we can access its properties:</a:t>
            </a:r>
            <a:endParaRPr>
              <a:solidFill>
                <a:schemeClr val="dk1"/>
              </a:solidFill>
            </a:endParaRPr>
          </a:p>
          <a:p>
            <a:pPr indent="0" lvl="0" marL="0" rtl="0" algn="l">
              <a:lnSpc>
                <a:spcPct val="100000"/>
              </a:lnSpc>
              <a:spcBef>
                <a:spcPts val="1000"/>
              </a:spcBef>
              <a:spcAft>
                <a:spcPts val="0"/>
              </a:spcAft>
              <a:buNone/>
            </a:pPr>
            <a:r>
              <a:rPr b="1" lang="en">
                <a:solidFill>
                  <a:schemeClr val="dk1"/>
                </a:solidFill>
                <a:latin typeface="Inconsolata"/>
                <a:ea typeface="Inconsolata"/>
                <a:cs typeface="Inconsolata"/>
                <a:sym typeface="Inconsolata"/>
              </a:rPr>
              <a:t>gaData.style.color;</a:t>
            </a:r>
            <a:endParaRPr b="1">
              <a:solidFill>
                <a:schemeClr val="dk1"/>
              </a:solidFill>
              <a:latin typeface="Inconsolata"/>
              <a:ea typeface="Inconsolata"/>
              <a:cs typeface="Inconsolata"/>
              <a:sym typeface="Inconsolata"/>
            </a:endParaRPr>
          </a:p>
          <a:p>
            <a:pPr indent="0" lvl="0" marL="0" rtl="0" algn="l">
              <a:lnSpc>
                <a:spcPct val="100000"/>
              </a:lnSpc>
              <a:spcBef>
                <a:spcPts val="1000"/>
              </a:spcBef>
              <a:spcAft>
                <a:spcPts val="0"/>
              </a:spcAft>
              <a:buNone/>
            </a:pPr>
            <a:r>
              <a:rPr b="1" lang="en">
                <a:solidFill>
                  <a:schemeClr val="dk1"/>
                </a:solidFill>
                <a:latin typeface="Inconsolata"/>
                <a:ea typeface="Inconsolata"/>
                <a:cs typeface="Inconsolata"/>
                <a:sym typeface="Inconsolata"/>
              </a:rPr>
              <a:t>gaData.innerText;</a:t>
            </a:r>
            <a:endParaRPr b="1">
              <a:solidFill>
                <a:schemeClr val="dk1"/>
              </a:solidFill>
              <a:latin typeface="Inconsolata"/>
              <a:ea typeface="Inconsolata"/>
              <a:cs typeface="Inconsolata"/>
              <a:sym typeface="Inconsolata"/>
            </a:endParaRPr>
          </a:p>
          <a:p>
            <a:pPr indent="0" lvl="0" marL="0" rtl="0" algn="l">
              <a:lnSpc>
                <a:spcPct val="100000"/>
              </a:lnSpc>
              <a:spcBef>
                <a:spcPts val="1000"/>
              </a:spcBef>
              <a:spcAft>
                <a:spcPts val="1000"/>
              </a:spcAft>
              <a:buNone/>
            </a:pPr>
            <a:r>
              <a:rPr b="1" lang="en">
                <a:solidFill>
                  <a:schemeClr val="dk1"/>
                </a:solidFill>
                <a:latin typeface="Inconsolata"/>
                <a:ea typeface="Inconsolata"/>
                <a:cs typeface="Inconsolata"/>
                <a:sym typeface="Inconsolata"/>
              </a:rPr>
              <a:t>gaData.classList;</a:t>
            </a:r>
            <a:endParaRPr b="1">
              <a:solidFill>
                <a:schemeClr val="dk1"/>
              </a:solidFill>
              <a:latin typeface="Inconsolata"/>
              <a:ea typeface="Inconsolata"/>
              <a:cs typeface="Inconsolata"/>
              <a:sym typeface="Inconsolata"/>
            </a:endParaRPr>
          </a:p>
        </p:txBody>
      </p:sp>
      <p:sp>
        <p:nvSpPr>
          <p:cNvPr id="536" name="Google Shape;536;p6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r>
              <a:rPr lang="en"/>
              <a:t>etters</a:t>
            </a:r>
            <a:endParaRPr/>
          </a:p>
        </p:txBody>
      </p:sp>
      <p:sp>
        <p:nvSpPr>
          <p:cNvPr id="537" name="Google Shape;537;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38" name="Google Shape;538;p6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3"/>
          <p:cNvSpPr txBox="1"/>
          <p:nvPr>
            <p:ph idx="4294967295" type="title"/>
          </p:nvPr>
        </p:nvSpPr>
        <p:spPr>
          <a:xfrm>
            <a:off x="446559" y="970447"/>
            <a:ext cx="8250900" cy="29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 sz="2800">
                <a:solidFill>
                  <a:srgbClr val="000000"/>
                </a:solidFill>
              </a:rPr>
              <a:t>We’re mostly going to </a:t>
            </a:r>
            <a:r>
              <a:rPr lang="en" sz="2800">
                <a:solidFill>
                  <a:schemeClr val="dk2"/>
                </a:solidFill>
              </a:rPr>
              <a:t>m</a:t>
            </a:r>
            <a:r>
              <a:rPr lang="en" sz="2800">
                <a:solidFill>
                  <a:schemeClr val="dk2"/>
                </a:solidFill>
              </a:rPr>
              <a:t>anipulate </a:t>
            </a:r>
            <a:r>
              <a:rPr i="1" lang="en" sz="2800">
                <a:solidFill>
                  <a:schemeClr val="dk2"/>
                </a:solidFill>
              </a:rPr>
              <a:t>classes</a:t>
            </a:r>
            <a:br>
              <a:rPr lang="en" sz="2800"/>
            </a:br>
            <a:r>
              <a:rPr lang="en" sz="2800"/>
              <a:t>to make things happen on our pages.</a:t>
            </a:r>
            <a:endParaRPr sz="2800"/>
          </a:p>
        </p:txBody>
      </p:sp>
      <p:sp>
        <p:nvSpPr>
          <p:cNvPr id="544" name="Google Shape;544;p63"/>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a:t>
            </a:r>
            <a:r>
              <a:rPr lang="en"/>
              <a:t>Materials and Preparation</a:t>
            </a:r>
            <a:endParaRPr/>
          </a:p>
          <a:p>
            <a:pPr indent="0" lvl="0" marL="0" rtl="0" algn="l">
              <a:spcBef>
                <a:spcPts val="0"/>
              </a:spcBef>
              <a:spcAft>
                <a:spcPts val="0"/>
              </a:spcAft>
              <a:buNone/>
            </a:pPr>
            <a:r>
              <a:t/>
            </a:r>
            <a:endParaRPr/>
          </a:p>
        </p:txBody>
      </p:sp>
      <p:sp>
        <p:nvSpPr>
          <p:cNvPr id="311" name="Google Shape;311;p37"/>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Manipulating an Element’s Classes</a:t>
            </a:r>
            <a:endParaRPr/>
          </a:p>
        </p:txBody>
      </p:sp>
      <p:sp>
        <p:nvSpPr>
          <p:cNvPr id="550" name="Google Shape;550;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51" name="Google Shape;551;p64"/>
          <p:cNvSpPr txBox="1"/>
          <p:nvPr/>
        </p:nvSpPr>
        <p:spPr>
          <a:xfrm>
            <a:off x="1393200" y="1220400"/>
            <a:ext cx="6357600" cy="74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Inconsolata"/>
                <a:ea typeface="Inconsolata"/>
                <a:cs typeface="Inconsolata"/>
                <a:sym typeface="Inconsolata"/>
              </a:rPr>
              <a:t>gaData.classList.toggle(‘show’);</a:t>
            </a:r>
            <a:endParaRPr b="1" sz="3000">
              <a:latin typeface="Inconsolata"/>
              <a:ea typeface="Inconsolata"/>
              <a:cs typeface="Inconsolata"/>
              <a:sym typeface="Inconsolata"/>
            </a:endParaRPr>
          </a:p>
        </p:txBody>
      </p:sp>
      <p:sp>
        <p:nvSpPr>
          <p:cNvPr id="552" name="Google Shape;552;p64"/>
          <p:cNvSpPr txBox="1"/>
          <p:nvPr/>
        </p:nvSpPr>
        <p:spPr>
          <a:xfrm>
            <a:off x="1309788" y="2276925"/>
            <a:ext cx="1578300" cy="443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Object</a:t>
            </a:r>
            <a:endParaRPr sz="1800">
              <a:latin typeface="Proxima Nova"/>
              <a:ea typeface="Proxima Nova"/>
              <a:cs typeface="Proxima Nova"/>
              <a:sym typeface="Proxima Nova"/>
            </a:endParaRPr>
          </a:p>
        </p:txBody>
      </p:sp>
      <p:sp>
        <p:nvSpPr>
          <p:cNvPr id="553" name="Google Shape;553;p64"/>
          <p:cNvSpPr txBox="1"/>
          <p:nvPr/>
        </p:nvSpPr>
        <p:spPr>
          <a:xfrm>
            <a:off x="3844080" y="2484525"/>
            <a:ext cx="2260500" cy="443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Method (setter)</a:t>
            </a:r>
            <a:endParaRPr sz="1800">
              <a:latin typeface="Proxima Nova"/>
              <a:ea typeface="Proxima Nova"/>
              <a:cs typeface="Proxima Nova"/>
              <a:sym typeface="Proxima Nova"/>
            </a:endParaRPr>
          </a:p>
        </p:txBody>
      </p:sp>
      <p:sp>
        <p:nvSpPr>
          <p:cNvPr id="554" name="Google Shape;554;p64"/>
          <p:cNvSpPr txBox="1"/>
          <p:nvPr/>
        </p:nvSpPr>
        <p:spPr>
          <a:xfrm>
            <a:off x="5835675" y="2230437"/>
            <a:ext cx="1578300" cy="443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Parameter</a:t>
            </a:r>
            <a:endParaRPr sz="1800">
              <a:latin typeface="Proxima Nova"/>
              <a:ea typeface="Proxima Nova"/>
              <a:cs typeface="Proxima Nova"/>
              <a:sym typeface="Proxima Nova"/>
            </a:endParaRPr>
          </a:p>
        </p:txBody>
      </p:sp>
      <p:sp>
        <p:nvSpPr>
          <p:cNvPr id="555" name="Google Shape;555;p64"/>
          <p:cNvSpPr txBox="1"/>
          <p:nvPr/>
        </p:nvSpPr>
        <p:spPr>
          <a:xfrm>
            <a:off x="1162200" y="3256725"/>
            <a:ext cx="6819600" cy="74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This statement takes the </a:t>
            </a:r>
            <a:r>
              <a:rPr b="1" lang="en" sz="1800">
                <a:latin typeface="Inconsolata"/>
                <a:ea typeface="Inconsolata"/>
                <a:cs typeface="Inconsolata"/>
                <a:sym typeface="Inconsolata"/>
              </a:rPr>
              <a:t>ga</a:t>
            </a:r>
            <a:r>
              <a:rPr lang="en" sz="1800">
                <a:latin typeface="Proxima Nova"/>
                <a:ea typeface="Proxima Nova"/>
                <a:cs typeface="Proxima Nova"/>
                <a:sym typeface="Proxima Nova"/>
              </a:rPr>
              <a:t> object, looks at the element’s list of classes, and toggles the </a:t>
            </a:r>
            <a:r>
              <a:rPr b="1" lang="en" sz="1800">
                <a:latin typeface="Inconsolata"/>
                <a:ea typeface="Inconsolata"/>
                <a:cs typeface="Inconsolata"/>
                <a:sym typeface="Inconsolata"/>
              </a:rPr>
              <a:t>show</a:t>
            </a:r>
            <a:r>
              <a:rPr lang="en" sz="1800">
                <a:latin typeface="Proxima Nova"/>
                <a:ea typeface="Proxima Nova"/>
                <a:cs typeface="Proxima Nova"/>
                <a:sym typeface="Proxima Nova"/>
              </a:rPr>
              <a:t> class on or off.</a:t>
            </a:r>
            <a:endParaRPr sz="1800">
              <a:latin typeface="Proxima Nova"/>
              <a:ea typeface="Proxima Nova"/>
              <a:cs typeface="Proxima Nova"/>
              <a:sym typeface="Proxima Nova"/>
            </a:endParaRPr>
          </a:p>
        </p:txBody>
      </p:sp>
      <p:sp>
        <p:nvSpPr>
          <p:cNvPr id="556" name="Google Shape;556;p64"/>
          <p:cNvSpPr txBox="1"/>
          <p:nvPr/>
        </p:nvSpPr>
        <p:spPr>
          <a:xfrm>
            <a:off x="2660677" y="2276913"/>
            <a:ext cx="1452300" cy="443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Property</a:t>
            </a:r>
            <a:endParaRPr sz="1800">
              <a:latin typeface="Proxima Nova"/>
              <a:ea typeface="Proxima Nova"/>
              <a:cs typeface="Proxima Nova"/>
              <a:sym typeface="Proxima Nova"/>
            </a:endParaRPr>
          </a:p>
        </p:txBody>
      </p:sp>
      <p:cxnSp>
        <p:nvCxnSpPr>
          <p:cNvPr id="557" name="Google Shape;557;p64"/>
          <p:cNvCxnSpPr/>
          <p:nvPr/>
        </p:nvCxnSpPr>
        <p:spPr>
          <a:xfrm>
            <a:off x="1889550" y="1873250"/>
            <a:ext cx="418800" cy="0"/>
          </a:xfrm>
          <a:prstGeom prst="straightConnector1">
            <a:avLst/>
          </a:prstGeom>
          <a:noFill/>
          <a:ln cap="flat" cmpd="sng" w="38100">
            <a:solidFill>
              <a:schemeClr val="accent1"/>
            </a:solidFill>
            <a:prstDash val="solid"/>
            <a:round/>
            <a:headEnd len="med" w="med" type="none"/>
            <a:tailEnd len="med" w="med" type="none"/>
          </a:ln>
        </p:spPr>
      </p:cxnSp>
      <p:cxnSp>
        <p:nvCxnSpPr>
          <p:cNvPr id="558" name="Google Shape;558;p64"/>
          <p:cNvCxnSpPr/>
          <p:nvPr/>
        </p:nvCxnSpPr>
        <p:spPr>
          <a:xfrm>
            <a:off x="2551825" y="1879375"/>
            <a:ext cx="1707000" cy="0"/>
          </a:xfrm>
          <a:prstGeom prst="straightConnector1">
            <a:avLst/>
          </a:prstGeom>
          <a:noFill/>
          <a:ln cap="flat" cmpd="sng" w="38100">
            <a:solidFill>
              <a:schemeClr val="accent2"/>
            </a:solidFill>
            <a:prstDash val="solid"/>
            <a:round/>
            <a:headEnd len="med" w="med" type="none"/>
            <a:tailEnd len="med" w="med" type="none"/>
          </a:ln>
        </p:spPr>
      </p:cxnSp>
      <p:cxnSp>
        <p:nvCxnSpPr>
          <p:cNvPr id="559" name="Google Shape;559;p64"/>
          <p:cNvCxnSpPr/>
          <p:nvPr/>
        </p:nvCxnSpPr>
        <p:spPr>
          <a:xfrm>
            <a:off x="4482925" y="1879375"/>
            <a:ext cx="982800" cy="0"/>
          </a:xfrm>
          <a:prstGeom prst="straightConnector1">
            <a:avLst/>
          </a:prstGeom>
          <a:noFill/>
          <a:ln cap="flat" cmpd="sng" w="38100">
            <a:solidFill>
              <a:schemeClr val="lt2"/>
            </a:solidFill>
            <a:prstDash val="solid"/>
            <a:round/>
            <a:headEnd len="med" w="med" type="none"/>
            <a:tailEnd len="med" w="med" type="none"/>
          </a:ln>
        </p:spPr>
      </p:cxnSp>
      <p:cxnSp>
        <p:nvCxnSpPr>
          <p:cNvPr id="560" name="Google Shape;560;p64"/>
          <p:cNvCxnSpPr/>
          <p:nvPr/>
        </p:nvCxnSpPr>
        <p:spPr>
          <a:xfrm>
            <a:off x="6162825" y="1879375"/>
            <a:ext cx="982800" cy="0"/>
          </a:xfrm>
          <a:prstGeom prst="straightConnector1">
            <a:avLst/>
          </a:prstGeom>
          <a:noFill/>
          <a:ln cap="flat" cmpd="sng" w="38100">
            <a:solidFill>
              <a:schemeClr val="accent5"/>
            </a:solidFill>
            <a:prstDash val="solid"/>
            <a:round/>
            <a:headEnd len="med" w="med" type="none"/>
            <a:tailEnd len="med" w="med" type="none"/>
          </a:ln>
        </p:spPr>
      </p:cxnSp>
      <p:cxnSp>
        <p:nvCxnSpPr>
          <p:cNvPr id="561" name="Google Shape;561;p64"/>
          <p:cNvCxnSpPr/>
          <p:nvPr/>
        </p:nvCxnSpPr>
        <p:spPr>
          <a:xfrm>
            <a:off x="2098950" y="1873250"/>
            <a:ext cx="0" cy="350100"/>
          </a:xfrm>
          <a:prstGeom prst="straightConnector1">
            <a:avLst/>
          </a:prstGeom>
          <a:noFill/>
          <a:ln cap="flat" cmpd="sng" w="38100">
            <a:solidFill>
              <a:schemeClr val="accent1"/>
            </a:solidFill>
            <a:prstDash val="solid"/>
            <a:round/>
            <a:headEnd len="med" w="med" type="none"/>
            <a:tailEnd len="med" w="med" type="none"/>
          </a:ln>
        </p:spPr>
      </p:cxnSp>
      <p:cxnSp>
        <p:nvCxnSpPr>
          <p:cNvPr id="562" name="Google Shape;562;p64"/>
          <p:cNvCxnSpPr/>
          <p:nvPr/>
        </p:nvCxnSpPr>
        <p:spPr>
          <a:xfrm>
            <a:off x="3386824" y="1879844"/>
            <a:ext cx="0" cy="350100"/>
          </a:xfrm>
          <a:prstGeom prst="straightConnector1">
            <a:avLst/>
          </a:prstGeom>
          <a:noFill/>
          <a:ln cap="flat" cmpd="sng" w="38100">
            <a:solidFill>
              <a:schemeClr val="accent2"/>
            </a:solidFill>
            <a:prstDash val="solid"/>
            <a:round/>
            <a:headEnd len="med" w="med" type="none"/>
            <a:tailEnd len="med" w="med" type="none"/>
          </a:ln>
        </p:spPr>
      </p:cxnSp>
      <p:cxnSp>
        <p:nvCxnSpPr>
          <p:cNvPr id="563" name="Google Shape;563;p64"/>
          <p:cNvCxnSpPr>
            <a:endCxn id="553" idx="0"/>
          </p:cNvCxnSpPr>
          <p:nvPr/>
        </p:nvCxnSpPr>
        <p:spPr>
          <a:xfrm>
            <a:off x="4974330" y="1873125"/>
            <a:ext cx="0" cy="611400"/>
          </a:xfrm>
          <a:prstGeom prst="straightConnector1">
            <a:avLst/>
          </a:prstGeom>
          <a:noFill/>
          <a:ln cap="flat" cmpd="sng" w="38100">
            <a:solidFill>
              <a:schemeClr val="lt2"/>
            </a:solidFill>
            <a:prstDash val="solid"/>
            <a:round/>
            <a:headEnd len="med" w="med" type="none"/>
            <a:tailEnd len="med" w="med" type="none"/>
          </a:ln>
        </p:spPr>
      </p:cxnSp>
      <p:cxnSp>
        <p:nvCxnSpPr>
          <p:cNvPr id="564" name="Google Shape;564;p64"/>
          <p:cNvCxnSpPr/>
          <p:nvPr/>
        </p:nvCxnSpPr>
        <p:spPr>
          <a:xfrm>
            <a:off x="6635174" y="1879844"/>
            <a:ext cx="0" cy="350100"/>
          </a:xfrm>
          <a:prstGeom prst="straightConnector1">
            <a:avLst/>
          </a:prstGeom>
          <a:noFill/>
          <a:ln cap="flat" cmpd="sng" w="38100">
            <a:solidFill>
              <a:schemeClr val="accent5"/>
            </a:solidFill>
            <a:prstDash val="solid"/>
            <a:round/>
            <a:headEnd len="med" w="med" type="none"/>
            <a:tailEnd len="med" w="med" type="none"/>
          </a:ln>
        </p:spPr>
      </p:cxnSp>
      <p:sp>
        <p:nvSpPr>
          <p:cNvPr id="565" name="Google Shape;565;p6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DOM Reference Code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71" name="Google Shape;571;p65"/>
          <p:cNvSpPr/>
          <p:nvPr/>
        </p:nvSpPr>
        <p:spPr>
          <a:xfrm>
            <a:off x="1950900" y="2302225"/>
            <a:ext cx="5242200" cy="15135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https://drive.google.com/drive/folders/1DcHwmAhyWSrlAbL3vs0kgjvr3TZd75od?usp=sharing</a:t>
            </a:r>
            <a:endParaRPr sz="1800">
              <a:latin typeface="Proxima Nova"/>
              <a:ea typeface="Proxima Nova"/>
              <a:cs typeface="Proxima Nova"/>
              <a:sym typeface="Proxima Nova"/>
            </a:endParaRPr>
          </a:p>
        </p:txBody>
      </p:sp>
      <p:sp>
        <p:nvSpPr>
          <p:cNvPr id="572" name="Google Shape;572;p65"/>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3" name="Google Shape;573;p6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74" name="Google Shape;574;p65"/>
          <p:cNvSpPr txBox="1"/>
          <p:nvPr>
            <p:ph idx="1" type="body"/>
          </p:nvPr>
        </p:nvSpPr>
        <p:spPr>
          <a:xfrm>
            <a:off x="457200" y="1143000"/>
            <a:ext cx="8229600" cy="102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look at some DOM properties and methods in action! There’s no need to feel overwhelmed by details — the </a:t>
            </a:r>
            <a:r>
              <a:rPr b="1" lang="en"/>
              <a:t>patterns</a:t>
            </a:r>
            <a:r>
              <a:rPr lang="en"/>
              <a:t> are what matter.</a:t>
            </a:r>
            <a:endParaRPr/>
          </a:p>
        </p:txBody>
      </p:sp>
      <p:sp>
        <p:nvSpPr>
          <p:cNvPr id="575" name="Google Shape;575;p6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76" name="Google Shape;576;p6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
        <p:nvSpPr>
          <p:cNvPr id="582" name="Google Shape;582;p6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When: Event Handling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7"/>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Anytime a user interacts with a webpage, the browser classifies that action as </a:t>
            </a:r>
            <a:br>
              <a:rPr lang="en">
                <a:solidFill>
                  <a:schemeClr val="dk1"/>
                </a:solidFill>
              </a:rPr>
            </a:br>
            <a:r>
              <a:rPr lang="en">
                <a:solidFill>
                  <a:schemeClr val="dk1"/>
                </a:solidFill>
              </a:rPr>
              <a:t>an </a:t>
            </a:r>
            <a:r>
              <a:rPr b="1" lang="en">
                <a:solidFill>
                  <a:schemeClr val="dk1"/>
                </a:solidFill>
                <a:highlight>
                  <a:schemeClr val="accent2"/>
                </a:highlight>
              </a:rPr>
              <a:t>event</a:t>
            </a:r>
            <a:r>
              <a:rPr lang="en">
                <a:solidFill>
                  <a:schemeClr val="dk1"/>
                </a:solidFill>
              </a:rPr>
              <a:t>. </a:t>
            </a:r>
            <a:endParaRPr>
              <a:solidFill>
                <a:schemeClr val="dk1"/>
              </a:solidFill>
            </a:endParaRPr>
          </a:p>
          <a:p>
            <a:pPr indent="0" lvl="0" marL="0" rtl="0" algn="l">
              <a:lnSpc>
                <a:spcPct val="100000"/>
              </a:lnSpc>
              <a:spcBef>
                <a:spcPts val="1000"/>
              </a:spcBef>
              <a:spcAft>
                <a:spcPts val="0"/>
              </a:spcAft>
              <a:buNone/>
            </a:pPr>
            <a:r>
              <a:rPr lang="en">
                <a:solidFill>
                  <a:schemeClr val="dk1"/>
                </a:solidFill>
              </a:rPr>
              <a:t>In our JS code, we can listen for events in the browser and trigger functions in response using </a:t>
            </a:r>
            <a:r>
              <a:rPr b="1" lang="en">
                <a:solidFill>
                  <a:schemeClr val="dk1"/>
                </a:solidFill>
                <a:highlight>
                  <a:schemeClr val="accent2"/>
                </a:highlight>
              </a:rPr>
              <a:t>event listeners</a:t>
            </a:r>
            <a:r>
              <a:rPr lang="en">
                <a:solidFill>
                  <a:schemeClr val="dk1"/>
                </a:solidFill>
              </a:rPr>
              <a:t>.</a:t>
            </a:r>
            <a:endParaRPr>
              <a:solidFill>
                <a:schemeClr val="dk1"/>
              </a:solidFill>
            </a:endParaRPr>
          </a:p>
          <a:p>
            <a:pPr indent="0" lvl="0" marL="457200" rtl="0" algn="l">
              <a:lnSpc>
                <a:spcPct val="100000"/>
              </a:lnSpc>
              <a:spcBef>
                <a:spcPts val="100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1000"/>
              </a:spcBef>
              <a:spcAft>
                <a:spcPts val="1000"/>
              </a:spcAft>
              <a:buClr>
                <a:schemeClr val="dk1"/>
              </a:buClr>
              <a:buSzPts val="1100"/>
              <a:buFont typeface="Arial"/>
              <a:buNone/>
            </a:pPr>
            <a:r>
              <a:rPr b="1" lang="en">
                <a:solidFill>
                  <a:schemeClr val="dk1"/>
                </a:solidFill>
                <a:latin typeface="Inconsolata"/>
                <a:ea typeface="Inconsolata"/>
                <a:cs typeface="Inconsolata"/>
                <a:sym typeface="Inconsolata"/>
              </a:rPr>
              <a:t>// When object is clicked, the action function is called</a:t>
            </a:r>
            <a:br>
              <a:rPr b="1" lang="en">
                <a:solidFill>
                  <a:schemeClr val="dk1"/>
                </a:solidFill>
                <a:latin typeface="Inconsolata"/>
                <a:ea typeface="Inconsolata"/>
                <a:cs typeface="Inconsolata"/>
                <a:sym typeface="Inconsolata"/>
              </a:rPr>
            </a:br>
            <a:r>
              <a:rPr b="1" lang="en">
                <a:solidFill>
                  <a:schemeClr val="dk1"/>
                </a:solidFill>
                <a:latin typeface="Inconsolata"/>
                <a:ea typeface="Inconsolata"/>
                <a:cs typeface="Inconsolata"/>
                <a:sym typeface="Inconsolata"/>
              </a:rPr>
              <a:t>object.addEventListener(‘click’, action)</a:t>
            </a:r>
            <a:endParaRPr b="1">
              <a:solidFill>
                <a:schemeClr val="dk1"/>
              </a:solidFill>
              <a:latin typeface="Inconsolata"/>
              <a:ea typeface="Inconsolata"/>
              <a:cs typeface="Inconsolata"/>
              <a:sym typeface="Inconsolata"/>
            </a:endParaRPr>
          </a:p>
        </p:txBody>
      </p:sp>
      <p:sp>
        <p:nvSpPr>
          <p:cNvPr id="588" name="Google Shape;588;p6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vents and Listeners</a:t>
            </a:r>
            <a:endParaRPr/>
          </a:p>
        </p:txBody>
      </p:sp>
      <p:sp>
        <p:nvSpPr>
          <p:cNvPr id="589" name="Google Shape;589;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90" name="Google Shape;590;p6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8"/>
          <p:cNvSpPr/>
          <p:nvPr/>
        </p:nvSpPr>
        <p:spPr>
          <a:xfrm>
            <a:off x="545200" y="1887925"/>
            <a:ext cx="8013000" cy="21006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800">
                <a:solidFill>
                  <a:schemeClr val="dk1"/>
                </a:solidFill>
                <a:latin typeface="Inconsolata"/>
                <a:ea typeface="Inconsolata"/>
                <a:cs typeface="Inconsolata"/>
                <a:sym typeface="Inconsolata"/>
              </a:rPr>
              <a:t>const ga = </a:t>
            </a:r>
            <a:r>
              <a:rPr b="1" lang="en" sz="1800">
                <a:solidFill>
                  <a:schemeClr val="dk2"/>
                </a:solidFill>
                <a:latin typeface="Inconsolata"/>
                <a:ea typeface="Inconsolata"/>
                <a:cs typeface="Inconsolata"/>
                <a:sym typeface="Inconsolata"/>
              </a:rPr>
              <a:t>document.getElementById(‘ga’)</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indent="0" lvl="0" marL="457200" rtl="0" algn="l">
              <a:spcBef>
                <a:spcPts val="1000"/>
              </a:spcBef>
              <a:spcAft>
                <a:spcPts val="0"/>
              </a:spcAft>
              <a:buClr>
                <a:schemeClr val="dk1"/>
              </a:buClr>
              <a:buSzPts val="1100"/>
              <a:buFont typeface="Arial"/>
              <a:buNone/>
            </a:pPr>
            <a:r>
              <a:rPr lang="en" sz="1800">
                <a:solidFill>
                  <a:schemeClr val="dk1"/>
                </a:solidFill>
                <a:latin typeface="Inconsolata"/>
                <a:ea typeface="Inconsolata"/>
                <a:cs typeface="Inconsolata"/>
                <a:sym typeface="Inconsolata"/>
              </a:rPr>
              <a:t>function sayHello(){</a:t>
            </a:r>
            <a:br>
              <a:rPr lang="en" sz="1800">
                <a:solidFill>
                  <a:schemeClr val="dk1"/>
                </a:solidFill>
                <a:latin typeface="Inconsolata"/>
                <a:ea typeface="Inconsolata"/>
                <a:cs typeface="Inconsolata"/>
                <a:sym typeface="Inconsolata"/>
              </a:rPr>
            </a:br>
            <a:r>
              <a:rPr lang="en" sz="1800">
                <a:solidFill>
                  <a:schemeClr val="dk1"/>
                </a:solidFill>
                <a:latin typeface="Inconsolata"/>
                <a:ea typeface="Inconsolata"/>
                <a:cs typeface="Inconsolata"/>
                <a:sym typeface="Inconsolata"/>
              </a:rPr>
              <a:t>	console.log(“hello!”);</a:t>
            </a:r>
            <a:endParaRPr sz="1800">
              <a:solidFill>
                <a:schemeClr val="dk1"/>
              </a:solidFill>
              <a:latin typeface="Inconsolata"/>
              <a:ea typeface="Inconsolata"/>
              <a:cs typeface="Inconsolata"/>
              <a:sym typeface="Inconsolata"/>
            </a:endParaRPr>
          </a:p>
          <a:p>
            <a:pPr indent="0" lvl="0" marL="457200" rtl="0" algn="l">
              <a:spcBef>
                <a:spcPts val="1000"/>
              </a:spcBef>
              <a:spcAft>
                <a:spcPts val="1000"/>
              </a:spcAft>
              <a:buNone/>
            </a:pPr>
            <a:r>
              <a:rPr lang="en" sz="1800">
                <a:solidFill>
                  <a:schemeClr val="dk1"/>
                </a:solidFill>
                <a:latin typeface="Inconsolata"/>
                <a:ea typeface="Inconsolata"/>
                <a:cs typeface="Inconsolata"/>
                <a:sym typeface="Inconsolata"/>
              </a:rPr>
              <a:t>}</a:t>
            </a:r>
            <a:br>
              <a:rPr lang="en" sz="1800">
                <a:solidFill>
                  <a:schemeClr val="dk1"/>
                </a:solidFill>
                <a:latin typeface="Inconsolata"/>
                <a:ea typeface="Inconsolata"/>
                <a:cs typeface="Inconsolata"/>
                <a:sym typeface="Inconsolata"/>
              </a:rPr>
            </a:br>
            <a:r>
              <a:rPr b="1" lang="en" sz="1800">
                <a:solidFill>
                  <a:schemeClr val="lt2"/>
                </a:solidFill>
                <a:latin typeface="Inconsolata"/>
                <a:ea typeface="Inconsolata"/>
                <a:cs typeface="Inconsolata"/>
                <a:sym typeface="Inconsolata"/>
              </a:rPr>
              <a:t>ga.addEventListener(‘click’, sayHello)</a:t>
            </a:r>
            <a:endParaRPr b="1" sz="1600">
              <a:solidFill>
                <a:schemeClr val="lt2"/>
              </a:solidFill>
              <a:latin typeface="Inconsolata"/>
              <a:ea typeface="Inconsolata"/>
              <a:cs typeface="Inconsolata"/>
              <a:sym typeface="Inconsolata"/>
            </a:endParaRPr>
          </a:p>
        </p:txBody>
      </p:sp>
      <p:sp>
        <p:nvSpPr>
          <p:cNvPr id="596" name="Google Shape;596;p68"/>
          <p:cNvSpPr txBox="1"/>
          <p:nvPr>
            <p:ph idx="4294967295" type="body"/>
          </p:nvPr>
        </p:nvSpPr>
        <p:spPr>
          <a:xfrm>
            <a:off x="457200" y="914400"/>
            <a:ext cx="8219100" cy="7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We’ll often </a:t>
            </a:r>
            <a:r>
              <a:rPr b="1" lang="en">
                <a:solidFill>
                  <a:schemeClr val="dk2"/>
                </a:solidFill>
              </a:rPr>
              <a:t>get</a:t>
            </a:r>
            <a:r>
              <a:rPr lang="en">
                <a:solidFill>
                  <a:schemeClr val="dk1"/>
                </a:solidFill>
              </a:rPr>
              <a:t> an element and then </a:t>
            </a:r>
            <a:r>
              <a:rPr b="1" lang="en">
                <a:solidFill>
                  <a:schemeClr val="lt2"/>
                </a:solidFill>
              </a:rPr>
              <a:t>set</a:t>
            </a:r>
            <a:r>
              <a:rPr lang="en">
                <a:solidFill>
                  <a:schemeClr val="dk1"/>
                </a:solidFill>
              </a:rPr>
              <a:t> an event listener on it. Once the event occurs, the listener will execute the function it was given.</a:t>
            </a:r>
            <a:endParaRPr>
              <a:solidFill>
                <a:schemeClr val="dk1"/>
              </a:solidFill>
              <a:highlight>
                <a:schemeClr val="accent1"/>
              </a:highlight>
              <a:latin typeface="Inconsolata"/>
              <a:ea typeface="Inconsolata"/>
              <a:cs typeface="Inconsolata"/>
              <a:sym typeface="Inconsolata"/>
            </a:endParaRPr>
          </a:p>
        </p:txBody>
      </p:sp>
      <p:sp>
        <p:nvSpPr>
          <p:cNvPr id="597" name="Google Shape;597;p6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Then Listen</a:t>
            </a:r>
            <a:endParaRPr/>
          </a:p>
        </p:txBody>
      </p:sp>
      <p:sp>
        <p:nvSpPr>
          <p:cNvPr id="598" name="Google Shape;598;p6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99" name="Google Shape;599;p6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9"/>
          <p:cNvSpPr txBox="1"/>
          <p:nvPr>
            <p:ph idx="1" type="body"/>
          </p:nvPr>
        </p:nvSpPr>
        <p:spPr>
          <a:xfrm>
            <a:off x="457200" y="1332675"/>
            <a:ext cx="4870500" cy="29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Click is the most common, but what other events might we want to listen for?</a:t>
            </a:r>
            <a:endParaRPr b="1">
              <a:solidFill>
                <a:schemeClr val="dk1"/>
              </a:solidFill>
              <a:latin typeface="Courier New"/>
              <a:ea typeface="Courier New"/>
              <a:cs typeface="Courier New"/>
              <a:sym typeface="Courier New"/>
            </a:endParaRPr>
          </a:p>
          <a:p>
            <a:pPr indent="0" lvl="0" marL="0" rtl="0" algn="l">
              <a:lnSpc>
                <a:spcPct val="115000"/>
              </a:lnSpc>
              <a:spcBef>
                <a:spcPts val="1000"/>
              </a:spcBef>
              <a:spcAft>
                <a:spcPts val="1000"/>
              </a:spcAft>
              <a:buNone/>
            </a:pPr>
            <a:r>
              <a:t/>
            </a:r>
            <a:endParaRPr>
              <a:solidFill>
                <a:schemeClr val="dk1"/>
              </a:solidFill>
            </a:endParaRPr>
          </a:p>
        </p:txBody>
      </p:sp>
      <p:sp>
        <p:nvSpPr>
          <p:cNvPr id="605" name="Google Shape;605;p6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 to Listen For</a:t>
            </a:r>
            <a:endParaRPr/>
          </a:p>
        </p:txBody>
      </p:sp>
      <p:sp>
        <p:nvSpPr>
          <p:cNvPr id="606" name="Google Shape;606;p6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07" name="Google Shape;607;p69"/>
          <p:cNvPicPr preferRelativeResize="0"/>
          <p:nvPr/>
        </p:nvPicPr>
        <p:blipFill>
          <a:blip r:embed="rId3">
            <a:alphaModFix/>
          </a:blip>
          <a:stretch>
            <a:fillRect/>
          </a:stretch>
        </p:blipFill>
        <p:spPr>
          <a:xfrm>
            <a:off x="5583350" y="1166975"/>
            <a:ext cx="2603500" cy="260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0"/>
          <p:cNvSpPr/>
          <p:nvPr/>
        </p:nvSpPr>
        <p:spPr>
          <a:xfrm>
            <a:off x="1076950" y="2223945"/>
            <a:ext cx="3171300" cy="19266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Code with class selectors</a:t>
            </a:r>
            <a:r>
              <a:rPr b="1" lang="en" sz="1600">
                <a:latin typeface="Proxima Nova"/>
                <a:ea typeface="Proxima Nova"/>
                <a:cs typeface="Proxima Nova"/>
                <a:sym typeface="Proxima Nova"/>
              </a:rPr>
              <a:t>: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https://drive.google.com/drive/folders/1mm1rkPgnUzgDD-NsIHy4lQU-8jCyn9Bb?usp=sharing</a:t>
            </a:r>
            <a:endParaRPr sz="1800">
              <a:latin typeface="Proxima Nova"/>
              <a:ea typeface="Proxima Nova"/>
              <a:cs typeface="Proxima Nova"/>
              <a:sym typeface="Proxima Nova"/>
            </a:endParaRPr>
          </a:p>
        </p:txBody>
      </p:sp>
      <p:sp>
        <p:nvSpPr>
          <p:cNvPr id="613" name="Google Shape;613;p70"/>
          <p:cNvSpPr/>
          <p:nvPr/>
        </p:nvSpPr>
        <p:spPr>
          <a:xfrm>
            <a:off x="4895750" y="2223945"/>
            <a:ext cx="3171300" cy="19266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Code with ID selectors</a:t>
            </a:r>
            <a:r>
              <a:rPr b="1" lang="en" sz="1600">
                <a:latin typeface="Proxima Nova"/>
                <a:ea typeface="Proxima Nova"/>
                <a:cs typeface="Proxima Nova"/>
                <a:sym typeface="Proxima Nova"/>
              </a:rPr>
              <a:t>: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https://drive.google.com/drive/folders/1QiTumxSp4joe6-y93PvTsAx0_xD8G4gv?usp=sharing</a:t>
            </a:r>
            <a:endParaRPr sz="1800">
              <a:latin typeface="Proxima Nova"/>
              <a:ea typeface="Proxima Nova"/>
              <a:cs typeface="Proxima Nova"/>
              <a:sym typeface="Proxima Nova"/>
            </a:endParaRPr>
          </a:p>
        </p:txBody>
      </p:sp>
      <p:sp>
        <p:nvSpPr>
          <p:cNvPr id="614" name="Google Shape;614;p7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Listeners With Selectors</a:t>
            </a:r>
            <a:endParaRPr/>
          </a:p>
        </p:txBody>
      </p:sp>
      <p:sp>
        <p:nvSpPr>
          <p:cNvPr id="615" name="Google Shape;615;p70"/>
          <p:cNvSpPr txBox="1"/>
          <p:nvPr>
            <p:ph idx="1" type="body"/>
          </p:nvPr>
        </p:nvSpPr>
        <p:spPr>
          <a:xfrm>
            <a:off x="457200" y="1143000"/>
            <a:ext cx="8229600" cy="92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see how we can attach event listeners by grabbing elements with either class or ID selectors.</a:t>
            </a:r>
            <a:endParaRPr/>
          </a:p>
        </p:txBody>
      </p:sp>
      <p:sp>
        <p:nvSpPr>
          <p:cNvPr id="616" name="Google Shape;616;p70"/>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17" name="Google Shape;617;p7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18" name="Google Shape;618;p7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1"/>
          <p:cNvSpPr/>
          <p:nvPr/>
        </p:nvSpPr>
        <p:spPr>
          <a:xfrm>
            <a:off x="753200" y="2404295"/>
            <a:ext cx="3171300" cy="20193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https://drive.google.com/drive/folders/1ekSei8Da5QdZRP9iabhoLzYMYYxpiBOL?usp=sharing </a:t>
            </a:r>
            <a:endParaRPr sz="1800">
              <a:latin typeface="Proxima Nova"/>
              <a:ea typeface="Proxima Nova"/>
              <a:cs typeface="Proxima Nova"/>
              <a:sym typeface="Proxima Nova"/>
            </a:endParaRPr>
          </a:p>
        </p:txBody>
      </p:sp>
      <p:sp>
        <p:nvSpPr>
          <p:cNvPr id="624" name="Google Shape;624;p71"/>
          <p:cNvSpPr/>
          <p:nvPr/>
        </p:nvSpPr>
        <p:spPr>
          <a:xfrm>
            <a:off x="4238688" y="287935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1"/>
          <p:cNvSpPr/>
          <p:nvPr/>
        </p:nvSpPr>
        <p:spPr>
          <a:xfrm>
            <a:off x="5219500" y="2404295"/>
            <a:ext cx="3171300" cy="20193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https://drive.google.com/drive/folders/1czuJ8b5gjWcC8byLrsaP3_G_0ljtLtbM?usp=sharing</a:t>
            </a:r>
            <a:endParaRPr sz="1800">
              <a:latin typeface="Proxima Nova"/>
              <a:ea typeface="Proxima Nova"/>
              <a:cs typeface="Proxima Nova"/>
              <a:sym typeface="Proxima Nova"/>
            </a:endParaRPr>
          </a:p>
        </p:txBody>
      </p:sp>
      <p:sp>
        <p:nvSpPr>
          <p:cNvPr id="626" name="Google Shape;626;p7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Switcher</a:t>
            </a:r>
            <a:endParaRPr/>
          </a:p>
        </p:txBody>
      </p:sp>
      <p:sp>
        <p:nvSpPr>
          <p:cNvPr id="627" name="Google Shape;627;p71"/>
          <p:cNvSpPr txBox="1"/>
          <p:nvPr>
            <p:ph idx="1" type="body"/>
          </p:nvPr>
        </p:nvSpPr>
        <p:spPr>
          <a:xfrm>
            <a:off x="457200" y="1143000"/>
            <a:ext cx="83025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exercise, we’ll use our new event-listening skills to create a color switcher!</a:t>
            </a:r>
            <a:endParaRPr/>
          </a:p>
          <a:p>
            <a:pPr indent="0" lvl="0" marL="0" rtl="0" algn="l">
              <a:spcBef>
                <a:spcPts val="1600"/>
              </a:spcBef>
              <a:spcAft>
                <a:spcPts val="1600"/>
              </a:spcAft>
              <a:buNone/>
            </a:pPr>
            <a:r>
              <a:rPr b="1" lang="en"/>
              <a:t>Bonus</a:t>
            </a:r>
            <a:r>
              <a:rPr lang="en"/>
              <a:t>: Try adding more switcher elements that change more colors.</a:t>
            </a:r>
            <a:endParaRPr/>
          </a:p>
        </p:txBody>
      </p:sp>
      <p:sp>
        <p:nvSpPr>
          <p:cNvPr id="628" name="Google Shape;628;p7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29" name="Google Shape;629;p7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2"/>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35" name="Google Shape;635;p7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 Light</a:t>
            </a:r>
            <a:endParaRPr/>
          </a:p>
        </p:txBody>
      </p:sp>
      <p:sp>
        <p:nvSpPr>
          <p:cNvPr id="636" name="Google Shape;636;p72"/>
          <p:cNvSpPr txBox="1"/>
          <p:nvPr>
            <p:ph idx="1" type="body"/>
          </p:nvPr>
        </p:nvSpPr>
        <p:spPr>
          <a:xfrm>
            <a:off x="457200" y="1143000"/>
            <a:ext cx="8229600" cy="97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exercise, </a:t>
            </a:r>
            <a:r>
              <a:rPr lang="en"/>
              <a:t>write</a:t>
            </a:r>
            <a:r>
              <a:rPr lang="en"/>
              <a:t> JavaScript that uses buttons to control the traffic light. Only ONE color should be active </a:t>
            </a:r>
            <a:r>
              <a:rPr lang="en">
                <a:solidFill>
                  <a:schemeClr val="dk1"/>
                </a:solidFill>
              </a:rPr>
              <a:t>at a time</a:t>
            </a:r>
            <a:r>
              <a:rPr lang="en"/>
              <a:t>!</a:t>
            </a:r>
            <a:endParaRPr/>
          </a:p>
        </p:txBody>
      </p:sp>
      <p:sp>
        <p:nvSpPr>
          <p:cNvPr id="637" name="Google Shape;637;p7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45 minutes</a:t>
            </a:r>
            <a:endParaRPr/>
          </a:p>
        </p:txBody>
      </p:sp>
      <p:sp>
        <p:nvSpPr>
          <p:cNvPr id="638" name="Google Shape;638;p7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39" name="Google Shape;639;p72"/>
          <p:cNvSpPr/>
          <p:nvPr/>
        </p:nvSpPr>
        <p:spPr>
          <a:xfrm>
            <a:off x="753200" y="2404295"/>
            <a:ext cx="3171300" cy="198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https://drive.google.com/drive/folders/1QkYpHVmIRTsHN5zQ_FKr4m3iuum3Jmhp?usp=sharing</a:t>
            </a:r>
            <a:endParaRPr sz="1800">
              <a:latin typeface="Proxima Nova"/>
              <a:ea typeface="Proxima Nova"/>
              <a:cs typeface="Proxima Nova"/>
              <a:sym typeface="Proxima Nova"/>
            </a:endParaRPr>
          </a:p>
        </p:txBody>
      </p:sp>
      <p:sp>
        <p:nvSpPr>
          <p:cNvPr id="640" name="Google Shape;640;p72"/>
          <p:cNvSpPr/>
          <p:nvPr/>
        </p:nvSpPr>
        <p:spPr>
          <a:xfrm>
            <a:off x="4238688" y="287935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2"/>
          <p:cNvSpPr/>
          <p:nvPr/>
        </p:nvSpPr>
        <p:spPr>
          <a:xfrm>
            <a:off x="5219500" y="2404295"/>
            <a:ext cx="3171300" cy="198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https://drive.google.com/drive/folders/1OvbdYhbT93XUGEsOxWyTDCVegC9z2YHJ?usp=sharing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3"/>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647" name="Google Shape;647;p73"/>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48" name="Google Shape;648;p7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649" name="Google Shape;649;p73"/>
          <p:cNvSpPr txBox="1"/>
          <p:nvPr>
            <p:ph idx="1" type="subTitle"/>
          </p:nvPr>
        </p:nvSpPr>
        <p:spPr>
          <a:xfrm>
            <a:off x="457200" y="1166975"/>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Everything Is JavaScript!</a:t>
            </a:r>
            <a:endParaRPr/>
          </a:p>
        </p:txBody>
      </p:sp>
      <p:sp>
        <p:nvSpPr>
          <p:cNvPr id="650" name="Google Shape;650;p73"/>
          <p:cNvSpPr txBox="1"/>
          <p:nvPr>
            <p:ph idx="3" type="body"/>
          </p:nvPr>
        </p:nvSpPr>
        <p:spPr>
          <a:xfrm>
            <a:off x="458325" y="1729950"/>
            <a:ext cx="3334500" cy="2808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HTML elements are represented as objects in the DOM.</a:t>
            </a:r>
            <a:endParaRPr/>
          </a:p>
          <a:p>
            <a:pPr indent="-342900" lvl="0" marL="457200" rtl="0" algn="l">
              <a:lnSpc>
                <a:spcPct val="100000"/>
              </a:lnSpc>
              <a:spcBef>
                <a:spcPts val="0"/>
              </a:spcBef>
              <a:spcAft>
                <a:spcPts val="0"/>
              </a:spcAft>
              <a:buSzPts val="1800"/>
              <a:buChar char="●"/>
            </a:pPr>
            <a:r>
              <a:rPr lang="en"/>
              <a:t>DOM objects have getters and setters to manipulate properties.</a:t>
            </a:r>
            <a:endParaRPr/>
          </a:p>
          <a:p>
            <a:pPr indent="-342900" lvl="0" marL="457200" rtl="0" algn="l">
              <a:lnSpc>
                <a:spcPct val="100000"/>
              </a:lnSpc>
              <a:spcBef>
                <a:spcPts val="0"/>
              </a:spcBef>
              <a:spcAft>
                <a:spcPts val="0"/>
              </a:spcAft>
              <a:buSzPts val="1800"/>
              <a:buChar char="●"/>
            </a:pPr>
            <a:r>
              <a:rPr lang="en"/>
              <a:t>Event listeners attach to objects and use functions to respond to user actions.</a:t>
            </a:r>
            <a:endParaRPr/>
          </a:p>
        </p:txBody>
      </p:sp>
      <p:sp>
        <p:nvSpPr>
          <p:cNvPr id="651" name="Google Shape;651;p73"/>
          <p:cNvSpPr txBox="1"/>
          <p:nvPr>
            <p:ph idx="4" type="subTitle"/>
          </p:nvPr>
        </p:nvSpPr>
        <p:spPr>
          <a:xfrm>
            <a:off x="4864075" y="1166975"/>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JavaScript Practice!</a:t>
            </a:r>
            <a:endParaRPr/>
          </a:p>
        </p:txBody>
      </p:sp>
      <p:sp>
        <p:nvSpPr>
          <p:cNvPr id="652" name="Google Shape;652;p73"/>
          <p:cNvSpPr txBox="1"/>
          <p:nvPr>
            <p:ph idx="5" type="body"/>
          </p:nvPr>
        </p:nvSpPr>
        <p:spPr>
          <a:xfrm>
            <a:off x="4864075" y="1773300"/>
            <a:ext cx="4103100" cy="2808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We learned a lot of new concepts in this lesson. Next time, we’ll put them into practice.</a:t>
            </a:r>
            <a:endParaRPr/>
          </a:p>
        </p:txBody>
      </p:sp>
      <p:sp>
        <p:nvSpPr>
          <p:cNvPr id="653" name="Google Shape;653;p7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Manipulation</a:t>
            </a:r>
            <a:endParaRPr/>
          </a:p>
        </p:txBody>
      </p:sp>
      <p:sp>
        <p:nvSpPr>
          <p:cNvPr id="318" name="Google Shape;318;p38"/>
          <p:cNvSpPr txBox="1"/>
          <p:nvPr>
            <p:ph idx="4294967295" type="body"/>
          </p:nvPr>
        </p:nvSpPr>
        <p:spPr>
          <a:xfrm>
            <a:off x="9795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a:t>
            </a:r>
            <a:r>
              <a:rPr lang="en" sz="1400">
                <a:solidFill>
                  <a:schemeClr val="dk1"/>
                </a:solidFill>
              </a:rPr>
              <a:t>introduces the role of JavaScript in altering, creating, and removing page elements using DOM manipulation. </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
        <p:nvSpPr>
          <p:cNvPr id="319" name="Google Shape;319;p38"/>
          <p:cNvSpPr txBox="1"/>
          <p:nvPr>
            <p:ph idx="4294967295" type="body"/>
          </p:nvPr>
        </p:nvSpPr>
        <p:spPr>
          <a:xfrm>
            <a:off x="4458875" y="1164500"/>
            <a:ext cx="3988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Learning Objectives</a:t>
            </a:r>
            <a:endParaRPr b="1">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Identify the role of JavaScript in front-end web development.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Access properties of the DOM using JavaScript object syntax.</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Use DOM methods to respond to user actions with event listeners.</a:t>
            </a:r>
            <a:br>
              <a:rPr lang="en" sz="1400">
                <a:solidFill>
                  <a:schemeClr val="dk1"/>
                </a:solidFill>
              </a:rPr>
            </a:br>
            <a:endParaRPr sz="1400">
              <a:solidFill>
                <a:schemeClr val="dk1"/>
              </a:solidFill>
            </a:endParaRPr>
          </a:p>
          <a:p>
            <a:pPr indent="0" lvl="0" marL="0" rtl="0" algn="l">
              <a:spcBef>
                <a:spcPts val="0"/>
              </a:spcBef>
              <a:spcAft>
                <a:spcPts val="1600"/>
              </a:spcAft>
              <a:buClr>
                <a:schemeClr val="dk1"/>
              </a:buClr>
              <a:buSzPts val="1100"/>
              <a:buFont typeface="Arial"/>
              <a:buNone/>
            </a:pPr>
            <a:r>
              <a:rPr b="1" lang="en" sz="1600">
                <a:solidFill>
                  <a:schemeClr val="dk1"/>
                </a:solidFill>
              </a:rPr>
              <a:t>Duration: </a:t>
            </a:r>
            <a:r>
              <a:rPr lang="en" sz="1600">
                <a:solidFill>
                  <a:schemeClr val="dk1"/>
                </a:solidFill>
              </a:rPr>
              <a:t>180 minutes</a:t>
            </a:r>
            <a:endParaRPr b="1" sz="1600">
              <a:solidFill>
                <a:schemeClr val="dk1"/>
              </a:solidFill>
            </a:endParaRPr>
          </a:p>
        </p:txBody>
      </p:sp>
      <p:sp>
        <p:nvSpPr>
          <p:cNvPr id="320" name="Google Shape;320;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1" name="Shape 661"/>
        <p:cNvGrpSpPr/>
        <p:nvPr/>
      </p:nvGrpSpPr>
      <p:grpSpPr>
        <a:xfrm>
          <a:off x="0" y="0"/>
          <a:ext cx="0" cy="0"/>
          <a:chOff x="0" y="0"/>
          <a:chExt cx="0" cy="0"/>
        </a:xfrm>
      </p:grpSpPr>
      <p:sp>
        <p:nvSpPr>
          <p:cNvPr id="662" name="Google Shape;662;p7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Has a Weird History</a:t>
            </a:r>
            <a:endParaRPr/>
          </a:p>
        </p:txBody>
      </p:sp>
      <p:sp>
        <p:nvSpPr>
          <p:cNvPr id="663" name="Google Shape;663;p7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7" name="Shape 667"/>
        <p:cNvGrpSpPr/>
        <p:nvPr/>
      </p:nvGrpSpPr>
      <p:grpSpPr>
        <a:xfrm>
          <a:off x="0" y="0"/>
          <a:ext cx="0" cy="0"/>
          <a:chOff x="0" y="0"/>
          <a:chExt cx="0" cy="0"/>
        </a:xfrm>
      </p:grpSpPr>
      <p:sp>
        <p:nvSpPr>
          <p:cNvPr id="668" name="Google Shape;668;p7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Mosaic: The First Browser</a:t>
            </a:r>
            <a:endParaRPr/>
          </a:p>
        </p:txBody>
      </p:sp>
      <p:sp>
        <p:nvSpPr>
          <p:cNvPr id="669" name="Google Shape;669;p7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70" name="Google Shape;670;p76"/>
          <p:cNvPicPr preferRelativeResize="0"/>
          <p:nvPr/>
        </p:nvPicPr>
        <p:blipFill>
          <a:blip r:embed="rId3">
            <a:alphaModFix/>
          </a:blip>
          <a:stretch>
            <a:fillRect/>
          </a:stretch>
        </p:blipFill>
        <p:spPr>
          <a:xfrm>
            <a:off x="854950" y="899375"/>
            <a:ext cx="7434099" cy="3717050"/>
          </a:xfrm>
          <a:prstGeom prst="rect">
            <a:avLst/>
          </a:prstGeom>
          <a:noFill/>
          <a:ln>
            <a:noFill/>
          </a:ln>
        </p:spPr>
      </p:pic>
      <p:sp>
        <p:nvSpPr>
          <p:cNvPr id="671" name="Google Shape;671;p7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5" name="Shape 675"/>
        <p:cNvGrpSpPr/>
        <p:nvPr/>
      </p:nvGrpSpPr>
      <p:grpSpPr>
        <a:xfrm>
          <a:off x="0" y="0"/>
          <a:ext cx="0" cy="0"/>
          <a:chOff x="0" y="0"/>
          <a:chExt cx="0" cy="0"/>
        </a:xfrm>
      </p:grpSpPr>
      <p:sp>
        <p:nvSpPr>
          <p:cNvPr id="676" name="Google Shape;676;p77"/>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2000"/>
              </a:spcAft>
              <a:buNone/>
            </a:pPr>
            <a:r>
              <a:rPr lang="en">
                <a:solidFill>
                  <a:schemeClr val="dk1"/>
                </a:solidFill>
              </a:rPr>
              <a:t>From the beginning, the web (which isn’t the same thing as the internet) was conceived as an open medium of exchange. Its architecture assumes good faith on the part of its users, for better or worse.</a:t>
            </a:r>
            <a:endParaRPr>
              <a:solidFill>
                <a:schemeClr val="dk1"/>
              </a:solidFill>
            </a:endParaRPr>
          </a:p>
        </p:txBody>
      </p:sp>
      <p:sp>
        <p:nvSpPr>
          <p:cNvPr id="677" name="Google Shape;677;p7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 Open Platform</a:t>
            </a:r>
            <a:endParaRPr/>
          </a:p>
        </p:txBody>
      </p:sp>
      <p:sp>
        <p:nvSpPr>
          <p:cNvPr id="678" name="Google Shape;678;p7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79" name="Google Shape;679;p7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3" name="Shape 683"/>
        <p:cNvGrpSpPr/>
        <p:nvPr/>
      </p:nvGrpSpPr>
      <p:grpSpPr>
        <a:xfrm>
          <a:off x="0" y="0"/>
          <a:ext cx="0" cy="0"/>
          <a:chOff x="0" y="0"/>
          <a:chExt cx="0" cy="0"/>
        </a:xfrm>
      </p:grpSpPr>
      <p:sp>
        <p:nvSpPr>
          <p:cNvPr id="684" name="Google Shape;684;p78"/>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Brendan Eich developed a programming language for Netscape’s browser in 10 days, which became what is now JavaScript.</a:t>
            </a:r>
            <a:endParaRPr/>
          </a:p>
        </p:txBody>
      </p:sp>
      <p:sp>
        <p:nvSpPr>
          <p:cNvPr id="685" name="Google Shape;685;p7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Birth of JavaScript</a:t>
            </a:r>
            <a:endParaRPr/>
          </a:p>
        </p:txBody>
      </p:sp>
      <p:sp>
        <p:nvSpPr>
          <p:cNvPr id="686" name="Google Shape;686;p7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87" name="Google Shape;687;p78"/>
          <p:cNvPicPr preferRelativeResize="0"/>
          <p:nvPr/>
        </p:nvPicPr>
        <p:blipFill>
          <a:blip r:embed="rId3">
            <a:alphaModFix/>
          </a:blip>
          <a:stretch>
            <a:fillRect/>
          </a:stretch>
        </p:blipFill>
        <p:spPr>
          <a:xfrm>
            <a:off x="4960938" y="1166975"/>
            <a:ext cx="2913925" cy="2913925"/>
          </a:xfrm>
          <a:prstGeom prst="rect">
            <a:avLst/>
          </a:prstGeom>
          <a:noFill/>
          <a:ln>
            <a:noFill/>
          </a:ln>
        </p:spPr>
      </p:pic>
      <p:sp>
        <p:nvSpPr>
          <p:cNvPr id="688" name="Google Shape;688;p7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2" name="Shape 692"/>
        <p:cNvGrpSpPr/>
        <p:nvPr/>
      </p:nvGrpSpPr>
      <p:grpSpPr>
        <a:xfrm>
          <a:off x="0" y="0"/>
          <a:ext cx="0" cy="0"/>
          <a:chOff x="0" y="0"/>
          <a:chExt cx="0" cy="0"/>
        </a:xfrm>
      </p:grpSpPr>
      <p:sp>
        <p:nvSpPr>
          <p:cNvPr id="693" name="Google Shape;693;p79"/>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Developers wanted to make this a standard and turned it over to ECMA, a European standards organization. </a:t>
            </a:r>
            <a:endParaRPr>
              <a:solidFill>
                <a:schemeClr val="dk1"/>
              </a:solidFill>
            </a:endParaRPr>
          </a:p>
          <a:p>
            <a:pPr indent="0" lvl="0" marL="0" rtl="0" algn="l">
              <a:lnSpc>
                <a:spcPct val="115000"/>
              </a:lnSpc>
              <a:spcBef>
                <a:spcPts val="2000"/>
              </a:spcBef>
              <a:spcAft>
                <a:spcPts val="2000"/>
              </a:spcAft>
              <a:buNone/>
            </a:pPr>
            <a:r>
              <a:rPr lang="en">
                <a:solidFill>
                  <a:schemeClr val="dk1"/>
                </a:solidFill>
              </a:rPr>
              <a:t>ECMA came up with ECMAScript 1, 2, and finally version 3 in 1999 — all based off of Netscape's work. Netscape effectively open-sourced JS to the world.</a:t>
            </a:r>
            <a:endParaRPr>
              <a:solidFill>
                <a:schemeClr val="dk1"/>
              </a:solidFill>
            </a:endParaRPr>
          </a:p>
        </p:txBody>
      </p:sp>
      <p:sp>
        <p:nvSpPr>
          <p:cNvPr id="694" name="Google Shape;694;p7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Roaring ’90s</a:t>
            </a:r>
            <a:endParaRPr/>
          </a:p>
        </p:txBody>
      </p:sp>
      <p:sp>
        <p:nvSpPr>
          <p:cNvPr id="695" name="Google Shape;695;p7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96" name="Google Shape;696;p7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0" name="Shape 700"/>
        <p:cNvGrpSpPr/>
        <p:nvPr/>
      </p:nvGrpSpPr>
      <p:grpSpPr>
        <a:xfrm>
          <a:off x="0" y="0"/>
          <a:ext cx="0" cy="0"/>
          <a:chOff x="0" y="0"/>
          <a:chExt cx="0" cy="0"/>
        </a:xfrm>
      </p:grpSpPr>
      <p:sp>
        <p:nvSpPr>
          <p:cNvPr id="701" name="Google Shape;701;p80"/>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You'll see ECMAscript and JS used interchangeably a lot online. ECMA is the standards body that controls the baseline actual baseline of JavaScript. </a:t>
            </a:r>
            <a:endParaRPr>
              <a:solidFill>
                <a:schemeClr val="dk1"/>
              </a:solidFill>
            </a:endParaRPr>
          </a:p>
          <a:p>
            <a:pPr indent="0" lvl="0" marL="0" rtl="0" algn="l">
              <a:lnSpc>
                <a:spcPct val="115000"/>
              </a:lnSpc>
              <a:spcBef>
                <a:spcPts val="2000"/>
              </a:spcBef>
              <a:spcAft>
                <a:spcPts val="2000"/>
              </a:spcAft>
              <a:buNone/>
            </a:pPr>
            <a:r>
              <a:rPr lang="en">
                <a:solidFill>
                  <a:schemeClr val="dk1"/>
                </a:solidFill>
              </a:rPr>
              <a:t>Other languages can be derived from ECMA standards, but JS is far and away the most popular, hence the confusion.</a:t>
            </a:r>
            <a:endParaRPr>
              <a:solidFill>
                <a:schemeClr val="dk1"/>
              </a:solidFill>
            </a:endParaRPr>
          </a:p>
        </p:txBody>
      </p:sp>
      <p:sp>
        <p:nvSpPr>
          <p:cNvPr id="702" name="Google Shape;702;p8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ECMA vs. JS</a:t>
            </a:r>
            <a:endParaRPr/>
          </a:p>
        </p:txBody>
      </p:sp>
      <p:sp>
        <p:nvSpPr>
          <p:cNvPr id="703" name="Google Shape;703;p8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04" name="Google Shape;704;p8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8" name="Shape 708"/>
        <p:cNvGrpSpPr/>
        <p:nvPr/>
      </p:nvGrpSpPr>
      <p:grpSpPr>
        <a:xfrm>
          <a:off x="0" y="0"/>
          <a:ext cx="0" cy="0"/>
          <a:chOff x="0" y="0"/>
          <a:chExt cx="0" cy="0"/>
        </a:xfrm>
      </p:grpSpPr>
      <p:sp>
        <p:nvSpPr>
          <p:cNvPr id="709" name="Google Shape;709;p81"/>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2000"/>
              </a:spcAft>
              <a:buNone/>
            </a:pPr>
            <a:r>
              <a:rPr lang="en">
                <a:solidFill>
                  <a:schemeClr val="dk1"/>
                </a:solidFill>
              </a:rPr>
              <a:t>Microsoft, which had developed Windows into a monopoly desktop operating system, saw the popularity of Netscape and tried to reverse engineer how JS worked without given it backward compatibility to Netscape's real </a:t>
            </a:r>
            <a:r>
              <a:rPr lang="en">
                <a:solidFill>
                  <a:schemeClr val="dk1"/>
                </a:solidFill>
              </a:rPr>
              <a:t>version of JS</a:t>
            </a:r>
            <a:r>
              <a:rPr lang="en">
                <a:solidFill>
                  <a:schemeClr val="dk1"/>
                </a:solidFill>
              </a:rPr>
              <a:t>. This led to JScript, a non-compatible JS-like scripting language for Internet Explorer. </a:t>
            </a:r>
            <a:endParaRPr>
              <a:solidFill>
                <a:schemeClr val="dk1"/>
              </a:solidFill>
            </a:endParaRPr>
          </a:p>
        </p:txBody>
      </p:sp>
      <p:sp>
        <p:nvSpPr>
          <p:cNvPr id="710" name="Google Shape;710;p8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JScript and Internet Explorer</a:t>
            </a:r>
            <a:endParaRPr/>
          </a:p>
        </p:txBody>
      </p:sp>
      <p:sp>
        <p:nvSpPr>
          <p:cNvPr id="711" name="Google Shape;711;p8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12" name="Google Shape;712;p8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6" name="Shape 716"/>
        <p:cNvGrpSpPr/>
        <p:nvPr/>
      </p:nvGrpSpPr>
      <p:grpSpPr>
        <a:xfrm>
          <a:off x="0" y="0"/>
          <a:ext cx="0" cy="0"/>
          <a:chOff x="0" y="0"/>
          <a:chExt cx="0" cy="0"/>
        </a:xfrm>
      </p:grpSpPr>
      <p:sp>
        <p:nvSpPr>
          <p:cNvPr id="717" name="Google Shape;717;p82"/>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718" name="Google Shape;718;p82"/>
          <p:cNvPicPr preferRelativeResize="0"/>
          <p:nvPr/>
        </p:nvPicPr>
        <p:blipFill>
          <a:blip r:embed="rId3">
            <a:alphaModFix/>
          </a:blip>
          <a:stretch>
            <a:fillRect/>
          </a:stretch>
        </p:blipFill>
        <p:spPr>
          <a:xfrm>
            <a:off x="1586713" y="147475"/>
            <a:ext cx="5970575" cy="44779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2" name="Shape 722"/>
        <p:cNvGrpSpPr/>
        <p:nvPr/>
      </p:nvGrpSpPr>
      <p:grpSpPr>
        <a:xfrm>
          <a:off x="0" y="0"/>
          <a:ext cx="0" cy="0"/>
          <a:chOff x="0" y="0"/>
          <a:chExt cx="0" cy="0"/>
        </a:xfrm>
      </p:grpSpPr>
      <p:sp>
        <p:nvSpPr>
          <p:cNvPr id="723" name="Google Shape;723;p83"/>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With its monopoly power, MS pushed a free version of IE without JS onto every computer. This significantly set the internet back. </a:t>
            </a:r>
            <a:endParaRPr>
              <a:solidFill>
                <a:schemeClr val="dk1"/>
              </a:solidFill>
            </a:endParaRPr>
          </a:p>
          <a:p>
            <a:pPr indent="0" lvl="0" marL="0" rtl="0" algn="l">
              <a:lnSpc>
                <a:spcPct val="100000"/>
              </a:lnSpc>
              <a:spcBef>
                <a:spcPts val="2000"/>
              </a:spcBef>
              <a:spcAft>
                <a:spcPts val="2000"/>
              </a:spcAft>
              <a:buNone/>
            </a:pPr>
            <a:r>
              <a:rPr lang="en">
                <a:solidFill>
                  <a:schemeClr val="dk1"/>
                </a:solidFill>
              </a:rPr>
              <a:t>A broad-scale tech industry war broke out as Microsoft destroyed Netscape and assumed the position as the only browser vendor in the early 2000s. Microsoft faced anti-monopoly legislation for doing this but the court case took a LONG time.</a:t>
            </a:r>
            <a:endParaRPr>
              <a:solidFill>
                <a:schemeClr val="dk1"/>
              </a:solidFill>
            </a:endParaRPr>
          </a:p>
        </p:txBody>
      </p:sp>
      <p:sp>
        <p:nvSpPr>
          <p:cNvPr id="724" name="Google Shape;724;p8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IE Takeover</a:t>
            </a:r>
            <a:endParaRPr/>
          </a:p>
        </p:txBody>
      </p:sp>
      <p:sp>
        <p:nvSpPr>
          <p:cNvPr id="725" name="Google Shape;725;p8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26" name="Google Shape;726;p8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326" name="Google Shape;326;p39"/>
          <p:cNvGraphicFramePr/>
          <p:nvPr/>
        </p:nvGraphicFramePr>
        <p:xfrm>
          <a:off x="979488" y="1071652"/>
          <a:ext cx="3000000" cy="3000000"/>
        </p:xfrm>
        <a:graphic>
          <a:graphicData uri="http://schemas.openxmlformats.org/drawingml/2006/table">
            <a:tbl>
              <a:tblPr>
                <a:noFill/>
                <a:tableStyleId>{554421DF-711F-47A8-9B32-2438BFCE151E}</a:tableStyleId>
              </a:tblPr>
              <a:tblGrid>
                <a:gridCol w="1562900"/>
                <a:gridCol w="1766200"/>
                <a:gridCol w="3456150"/>
              </a:tblGrid>
              <a:tr h="557450">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0:00–0:20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What Is JS?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Get students thinking about how JS fits into the bigger picture. Set the stage for DOM manipulation as JS’ superpower.</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0:20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DOM Getters/Setters and Walk-Through</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DOM properties and methods. Demonstrate with the codepen or even in browser console how these work. Emphasize the pattern of *getting* a DOM object then using methods/properties to *set* new properties on them.</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Event Listeners Walk-Through</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This should reveal why functions are so important — setting up repeatable processes that the user can trigger on demand. </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Color Switcher</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Practice in pairs with the new techniques. Be very active in supporting students through this first DOM experience.</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2:30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Traffic Light</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Independent practice with DOM events. This will be difficult for students, so frame it accordingly.</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27" name="Google Shape;327;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0" name="Shape 730"/>
        <p:cNvGrpSpPr/>
        <p:nvPr/>
      </p:nvGrpSpPr>
      <p:grpSpPr>
        <a:xfrm>
          <a:off x="0" y="0"/>
          <a:ext cx="0" cy="0"/>
          <a:chOff x="0" y="0"/>
          <a:chExt cx="0" cy="0"/>
        </a:xfrm>
      </p:grpSpPr>
      <p:sp>
        <p:nvSpPr>
          <p:cNvPr id="731" name="Google Shape;731;p84"/>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732" name="Google Shape;732;p84"/>
          <p:cNvPicPr preferRelativeResize="0"/>
          <p:nvPr/>
        </p:nvPicPr>
        <p:blipFill>
          <a:blip r:embed="rId3">
            <a:alphaModFix/>
          </a:blip>
          <a:stretch>
            <a:fillRect/>
          </a:stretch>
        </p:blipFill>
        <p:spPr>
          <a:xfrm>
            <a:off x="2873762" y="152400"/>
            <a:ext cx="3396487" cy="447300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6" name="Shape 736"/>
        <p:cNvGrpSpPr/>
        <p:nvPr/>
      </p:nvGrpSpPr>
      <p:grpSpPr>
        <a:xfrm>
          <a:off x="0" y="0"/>
          <a:ext cx="0" cy="0"/>
          <a:chOff x="0" y="0"/>
          <a:chExt cx="0" cy="0"/>
        </a:xfrm>
      </p:grpSpPr>
      <p:sp>
        <p:nvSpPr>
          <p:cNvPr id="737" name="Google Shape;737;p85"/>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rPr>
              <a:t>Early–mid-2000s</a:t>
            </a:r>
            <a:r>
              <a:rPr lang="en">
                <a:solidFill>
                  <a:schemeClr val="dk1"/>
                </a:solidFill>
              </a:rPr>
              <a:t> </a:t>
            </a:r>
            <a:endParaRPr>
              <a:solidFill>
                <a:schemeClr val="dk1"/>
              </a:solidFill>
            </a:endParaRPr>
          </a:p>
          <a:p>
            <a:pPr indent="0" lvl="0" marL="0" rtl="0" algn="l">
              <a:lnSpc>
                <a:spcPct val="100000"/>
              </a:lnSpc>
              <a:spcBef>
                <a:spcPts val="2000"/>
              </a:spcBef>
              <a:spcAft>
                <a:spcPts val="0"/>
              </a:spcAft>
              <a:buNone/>
            </a:pPr>
            <a:r>
              <a:rPr lang="en">
                <a:solidFill>
                  <a:schemeClr val="dk1"/>
                </a:solidFill>
              </a:rPr>
              <a:t>This was a dark period for the internet. There wasn't a scripting language standard, and major work around JS stopped at ECMA because of disagreements between major vendors. </a:t>
            </a:r>
            <a:endParaRPr>
              <a:solidFill>
                <a:schemeClr val="dk1"/>
              </a:solidFill>
            </a:endParaRPr>
          </a:p>
          <a:p>
            <a:pPr indent="0" lvl="0" marL="0" rtl="0" algn="l">
              <a:lnSpc>
                <a:spcPct val="100000"/>
              </a:lnSpc>
              <a:spcBef>
                <a:spcPts val="2000"/>
              </a:spcBef>
              <a:spcAft>
                <a:spcPts val="2000"/>
              </a:spcAft>
              <a:buNone/>
            </a:pPr>
            <a:r>
              <a:rPr lang="en">
                <a:solidFill>
                  <a:schemeClr val="dk1"/>
                </a:solidFill>
              </a:rPr>
              <a:t>The end result was that programs couldn’t really be programs on the internet because they were missing functional pieces browsers didn't have (Microsoft actively wanted the web to stay small so it wouldn't impact its desktop monopoly).</a:t>
            </a:r>
            <a:endParaRPr>
              <a:solidFill>
                <a:schemeClr val="dk1"/>
              </a:solidFill>
            </a:endParaRPr>
          </a:p>
        </p:txBody>
      </p:sp>
      <p:sp>
        <p:nvSpPr>
          <p:cNvPr id="738" name="Google Shape;738;p8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Dark Ages</a:t>
            </a:r>
            <a:endParaRPr/>
          </a:p>
        </p:txBody>
      </p:sp>
      <p:sp>
        <p:nvSpPr>
          <p:cNvPr id="739" name="Google Shape;739;p8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40" name="Google Shape;740;p8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4" name="Shape 744"/>
        <p:cNvGrpSpPr/>
        <p:nvPr/>
      </p:nvGrpSpPr>
      <p:grpSpPr>
        <a:xfrm>
          <a:off x="0" y="0"/>
          <a:ext cx="0" cy="0"/>
          <a:chOff x="0" y="0"/>
          <a:chExt cx="0" cy="0"/>
        </a:xfrm>
      </p:grpSpPr>
      <p:sp>
        <p:nvSpPr>
          <p:cNvPr id="745" name="Google Shape;745;p86"/>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open-source community began to try to overcome the IE monopoly.</a:t>
            </a:r>
            <a:endParaRPr>
              <a:solidFill>
                <a:schemeClr val="dk1"/>
              </a:solidFill>
            </a:endParaRPr>
          </a:p>
          <a:p>
            <a:pPr indent="0" lvl="0" marL="0" rtl="0" algn="l">
              <a:lnSpc>
                <a:spcPct val="115000"/>
              </a:lnSpc>
              <a:spcBef>
                <a:spcPts val="2000"/>
              </a:spcBef>
              <a:spcAft>
                <a:spcPts val="2000"/>
              </a:spcAft>
              <a:buNone/>
            </a:pPr>
            <a:r>
              <a:rPr lang="en">
                <a:solidFill>
                  <a:schemeClr val="dk1"/>
                </a:solidFill>
              </a:rPr>
              <a:t>Netscape's core code was open-sourced under the original codename “Mozilla” and  then eventually Mozilla Firefox in 2005.</a:t>
            </a:r>
            <a:endParaRPr>
              <a:solidFill>
                <a:schemeClr val="dk1"/>
              </a:solidFill>
            </a:endParaRPr>
          </a:p>
        </p:txBody>
      </p:sp>
      <p:sp>
        <p:nvSpPr>
          <p:cNvPr id="746" name="Google Shape;746;p8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Source Rises</a:t>
            </a:r>
            <a:endParaRPr/>
          </a:p>
        </p:txBody>
      </p:sp>
      <p:sp>
        <p:nvSpPr>
          <p:cNvPr id="747" name="Google Shape;747;p8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48" name="Google Shape;748;p8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2" name="Shape 752"/>
        <p:cNvGrpSpPr/>
        <p:nvPr/>
      </p:nvGrpSpPr>
      <p:grpSpPr>
        <a:xfrm>
          <a:off x="0" y="0"/>
          <a:ext cx="0" cy="0"/>
          <a:chOff x="0" y="0"/>
          <a:chExt cx="0" cy="0"/>
        </a:xfrm>
      </p:grpSpPr>
      <p:sp>
        <p:nvSpPr>
          <p:cNvPr id="753" name="Google Shape;753;p87"/>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real tipping point was the most ingenious solution to the IE compatibility issues: John Resig reverse-engineered how JavaScript operated and then made a new JS-like, open-source language that worked on every browser, including IE. </a:t>
            </a:r>
            <a:endParaRPr>
              <a:solidFill>
                <a:schemeClr val="dk1"/>
              </a:solidFill>
            </a:endParaRPr>
          </a:p>
          <a:p>
            <a:pPr indent="0" lvl="0" marL="0" rtl="0" algn="l">
              <a:lnSpc>
                <a:spcPct val="115000"/>
              </a:lnSpc>
              <a:spcBef>
                <a:spcPts val="2000"/>
              </a:spcBef>
              <a:spcAft>
                <a:spcPts val="2000"/>
              </a:spcAft>
              <a:buNone/>
            </a:pPr>
            <a:r>
              <a:rPr lang="en">
                <a:solidFill>
                  <a:schemeClr val="dk1"/>
                </a:solidFill>
              </a:rPr>
              <a:t>It was called</a:t>
            </a:r>
            <a:r>
              <a:rPr b="1" lang="en">
                <a:solidFill>
                  <a:schemeClr val="dk1"/>
                </a:solidFill>
              </a:rPr>
              <a:t> jQuery</a:t>
            </a:r>
            <a:r>
              <a:rPr lang="en">
                <a:solidFill>
                  <a:schemeClr val="dk1"/>
                </a:solidFill>
              </a:rPr>
              <a:t> and took off around 2006–2007.</a:t>
            </a:r>
            <a:endParaRPr>
              <a:solidFill>
                <a:schemeClr val="dk1"/>
              </a:solidFill>
            </a:endParaRPr>
          </a:p>
        </p:txBody>
      </p:sp>
      <p:sp>
        <p:nvSpPr>
          <p:cNvPr id="754" name="Google Shape;754;p8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t</a:t>
            </a:r>
            <a:r>
              <a:rPr lang="en"/>
              <a:t>o the Rescue!</a:t>
            </a:r>
            <a:endParaRPr/>
          </a:p>
        </p:txBody>
      </p:sp>
      <p:sp>
        <p:nvSpPr>
          <p:cNvPr id="755" name="Google Shape;755;p8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56" name="Google Shape;756;p8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0" name="Shape 760"/>
        <p:cNvGrpSpPr/>
        <p:nvPr/>
      </p:nvGrpSpPr>
      <p:grpSpPr>
        <a:xfrm>
          <a:off x="0" y="0"/>
          <a:ext cx="0" cy="0"/>
          <a:chOff x="0" y="0"/>
          <a:chExt cx="0" cy="0"/>
        </a:xfrm>
      </p:grpSpPr>
      <p:sp>
        <p:nvSpPr>
          <p:cNvPr id="761" name="Google Shape;761;p88"/>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2008 saw Google Chrome released, which followed in the footsteps of Firefox — both championing a singular version of JS. 2009 saw the reemergence of ECMA group, rebranding ECMAScript to Version 5.</a:t>
            </a:r>
            <a:endParaRPr>
              <a:solidFill>
                <a:schemeClr val="dk1"/>
              </a:solidFill>
            </a:endParaRPr>
          </a:p>
          <a:p>
            <a:pPr indent="0" lvl="0" marL="0" rtl="0" algn="l">
              <a:lnSpc>
                <a:spcPct val="115000"/>
              </a:lnSpc>
              <a:spcBef>
                <a:spcPts val="2000"/>
              </a:spcBef>
              <a:spcAft>
                <a:spcPts val="2000"/>
              </a:spcAft>
              <a:buNone/>
            </a:pPr>
            <a:r>
              <a:rPr lang="en">
                <a:solidFill>
                  <a:schemeClr val="dk1"/>
                </a:solidFill>
              </a:rPr>
              <a:t>This is when the internet exploded with possibilities (we’re living in the result).</a:t>
            </a:r>
            <a:endParaRPr>
              <a:solidFill>
                <a:schemeClr val="dk1"/>
              </a:solidFill>
            </a:endParaRPr>
          </a:p>
        </p:txBody>
      </p:sp>
      <p:sp>
        <p:nvSpPr>
          <p:cNvPr id="762" name="Google Shape;762;p8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a:t>
            </a:r>
            <a:r>
              <a:rPr lang="en"/>
              <a:t> Standardizes</a:t>
            </a:r>
            <a:endParaRPr/>
          </a:p>
        </p:txBody>
      </p:sp>
      <p:sp>
        <p:nvSpPr>
          <p:cNvPr id="763" name="Google Shape;763;p8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64" name="Google Shape;764;p8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8" name="Shape 768"/>
        <p:cNvGrpSpPr/>
        <p:nvPr/>
      </p:nvGrpSpPr>
      <p:grpSpPr>
        <a:xfrm>
          <a:off x="0" y="0"/>
          <a:ext cx="0" cy="0"/>
          <a:chOff x="0" y="0"/>
          <a:chExt cx="0" cy="0"/>
        </a:xfrm>
      </p:grpSpPr>
      <p:sp>
        <p:nvSpPr>
          <p:cNvPr id="769" name="Google Shape;769;p89"/>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2000"/>
              </a:spcAft>
              <a:buNone/>
            </a:pPr>
            <a:r>
              <a:rPr lang="en">
                <a:solidFill>
                  <a:schemeClr val="dk1"/>
                </a:solidFill>
              </a:rPr>
              <a:t>Now, Mozilla and Chrome pushed a singular version of JS for the first time. It would take Microsoft many years to admit defeat and join the standard, but by around 2013–2014, a common-form of JS would work in every browser (ES5) with the release of the last version of IE (Version 11).</a:t>
            </a:r>
            <a:endParaRPr>
              <a:solidFill>
                <a:schemeClr val="dk1"/>
              </a:solidFill>
            </a:endParaRPr>
          </a:p>
        </p:txBody>
      </p:sp>
      <p:sp>
        <p:nvSpPr>
          <p:cNvPr id="770" name="Google Shape;770;p8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inally, Real JS</a:t>
            </a:r>
            <a:endParaRPr/>
          </a:p>
        </p:txBody>
      </p:sp>
      <p:sp>
        <p:nvSpPr>
          <p:cNvPr id="771" name="Google Shape;771;p8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72" name="Google Shape;772;p8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6" name="Shape 776"/>
        <p:cNvGrpSpPr/>
        <p:nvPr/>
      </p:nvGrpSpPr>
      <p:grpSpPr>
        <a:xfrm>
          <a:off x="0" y="0"/>
          <a:ext cx="0" cy="0"/>
          <a:chOff x="0" y="0"/>
          <a:chExt cx="0" cy="0"/>
        </a:xfrm>
      </p:grpSpPr>
      <p:sp>
        <p:nvSpPr>
          <p:cNvPr id="777" name="Google Shape;777;p90"/>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2015 saw the release of ES6, which was a dramatic expansion of the baseline JS toolkit, and it was taken up</a:t>
            </a:r>
            <a:r>
              <a:rPr lang="en">
                <a:solidFill>
                  <a:schemeClr val="dk1"/>
                </a:solidFill>
              </a:rPr>
              <a:t> rapidly</a:t>
            </a:r>
            <a:r>
              <a:rPr lang="en">
                <a:solidFill>
                  <a:schemeClr val="dk1"/>
                </a:solidFill>
              </a:rPr>
              <a:t> by all browser vendors. </a:t>
            </a:r>
            <a:endParaRPr>
              <a:solidFill>
                <a:schemeClr val="dk1"/>
              </a:solidFill>
            </a:endParaRPr>
          </a:p>
          <a:p>
            <a:pPr indent="0" lvl="0" marL="0" rtl="0" algn="l">
              <a:lnSpc>
                <a:spcPct val="100000"/>
              </a:lnSpc>
              <a:spcBef>
                <a:spcPts val="2000"/>
              </a:spcBef>
              <a:spcAft>
                <a:spcPts val="2000"/>
              </a:spcAft>
              <a:buNone/>
            </a:pPr>
            <a:r>
              <a:rPr lang="en">
                <a:solidFill>
                  <a:schemeClr val="dk1"/>
                </a:solidFill>
              </a:rPr>
              <a:t>There is now a yearly release of JS that adds new features (called ESYYYY — so, like ES</a:t>
            </a:r>
            <a:r>
              <a:rPr lang="en">
                <a:solidFill>
                  <a:schemeClr val="dk1"/>
                </a:solidFill>
              </a:rPr>
              <a:t>2020</a:t>
            </a:r>
            <a:r>
              <a:rPr lang="en">
                <a:solidFill>
                  <a:schemeClr val="dk1"/>
                </a:solidFill>
              </a:rPr>
              <a:t>).</a:t>
            </a:r>
            <a:endParaRPr>
              <a:solidFill>
                <a:schemeClr val="dk1"/>
              </a:solidFill>
            </a:endParaRPr>
          </a:p>
        </p:txBody>
      </p:sp>
      <p:sp>
        <p:nvSpPr>
          <p:cNvPr id="778" name="Google Shape;778;p9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a:t>
            </a:r>
            <a:r>
              <a:rPr lang="en"/>
              <a:t>6+ </a:t>
            </a:r>
            <a:endParaRPr/>
          </a:p>
        </p:txBody>
      </p:sp>
      <p:sp>
        <p:nvSpPr>
          <p:cNvPr id="779" name="Google Shape;779;p9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80" name="Google Shape;780;p9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4" name="Shape 784"/>
        <p:cNvGrpSpPr/>
        <p:nvPr/>
      </p:nvGrpSpPr>
      <p:grpSpPr>
        <a:xfrm>
          <a:off x="0" y="0"/>
          <a:ext cx="0" cy="0"/>
          <a:chOff x="0" y="0"/>
          <a:chExt cx="0" cy="0"/>
        </a:xfrm>
      </p:grpSpPr>
      <p:sp>
        <p:nvSpPr>
          <p:cNvPr id="785" name="Google Shape;785;p9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rowser Share</a:t>
            </a:r>
            <a:endParaRPr/>
          </a:p>
        </p:txBody>
      </p:sp>
      <p:sp>
        <p:nvSpPr>
          <p:cNvPr id="786" name="Google Shape;786;p9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787" name="Google Shape;787;p91"/>
          <p:cNvPicPr preferRelativeResize="0"/>
          <p:nvPr/>
        </p:nvPicPr>
        <p:blipFill>
          <a:blip r:embed="rId3">
            <a:alphaModFix/>
          </a:blip>
          <a:stretch>
            <a:fillRect/>
          </a:stretch>
        </p:blipFill>
        <p:spPr>
          <a:xfrm>
            <a:off x="1267950" y="908350"/>
            <a:ext cx="6608095" cy="3717050"/>
          </a:xfrm>
          <a:prstGeom prst="rect">
            <a:avLst/>
          </a:prstGeom>
          <a:noFill/>
          <a:ln>
            <a:noFill/>
          </a:ln>
        </p:spPr>
      </p:pic>
      <p:sp>
        <p:nvSpPr>
          <p:cNvPr id="788" name="Google Shape;788;p9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2" name="Shape 792"/>
        <p:cNvGrpSpPr/>
        <p:nvPr/>
      </p:nvGrpSpPr>
      <p:grpSpPr>
        <a:xfrm>
          <a:off x="0" y="0"/>
          <a:ext cx="0" cy="0"/>
          <a:chOff x="0" y="0"/>
          <a:chExt cx="0" cy="0"/>
        </a:xfrm>
      </p:grpSpPr>
      <p:sp>
        <p:nvSpPr>
          <p:cNvPr id="793" name="Google Shape;793;p92"/>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It has overcome a ridiculous history.</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All programming languages require code to be compiled before viewing.</a:t>
            </a:r>
            <a:endParaRPr>
              <a:solidFill>
                <a:schemeClr val="dk1"/>
              </a:solidFill>
            </a:endParaRPr>
          </a:p>
          <a:p>
            <a:pPr indent="-342900" lvl="0" marL="457200" rtl="0" algn="l">
              <a:lnSpc>
                <a:spcPct val="100000"/>
              </a:lnSpc>
              <a:spcBef>
                <a:spcPts val="1000"/>
              </a:spcBef>
              <a:spcAft>
                <a:spcPts val="1000"/>
              </a:spcAft>
              <a:buClr>
                <a:schemeClr val="dk1"/>
              </a:buClr>
              <a:buSzPts val="1800"/>
              <a:buChar char="●"/>
            </a:pPr>
            <a:r>
              <a:rPr lang="en">
                <a:solidFill>
                  <a:schemeClr val="dk1"/>
                </a:solidFill>
              </a:rPr>
              <a:t>JavaScript is unique because its compiler is your browser, so you can see your work immediately.</a:t>
            </a:r>
            <a:endParaRPr>
              <a:solidFill>
                <a:schemeClr val="dk1"/>
              </a:solidFill>
            </a:endParaRPr>
          </a:p>
        </p:txBody>
      </p:sp>
      <p:sp>
        <p:nvSpPr>
          <p:cNvPr id="794" name="Google Shape;794;p9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JS Special?</a:t>
            </a:r>
            <a:endParaRPr/>
          </a:p>
        </p:txBody>
      </p:sp>
      <p:sp>
        <p:nvSpPr>
          <p:cNvPr id="795" name="Google Shape;795;p9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96" name="Google Shape;796;p9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idx="4294967295" type="body"/>
          </p:nvPr>
        </p:nvSpPr>
        <p:spPr>
          <a:xfrm>
            <a:off x="457200" y="1249850"/>
            <a:ext cx="52098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Identify the role of JavaScript in front-end web development.</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Access properties of the DOM using JavaScript object syntax.</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Use DOM methods to respond to user actions with event listeners.</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700"/>
              </a:spcAft>
              <a:buNone/>
            </a:pPr>
            <a:r>
              <a:t/>
            </a:r>
            <a:endParaRPr sz="1600">
              <a:solidFill>
                <a:schemeClr val="dk1"/>
              </a:solidFill>
            </a:endParaRPr>
          </a:p>
        </p:txBody>
      </p:sp>
      <p:sp>
        <p:nvSpPr>
          <p:cNvPr id="333" name="Google Shape;333;p40"/>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336" name="Google Shape;336;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 name="Google Shape;337;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idx="1" type="body"/>
          </p:nvPr>
        </p:nvSpPr>
        <p:spPr>
          <a:xfrm>
            <a:off x="457200" y="1143000"/>
            <a:ext cx="4956900" cy="29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Now that we’ve met all three front-end technologies, what exactly does JavaScript do for us? How do HTML, CSS, and JS intersect?</a:t>
            </a:r>
            <a:endParaRPr>
              <a:solidFill>
                <a:schemeClr val="dk1"/>
              </a:solidFill>
            </a:endParaRPr>
          </a:p>
          <a:p>
            <a:pPr indent="0" lvl="0" marL="0" rtl="0" algn="l">
              <a:lnSpc>
                <a:spcPct val="115000"/>
              </a:lnSpc>
              <a:spcBef>
                <a:spcPts val="2000"/>
              </a:spcBef>
              <a:spcAft>
                <a:spcPts val="2000"/>
              </a:spcAft>
              <a:buNone/>
            </a:pPr>
            <a:r>
              <a:rPr lang="en">
                <a:solidFill>
                  <a:schemeClr val="dk1"/>
                </a:solidFill>
              </a:rPr>
              <a:t>Draw a Venn diagram illustrating the roles of each technology and where they intersect.</a:t>
            </a:r>
            <a:endParaRPr>
              <a:solidFill>
                <a:schemeClr val="dk1"/>
              </a:solidFill>
            </a:endParaRPr>
          </a:p>
        </p:txBody>
      </p:sp>
      <p:sp>
        <p:nvSpPr>
          <p:cNvPr id="343" name="Google Shape;343;p4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JS?</a:t>
            </a:r>
            <a:endParaRPr/>
          </a:p>
        </p:txBody>
      </p:sp>
      <p:sp>
        <p:nvSpPr>
          <p:cNvPr id="344" name="Google Shape;344;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45" name="Google Shape;345;p4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pic>
        <p:nvPicPr>
          <p:cNvPr id="346" name="Google Shape;346;p41"/>
          <p:cNvPicPr preferRelativeResize="0"/>
          <p:nvPr/>
        </p:nvPicPr>
        <p:blipFill>
          <a:blip r:embed="rId3">
            <a:alphaModFix/>
          </a:blip>
          <a:stretch>
            <a:fillRect/>
          </a:stretch>
        </p:blipFill>
        <p:spPr>
          <a:xfrm>
            <a:off x="5353400" y="1045838"/>
            <a:ext cx="3212700" cy="321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0" name="Shape 350"/>
        <p:cNvGrpSpPr/>
        <p:nvPr/>
      </p:nvGrpSpPr>
      <p:grpSpPr>
        <a:xfrm>
          <a:off x="0" y="0"/>
          <a:ext cx="0" cy="0"/>
          <a:chOff x="0" y="0"/>
          <a:chExt cx="0" cy="0"/>
        </a:xfrm>
      </p:grpSpPr>
      <p:sp>
        <p:nvSpPr>
          <p:cNvPr id="351" name="Google Shape;351;p42"/>
          <p:cNvSpPr txBox="1"/>
          <p:nvPr>
            <p:ph idx="4294967295" type="body"/>
          </p:nvPr>
        </p:nvSpPr>
        <p:spPr>
          <a:xfrm>
            <a:off x="457200" y="1083850"/>
            <a:ext cx="4639800" cy="3109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Responds to user actions, called </a:t>
            </a:r>
            <a:r>
              <a:rPr b="1" lang="en">
                <a:solidFill>
                  <a:schemeClr val="dk1"/>
                </a:solidFill>
                <a:highlight>
                  <a:schemeClr val="accent2"/>
                </a:highlight>
              </a:rPr>
              <a:t>events</a:t>
            </a:r>
            <a:r>
              <a:rPr lang="en">
                <a:solidFill>
                  <a:schemeClr val="dk1"/>
                </a:solidFill>
              </a:rPr>
              <a:t>, to change the HTML content/</a:t>
            </a:r>
            <a:br>
              <a:rPr lang="en">
                <a:solidFill>
                  <a:schemeClr val="dk1"/>
                </a:solidFill>
              </a:rPr>
            </a:br>
            <a:r>
              <a:rPr lang="en">
                <a:solidFill>
                  <a:schemeClr val="dk1"/>
                </a:solidFill>
              </a:rPr>
              <a:t>CSS styles of a webpage.</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Loads data from and sends data to servers, databases, and other websites.</a:t>
            </a:r>
            <a:endParaRPr>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a:solidFill>
                  <a:schemeClr val="dk1"/>
                </a:solidFill>
              </a:rPr>
              <a:t>Programs complex instruction sets like algorithms, machine learning, </a:t>
            </a:r>
            <a:br>
              <a:rPr lang="en">
                <a:solidFill>
                  <a:schemeClr val="dk1"/>
                </a:solidFill>
              </a:rPr>
            </a:br>
            <a:r>
              <a:rPr lang="en">
                <a:solidFill>
                  <a:schemeClr val="dk1"/>
                </a:solidFill>
              </a:rPr>
              <a:t>crypto, etc.</a:t>
            </a:r>
            <a:endParaRPr>
              <a:solidFill>
                <a:schemeClr val="dk1"/>
              </a:solidFill>
            </a:endParaRPr>
          </a:p>
        </p:txBody>
      </p:sp>
      <p:sp>
        <p:nvSpPr>
          <p:cNvPr id="352" name="Google Shape;352;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JavaScript Do?</a:t>
            </a:r>
            <a:endParaRPr/>
          </a:p>
        </p:txBody>
      </p:sp>
      <p:sp>
        <p:nvSpPr>
          <p:cNvPr id="353" name="Google Shape;353;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54" name="Google Shape;354;p42"/>
          <p:cNvPicPr preferRelativeResize="0"/>
          <p:nvPr/>
        </p:nvPicPr>
        <p:blipFill>
          <a:blip r:embed="rId3">
            <a:alphaModFix/>
          </a:blip>
          <a:stretch>
            <a:fillRect/>
          </a:stretch>
        </p:blipFill>
        <p:spPr>
          <a:xfrm>
            <a:off x="5585925" y="1127025"/>
            <a:ext cx="2902402" cy="2889451"/>
          </a:xfrm>
          <a:prstGeom prst="rect">
            <a:avLst/>
          </a:prstGeom>
          <a:noFill/>
          <a:ln>
            <a:noFill/>
          </a:ln>
        </p:spPr>
      </p:pic>
      <p:sp>
        <p:nvSpPr>
          <p:cNvPr id="355" name="Google Shape;355;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Conditionals</a:t>
            </a:r>
            <a:endParaRPr/>
          </a:p>
        </p:txBody>
      </p:sp>
      <p:sp>
        <p:nvSpPr>
          <p:cNvPr id="361" name="Google Shape;361;p4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