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Inconsolata"/>
      <p:regular r:id="rId27"/>
      <p:bold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orient="horz" pos="2914">
          <p15:clr>
            <a:srgbClr val="9AA0A6"/>
          </p15:clr>
        </p15:guide>
        <p15:guide id="3" pos="130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735">
          <p15:clr>
            <a:srgbClr val="9AA0A6"/>
          </p15:clr>
        </p15:guide>
        <p15:guide id="6" orient="horz" pos="2571">
          <p15:clr>
            <a:srgbClr val="9AA0A6"/>
          </p15:clr>
        </p15:guide>
        <p15:guide id="7" pos="3211">
          <p15:clr>
            <a:srgbClr val="9AA0A6"/>
          </p15:clr>
        </p15:guide>
        <p15:guide id="8" pos="4709">
          <p15:clr>
            <a:srgbClr val="9AA0A6"/>
          </p15:clr>
        </p15:guide>
        <p15:guide id="9" orient="horz" pos="5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50C8EE-C47A-4081-989B-EE6D678E92EB}">
  <a:tblStyle styleId="{1850C8EE-C47A-4081-989B-EE6D678E92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2914" orient="horz"/>
        <p:guide pos="130"/>
        <p:guide pos="5649"/>
        <p:guide pos="735" orient="horz"/>
        <p:guide pos="2571" orient="horz"/>
        <p:guide pos="3211"/>
        <p:guide pos="4709"/>
        <p:guide pos="5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Inconsolata-bold.fntdata"/><Relationship Id="rId27" Type="http://schemas.openxmlformats.org/officeDocument/2006/relationships/font" Target="fonts/Inconsolat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18e5f5af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18e5f5af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walk the students through this, you’ll need to introduce parseFloat and parseInt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7295d171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7295d17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walk the students through this, you’ll need to introduce parseFloat and parseInt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3884c58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3884c58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walk the students through this, you’ll need to introduce parseFloat and parseInt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7295d17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f7295d17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fb9d20886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fb9d20886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fb9d20886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fb9d20886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Open DevTools and type in the word “document” to see what’s returned.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3848b0dd_0_3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DURATION</a:t>
            </a:r>
            <a:r>
              <a:rPr lang="en" sz="1100">
                <a:solidFill>
                  <a:schemeClr val="dk1"/>
                </a:solidFill>
              </a:rPr>
              <a:t>: 1 minute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TEACHING TIPS: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Learning objectives help frame the lesson and give students an idea of what to expect and focus 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Explain to students how this lesson fits into the overall course to help them make connections with content from other lessons.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01" name="Google Shape;301;g6d3848b0dd_0_382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18e5f5a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18e5f5a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7295d17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7295d17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There’s a lot about GitHub that will be confusing at first. Demonstrating each of these steps and writing them on the board in sequence as a “cheat sheet” should be very helpful.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7295d1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7295d1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18e5f5a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18e5f5a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Open DevTools and type in the word “document” to see what’s returned.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7295d17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7295d17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Open DevTools and type in the word “document” to see what’s returned.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7295d17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7295d17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Open DevTools and type in the word “document” to see what’s returned.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7295d17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7295d17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drive/folders/1fGLFWb_ZEB291tRbNZ6ZDrTYSyoi9i5J?usp=sharing" TargetMode="External"/><Relationship Id="rId4" Type="http://schemas.openxmlformats.org/officeDocument/2006/relationships/hyperlink" Target="https://drive.google.com/drive/folders/1fGLFWb_ZEB291tRbNZ6ZDrTYSyoi9i5J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VtsGekb-unsIoDN3ZW1kGQudDAMCxpqc?usp=sharing" TargetMode="External"/><Relationship Id="rId4" Type="http://schemas.openxmlformats.org/officeDocument/2006/relationships/hyperlink" Target="https://drive.google.com/drive/folders/1BiOIWRASjoiBX59ki8rpznrvlSzvM_mx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Continued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 Swings</a:t>
            </a:r>
            <a:endParaRPr/>
          </a:p>
        </p:txBody>
      </p:sp>
      <p:sp>
        <p:nvSpPr>
          <p:cNvPr id="367" name="Google Shape;367;p44"/>
          <p:cNvSpPr txBox="1"/>
          <p:nvPr>
            <p:ph idx="1" type="body"/>
          </p:nvPr>
        </p:nvSpPr>
        <p:spPr>
          <a:xfrm>
            <a:off x="457200" y="1143000"/>
            <a:ext cx="8229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make a digital mood-ring. For each of the words input, change the display to excited, happy, or bad.</a:t>
            </a:r>
            <a:endParaRPr/>
          </a:p>
        </p:txBody>
      </p:sp>
      <p:sp>
        <p:nvSpPr>
          <p:cNvPr id="368" name="Google Shape;368;p44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9" name="Google Shape;369;p4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4"/>
          <p:cNvSpPr/>
          <p:nvPr/>
        </p:nvSpPr>
        <p:spPr>
          <a:xfrm>
            <a:off x="7532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https://drive.google.com/drive/folders/1fGLFWb_ZEB291tRbNZ6ZDrTYSyoi9i5J?usp=sharing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44"/>
          <p:cNvSpPr/>
          <p:nvPr/>
        </p:nvSpPr>
        <p:spPr>
          <a:xfrm>
            <a:off x="4238688" y="28793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4"/>
          <p:cNvSpPr/>
          <p:nvPr/>
        </p:nvSpPr>
        <p:spPr>
          <a:xfrm>
            <a:off x="52195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https://drive.google.com/drive/folders/1fGLFWb_ZEB291tRbNZ6ZDrTYSyoi9i5J?usp=sharing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Paper Scissors</a:t>
            </a:r>
            <a:endParaRPr/>
          </a:p>
        </p:txBody>
      </p: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457200" y="1143000"/>
            <a:ext cx="8229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we introduced programming, we created the logic to play rock, paper, scissors.  Let’s turn it into code!</a:t>
            </a:r>
            <a:endParaRPr/>
          </a:p>
        </p:txBody>
      </p:sp>
      <p:sp>
        <p:nvSpPr>
          <p:cNvPr id="380" name="Google Shape;380;p4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81" name="Google Shape;381;p4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4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5"/>
          <p:cNvSpPr/>
          <p:nvPr/>
        </p:nvSpPr>
        <p:spPr>
          <a:xfrm>
            <a:off x="7532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https://drive.google.com/drive/folders/1VtsGekb-unsIoDN3ZW1kGQudDAMCxpqc?usp=sharing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45"/>
          <p:cNvSpPr/>
          <p:nvPr/>
        </p:nvSpPr>
        <p:spPr>
          <a:xfrm>
            <a:off x="4238688" y="28793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5"/>
          <p:cNvSpPr/>
          <p:nvPr/>
        </p:nvSpPr>
        <p:spPr>
          <a:xfrm>
            <a:off x="52195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https://drive.google.com/drive/folders/1BiOIWRASjoiBX59ki8rpznrvlSzvM_mx?usp=sharing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Enrichment: Conjunction Function</a:t>
            </a:r>
            <a:endParaRPr/>
          </a:p>
        </p:txBody>
      </p:sp>
      <p:sp>
        <p:nvSpPr>
          <p:cNvPr id="391" name="Google Shape;391;p46"/>
          <p:cNvSpPr txBox="1"/>
          <p:nvPr>
            <p:ph idx="1" type="body"/>
          </p:nvPr>
        </p:nvSpPr>
        <p:spPr>
          <a:xfrm>
            <a:off x="457200" y="1143000"/>
            <a:ext cx="8229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Enrichment Exercise! Check to see if a conjunction is available and then log it. </a:t>
            </a:r>
            <a:endParaRPr/>
          </a:p>
        </p:txBody>
      </p:sp>
      <p:sp>
        <p:nvSpPr>
          <p:cNvPr id="392" name="Google Shape;392;p4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93" name="Google Shape;393;p4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4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6"/>
          <p:cNvSpPr/>
          <p:nvPr/>
        </p:nvSpPr>
        <p:spPr>
          <a:xfrm>
            <a:off x="7532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https://drive.google.com/drive/folders/1pDwISv59ineaoY-XWs7rPOAv5dHTMtB4?usp=sharing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6" name="Google Shape;396;p46"/>
          <p:cNvSpPr/>
          <p:nvPr/>
        </p:nvSpPr>
        <p:spPr>
          <a:xfrm>
            <a:off x="4238688" y="28793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6"/>
          <p:cNvSpPr/>
          <p:nvPr/>
        </p:nvSpPr>
        <p:spPr>
          <a:xfrm>
            <a:off x="52195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https://drive.google.com/drive/folders/1pDwISv59ineaoY-XWs7rPOAv5dHTMtB4?usp=sharing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Projects</a:t>
            </a:r>
            <a:endParaRPr/>
          </a:p>
        </p:txBody>
      </p:sp>
      <p:sp>
        <p:nvSpPr>
          <p:cNvPr id="403" name="Google Shape;403;p4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409" name="Google Shape;409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10" name="Google Shape;410;p48"/>
          <p:cNvSpPr txBox="1"/>
          <p:nvPr/>
        </p:nvSpPr>
        <p:spPr>
          <a:xfrm>
            <a:off x="3775825" y="3398325"/>
            <a:ext cx="33357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p48"/>
          <p:cNvSpPr txBox="1"/>
          <p:nvPr/>
        </p:nvSpPr>
        <p:spPr>
          <a:xfrm>
            <a:off x="676950" y="2060425"/>
            <a:ext cx="24267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Demonstrate a solid understanding of appropriate HTML tag use.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p48"/>
          <p:cNvSpPr txBox="1"/>
          <p:nvPr/>
        </p:nvSpPr>
        <p:spPr>
          <a:xfrm>
            <a:off x="6256650" y="2060425"/>
            <a:ext cx="22104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 page must have at least some interactive element that requires JavaScript to demonstrate mastery of the subject.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48"/>
          <p:cNvSpPr txBox="1"/>
          <p:nvPr/>
        </p:nvSpPr>
        <p:spPr>
          <a:xfrm>
            <a:off x="3466800" y="2060425"/>
            <a:ext cx="22104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Create relevant layouts and efficient styling.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48"/>
          <p:cNvSpPr/>
          <p:nvPr/>
        </p:nvSpPr>
        <p:spPr>
          <a:xfrm>
            <a:off x="676950" y="1299725"/>
            <a:ext cx="2210400" cy="5727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48"/>
          <p:cNvSpPr/>
          <p:nvPr/>
        </p:nvSpPr>
        <p:spPr>
          <a:xfrm>
            <a:off x="3466806" y="1299725"/>
            <a:ext cx="2210400" cy="5727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p48"/>
          <p:cNvSpPr/>
          <p:nvPr/>
        </p:nvSpPr>
        <p:spPr>
          <a:xfrm>
            <a:off x="6256653" y="1299725"/>
            <a:ext cx="2210400" cy="5727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7" name="Google Shape;417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>
            <p:ph idx="4294967295" type="body"/>
          </p:nvPr>
        </p:nvSpPr>
        <p:spPr>
          <a:xfrm>
            <a:off x="457200" y="1111375"/>
            <a:ext cx="46398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Plan out the content of your project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Break your project into discrete page templates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 wireframe for each template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Note: Wireframes should be low-fidelity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05 - Final Project Wireframes</a:t>
            </a:r>
            <a:endParaRPr/>
          </a:p>
        </p:txBody>
      </p:sp>
      <p:sp>
        <p:nvSpPr>
          <p:cNvPr id="424" name="Google Shape;424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25" name="Google Shape;4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575" y="491425"/>
            <a:ext cx="3351949" cy="3351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4294967295" type="body"/>
          </p:nvPr>
        </p:nvSpPr>
        <p:spPr>
          <a:xfrm>
            <a:off x="457200" y="1249850"/>
            <a:ext cx="52098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Apply our knowledge of functions and DOM manipulation.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Practice using DOM methods to respond to user actions with event listeners.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Review git and prepare for our final project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Git</a:t>
            </a:r>
            <a:endParaRPr/>
          </a:p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</a:t>
            </a:r>
            <a:endParaRPr/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321" name="Google Shape;321;p38"/>
          <p:cNvGraphicFramePr/>
          <p:nvPr/>
        </p:nvGraphicFramePr>
        <p:xfrm>
          <a:off x="522925" y="10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{1850C8EE-C47A-4081-989B-EE6D678E92EB}</a:tableStyleId>
              </a:tblPr>
              <a:tblGrid>
                <a:gridCol w="1454100"/>
                <a:gridCol w="6359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Explanation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init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Creates a repository in the current directory (folder).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add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Stages the specified files to prepare them for a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commit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commit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Saves the current state of the repository.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push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Sends local repository contents to a remote repository.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clone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Downloads a remote repository onto your local machine.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pull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Syncs one version of a repository with another.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Pieces of JavaScript</a:t>
            </a:r>
            <a:endParaRPr/>
          </a:p>
        </p:txBody>
      </p:sp>
      <p:sp>
        <p:nvSpPr>
          <p:cNvPr id="328" name="Google Shape;328;p3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4294967295" type="body"/>
          </p:nvPr>
        </p:nvSpPr>
        <p:spPr>
          <a:xfrm>
            <a:off x="457200" y="1111375"/>
            <a:ext cx="46398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Math.random() creates a random number between 0 and 1.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334" name="Google Shape;334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Randomness</a:t>
            </a:r>
            <a:endParaRPr/>
          </a:p>
        </p:txBody>
      </p:sp>
      <p:sp>
        <p:nvSpPr>
          <p:cNvPr id="335" name="Google Shape;335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 txBox="1"/>
          <p:nvPr>
            <p:ph idx="4294967295" type="body"/>
          </p:nvPr>
        </p:nvSpPr>
        <p:spPr>
          <a:xfrm>
            <a:off x="2287100" y="2763275"/>
            <a:ext cx="59766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Methods: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l</a:t>
            </a:r>
            <a:r>
              <a:rPr lang="en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et random = Math.random();</a:t>
            </a:r>
            <a:endParaRPr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idx="4294967295" type="body"/>
          </p:nvPr>
        </p:nvSpPr>
        <p:spPr>
          <a:xfrm>
            <a:off x="457200" y="1111375"/>
            <a:ext cx="46398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Before comparing strings, it’s often necessary to </a:t>
            </a:r>
            <a:r>
              <a:rPr lang="en">
                <a:solidFill>
                  <a:schemeClr val="dk1"/>
                </a:solidFill>
              </a:rPr>
              <a:t>clean and standardizes them.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343" name="Google Shape;343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Strings for Comparison</a:t>
            </a:r>
            <a:endParaRPr/>
          </a:p>
        </p:txBody>
      </p:sp>
      <p:sp>
        <p:nvSpPr>
          <p:cNvPr id="344" name="Google Shape;344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1"/>
          <p:cNvSpPr txBox="1"/>
          <p:nvPr>
            <p:ph idx="4294967295" type="body"/>
          </p:nvPr>
        </p:nvSpPr>
        <p:spPr>
          <a:xfrm>
            <a:off x="2447150" y="2336575"/>
            <a:ext cx="58404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Methods: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toLowerCase()	</a:t>
            </a:r>
            <a:r>
              <a:rPr lang="en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// converts to lowercase</a:t>
            </a:r>
            <a:b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toUpperCase()	</a:t>
            </a:r>
            <a:r>
              <a:rPr lang="en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// converts to uppercase</a:t>
            </a:r>
            <a:br>
              <a:rPr lang="en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trim()			</a:t>
            </a:r>
            <a:r>
              <a:rPr lang="en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// Removes spaces at start or end</a:t>
            </a:r>
            <a:endParaRPr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idx="4294967295" type="body"/>
          </p:nvPr>
        </p:nvSpPr>
        <p:spPr>
          <a:xfrm>
            <a:off x="457200" y="1111375"/>
            <a:ext cx="46398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you click on a link or submit a form the browser has a default action.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if we don’t want the default?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and Preventing It</a:t>
            </a:r>
            <a:endParaRPr/>
          </a:p>
        </p:txBody>
      </p:sp>
      <p:sp>
        <p:nvSpPr>
          <p:cNvPr id="353" name="Google Shape;353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"/>
          <p:cNvSpPr txBox="1"/>
          <p:nvPr>
            <p:ph idx="4294967295" type="body"/>
          </p:nvPr>
        </p:nvSpPr>
        <p:spPr>
          <a:xfrm>
            <a:off x="2862675" y="2571775"/>
            <a:ext cx="54249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Stopping Default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addEventListener('click',function(e){</a:t>
            </a:r>
            <a:endParaRPr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   e.preventDefault();</a:t>
            </a:r>
            <a:endParaRPr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Inconsolata"/>
                <a:ea typeface="Inconsolata"/>
                <a:cs typeface="Inconsolata"/>
                <a:sym typeface="Inconsolata"/>
              </a:rPr>
            </a:br>
            <a:endParaRPr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Alongs</a:t>
            </a:r>
            <a:endParaRPr/>
          </a:p>
        </p:txBody>
      </p:sp>
      <p:sp>
        <p:nvSpPr>
          <p:cNvPr id="361" name="Google Shape;361;p43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