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3" r:id="rId5"/>
    <p:sldMasterId id="214748371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embeddedFontLst>
    <p:embeddedFont>
      <p:font typeface="Proxima Nova"/>
      <p:regular r:id="rId40"/>
      <p:bold r:id="rId41"/>
      <p:italic r:id="rId42"/>
      <p:boldItalic r:id="rId43"/>
    </p:embeddedFont>
    <p:embeddedFont>
      <p:font typeface="Inconsolata"/>
      <p:regular r:id="rId44"/>
      <p:bold r:id="rId45"/>
    </p:embeddedFont>
    <p:embeddedFont>
      <p:font typeface="Oswal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572">
          <p15:clr>
            <a:srgbClr val="9AA0A6"/>
          </p15:clr>
        </p15:guide>
        <p15:guide id="6" orient="horz" pos="735">
          <p15:clr>
            <a:srgbClr val="9AA0A6"/>
          </p15:clr>
        </p15:guide>
        <p15:guide id="7" orient="horz" pos="2573">
          <p15:clr>
            <a:srgbClr val="9AA0A6"/>
          </p15:clr>
        </p15:guide>
        <p15:guide id="8" pos="321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AAF583-1C28-414A-8A83-B81C21B3F515}">
  <a:tblStyle styleId="{C9AAF583-1C28-414A-8A83-B81C21B3F5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2914" orient="horz"/>
        <p:guide pos="130"/>
        <p:guide pos="5649"/>
        <p:guide pos="572" orient="horz"/>
        <p:guide pos="735" orient="horz"/>
        <p:guide pos="2573" orient="horz"/>
        <p:guide pos="3211"/>
        <p:guide pos="470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20" Type="http://schemas.openxmlformats.org/officeDocument/2006/relationships/slide" Target="slides/slide13.xml"/><Relationship Id="rId42" Type="http://schemas.openxmlformats.org/officeDocument/2006/relationships/font" Target="fonts/ProximaNova-italic.fntdata"/><Relationship Id="rId41" Type="http://schemas.openxmlformats.org/officeDocument/2006/relationships/font" Target="fonts/ProximaNova-bold.fntdata"/><Relationship Id="rId22" Type="http://schemas.openxmlformats.org/officeDocument/2006/relationships/slide" Target="slides/slide15.xml"/><Relationship Id="rId44" Type="http://schemas.openxmlformats.org/officeDocument/2006/relationships/font" Target="fonts/Inconsolata-regular.fntdata"/><Relationship Id="rId21" Type="http://schemas.openxmlformats.org/officeDocument/2006/relationships/slide" Target="slides/slide14.xml"/><Relationship Id="rId43" Type="http://schemas.openxmlformats.org/officeDocument/2006/relationships/font" Target="fonts/ProximaNova-boldItalic.fntdata"/><Relationship Id="rId24" Type="http://schemas.openxmlformats.org/officeDocument/2006/relationships/slide" Target="slides/slide17.xml"/><Relationship Id="rId46" Type="http://schemas.openxmlformats.org/officeDocument/2006/relationships/font" Target="fonts/Oswald-regular.fntdata"/><Relationship Id="rId23" Type="http://schemas.openxmlformats.org/officeDocument/2006/relationships/slide" Target="slides/slide16.xml"/><Relationship Id="rId45" Type="http://schemas.openxmlformats.org/officeDocument/2006/relationships/font" Target="fonts/Inconsolat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Oswald-bold.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jkeohan/pen/rgYddb?editors=0110" TargetMode="External"/><Relationship Id="rId3" Type="http://schemas.openxmlformats.org/officeDocument/2006/relationships/hyperlink" Target="https://codepen.io/jkeohan/pen/eaerJY"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14731049/visibilityhidden-vs-displaynone-vs-opacity0/34529598#34529598"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cssref/css3_pr_mediaquery.asp" TargetMode="External"/><Relationship Id="rId3" Type="http://schemas.openxmlformats.org/officeDocument/2006/relationships/hyperlink" Target="https://generalassemb.ly/" TargetMode="External"/><Relationship Id="rId4" Type="http://schemas.openxmlformats.org/officeDocument/2006/relationships/hyperlink" Target="http://ami.responsivedesign.i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fafe74430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fafe74430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rgbClr val="FFFF00"/>
                </a:highlight>
              </a:rPr>
              <a:t>TEACHING TIPS:</a:t>
            </a:r>
            <a:endParaRPr b="1">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t/>
            </a:r>
            <a:endParaRPr b="1">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Students almost never struggle with this. I’d just comment that most people leave out type now, because everything registers as a screen. (Although </a:t>
            </a:r>
            <a:r>
              <a:rPr b="1" lang="en">
                <a:solidFill>
                  <a:schemeClr val="dk1"/>
                </a:solidFill>
                <a:highlight>
                  <a:srgbClr val="FFFF00"/>
                </a:highlight>
                <a:latin typeface="Courier New"/>
                <a:ea typeface="Courier New"/>
                <a:cs typeface="Courier New"/>
                <a:sym typeface="Courier New"/>
              </a:rPr>
              <a:t>speech</a:t>
            </a:r>
            <a:r>
              <a:rPr lang="en">
                <a:solidFill>
                  <a:schemeClr val="dk1"/>
                </a:solidFill>
                <a:highlight>
                  <a:srgbClr val="FFFF00"/>
                </a:highlight>
              </a:rPr>
              <a:t> was just added; it might be interesting to show some accessible examples, if anyone knows of one.)</a:t>
            </a:r>
            <a:endParaRPr>
              <a:solidFill>
                <a:schemeClr val="dk1"/>
              </a:solidFill>
              <a:highlight>
                <a:srgbClr val="FFFF00"/>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fafe74430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fafe74430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fafe7443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fafe7443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73cfcc3f91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73cfcc3f91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73cfcc3f91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cfcc3f91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73cfcc3f91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73cfcc3f91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73cfcc3f91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73cfcc3f91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00"/>
                </a:highlight>
              </a:rPr>
              <a:t>TALKING POINTS:</a:t>
            </a:r>
            <a:endParaRPr b="1">
              <a:solidFill>
                <a:schemeClr val="dk1"/>
              </a:solidFill>
              <a:highlight>
                <a:srgbClr val="FFFF00"/>
              </a:highlight>
            </a:endParaRPr>
          </a:p>
          <a:p>
            <a:pPr indent="0" lvl="0" marL="0" rtl="0" algn="l">
              <a:spcBef>
                <a:spcPts val="0"/>
              </a:spcBef>
              <a:spcAft>
                <a:spcPts val="0"/>
              </a:spcAft>
              <a:buNone/>
            </a:pPr>
            <a:r>
              <a:t/>
            </a:r>
            <a:endParaRPr b="1">
              <a:solidFill>
                <a:schemeClr val="dk1"/>
              </a:solidFill>
              <a:highlight>
                <a:srgbClr val="FFFF00"/>
              </a:highlight>
            </a:endParaRPr>
          </a:p>
          <a:p>
            <a:pPr indent="-298450" lvl="0" marL="457200" rtl="0" algn="l">
              <a:spcBef>
                <a:spcPts val="0"/>
              </a:spcBef>
              <a:spcAft>
                <a:spcPts val="0"/>
              </a:spcAft>
              <a:buSzPts val="1100"/>
              <a:buChar char="●"/>
            </a:pPr>
            <a:r>
              <a:rPr lang="en">
                <a:solidFill>
                  <a:schemeClr val="dk1"/>
                </a:solidFill>
                <a:highlight>
                  <a:srgbClr val="FFFF00"/>
                </a:highlight>
              </a:rPr>
              <a:t>Transitions can also occur on elements nested within the button as the element itself and are often used for overlays: </a:t>
            </a:r>
            <a:r>
              <a:rPr lang="en">
                <a:solidFill>
                  <a:schemeClr val="dk1"/>
                </a:solidFill>
              </a:rPr>
              <a:t>  </a:t>
            </a:r>
            <a:r>
              <a:rPr lang="en" u="sng">
                <a:solidFill>
                  <a:srgbClr val="1155CC"/>
                </a:solidFill>
                <a:hlinkClick r:id="rId2">
                  <a:extLst>
                    <a:ext uri="{A12FA001-AC4F-418D-AE19-62706E023703}">
                      <ahyp:hlinkClr val="tx"/>
                    </a:ext>
                  </a:extLst>
                </a:hlinkClick>
              </a:rPr>
              <a:t>https://codepen.io/jkeohan/pen/rgYddb</a:t>
            </a:r>
            <a:endParaRPr>
              <a:solidFill>
                <a:schemeClr val="dk1"/>
              </a:solidFill>
              <a:highlight>
                <a:srgbClr val="FFFF00"/>
              </a:highlight>
            </a:endParaRPr>
          </a:p>
          <a:p>
            <a:pPr indent="-298450" lvl="0" marL="457200" rtl="0" algn="l">
              <a:spcBef>
                <a:spcPts val="0"/>
              </a:spcBef>
              <a:spcAft>
                <a:spcPts val="0"/>
              </a:spcAft>
              <a:buSzPts val="1100"/>
              <a:buChar char="●"/>
            </a:pPr>
            <a:r>
              <a:rPr lang="en">
                <a:solidFill>
                  <a:schemeClr val="dk1"/>
                </a:solidFill>
                <a:highlight>
                  <a:srgbClr val="FFFF00"/>
                </a:highlight>
              </a:rPr>
              <a:t>Another use case is an animated hamburger menu: </a:t>
            </a:r>
            <a:r>
              <a:rPr lang="en" u="sng">
                <a:solidFill>
                  <a:schemeClr val="hlink"/>
                </a:solidFill>
                <a:hlinkClick r:id="rId3"/>
              </a:rPr>
              <a:t>https://codepen.io/jkeohan/pen/eaerJY</a:t>
            </a:r>
            <a:endParaRPr b="1">
              <a:solidFill>
                <a:schemeClr val="dk1"/>
              </a:solidFill>
              <a:highlight>
                <a:srgbClr val="FFFF00"/>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73cfcc3f91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73cfcc3f91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&lt;aside&gt; tag generally notes non-linear content and, as popups/modals and such are animated in and out of the regular content flow, they are semantically “aside” from the regular content.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73cfcc3f91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3cfcc3f91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Source</a:t>
            </a:r>
            <a:r>
              <a:rPr lang="en">
                <a:solidFill>
                  <a:schemeClr val="dk1"/>
                </a:solidFill>
              </a:rPr>
              <a:t>: </a:t>
            </a:r>
            <a:r>
              <a:rPr lang="en" u="sng">
                <a:solidFill>
                  <a:schemeClr val="hlink"/>
                </a:solidFill>
                <a:hlinkClick r:id="rId2"/>
              </a:rPr>
              <a:t>https://stackoverflow.com/questions/14731049/visibilityhidden-vs-displaynone-vs-opacity0/34529598#34529598</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might want to show them the Stack Overflow source of this table as a lesson in researching different options for doing the same thing. You can read documentation but often you can google the question you have, find a SO, and read through it for sensible answers and upvotes.</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73cfcc3f91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73cfcc3f91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8a3979d7f_7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8a3979d7f_7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73cfcc3f91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3cfcc3f91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73cfcc3f91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73cfcc3f91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73cfcc3f91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73cfcc3f91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73cfcc3f91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73cfcc3f91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either define each property individually or do it all in one shorthand statement. It can be tricky to remember the order of the properties in the shorthand version, but keep in mind that all of this knowledge is a short Google search away once you know the concept!</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73cfcc3f91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73cfcc3f91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73cfcc3f91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73cfcc3f91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73cfcc3f91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73cfcc3f91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6c94fa1bfb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6c94fa1bfb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73cfcc3f91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73cfcc3f91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the most dynamic applications, the front-end is really just a projection of the application state, giving the user enough interface to read and modify the data powering the application. State is the truth behind an application, and the UI is a representation of that truth.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Feel free to get philosophical about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3cfcc3f91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3cfcc3f91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c94fa1b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c94fa1b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3cfcc3f91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3cfcc3f91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73cfcc3f91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73cfcc3f91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47ab14f3b6_0_38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594" name="Google Shape;594;g47ab14f3b6_0_382: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6c94fa1bfb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6c94fa1bfb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fafe7443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fafe7443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fafe74430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fafe74430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fafe74430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fafe7443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00"/>
                </a:highlight>
              </a:rPr>
              <a:t>Source: </a:t>
            </a:r>
            <a:r>
              <a:rPr lang="en" u="sng">
                <a:solidFill>
                  <a:schemeClr val="hlink"/>
                </a:solidFill>
                <a:highlight>
                  <a:srgbClr val="FFFF00"/>
                </a:highlight>
                <a:hlinkClick r:id="rId2"/>
              </a:rPr>
              <a:t>W3School: @media Rule</a:t>
            </a:r>
            <a:endParaRPr b="1">
              <a:solidFill>
                <a:schemeClr val="dk1"/>
              </a:solidFill>
              <a:highlight>
                <a:srgbClr val="FFFF00"/>
              </a:highlight>
            </a:endParaRPr>
          </a:p>
          <a:p>
            <a:pPr indent="0" lvl="0" marL="0" rtl="0" algn="l">
              <a:spcBef>
                <a:spcPts val="0"/>
              </a:spcBef>
              <a:spcAft>
                <a:spcPts val="0"/>
              </a:spcAft>
              <a:buNone/>
            </a:pPr>
            <a:r>
              <a:t/>
            </a:r>
            <a:endParaRPr b="1">
              <a:solidFill>
                <a:schemeClr val="dk1"/>
              </a:solidFill>
              <a:highlight>
                <a:srgbClr val="FFFF00"/>
              </a:highlight>
            </a:endParaRPr>
          </a:p>
          <a:p>
            <a:pPr indent="0" lvl="0" marL="0" rtl="0" algn="l">
              <a:spcBef>
                <a:spcPts val="0"/>
              </a:spcBef>
              <a:spcAft>
                <a:spcPts val="0"/>
              </a:spcAft>
              <a:buNone/>
            </a:pPr>
            <a:r>
              <a:rPr b="1" lang="en">
                <a:solidFill>
                  <a:schemeClr val="dk1"/>
                </a:solidFill>
                <a:highlight>
                  <a:srgbClr val="FFFF00"/>
                </a:highlight>
              </a:rPr>
              <a:t>TEACHING TIPS:</a:t>
            </a:r>
            <a:endParaRPr b="1">
              <a:solidFill>
                <a:schemeClr val="dk1"/>
              </a:solidFill>
              <a:highlight>
                <a:srgbClr val="FFFF00"/>
              </a:highlight>
            </a:endParaRPr>
          </a:p>
          <a:p>
            <a:pPr indent="0" lvl="0" marL="0" rtl="0" algn="l">
              <a:spcBef>
                <a:spcPts val="0"/>
              </a:spcBef>
              <a:spcAft>
                <a:spcPts val="0"/>
              </a:spcAft>
              <a:buNone/>
            </a:pPr>
            <a:r>
              <a:t/>
            </a:r>
            <a:endParaRPr b="1">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As you walk through this, you might have to draw out some different example devices and outputs on the whiteboard.</a:t>
            </a:r>
            <a:endParaRPr>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A good example to view in DevTools is the H1 on the </a:t>
            </a:r>
            <a:r>
              <a:rPr lang="en" u="sng">
                <a:solidFill>
                  <a:schemeClr val="hlink"/>
                </a:solidFill>
                <a:highlight>
                  <a:srgbClr val="FFFF00"/>
                </a:highlight>
                <a:hlinkClick r:id="rId3"/>
              </a:rPr>
              <a:t>https://generalassemb.ly/</a:t>
            </a:r>
            <a:r>
              <a:rPr lang="en">
                <a:solidFill>
                  <a:schemeClr val="dk1"/>
                </a:solidFill>
                <a:highlight>
                  <a:srgbClr val="FFFF00"/>
                </a:highlight>
              </a:rPr>
              <a:t> site, as it alternates between 2.4rems (min-width:720px) and 2.5rems (mobile).</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highlight>
                <a:srgbClr val="FFFF00"/>
              </a:highlight>
            </a:endParaRPr>
          </a:p>
          <a:p>
            <a:pPr indent="0" lvl="0" marL="0" rtl="0" algn="l">
              <a:spcBef>
                <a:spcPts val="0"/>
              </a:spcBef>
              <a:spcAft>
                <a:spcPts val="0"/>
              </a:spcAft>
              <a:buNone/>
            </a:pPr>
            <a:r>
              <a:rPr b="1" lang="en">
                <a:solidFill>
                  <a:schemeClr val="dk1"/>
                </a:solidFill>
                <a:highlight>
                  <a:srgbClr val="FFFF00"/>
                </a:highlight>
              </a:rPr>
              <a:t>TALKING POINTS:</a:t>
            </a:r>
            <a:endParaRPr b="1">
              <a:solidFill>
                <a:schemeClr val="dk1"/>
              </a:solidFill>
              <a:highlight>
                <a:srgbClr val="FFFF00"/>
              </a:highlight>
            </a:endParaRPr>
          </a:p>
          <a:p>
            <a:pPr indent="0" lvl="0" marL="0" rtl="0" algn="l">
              <a:spcBef>
                <a:spcPts val="0"/>
              </a:spcBef>
              <a:spcAft>
                <a:spcPts val="0"/>
              </a:spcAft>
              <a:buNone/>
            </a:pPr>
            <a:r>
              <a:t/>
            </a:r>
            <a:endParaRPr>
              <a:solidFill>
                <a:schemeClr val="dk1"/>
              </a:solidFill>
              <a:highlight>
                <a:srgbClr val="FFFF00"/>
              </a:highlight>
            </a:endParaRPr>
          </a:p>
          <a:p>
            <a:pPr indent="-298450" lvl="0" marL="457200" rtl="0" algn="l">
              <a:spcBef>
                <a:spcPts val="0"/>
              </a:spcBef>
              <a:spcAft>
                <a:spcPts val="0"/>
              </a:spcAft>
              <a:buSzPts val="1100"/>
              <a:buChar char="●"/>
            </a:pPr>
            <a:r>
              <a:rPr lang="en">
                <a:solidFill>
                  <a:schemeClr val="dk1"/>
                </a:solidFill>
                <a:highlight>
                  <a:srgbClr val="FFFF00"/>
                </a:highlight>
              </a:rPr>
              <a:t>Sites such as </a:t>
            </a:r>
            <a:r>
              <a:rPr lang="en" u="sng">
                <a:solidFill>
                  <a:schemeClr val="hlink"/>
                </a:solidFill>
                <a:highlight>
                  <a:srgbClr val="FFFF00"/>
                </a:highlight>
                <a:hlinkClick r:id="rId4"/>
              </a:rPr>
              <a:t>http://ami.responsivedesign.is/</a:t>
            </a:r>
            <a:r>
              <a:rPr lang="en">
                <a:solidFill>
                  <a:schemeClr val="dk1"/>
                </a:solidFill>
                <a:highlight>
                  <a:srgbClr val="FFFF00"/>
                </a:highlight>
              </a:rPr>
              <a:t> are used to test the responsive design implemented by any site accessible via the web.  </a:t>
            </a:r>
            <a:endParaRPr>
              <a:solidFill>
                <a:schemeClr val="dk1"/>
              </a:solidFill>
              <a:highlight>
                <a:srgbClr val="FFFF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fafe74430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fafe74430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rgbClr val="FFFF00"/>
                </a:highlight>
              </a:rPr>
              <a:t>TEACHING TIPS:</a:t>
            </a:r>
            <a:endParaRPr b="1">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t/>
            </a:r>
            <a:endParaRPr b="1">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Students almost never struggle with this. I’d just comment that most people leave out type now, because everything registers as a screen. (Although </a:t>
            </a:r>
            <a:r>
              <a:rPr b="1" lang="en">
                <a:solidFill>
                  <a:schemeClr val="dk1"/>
                </a:solidFill>
                <a:highlight>
                  <a:srgbClr val="FFFF00"/>
                </a:highlight>
                <a:latin typeface="Courier New"/>
                <a:ea typeface="Courier New"/>
                <a:cs typeface="Courier New"/>
                <a:sym typeface="Courier New"/>
              </a:rPr>
              <a:t>speech</a:t>
            </a:r>
            <a:r>
              <a:rPr lang="en">
                <a:solidFill>
                  <a:schemeClr val="dk1"/>
                </a:solidFill>
                <a:highlight>
                  <a:srgbClr val="FFFF00"/>
                </a:highlight>
              </a:rPr>
              <a:t> was just added; it might be interesting to show some accessible examples, if anyone knows of one.)</a:t>
            </a:r>
            <a:endParaRPr>
              <a:solidFill>
                <a:schemeClr val="dk1"/>
              </a:solidFill>
              <a:highlight>
                <a:srgbClr val="FFFF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9.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2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2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7.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7.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2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299" name="Shape 299"/>
        <p:cNvGrpSpPr/>
        <p:nvPr/>
      </p:nvGrpSpPr>
      <p:grpSpPr>
        <a:xfrm>
          <a:off x="0" y="0"/>
          <a:ext cx="0" cy="0"/>
          <a:chOff x="0" y="0"/>
          <a:chExt cx="0" cy="0"/>
        </a:xfrm>
      </p:grpSpPr>
      <p:sp>
        <p:nvSpPr>
          <p:cNvPr id="300" name="Google Shape;300;p36"/>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01" name="Google Shape;301;p36"/>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304" name="Google Shape;304;p36"/>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306" name="Shape 306"/>
        <p:cNvGrpSpPr/>
        <p:nvPr/>
      </p:nvGrpSpPr>
      <p:grpSpPr>
        <a:xfrm>
          <a:off x="0" y="0"/>
          <a:ext cx="0" cy="0"/>
          <a:chOff x="0" y="0"/>
          <a:chExt cx="0" cy="0"/>
        </a:xfrm>
      </p:grpSpPr>
      <p:sp>
        <p:nvSpPr>
          <p:cNvPr id="307" name="Google Shape;307;p37"/>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309" name="Google Shape;309;p37"/>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310" name="Google Shape;310;p37"/>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311" name="Google Shape;311;p37"/>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312" name="Google Shape;312;p37"/>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313" name="Google Shape;313;p37"/>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314" name="Google Shape;314;p37"/>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315" name="Google Shape;315;p37"/>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316" name="Google Shape;316;p37"/>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17" name="Google Shape;317;p37"/>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8" name="Google Shape;318;p37"/>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9" name="Google Shape;319;p37"/>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0" name="Google Shape;320;p37"/>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21" name="Google Shape;321;p37"/>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22" name="Google Shape;322;p37"/>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23" name="Google Shape;323;p37"/>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24" name="Google Shape;324;p37"/>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25" name="Google Shape;325;p37"/>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27" name="Google Shape;327;p37"/>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328" name="Google Shape;328;p37"/>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329" name="Shape 329"/>
        <p:cNvGrpSpPr/>
        <p:nvPr/>
      </p:nvGrpSpPr>
      <p:grpSpPr>
        <a:xfrm>
          <a:off x="0" y="0"/>
          <a:ext cx="0" cy="0"/>
          <a:chOff x="0" y="0"/>
          <a:chExt cx="0" cy="0"/>
        </a:xfrm>
      </p:grpSpPr>
      <p:sp>
        <p:nvSpPr>
          <p:cNvPr id="330" name="Google Shape;330;p38"/>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8"/>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32" name="Google Shape;332;p38"/>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33" name="Google Shape;333;p38"/>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34" name="Google Shape;334;p38"/>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8"/>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336" name="Google Shape;336;p3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37" name="Google Shape;337;p38"/>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338" name="Google Shape;338;p38"/>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339" name="Shape 339"/>
        <p:cNvGrpSpPr/>
        <p:nvPr/>
      </p:nvGrpSpPr>
      <p:grpSpPr>
        <a:xfrm>
          <a:off x="0" y="0"/>
          <a:ext cx="0" cy="0"/>
          <a:chOff x="0" y="0"/>
          <a:chExt cx="0" cy="0"/>
        </a:xfrm>
      </p:grpSpPr>
      <p:sp>
        <p:nvSpPr>
          <p:cNvPr id="340" name="Google Shape;340;p39"/>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9"/>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42" name="Google Shape;342;p39"/>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43" name="Google Shape;343;p39"/>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44" name="Google Shape;344;p39"/>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9"/>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46" name="Google Shape;346;p39"/>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47" name="Google Shape;347;p39"/>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348" name="Google Shape;348;p39"/>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349" name="Shape 349"/>
        <p:cNvGrpSpPr/>
        <p:nvPr/>
      </p:nvGrpSpPr>
      <p:grpSpPr>
        <a:xfrm>
          <a:off x="0" y="0"/>
          <a:ext cx="0" cy="0"/>
          <a:chOff x="0" y="0"/>
          <a:chExt cx="0" cy="0"/>
        </a:xfrm>
      </p:grpSpPr>
      <p:sp>
        <p:nvSpPr>
          <p:cNvPr id="350" name="Google Shape;350;p40"/>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0"/>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52" name="Google Shape;352;p40"/>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53" name="Google Shape;353;p4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54" name="Google Shape;354;p40"/>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355" name="Google Shape;355;p40"/>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356" name="Shape 356"/>
        <p:cNvGrpSpPr/>
        <p:nvPr/>
      </p:nvGrpSpPr>
      <p:grpSpPr>
        <a:xfrm>
          <a:off x="0" y="0"/>
          <a:ext cx="0" cy="0"/>
          <a:chOff x="0" y="0"/>
          <a:chExt cx="0" cy="0"/>
        </a:xfrm>
      </p:grpSpPr>
      <p:sp>
        <p:nvSpPr>
          <p:cNvPr id="357" name="Google Shape;357;p41"/>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8" name="Google Shape;358;p41"/>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359" name="Shape 359"/>
        <p:cNvGrpSpPr/>
        <p:nvPr/>
      </p:nvGrpSpPr>
      <p:grpSpPr>
        <a:xfrm>
          <a:off x="0" y="0"/>
          <a:ext cx="0" cy="0"/>
          <a:chOff x="0" y="0"/>
          <a:chExt cx="0" cy="0"/>
        </a:xfrm>
      </p:grpSpPr>
      <p:sp>
        <p:nvSpPr>
          <p:cNvPr id="360" name="Google Shape;360;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61" name="Google Shape;361;p4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62" name="Google Shape;362;p4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63" name="Google Shape;363;p4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64" name="Google Shape;364;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365" name="Shape 365"/>
        <p:cNvGrpSpPr/>
        <p:nvPr/>
      </p:nvGrpSpPr>
      <p:grpSpPr>
        <a:xfrm>
          <a:off x="0" y="0"/>
          <a:ext cx="0" cy="0"/>
          <a:chOff x="0" y="0"/>
          <a:chExt cx="0" cy="0"/>
        </a:xfrm>
      </p:grpSpPr>
      <p:sp>
        <p:nvSpPr>
          <p:cNvPr id="366" name="Google Shape;366;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67" name="Google Shape;367;p4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68" name="Google Shape;368;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69" name="Google Shape;369;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370" name="Shape 370"/>
        <p:cNvGrpSpPr/>
        <p:nvPr/>
      </p:nvGrpSpPr>
      <p:grpSpPr>
        <a:xfrm>
          <a:off x="0" y="0"/>
          <a:ext cx="0" cy="0"/>
          <a:chOff x="0" y="0"/>
          <a:chExt cx="0" cy="0"/>
        </a:xfrm>
      </p:grpSpPr>
      <p:sp>
        <p:nvSpPr>
          <p:cNvPr id="371" name="Google Shape;371;p44"/>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72" name="Google Shape;372;p44"/>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373" name="Google Shape;373;p44"/>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74" name="Google Shape;374;p4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75" name="Google Shape;375;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6" name="Google Shape;376;p44"/>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377" name="Shape 377"/>
        <p:cNvGrpSpPr/>
        <p:nvPr/>
      </p:nvGrpSpPr>
      <p:grpSpPr>
        <a:xfrm>
          <a:off x="0" y="0"/>
          <a:ext cx="0" cy="0"/>
          <a:chOff x="0" y="0"/>
          <a:chExt cx="0" cy="0"/>
        </a:xfrm>
      </p:grpSpPr>
      <p:sp>
        <p:nvSpPr>
          <p:cNvPr id="378" name="Google Shape;378;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9" name="Google Shape;379;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380" name="Shape 380"/>
        <p:cNvGrpSpPr/>
        <p:nvPr/>
      </p:nvGrpSpPr>
      <p:grpSpPr>
        <a:xfrm>
          <a:off x="0" y="0"/>
          <a:ext cx="0" cy="0"/>
          <a:chOff x="0" y="0"/>
          <a:chExt cx="0" cy="0"/>
        </a:xfrm>
      </p:grpSpPr>
      <p:cxnSp>
        <p:nvCxnSpPr>
          <p:cNvPr id="381" name="Google Shape;381;p46"/>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382" name="Google Shape;382;p46"/>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383" name="Google Shape;383;p46"/>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384" name="Google Shape;384;p46"/>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385" name="Google Shape;385;p46"/>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386" name="Google Shape;386;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87" name="Google Shape;387;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388" name="Shape 388"/>
        <p:cNvGrpSpPr/>
        <p:nvPr/>
      </p:nvGrpSpPr>
      <p:grpSpPr>
        <a:xfrm>
          <a:off x="0" y="0"/>
          <a:ext cx="0" cy="0"/>
          <a:chOff x="0" y="0"/>
          <a:chExt cx="0" cy="0"/>
        </a:xfrm>
      </p:grpSpPr>
      <p:sp>
        <p:nvSpPr>
          <p:cNvPr id="389" name="Google Shape;389;p47"/>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0" name="Google Shape;390;p47"/>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391" name="Google Shape;391;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392" name="Google Shape;392;p47"/>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393" name="Google Shape;393;p47"/>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394" name="Google Shape;394;p47"/>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395" name="Shape 395"/>
        <p:cNvGrpSpPr/>
        <p:nvPr/>
      </p:nvGrpSpPr>
      <p:grpSpPr>
        <a:xfrm>
          <a:off x="0" y="0"/>
          <a:ext cx="0" cy="0"/>
          <a:chOff x="0" y="0"/>
          <a:chExt cx="0" cy="0"/>
        </a:xfrm>
      </p:grpSpPr>
      <p:cxnSp>
        <p:nvCxnSpPr>
          <p:cNvPr id="396" name="Google Shape;396;p48"/>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397" name="Google Shape;397;p48"/>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398" name="Google Shape;398;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99" name="Google Shape;399;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400" name="Shape 400"/>
        <p:cNvGrpSpPr/>
        <p:nvPr/>
      </p:nvGrpSpPr>
      <p:grpSpPr>
        <a:xfrm>
          <a:off x="0" y="0"/>
          <a:ext cx="0" cy="0"/>
          <a:chOff x="0" y="0"/>
          <a:chExt cx="0" cy="0"/>
        </a:xfrm>
      </p:grpSpPr>
      <p:sp>
        <p:nvSpPr>
          <p:cNvPr id="401" name="Google Shape;401;p49"/>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9"/>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04" name="Google Shape;404;p4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05" name="Google Shape;405;p49"/>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406" name="Google Shape;406;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407" name="Google Shape;407;p49"/>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408" name="Shape 408"/>
        <p:cNvGrpSpPr/>
        <p:nvPr/>
      </p:nvGrpSpPr>
      <p:grpSpPr>
        <a:xfrm>
          <a:off x="0" y="0"/>
          <a:ext cx="0" cy="0"/>
          <a:chOff x="0" y="0"/>
          <a:chExt cx="0" cy="0"/>
        </a:xfrm>
      </p:grpSpPr>
      <p:sp>
        <p:nvSpPr>
          <p:cNvPr id="409" name="Google Shape;409;p50"/>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0"/>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12" name="Google Shape;412;p5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13" name="Google Shape;413;p5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414" name="Google Shape;414;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15" name="Google Shape;415;p5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416" name="Shape 416"/>
        <p:cNvGrpSpPr/>
        <p:nvPr/>
      </p:nvGrpSpPr>
      <p:grpSpPr>
        <a:xfrm>
          <a:off x="0" y="0"/>
          <a:ext cx="0" cy="0"/>
          <a:chOff x="0" y="0"/>
          <a:chExt cx="0" cy="0"/>
        </a:xfrm>
      </p:grpSpPr>
      <p:sp>
        <p:nvSpPr>
          <p:cNvPr id="417" name="Google Shape;417;p51"/>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19" name="Google Shape;419;p5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20" name="Google Shape;420;p5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421" name="Google Shape;421;p5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22" name="Google Shape;422;p51"/>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423" name="Google Shape;423;p5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24" name="Google Shape;424;p5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25" name="Google Shape;425;p5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26" name="Google Shape;426;p51"/>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427" name="Shape 427"/>
        <p:cNvGrpSpPr/>
        <p:nvPr/>
      </p:nvGrpSpPr>
      <p:grpSpPr>
        <a:xfrm>
          <a:off x="0" y="0"/>
          <a:ext cx="0" cy="0"/>
          <a:chOff x="0" y="0"/>
          <a:chExt cx="0" cy="0"/>
        </a:xfrm>
      </p:grpSpPr>
      <p:sp>
        <p:nvSpPr>
          <p:cNvPr id="428" name="Google Shape;428;p52"/>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52"/>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430" name="Google Shape;430;p5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31" name="Google Shape;431;p5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32" name="Google Shape;432;p5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433" name="Google Shape;433;p5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34" name="Google Shape;434;p5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35" name="Google Shape;435;p52"/>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436" name="Shape 436"/>
        <p:cNvGrpSpPr/>
        <p:nvPr/>
      </p:nvGrpSpPr>
      <p:grpSpPr>
        <a:xfrm>
          <a:off x="0" y="0"/>
          <a:ext cx="0" cy="0"/>
          <a:chOff x="0" y="0"/>
          <a:chExt cx="0" cy="0"/>
        </a:xfrm>
      </p:grpSpPr>
      <p:sp>
        <p:nvSpPr>
          <p:cNvPr id="437" name="Google Shape;437;p53"/>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439" name="Google Shape;439;p5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40" name="Google Shape;440;p5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441" name="Google Shape;441;p53"/>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442" name="Google Shape;442;p5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43" name="Google Shape;443;p5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44" name="Google Shape;444;p5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45" name="Google Shape;445;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446" name="Shape 446"/>
        <p:cNvGrpSpPr/>
        <p:nvPr/>
      </p:nvGrpSpPr>
      <p:grpSpPr>
        <a:xfrm>
          <a:off x="0" y="0"/>
          <a:ext cx="0" cy="0"/>
          <a:chOff x="0" y="0"/>
          <a:chExt cx="0" cy="0"/>
        </a:xfrm>
      </p:grpSpPr>
      <p:sp>
        <p:nvSpPr>
          <p:cNvPr id="447" name="Google Shape;447;p54"/>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449" name="Google Shape;449;p5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50" name="Google Shape;450;p5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451" name="Google Shape;451;p54"/>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452" name="Google Shape;452;p5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53" name="Google Shape;453;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454" name="Shape 454"/>
        <p:cNvGrpSpPr/>
        <p:nvPr/>
      </p:nvGrpSpPr>
      <p:grpSpPr>
        <a:xfrm>
          <a:off x="0" y="0"/>
          <a:ext cx="0" cy="0"/>
          <a:chOff x="0" y="0"/>
          <a:chExt cx="0" cy="0"/>
        </a:xfrm>
      </p:grpSpPr>
      <p:sp>
        <p:nvSpPr>
          <p:cNvPr id="455" name="Google Shape;455;p55"/>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57" name="Google Shape;457;p55"/>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458" name="Google Shape;458;p55"/>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459" name="Google Shape;459;p55"/>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460" name="Google Shape;460;p5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461" name="Google Shape;461;p5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62" name="Google Shape;462;p55"/>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63" name="Google Shape;463;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464" name="Shape 464"/>
        <p:cNvGrpSpPr/>
        <p:nvPr/>
      </p:nvGrpSpPr>
      <p:grpSpPr>
        <a:xfrm>
          <a:off x="0" y="0"/>
          <a:ext cx="0" cy="0"/>
          <a:chOff x="0" y="0"/>
          <a:chExt cx="0" cy="0"/>
        </a:xfrm>
      </p:grpSpPr>
      <p:sp>
        <p:nvSpPr>
          <p:cNvPr id="465" name="Google Shape;465;p56"/>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67" name="Google Shape;467;p56"/>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468" name="Google Shape;468;p56"/>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469" name="Google Shape;469;p56"/>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470" name="Google Shape;470;p5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71" name="Google Shape;471;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472" name="Shape 472"/>
        <p:cNvGrpSpPr/>
        <p:nvPr/>
      </p:nvGrpSpPr>
      <p:grpSpPr>
        <a:xfrm>
          <a:off x="0" y="0"/>
          <a:ext cx="0" cy="0"/>
          <a:chOff x="0" y="0"/>
          <a:chExt cx="0" cy="0"/>
        </a:xfrm>
      </p:grpSpPr>
      <p:sp>
        <p:nvSpPr>
          <p:cNvPr id="473" name="Google Shape;473;p57"/>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75" name="Google Shape;475;p5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476" name="Google Shape;476;p5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77" name="Google Shape;477;p57"/>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478" name="Google Shape;478;p5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79" name="Google Shape;479;p5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80" name="Google Shape;480;p5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81" name="Google Shape;481;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482" name="Shape 482"/>
        <p:cNvGrpSpPr/>
        <p:nvPr/>
      </p:nvGrpSpPr>
      <p:grpSpPr>
        <a:xfrm>
          <a:off x="0" y="0"/>
          <a:ext cx="0" cy="0"/>
          <a:chOff x="0" y="0"/>
          <a:chExt cx="0" cy="0"/>
        </a:xfrm>
      </p:grpSpPr>
      <p:sp>
        <p:nvSpPr>
          <p:cNvPr id="483" name="Google Shape;483;p58"/>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85" name="Google Shape;485;p5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486" name="Google Shape;486;p5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87" name="Google Shape;487;p58"/>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488" name="Google Shape;488;p5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89" name="Google Shape;489;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490" name="Shape 490"/>
        <p:cNvGrpSpPr/>
        <p:nvPr/>
      </p:nvGrpSpPr>
      <p:grpSpPr>
        <a:xfrm>
          <a:off x="0" y="0"/>
          <a:ext cx="0" cy="0"/>
          <a:chOff x="0" y="0"/>
          <a:chExt cx="0" cy="0"/>
        </a:xfrm>
      </p:grpSpPr>
      <p:sp>
        <p:nvSpPr>
          <p:cNvPr id="491" name="Google Shape;491;p59"/>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93" name="Google Shape;493;p5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94" name="Google Shape;494;p5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495" name="Google Shape;495;p5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96" name="Google Shape;496;p59"/>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497" name="Google Shape;497;p5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98" name="Google Shape;498;p59"/>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99" name="Google Shape;499;p59"/>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00" name="Google Shape;500;p59"/>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501" name="Shape 501"/>
        <p:cNvGrpSpPr/>
        <p:nvPr/>
      </p:nvGrpSpPr>
      <p:grpSpPr>
        <a:xfrm>
          <a:off x="0" y="0"/>
          <a:ext cx="0" cy="0"/>
          <a:chOff x="0" y="0"/>
          <a:chExt cx="0" cy="0"/>
        </a:xfrm>
      </p:grpSpPr>
      <p:sp>
        <p:nvSpPr>
          <p:cNvPr id="502" name="Google Shape;502;p60"/>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504" name="Google Shape;504;p6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05" name="Google Shape;505;p6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506" name="Google Shape;506;p6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07" name="Google Shape;507;p60"/>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508" name="Google Shape;508;p6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09" name="Google Shape;509;p60"/>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10" name="Google Shape;510;p60"/>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11" name="Google Shape;511;p60"/>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512" name="Shape 512"/>
        <p:cNvGrpSpPr/>
        <p:nvPr/>
      </p:nvGrpSpPr>
      <p:grpSpPr>
        <a:xfrm>
          <a:off x="0" y="0"/>
          <a:ext cx="0" cy="0"/>
          <a:chOff x="0" y="0"/>
          <a:chExt cx="0" cy="0"/>
        </a:xfrm>
      </p:grpSpPr>
      <p:sp>
        <p:nvSpPr>
          <p:cNvPr id="513" name="Google Shape;513;p61"/>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15" name="Google Shape;515;p6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516" name="Google Shape;516;p6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17" name="Google Shape;517;p6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18" name="Google Shape;518;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19" name="Google Shape;519;p61"/>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520" name="Google Shape;520;p61"/>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521" name="Google Shape;521;p61"/>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522" name="Shape 522"/>
        <p:cNvGrpSpPr/>
        <p:nvPr/>
      </p:nvGrpSpPr>
      <p:grpSpPr>
        <a:xfrm>
          <a:off x="0" y="0"/>
          <a:ext cx="0" cy="0"/>
          <a:chOff x="0" y="0"/>
          <a:chExt cx="0" cy="0"/>
        </a:xfrm>
      </p:grpSpPr>
      <p:sp>
        <p:nvSpPr>
          <p:cNvPr id="523" name="Google Shape;523;p62"/>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25" name="Google Shape;525;p6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526" name="Google Shape;526;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27" name="Google Shape;527;p6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28" name="Google Shape;528;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29" name="Google Shape;529;p62"/>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530" name="Shape 530"/>
        <p:cNvGrpSpPr/>
        <p:nvPr/>
      </p:nvGrpSpPr>
      <p:grpSpPr>
        <a:xfrm>
          <a:off x="0" y="0"/>
          <a:ext cx="0" cy="0"/>
          <a:chOff x="0" y="0"/>
          <a:chExt cx="0" cy="0"/>
        </a:xfrm>
      </p:grpSpPr>
      <p:sp>
        <p:nvSpPr>
          <p:cNvPr id="531" name="Google Shape;531;p63"/>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532" name="Google Shape;532;p63"/>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533" name="Google Shape;533;p63"/>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534" name="Google Shape;534;p6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535" name="Google Shape;535;p63"/>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536" name="Google Shape;536;p6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537" name="Google Shape;537;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538" name="Shape 538"/>
        <p:cNvGrpSpPr/>
        <p:nvPr/>
      </p:nvGrpSpPr>
      <p:grpSpPr>
        <a:xfrm>
          <a:off x="0" y="0"/>
          <a:ext cx="0" cy="0"/>
          <a:chOff x="0" y="0"/>
          <a:chExt cx="0" cy="0"/>
        </a:xfrm>
      </p:grpSpPr>
      <p:sp>
        <p:nvSpPr>
          <p:cNvPr id="539" name="Google Shape;539;p64"/>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4"/>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541" name="Google Shape;541;p64"/>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542" name="Google Shape;542;p64"/>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43" name="Google Shape;543;p6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44" name="Google Shape;544;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545" name="Shape 545"/>
        <p:cNvGrpSpPr/>
        <p:nvPr/>
      </p:nvGrpSpPr>
      <p:grpSpPr>
        <a:xfrm>
          <a:off x="0" y="0"/>
          <a:ext cx="0" cy="0"/>
          <a:chOff x="0" y="0"/>
          <a:chExt cx="0" cy="0"/>
        </a:xfrm>
      </p:grpSpPr>
      <p:sp>
        <p:nvSpPr>
          <p:cNvPr id="546" name="Google Shape;546;p65"/>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47" name="Google Shape;547;p65"/>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548" name="Google Shape;548;p65"/>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549" name="Google Shape;549;p65"/>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550" name="Google Shape;550;p65"/>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1" name="Google Shape;551;p65"/>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552" name="Google Shape;552;p65"/>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53" name="Google Shape;553;p65"/>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54" name="Google Shape;554;p65"/>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55" name="Google Shape;555;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556" name="Shape 556"/>
        <p:cNvGrpSpPr/>
        <p:nvPr/>
      </p:nvGrpSpPr>
      <p:grpSpPr>
        <a:xfrm>
          <a:off x="0" y="0"/>
          <a:ext cx="0" cy="0"/>
          <a:chOff x="0" y="0"/>
          <a:chExt cx="0" cy="0"/>
        </a:xfrm>
      </p:grpSpPr>
      <p:sp>
        <p:nvSpPr>
          <p:cNvPr id="557" name="Google Shape;557;p66"/>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6"/>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559" name="Google Shape;559;p6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60" name="Google Shape;560;p6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61" name="Google Shape;561;p6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562" name="Shape 562"/>
        <p:cNvGrpSpPr/>
        <p:nvPr/>
      </p:nvGrpSpPr>
      <p:grpSpPr>
        <a:xfrm>
          <a:off x="0" y="0"/>
          <a:ext cx="0" cy="0"/>
          <a:chOff x="0" y="0"/>
          <a:chExt cx="0" cy="0"/>
        </a:xfrm>
      </p:grpSpPr>
      <p:sp>
        <p:nvSpPr>
          <p:cNvPr id="563" name="Google Shape;563;p67"/>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64" name="Google Shape;564;p67"/>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565" name="Google Shape;565;p67"/>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66" name="Google Shape;566;p67"/>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7" name="Google Shape;567;p67"/>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68" name="Google Shape;568;p67"/>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569" name="Google Shape;569;p67"/>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70" name="Google Shape;570;p67"/>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71" name="Google Shape;571;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2.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2.xml"/><Relationship Id="rId22" Type="http://schemas.openxmlformats.org/officeDocument/2006/relationships/slideLayout" Target="../slideLayouts/slideLayout54.xml"/><Relationship Id="rId21" Type="http://schemas.openxmlformats.org/officeDocument/2006/relationships/slideLayout" Target="../slideLayouts/slideLayout53.xml"/><Relationship Id="rId24" Type="http://schemas.openxmlformats.org/officeDocument/2006/relationships/slideLayout" Target="../slideLayouts/slideLayout56.xml"/><Relationship Id="rId23" Type="http://schemas.openxmlformats.org/officeDocument/2006/relationships/slideLayout" Target="../slideLayouts/slideLayout55.xml"/><Relationship Id="rId1" Type="http://schemas.openxmlformats.org/officeDocument/2006/relationships/image" Target="../media/image20.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26" Type="http://schemas.openxmlformats.org/officeDocument/2006/relationships/slideLayout" Target="../slideLayouts/slideLayout58.xml"/><Relationship Id="rId25" Type="http://schemas.openxmlformats.org/officeDocument/2006/relationships/slideLayout" Target="../slideLayouts/slideLayout57.xml"/><Relationship Id="rId28" Type="http://schemas.openxmlformats.org/officeDocument/2006/relationships/slideLayout" Target="../slideLayouts/slideLayout60.xml"/><Relationship Id="rId27" Type="http://schemas.openxmlformats.org/officeDocument/2006/relationships/slideLayout" Target="../slideLayouts/slideLayout59.xml"/><Relationship Id="rId5" Type="http://schemas.openxmlformats.org/officeDocument/2006/relationships/slideLayout" Target="../slideLayouts/slideLayout37.xml"/><Relationship Id="rId6" Type="http://schemas.openxmlformats.org/officeDocument/2006/relationships/slideLayout" Target="../slideLayouts/slideLayout38.xml"/><Relationship Id="rId29" Type="http://schemas.openxmlformats.org/officeDocument/2006/relationships/slideLayout" Target="../slideLayouts/slideLayout61.xml"/><Relationship Id="rId7" Type="http://schemas.openxmlformats.org/officeDocument/2006/relationships/slideLayout" Target="../slideLayouts/slideLayout39.xml"/><Relationship Id="rId8" Type="http://schemas.openxmlformats.org/officeDocument/2006/relationships/slideLayout" Target="../slideLayouts/slideLayout40.xml"/><Relationship Id="rId31" Type="http://schemas.openxmlformats.org/officeDocument/2006/relationships/slideLayout" Target="../slideLayouts/slideLayout63.xml"/><Relationship Id="rId30" Type="http://schemas.openxmlformats.org/officeDocument/2006/relationships/slideLayout" Target="../slideLayouts/slideLayout62.xml"/><Relationship Id="rId11" Type="http://schemas.openxmlformats.org/officeDocument/2006/relationships/slideLayout" Target="../slideLayouts/slideLayout43.xml"/><Relationship Id="rId33" Type="http://schemas.openxmlformats.org/officeDocument/2006/relationships/slideLayout" Target="../slideLayouts/slideLayout65.xml"/><Relationship Id="rId10" Type="http://schemas.openxmlformats.org/officeDocument/2006/relationships/slideLayout" Target="../slideLayouts/slideLayout42.xml"/><Relationship Id="rId32" Type="http://schemas.openxmlformats.org/officeDocument/2006/relationships/slideLayout" Target="../slideLayouts/slideLayout64.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34" Type="http://schemas.openxmlformats.org/officeDocument/2006/relationships/theme" Target="../theme/theme1.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19" Type="http://schemas.openxmlformats.org/officeDocument/2006/relationships/slideLayout" Target="../slideLayouts/slideLayout51.xml"/><Relationship Id="rId1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3" name="Shape 293"/>
        <p:cNvGrpSpPr/>
        <p:nvPr/>
      </p:nvGrpSpPr>
      <p:grpSpPr>
        <a:xfrm>
          <a:off x="0" y="0"/>
          <a:ext cx="0" cy="0"/>
          <a:chOff x="0" y="0"/>
          <a:chExt cx="0" cy="0"/>
        </a:xfrm>
      </p:grpSpPr>
      <p:sp>
        <p:nvSpPr>
          <p:cNvPr id="294" name="Google Shape;294;p35"/>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295" name="Google Shape;295;p35"/>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296" name="Google Shape;296;p35"/>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297" name="Google Shape;297;p35"/>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298" name="Google Shape;298;p35"/>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 id="2147483711" r:id="rId32"/>
    <p:sldLayoutId id="2147483712"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hyperlink" Target="https://codepen.io/GAmarketing/pen/abzpjM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hyperlink" Target="https://css-tricks.com/almanac/properties/t/transform/" TargetMode="Externa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codepen.io/collection/XQOWQm" TargetMode="External"/><Relationship Id="rId4" Type="http://schemas.openxmlformats.org/officeDocument/2006/relationships/hyperlink" Target="https://codepen.io/collection/Djabex" TargetMode="External"/><Relationship Id="rId5" Type="http://schemas.openxmlformats.org/officeDocument/2006/relationships/hyperlink" Target="https://codepen.io/collection/XKypQr" TargetMode="External"/><Relationship Id="rId6" Type="http://schemas.openxmlformats.org/officeDocument/2006/relationships/hyperlink" Target="https://codepen.io/collection/nZdPp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hyperlink" Target="https://codepen.io/GAmarketing/pen/YzPNOZK" TargetMode="External"/><Relationship Id="rId4" Type="http://schemas.openxmlformats.org/officeDocument/2006/relationships/hyperlink" Target="https://codepen.io/GAmarketing/pen/mdyRGmJ"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hyperlink" Target="https://chartsjs.org" TargetMode="External"/><Relationship Id="rId4" Type="http://schemas.openxmlformats.org/officeDocument/2006/relationships/hyperlink" Target="https://d3js.org/" TargetMode="External"/><Relationship Id="rId5" Type="http://schemas.openxmlformats.org/officeDocument/2006/relationships/hyperlink" Target="https://greensock.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8"/>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Responsive Design, Troubleshooting, &amp; Media Queries</a:t>
            </a:r>
            <a:endParaRPr/>
          </a:p>
        </p:txBody>
      </p:sp>
      <p:sp>
        <p:nvSpPr>
          <p:cNvPr id="577" name="Google Shape;577;p6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 Features (abridged)</a:t>
            </a:r>
            <a:endParaRPr/>
          </a:p>
        </p:txBody>
      </p:sp>
      <p:sp>
        <p:nvSpPr>
          <p:cNvPr id="651" name="Google Shape;651;p77"/>
          <p:cNvSpPr txBox="1"/>
          <p:nvPr>
            <p:ph idx="4294967295" type="body"/>
          </p:nvPr>
        </p:nvSpPr>
        <p:spPr>
          <a:xfrm>
            <a:off x="457200" y="914400"/>
            <a:ext cx="8219100" cy="9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handful of targetable features that we regularly use.  There are a lot more that are almost never used.</a:t>
            </a:r>
            <a:endParaRPr/>
          </a:p>
        </p:txBody>
      </p:sp>
      <p:sp>
        <p:nvSpPr>
          <p:cNvPr id="652" name="Google Shape;652;p7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653" name="Google Shape;653;p77"/>
          <p:cNvGraphicFramePr/>
          <p:nvPr/>
        </p:nvGraphicFramePr>
        <p:xfrm>
          <a:off x="947250" y="1829425"/>
          <a:ext cx="3000000" cy="3000000"/>
        </p:xfrm>
        <a:graphic>
          <a:graphicData uri="http://schemas.openxmlformats.org/drawingml/2006/table">
            <a:tbl>
              <a:tblPr>
                <a:noFill/>
                <a:tableStyleId>{C9AAF583-1C28-414A-8A83-B81C21B3F515}</a:tableStyleId>
              </a:tblPr>
              <a:tblGrid>
                <a:gridCol w="3619500"/>
                <a:gridCol w="3619500"/>
              </a:tblGrid>
              <a:tr h="381000">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Media Type</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b="1" lang="en" sz="1600">
                          <a:latin typeface="Inconsolata"/>
                          <a:ea typeface="Inconsolata"/>
                          <a:cs typeface="Inconsolata"/>
                          <a:sym typeface="Inconsolata"/>
                        </a:rPr>
                        <a:t>width</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Suitable for all devices</a:t>
                      </a:r>
                      <a:endParaRPr sz="16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sz="1600">
                          <a:latin typeface="Inconsolata"/>
                          <a:ea typeface="Inconsolata"/>
                          <a:cs typeface="Inconsolata"/>
                          <a:sym typeface="Inconsolata"/>
                        </a:rPr>
                        <a:t>height</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Styles for printed documents</a:t>
                      </a:r>
                      <a:endParaRPr sz="16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sz="1600">
                          <a:latin typeface="Inconsolata"/>
                          <a:ea typeface="Inconsolata"/>
                          <a:cs typeface="Inconsolata"/>
                          <a:sym typeface="Inconsolata"/>
                        </a:rPr>
                        <a:t>orientation</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Phones, tablets, TV, watches, computers</a:t>
                      </a:r>
                      <a:endParaRPr sz="1600">
                        <a:latin typeface="Proxima Nova"/>
                        <a:ea typeface="Proxima Nova"/>
                        <a:cs typeface="Proxima Nova"/>
                        <a:sym typeface="Proxima Nova"/>
                      </a:endParaRPr>
                    </a:p>
                  </a:txBody>
                  <a:tcPr marT="91425" marB="91425" marR="91425" marL="91425"/>
                </a:tc>
              </a:tr>
            </a:tbl>
          </a:graphicData>
        </a:graphic>
      </p:graphicFrame>
      <p:sp>
        <p:nvSpPr>
          <p:cNvPr id="654" name="Google Shape;654;p7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78"/>
          <p:cNvSpPr/>
          <p:nvPr/>
        </p:nvSpPr>
        <p:spPr>
          <a:xfrm>
            <a:off x="753200" y="2473246"/>
            <a:ext cx="3171300" cy="1883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a:latin typeface="Proxima Nova"/>
                <a:ea typeface="Proxima Nova"/>
                <a:cs typeface="Proxima Nova"/>
                <a:sym typeface="Proxima Nova"/>
              </a:rPr>
              <a:t>https://drive.google.com/drive/folders/1wQv2aYGyfmDT65LuCKHRzoIYeCNVgaXc?usp=sharing</a:t>
            </a:r>
            <a:endParaRPr sz="1800">
              <a:latin typeface="Proxima Nova"/>
              <a:ea typeface="Proxima Nova"/>
              <a:cs typeface="Proxima Nova"/>
              <a:sym typeface="Proxima Nova"/>
            </a:endParaRPr>
          </a:p>
        </p:txBody>
      </p:sp>
      <p:sp>
        <p:nvSpPr>
          <p:cNvPr id="660" name="Google Shape;660;p78"/>
          <p:cNvSpPr/>
          <p:nvPr/>
        </p:nvSpPr>
        <p:spPr>
          <a:xfrm>
            <a:off x="5219500" y="2473246"/>
            <a:ext cx="3171300" cy="1883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https://drive.google.com/drive/folders/1umaaRgfHwvKU7Ftle0WhoKyh3glDZjBa?usp=sharing </a:t>
            </a:r>
            <a:endParaRPr sz="1800">
              <a:latin typeface="Proxima Nova"/>
              <a:ea typeface="Proxima Nova"/>
              <a:cs typeface="Proxima Nova"/>
              <a:sym typeface="Proxima Nova"/>
            </a:endParaRPr>
          </a:p>
        </p:txBody>
      </p:sp>
      <p:sp>
        <p:nvSpPr>
          <p:cNvPr id="661" name="Google Shape;661;p78"/>
          <p:cNvSpPr/>
          <p:nvPr/>
        </p:nvSpPr>
        <p:spPr>
          <a:xfrm>
            <a:off x="4238688" y="294500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8"/>
          <p:cNvSpPr txBox="1"/>
          <p:nvPr>
            <p:ph type="title"/>
          </p:nvPr>
        </p:nvSpPr>
        <p:spPr>
          <a:xfrm>
            <a:off x="10612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solidFill>
                  <a:srgbClr val="000000"/>
                </a:solidFill>
              </a:rPr>
              <a:t>The Printed Word</a:t>
            </a:r>
            <a:endParaRPr b="0" sz="2800"/>
          </a:p>
        </p:txBody>
      </p:sp>
      <p:sp>
        <p:nvSpPr>
          <p:cNvPr id="663" name="Google Shape;663;p78"/>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64" name="Google Shape;664;p7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65" name="Google Shape;665;p78"/>
          <p:cNvSpPr txBox="1"/>
          <p:nvPr>
            <p:ph idx="1" type="body"/>
          </p:nvPr>
        </p:nvSpPr>
        <p:spPr>
          <a:xfrm>
            <a:off x="457200" y="1143000"/>
            <a:ext cx="8229600" cy="120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CSS is not just for screen display. This invoice for an e-commerce website needs to be tuned for print.  Eliminate all unnecessary page elements and re-tune the page to print.</a:t>
            </a:r>
            <a:endParaRPr/>
          </a:p>
        </p:txBody>
      </p:sp>
      <p:sp>
        <p:nvSpPr>
          <p:cNvPr id="666" name="Google Shape;666;p78"/>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60 Minutes</a:t>
            </a:r>
            <a:endParaRPr/>
          </a:p>
        </p:txBody>
      </p:sp>
      <p:sp>
        <p:nvSpPr>
          <p:cNvPr id="667" name="Google Shape;667;p78"/>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68" name="Google Shape;668;p78"/>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9"/>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Enrichment: Animation</a:t>
            </a:r>
            <a:endParaRPr/>
          </a:p>
        </p:txBody>
      </p:sp>
      <p:sp>
        <p:nvSpPr>
          <p:cNvPr id="674" name="Google Shape;674;p79"/>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0"/>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We’re going to cover three animation techniques in this lesson:</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b="1" lang="en">
                <a:solidFill>
                  <a:schemeClr val="dk1"/>
                </a:solidFill>
              </a:rPr>
              <a:t>Simple</a:t>
            </a:r>
            <a:r>
              <a:rPr lang="en">
                <a:solidFill>
                  <a:schemeClr val="dk1"/>
                </a:solidFill>
              </a:rPr>
              <a:t>: </a:t>
            </a:r>
            <a:r>
              <a:rPr b="1" lang="en">
                <a:solidFill>
                  <a:schemeClr val="dk1"/>
                </a:solidFill>
                <a:latin typeface="Inconsolata"/>
                <a:ea typeface="Inconsolata"/>
                <a:cs typeface="Inconsolata"/>
                <a:sym typeface="Inconsolata"/>
              </a:rPr>
              <a:t>transition</a:t>
            </a:r>
            <a:r>
              <a:rPr lang="en">
                <a:solidFill>
                  <a:schemeClr val="dk1"/>
                </a:solidFill>
              </a:rPr>
              <a:t> property with the </a:t>
            </a:r>
            <a:r>
              <a:rPr b="1" lang="en">
                <a:solidFill>
                  <a:schemeClr val="dk1"/>
                </a:solidFill>
                <a:latin typeface="Inconsolata"/>
                <a:ea typeface="Inconsolata"/>
                <a:cs typeface="Inconsolata"/>
                <a:sym typeface="Inconsolata"/>
              </a:rPr>
              <a:t>:hover</a:t>
            </a:r>
            <a:r>
              <a:rPr lang="en">
                <a:solidFill>
                  <a:schemeClr val="dk1"/>
                </a:solidFill>
              </a:rPr>
              <a:t> pseudo-class.</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lang="en">
                <a:solidFill>
                  <a:schemeClr val="dk1"/>
                </a:solidFill>
              </a:rPr>
              <a:t>Changes the background color of a button when the user hovers over it.</a:t>
            </a:r>
            <a:endParaRPr>
              <a:solidFill>
                <a:schemeClr val="dk1"/>
              </a:solidFill>
            </a:endParaRPr>
          </a:p>
          <a:p>
            <a:pPr indent="-381000" lvl="0" marL="457200" rtl="0" algn="l">
              <a:lnSpc>
                <a:spcPct val="100000"/>
              </a:lnSpc>
              <a:spcBef>
                <a:spcPts val="1000"/>
              </a:spcBef>
              <a:spcAft>
                <a:spcPts val="0"/>
              </a:spcAft>
              <a:buClr>
                <a:schemeClr val="dk1"/>
              </a:buClr>
              <a:buSzPts val="2400"/>
              <a:buChar char="🌶"/>
            </a:pPr>
            <a:r>
              <a:rPr b="1" lang="en">
                <a:solidFill>
                  <a:schemeClr val="dk1"/>
                </a:solidFill>
              </a:rPr>
              <a:t>Less Simple</a:t>
            </a:r>
            <a:r>
              <a:rPr lang="en">
                <a:solidFill>
                  <a:schemeClr val="dk1"/>
                </a:solidFill>
              </a:rPr>
              <a:t>: </a:t>
            </a:r>
            <a:r>
              <a:rPr b="1" lang="en">
                <a:solidFill>
                  <a:schemeClr val="dk1"/>
                </a:solidFill>
                <a:latin typeface="Inconsolata"/>
                <a:ea typeface="Inconsolata"/>
                <a:cs typeface="Inconsolata"/>
                <a:sym typeface="Inconsolata"/>
              </a:rPr>
              <a:t>animation</a:t>
            </a:r>
            <a:r>
              <a:rPr lang="en">
                <a:solidFill>
                  <a:schemeClr val="dk1"/>
                </a:solidFill>
              </a:rPr>
              <a:t> property with the </a:t>
            </a:r>
            <a:r>
              <a:rPr b="1" lang="en">
                <a:solidFill>
                  <a:schemeClr val="dk1"/>
                </a:solidFill>
                <a:latin typeface="Inconsolata"/>
                <a:ea typeface="Inconsolata"/>
                <a:cs typeface="Inconsolata"/>
                <a:sym typeface="Inconsolata"/>
              </a:rPr>
              <a:t>@keyframes</a:t>
            </a:r>
            <a:r>
              <a:rPr lang="en">
                <a:solidFill>
                  <a:schemeClr val="dk1"/>
                </a:solidFill>
              </a:rPr>
              <a:t> rule.</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lang="en">
                <a:solidFill>
                  <a:schemeClr val="dk1"/>
                </a:solidFill>
              </a:rPr>
              <a:t>Moves an element on the page with animation.</a:t>
            </a:r>
            <a:endParaRPr>
              <a:solidFill>
                <a:schemeClr val="dk1"/>
              </a:solidFill>
            </a:endParaRPr>
          </a:p>
          <a:p>
            <a:pPr indent="-419100" lvl="0" marL="457200" rtl="0" algn="l">
              <a:lnSpc>
                <a:spcPct val="100000"/>
              </a:lnSpc>
              <a:spcBef>
                <a:spcPts val="0"/>
              </a:spcBef>
              <a:spcAft>
                <a:spcPts val="0"/>
              </a:spcAft>
              <a:buClr>
                <a:schemeClr val="dk1"/>
              </a:buClr>
              <a:buSzPts val="3000"/>
              <a:buChar char="🌶"/>
            </a:pPr>
            <a:r>
              <a:rPr b="1" lang="en">
                <a:solidFill>
                  <a:schemeClr val="dk1"/>
                </a:solidFill>
              </a:rPr>
              <a:t>JavaScript</a:t>
            </a:r>
            <a:r>
              <a:rPr lang="en">
                <a:solidFill>
                  <a:schemeClr val="dk1"/>
                </a:solidFill>
              </a:rPr>
              <a:t>: Switch application state with </a:t>
            </a:r>
            <a:r>
              <a:rPr b="1" lang="en" sz="1400">
                <a:solidFill>
                  <a:schemeClr val="dk1"/>
                </a:solidFill>
                <a:latin typeface="Inconsolata"/>
                <a:ea typeface="Inconsolata"/>
                <a:cs typeface="Inconsolata"/>
                <a:sym typeface="Inconsolata"/>
              </a:rPr>
              <a:t>.</a:t>
            </a:r>
            <a:r>
              <a:rPr b="1" lang="en">
                <a:solidFill>
                  <a:schemeClr val="dk1"/>
                </a:solidFill>
                <a:latin typeface="Inconsolata"/>
                <a:ea typeface="Inconsolata"/>
                <a:cs typeface="Inconsolata"/>
                <a:sym typeface="Inconsolata"/>
              </a:rPr>
              <a:t>classList.toggle()</a:t>
            </a:r>
            <a:r>
              <a:rPr lang="en">
                <a:solidFill>
                  <a:schemeClr val="dk1"/>
                </a:solidFill>
                <a:latin typeface="Arial"/>
                <a:ea typeface="Arial"/>
                <a:cs typeface="Arial"/>
                <a:sym typeface="Arial"/>
              </a:rPr>
              <a:t>.</a:t>
            </a:r>
            <a:r>
              <a:rPr b="1"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330200" lvl="1" marL="914400" rtl="0" algn="l">
              <a:lnSpc>
                <a:spcPct val="100000"/>
              </a:lnSpc>
              <a:spcBef>
                <a:spcPts val="1000"/>
              </a:spcBef>
              <a:spcAft>
                <a:spcPts val="1000"/>
              </a:spcAft>
              <a:buClr>
                <a:schemeClr val="dk1"/>
              </a:buClr>
              <a:buSzPts val="1600"/>
              <a:buChar char="○"/>
            </a:pPr>
            <a:r>
              <a:rPr lang="en">
                <a:solidFill>
                  <a:schemeClr val="dk1"/>
                </a:solidFill>
              </a:rPr>
              <a:t>Triggers an off-canvas menu to appear or disappear.</a:t>
            </a:r>
            <a:endParaRPr>
              <a:solidFill>
                <a:schemeClr val="dk1"/>
              </a:solidFill>
            </a:endParaRPr>
          </a:p>
        </p:txBody>
      </p:sp>
      <p:sp>
        <p:nvSpPr>
          <p:cNvPr id="680" name="Google Shape;680;p8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Types of Animation</a:t>
            </a:r>
            <a:endParaRPr/>
          </a:p>
        </p:txBody>
      </p:sp>
      <p:sp>
        <p:nvSpPr>
          <p:cNvPr id="681" name="Google Shape;681;p8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82" name="Google Shape;682;p8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easiest way to animate something in CSS is by using the </a:t>
            </a:r>
            <a:r>
              <a:rPr b="1" lang="en">
                <a:solidFill>
                  <a:schemeClr val="dk1"/>
                </a:solidFill>
                <a:latin typeface="Inconsolata"/>
                <a:ea typeface="Inconsolata"/>
                <a:cs typeface="Inconsolata"/>
                <a:sym typeface="Inconsolata"/>
              </a:rPr>
              <a:t>transition</a:t>
            </a:r>
            <a:r>
              <a:rPr lang="en">
                <a:solidFill>
                  <a:schemeClr val="dk1"/>
                </a:solidFill>
              </a:rPr>
              <a:t> property in conjunction with the </a:t>
            </a:r>
            <a:r>
              <a:rPr b="1" lang="en">
                <a:solidFill>
                  <a:schemeClr val="dk1"/>
                </a:solidFill>
                <a:latin typeface="Inconsolata"/>
                <a:ea typeface="Inconsolata"/>
                <a:cs typeface="Inconsolata"/>
                <a:sym typeface="Inconsolata"/>
              </a:rPr>
              <a:t>:hover</a:t>
            </a:r>
            <a:r>
              <a:rPr lang="en">
                <a:solidFill>
                  <a:schemeClr val="dk1"/>
                </a:solidFill>
              </a:rPr>
              <a:t> pseudo-class. This method includes:</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The CSS property to be animated.</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The time duration of the animation.</a:t>
            </a:r>
            <a:endParaRPr>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a:solidFill>
                  <a:schemeClr val="dk1"/>
                </a:solidFill>
              </a:rPr>
              <a:t>The type of animation to be </a:t>
            </a:r>
            <a:r>
              <a:rPr lang="en">
                <a:solidFill>
                  <a:schemeClr val="dk1"/>
                </a:solidFill>
              </a:rPr>
              <a:t>used</a:t>
            </a:r>
            <a:r>
              <a:rPr lang="en">
                <a:solidFill>
                  <a:schemeClr val="dk1"/>
                </a:solidFill>
              </a:rPr>
              <a:t>.</a:t>
            </a:r>
            <a:endParaRPr>
              <a:solidFill>
                <a:schemeClr val="dk1"/>
              </a:solidFill>
            </a:endParaRPr>
          </a:p>
        </p:txBody>
      </p:sp>
      <p:sp>
        <p:nvSpPr>
          <p:cNvPr id="688" name="Google Shape;688;p8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a:t>
            </a:r>
            <a:r>
              <a:rPr lang="en"/>
              <a:t>Animation</a:t>
            </a:r>
            <a:endParaRPr/>
          </a:p>
        </p:txBody>
      </p:sp>
      <p:sp>
        <p:nvSpPr>
          <p:cNvPr id="689" name="Google Shape;689;p8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90" name="Google Shape;690;p8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2"/>
          <p:cNvSpPr txBox="1"/>
          <p:nvPr>
            <p:ph idx="4294967295" type="body"/>
          </p:nvPr>
        </p:nvSpPr>
        <p:spPr>
          <a:xfrm>
            <a:off x="457200" y="1067350"/>
            <a:ext cx="8219100" cy="304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a:t>
            </a:r>
            <a:r>
              <a:rPr b="1" lang="en">
                <a:solidFill>
                  <a:schemeClr val="dk1"/>
                </a:solidFill>
                <a:latin typeface="Inconsolata"/>
                <a:ea typeface="Inconsolata"/>
                <a:cs typeface="Inconsolata"/>
                <a:sym typeface="Inconsolata"/>
              </a:rPr>
              <a:t>transition</a:t>
            </a:r>
            <a:r>
              <a:rPr lang="en">
                <a:solidFill>
                  <a:schemeClr val="dk1"/>
                </a:solidFill>
              </a:rPr>
              <a:t> property is assigned to the </a:t>
            </a:r>
            <a:r>
              <a:rPr i="1" lang="en">
                <a:solidFill>
                  <a:schemeClr val="dk1"/>
                </a:solidFill>
              </a:rPr>
              <a:t>off</a:t>
            </a:r>
            <a:r>
              <a:rPr lang="en">
                <a:solidFill>
                  <a:schemeClr val="dk1"/>
                </a:solidFill>
              </a:rPr>
              <a:t> (initial) state of your component.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Typically, you can leave out the specific thing changing and just use something like </a:t>
            </a:r>
            <a:r>
              <a:rPr b="1" lang="en">
                <a:solidFill>
                  <a:schemeClr val="dk1"/>
                </a:solidFill>
                <a:latin typeface="Inconsolata"/>
                <a:ea typeface="Inconsolata"/>
                <a:cs typeface="Inconsolata"/>
                <a:sym typeface="Inconsolata"/>
              </a:rPr>
              <a:t>transition: 0.4s ease-in-out;</a:t>
            </a:r>
            <a:r>
              <a:rPr lang="en">
                <a:solidFill>
                  <a:schemeClr val="dk1"/>
                </a:solidFill>
              </a:rPr>
              <a:t>. If you’re sure you only want one specific property to transition, however, it’s safest to be specific and leave it in.</a:t>
            </a:r>
            <a:endParaRPr>
              <a:solidFill>
                <a:schemeClr val="dk1"/>
              </a:solidFill>
            </a:endParaRPr>
          </a:p>
          <a:p>
            <a:pPr indent="0" lvl="0" marL="0" rtl="0" algn="l">
              <a:lnSpc>
                <a:spcPct val="115000"/>
              </a:lnSpc>
              <a:spcBef>
                <a:spcPts val="1000"/>
              </a:spcBef>
              <a:spcAft>
                <a:spcPts val="1000"/>
              </a:spcAft>
              <a:buNone/>
            </a:pPr>
            <a:r>
              <a:rPr lang="en">
                <a:solidFill>
                  <a:schemeClr val="dk1"/>
                </a:solidFill>
              </a:rPr>
              <a:t>Animating multiple properties at once can be a bit much for you and for users, so go easy with this stuff!</a:t>
            </a:r>
            <a:endParaRPr>
              <a:solidFill>
                <a:schemeClr val="dk1"/>
              </a:solidFill>
            </a:endParaRPr>
          </a:p>
        </p:txBody>
      </p:sp>
      <p:sp>
        <p:nvSpPr>
          <p:cNvPr id="696" name="Google Shape;696;p8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Tips</a:t>
            </a:r>
            <a:endParaRPr/>
          </a:p>
        </p:txBody>
      </p:sp>
      <p:sp>
        <p:nvSpPr>
          <p:cNvPr id="697" name="Google Shape;697;p8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98" name="Google Shape;698;p8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3"/>
          <p:cNvSpPr/>
          <p:nvPr/>
        </p:nvSpPr>
        <p:spPr>
          <a:xfrm>
            <a:off x="545200" y="2104225"/>
            <a:ext cx="8013000" cy="2215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.button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background-color: red;</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transition: background-color 0.4s ease-in-out;</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.button:hover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background-color: orange;</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a:t>
            </a:r>
            <a:endParaRPr sz="1600">
              <a:latin typeface="Inconsolata"/>
              <a:ea typeface="Inconsolata"/>
              <a:cs typeface="Inconsolata"/>
              <a:sym typeface="Inconsolata"/>
            </a:endParaRPr>
          </a:p>
        </p:txBody>
      </p:sp>
      <p:sp>
        <p:nvSpPr>
          <p:cNvPr id="704" name="Google Shape;704;p8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ransition Example</a:t>
            </a:r>
            <a:endParaRPr/>
          </a:p>
        </p:txBody>
      </p:sp>
      <p:sp>
        <p:nvSpPr>
          <p:cNvPr id="705" name="Google Shape;705;p8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06" name="Google Shape;706;p83"/>
          <p:cNvSpPr/>
          <p:nvPr/>
        </p:nvSpPr>
        <p:spPr>
          <a:xfrm>
            <a:off x="542650" y="1013625"/>
            <a:ext cx="3750300" cy="917100"/>
          </a:xfrm>
          <a:prstGeom prst="rect">
            <a:avLst/>
          </a:prstGeom>
          <a:solidFill>
            <a:srgbClr val="C8250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Start</a:t>
            </a:r>
            <a:endParaRPr>
              <a:solidFill>
                <a:srgbClr val="FFFFFF"/>
              </a:solidFill>
              <a:latin typeface="Proxima Nova"/>
              <a:ea typeface="Proxima Nova"/>
              <a:cs typeface="Proxima Nova"/>
              <a:sym typeface="Proxima Nova"/>
            </a:endParaRPr>
          </a:p>
        </p:txBody>
      </p:sp>
      <p:sp>
        <p:nvSpPr>
          <p:cNvPr id="707" name="Google Shape;707;p83"/>
          <p:cNvSpPr/>
          <p:nvPr/>
        </p:nvSpPr>
        <p:spPr>
          <a:xfrm>
            <a:off x="4805439" y="1013625"/>
            <a:ext cx="3750300" cy="917100"/>
          </a:xfrm>
          <a:prstGeom prst="rect">
            <a:avLst/>
          </a:prstGeom>
          <a:solidFill>
            <a:srgbClr val="F3901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End</a:t>
            </a:r>
            <a:endParaRPr>
              <a:solidFill>
                <a:srgbClr val="FFFFFF"/>
              </a:solidFill>
              <a:latin typeface="Proxima Nova"/>
              <a:ea typeface="Proxima Nova"/>
              <a:cs typeface="Proxima Nova"/>
              <a:sym typeface="Proxima Nova"/>
            </a:endParaRPr>
          </a:p>
        </p:txBody>
      </p:sp>
      <p:sp>
        <p:nvSpPr>
          <p:cNvPr id="708" name="Google Shape;708;p83"/>
          <p:cNvSpPr txBox="1"/>
          <p:nvPr/>
        </p:nvSpPr>
        <p:spPr>
          <a:xfrm>
            <a:off x="4259719" y="1185391"/>
            <a:ext cx="580200" cy="57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&gt;</a:t>
            </a:r>
            <a:endParaRPr b="1" sz="3000">
              <a:latin typeface="Proxima Nova"/>
              <a:ea typeface="Proxima Nova"/>
              <a:cs typeface="Proxima Nova"/>
              <a:sym typeface="Proxima Nova"/>
            </a:endParaRPr>
          </a:p>
        </p:txBody>
      </p:sp>
      <p:sp>
        <p:nvSpPr>
          <p:cNvPr id="709" name="Google Shape;709;p8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3" name="Shape 713"/>
        <p:cNvGrpSpPr/>
        <p:nvPr/>
      </p:nvGrpSpPr>
      <p:grpSpPr>
        <a:xfrm>
          <a:off x="0" y="0"/>
          <a:ext cx="0" cy="0"/>
          <a:chOff x="0" y="0"/>
          <a:chExt cx="0" cy="0"/>
        </a:xfrm>
      </p:grpSpPr>
      <p:sp>
        <p:nvSpPr>
          <p:cNvPr id="714" name="Google Shape;714;p84"/>
          <p:cNvSpPr txBox="1"/>
          <p:nvPr>
            <p:ph idx="4294967295" type="body"/>
          </p:nvPr>
        </p:nvSpPr>
        <p:spPr>
          <a:xfrm>
            <a:off x="457200" y="914400"/>
            <a:ext cx="8219100" cy="3433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List interactive components as close to the DOM tree root as possible.</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lang="en">
                <a:solidFill>
                  <a:schemeClr val="dk1"/>
                </a:solidFill>
              </a:rPr>
              <a:t>This improves code organization and creates</a:t>
            </a:r>
            <a:r>
              <a:rPr lang="en">
                <a:solidFill>
                  <a:schemeClr val="dk1"/>
                </a:solidFill>
              </a:rPr>
              <a:t> slightly cleaner HTML.</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lang="en">
                <a:solidFill>
                  <a:schemeClr val="dk1"/>
                </a:solidFill>
              </a:rPr>
              <a:t>Pages perform better if the browser doesn’t have to drill through the DOM.</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Animated elements are a perfect use case for the </a:t>
            </a:r>
            <a:r>
              <a:rPr b="1" lang="en">
                <a:solidFill>
                  <a:schemeClr val="dk1"/>
                </a:solidFill>
                <a:latin typeface="Inconsolata"/>
                <a:ea typeface="Inconsolata"/>
                <a:cs typeface="Inconsolata"/>
                <a:sym typeface="Inconsolata"/>
              </a:rPr>
              <a:t>&lt;aside&gt;</a:t>
            </a:r>
            <a:r>
              <a:rPr lang="en">
                <a:solidFill>
                  <a:schemeClr val="dk1"/>
                </a:solidFill>
              </a:rPr>
              <a:t> tag.</a:t>
            </a:r>
            <a:endParaRPr>
              <a:solidFill>
                <a:schemeClr val="dk1"/>
              </a:solidFill>
            </a:endParaRPr>
          </a:p>
          <a:p>
            <a:pPr indent="0" lvl="0" marL="457200" rtl="0" algn="l">
              <a:lnSpc>
                <a:spcPct val="100000"/>
              </a:lnSpc>
              <a:spcBef>
                <a:spcPts val="1000"/>
              </a:spcBef>
              <a:spcAft>
                <a:spcPts val="0"/>
              </a:spcAft>
              <a:buNone/>
            </a:pPr>
            <a:r>
              <a:rPr b="1" lang="en" sz="1600">
                <a:solidFill>
                  <a:schemeClr val="dk1"/>
                </a:solidFill>
                <a:latin typeface="Inconsolata"/>
                <a:ea typeface="Inconsolata"/>
                <a:cs typeface="Inconsolata"/>
                <a:sym typeface="Inconsolata"/>
              </a:rPr>
              <a:t>&lt;body&gt;</a:t>
            </a:r>
            <a:endParaRPr b="1" sz="16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latin typeface="Inconsolata"/>
                <a:ea typeface="Inconsolata"/>
                <a:cs typeface="Inconsolata"/>
                <a:sym typeface="Inconsolata"/>
              </a:rPr>
              <a:t>  &lt;main class=“my-content”&gt;</a:t>
            </a:r>
            <a:endParaRPr b="1" sz="16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latin typeface="Inconsolata"/>
                <a:ea typeface="Inconsolata"/>
                <a:cs typeface="Inconsolata"/>
                <a:sym typeface="Inconsolata"/>
              </a:rPr>
              <a:t>  &lt;/main&gt;</a:t>
            </a:r>
            <a:endParaRPr b="1" sz="16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highlight>
                  <a:schemeClr val="accent2"/>
                </a:highlight>
                <a:latin typeface="Inconsolata"/>
                <a:ea typeface="Inconsolata"/>
                <a:cs typeface="Inconsolata"/>
                <a:sym typeface="Inconsolata"/>
              </a:rPr>
              <a:t>  &lt;aside class=“ui-tabs”&gt;</a:t>
            </a:r>
            <a:endParaRPr b="1" sz="1600">
              <a:solidFill>
                <a:schemeClr val="dk1"/>
              </a:solidFill>
              <a:highlight>
                <a:schemeClr val="accent2"/>
              </a:highlight>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highlight>
                  <a:schemeClr val="accent2"/>
                </a:highlight>
                <a:latin typeface="Inconsolata"/>
                <a:ea typeface="Inconsolata"/>
                <a:cs typeface="Inconsolata"/>
                <a:sym typeface="Inconsolata"/>
              </a:rPr>
              <a:t>    &lt;!—- Interactive </a:t>
            </a:r>
            <a:r>
              <a:rPr b="1" lang="en" sz="1600">
                <a:solidFill>
                  <a:schemeClr val="dk1"/>
                </a:solidFill>
                <a:highlight>
                  <a:schemeClr val="accent2"/>
                </a:highlight>
                <a:latin typeface="Inconsolata"/>
                <a:ea typeface="Inconsolata"/>
                <a:cs typeface="Inconsolata"/>
                <a:sym typeface="Inconsolata"/>
              </a:rPr>
              <a:t>stuff</a:t>
            </a:r>
            <a:r>
              <a:rPr b="1" lang="en" sz="1600">
                <a:solidFill>
                  <a:schemeClr val="dk1"/>
                </a:solidFill>
                <a:highlight>
                  <a:schemeClr val="accent2"/>
                </a:highlight>
                <a:latin typeface="Inconsolata"/>
                <a:ea typeface="Inconsolata"/>
                <a:cs typeface="Inconsolata"/>
                <a:sym typeface="Inconsolata"/>
              </a:rPr>
              <a:t> —&gt;</a:t>
            </a:r>
            <a:endParaRPr b="1" sz="1600">
              <a:solidFill>
                <a:schemeClr val="dk1"/>
              </a:solidFill>
              <a:highlight>
                <a:schemeClr val="accent2"/>
              </a:highlight>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highlight>
                  <a:schemeClr val="accent2"/>
                </a:highlight>
                <a:latin typeface="Inconsolata"/>
                <a:ea typeface="Inconsolata"/>
                <a:cs typeface="Inconsolata"/>
                <a:sym typeface="Inconsolata"/>
              </a:rPr>
              <a:t>  &lt;/aside&gt;</a:t>
            </a:r>
            <a:endParaRPr b="1" sz="1600">
              <a:solidFill>
                <a:schemeClr val="dk1"/>
              </a:solidFill>
              <a:highlight>
                <a:schemeClr val="accent2"/>
              </a:highlight>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latin typeface="Inconsolata"/>
                <a:ea typeface="Inconsolata"/>
                <a:cs typeface="Inconsolata"/>
                <a:sym typeface="Inconsolata"/>
              </a:rPr>
              <a:t>&lt;/body&gt;</a:t>
            </a:r>
            <a:endParaRPr b="1" sz="1600">
              <a:solidFill>
                <a:schemeClr val="dk1"/>
              </a:solidFill>
              <a:latin typeface="Inconsolata"/>
              <a:ea typeface="Inconsolata"/>
              <a:cs typeface="Inconsolata"/>
              <a:sym typeface="Inconsolata"/>
            </a:endParaRPr>
          </a:p>
        </p:txBody>
      </p:sp>
      <p:sp>
        <p:nvSpPr>
          <p:cNvPr id="715" name="Google Shape;715;p8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a:t>
            </a:r>
            <a:r>
              <a:rPr lang="en"/>
              <a:t> f</a:t>
            </a:r>
            <a:r>
              <a:rPr lang="en"/>
              <a:t>or Animation</a:t>
            </a:r>
            <a:endParaRPr/>
          </a:p>
        </p:txBody>
      </p:sp>
      <p:sp>
        <p:nvSpPr>
          <p:cNvPr id="716" name="Google Shape;716;p8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17" name="Google Shape;717;p8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5"/>
          <p:cNvSpPr txBox="1"/>
          <p:nvPr>
            <p:ph idx="4294967295" type="body"/>
          </p:nvPr>
        </p:nvSpPr>
        <p:spPr>
          <a:xfrm>
            <a:off x="457200" y="914400"/>
            <a:ext cx="8219100" cy="6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Keep your HTML block turned off with CSS. There are four methods with which to hide elements in CSS, each with slightly different results.</a:t>
            </a:r>
            <a:endParaRPr>
              <a:solidFill>
                <a:schemeClr val="dk1"/>
              </a:solidFill>
            </a:endParaRPr>
          </a:p>
          <a:p>
            <a:pPr indent="0" lvl="0" marL="0" rtl="0" algn="l">
              <a:lnSpc>
                <a:spcPct val="115000"/>
              </a:lnSpc>
              <a:spcBef>
                <a:spcPts val="1000"/>
              </a:spcBef>
              <a:spcAft>
                <a:spcPts val="0"/>
              </a:spcAft>
              <a:buNone/>
            </a:pPr>
            <a:r>
              <a:t/>
            </a:r>
            <a:endParaRPr b="1" sz="1400">
              <a:solidFill>
                <a:schemeClr val="dk1"/>
              </a:solidFill>
              <a:latin typeface="Courier New"/>
              <a:ea typeface="Courier New"/>
              <a:cs typeface="Courier New"/>
              <a:sym typeface="Courier New"/>
            </a:endParaRPr>
          </a:p>
        </p:txBody>
      </p:sp>
      <p:sp>
        <p:nvSpPr>
          <p:cNvPr id="723" name="Google Shape;723;p8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Hiding Content</a:t>
            </a:r>
            <a:endParaRPr/>
          </a:p>
        </p:txBody>
      </p:sp>
      <p:sp>
        <p:nvSpPr>
          <p:cNvPr id="724" name="Google Shape;724;p8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725" name="Google Shape;725;p85"/>
          <p:cNvGraphicFramePr/>
          <p:nvPr/>
        </p:nvGraphicFramePr>
        <p:xfrm>
          <a:off x="994050" y="1809750"/>
          <a:ext cx="3000000" cy="3000000"/>
        </p:xfrm>
        <a:graphic>
          <a:graphicData uri="http://schemas.openxmlformats.org/drawingml/2006/table">
            <a:tbl>
              <a:tblPr>
                <a:noFill/>
                <a:tableStyleId>{C9AAF583-1C28-414A-8A83-B81C21B3F515}</a:tableStyleId>
              </a:tblPr>
              <a:tblGrid>
                <a:gridCol w="2967025"/>
                <a:gridCol w="2239350"/>
                <a:gridCol w="1858925"/>
              </a:tblGrid>
              <a:tr h="513325">
                <a:tc>
                  <a:txBody>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Property</a:t>
                      </a:r>
                      <a:endParaRPr b="1" sz="1800">
                        <a:solidFill>
                          <a:srgbClr val="FFFFFF"/>
                        </a:solidFill>
                        <a:latin typeface="Proxima Nova"/>
                        <a:ea typeface="Proxima Nova"/>
                        <a:cs typeface="Proxima Nova"/>
                        <a:sym typeface="Proxima Nova"/>
                      </a:endParaRPr>
                    </a:p>
                  </a:txBody>
                  <a:tcPr marT="91425" marB="91425" marR="91425" marL="91425" anchor="ctr">
                    <a:solidFill>
                      <a:schemeClr val="lt2"/>
                    </a:solidFill>
                  </a:tcPr>
                </a:tc>
                <a:tc>
                  <a:txBody>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Takes Up Space</a:t>
                      </a:r>
                      <a:endParaRPr b="1" sz="1800">
                        <a:solidFill>
                          <a:srgbClr val="FFFFFF"/>
                        </a:solidFill>
                        <a:latin typeface="Proxima Nova"/>
                        <a:ea typeface="Proxima Nova"/>
                        <a:cs typeface="Proxima Nova"/>
                        <a:sym typeface="Proxima Nova"/>
                      </a:endParaRPr>
                    </a:p>
                  </a:txBody>
                  <a:tcPr marT="91425" marB="91425" marR="91425" marL="91425" anchor="ctr">
                    <a:solidFill>
                      <a:schemeClr val="lt2"/>
                    </a:solidFill>
                  </a:tcPr>
                </a:tc>
                <a:tc>
                  <a:txBody>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Can Be Clicked</a:t>
                      </a:r>
                      <a:endParaRPr b="1" sz="1800">
                        <a:solidFill>
                          <a:srgbClr val="FFFFFF"/>
                        </a:solidFill>
                        <a:latin typeface="Proxima Nova"/>
                        <a:ea typeface="Proxima Nova"/>
                        <a:cs typeface="Proxima Nova"/>
                        <a:sym typeface="Proxima Nova"/>
                      </a:endParaRPr>
                    </a:p>
                  </a:txBody>
                  <a:tcPr marT="91425" marB="91425" marR="91425" marL="91425" anchor="ctr">
                    <a:solidFill>
                      <a:schemeClr val="lt2"/>
                    </a:solidFill>
                  </a:tcPr>
                </a:tc>
              </a:tr>
              <a:tr h="523375">
                <a:tc>
                  <a:txBody>
                    <a:bodyPr/>
                    <a:lstStyle/>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display: none;</a:t>
                      </a:r>
                      <a:endParaRPr sz="1600">
                        <a:latin typeface="Inconsolata"/>
                        <a:ea typeface="Inconsolata"/>
                        <a:cs typeface="Inconsolata"/>
                        <a:sym typeface="Inconsolat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No</a:t>
                      </a:r>
                      <a:endParaRPr sz="16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No</a:t>
                      </a:r>
                      <a:endParaRPr sz="1600">
                        <a:latin typeface="Proxima Nova"/>
                        <a:ea typeface="Proxima Nova"/>
                        <a:cs typeface="Proxima Nova"/>
                        <a:sym typeface="Proxima Nova"/>
                      </a:endParaRPr>
                    </a:p>
                  </a:txBody>
                  <a:tcPr marT="91425" marB="91425" marR="91425" marL="91425" anchor="ctr"/>
                </a:tc>
              </a:tr>
              <a:tr h="513325">
                <a:tc>
                  <a:txBody>
                    <a:bodyPr/>
                    <a:lstStyle/>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visibility: hidden;</a:t>
                      </a:r>
                      <a:endParaRPr sz="1600">
                        <a:latin typeface="Inconsolata"/>
                        <a:ea typeface="Inconsolata"/>
                        <a:cs typeface="Inconsolata"/>
                        <a:sym typeface="Inconsolat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No</a:t>
                      </a:r>
                      <a:endParaRPr sz="1600">
                        <a:latin typeface="Proxima Nova"/>
                        <a:ea typeface="Proxima Nova"/>
                        <a:cs typeface="Proxima Nova"/>
                        <a:sym typeface="Proxima Nova"/>
                      </a:endParaRPr>
                    </a:p>
                  </a:txBody>
                  <a:tcPr marT="91425" marB="91425" marR="91425" marL="91425" anchor="ctr"/>
                </a:tc>
              </a:tr>
              <a:tr h="513325">
                <a:tc>
                  <a:txBody>
                    <a:bodyPr/>
                    <a:lstStyle/>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opacity: 0;</a:t>
                      </a:r>
                      <a:endParaRPr sz="1600">
                        <a:latin typeface="Inconsolata"/>
                        <a:ea typeface="Inconsolata"/>
                        <a:cs typeface="Inconsolata"/>
                        <a:sym typeface="Inconsolat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T="91425" marB="91425" marR="91425" marL="91425" anchor="ctr"/>
                </a:tc>
              </a:tr>
              <a:tr h="513325">
                <a:tc>
                  <a:txBody>
                    <a:bodyPr/>
                    <a:lstStyle/>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background: rgba(0,0,0,0)</a:t>
                      </a:r>
                      <a:endParaRPr b="1" sz="1600">
                        <a:solidFill>
                          <a:schemeClr val="dk1"/>
                        </a:solidFill>
                        <a:latin typeface="Inconsolata"/>
                        <a:ea typeface="Inconsolata"/>
                        <a:cs typeface="Inconsolata"/>
                        <a:sym typeface="Inconsolat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T="91425" marB="91425" marR="91425" marL="91425" anchor="ctr"/>
                </a:tc>
              </a:tr>
            </a:tbl>
          </a:graphicData>
        </a:graphic>
      </p:graphicFrame>
      <p:sp>
        <p:nvSpPr>
          <p:cNvPr id="726" name="Google Shape;726;p8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8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Keyframes and Animation</a:t>
            </a:r>
            <a:endParaRPr/>
          </a:p>
        </p:txBody>
      </p:sp>
      <p:sp>
        <p:nvSpPr>
          <p:cNvPr id="732" name="Google Shape;732;p8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1" name="Shape 581"/>
        <p:cNvGrpSpPr/>
        <p:nvPr/>
      </p:nvGrpSpPr>
      <p:grpSpPr>
        <a:xfrm>
          <a:off x="0" y="0"/>
          <a:ext cx="0" cy="0"/>
          <a:chOff x="0" y="0"/>
          <a:chExt cx="0" cy="0"/>
        </a:xfrm>
      </p:grpSpPr>
      <p:sp>
        <p:nvSpPr>
          <p:cNvPr id="582" name="Google Shape;582;p69"/>
          <p:cNvSpPr txBox="1"/>
          <p:nvPr>
            <p:ph type="title"/>
          </p:nvPr>
        </p:nvSpPr>
        <p:spPr>
          <a:xfrm>
            <a:off x="979500" y="332100"/>
            <a:ext cx="7185000" cy="6531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12 Change Log FEWD 3.1 - 3.2</a:t>
            </a:r>
            <a:endParaRPr>
              <a:solidFill>
                <a:srgbClr val="FFFFFF"/>
              </a:solidFill>
            </a:endParaRPr>
          </a:p>
        </p:txBody>
      </p:sp>
      <p:sp>
        <p:nvSpPr>
          <p:cNvPr id="583" name="Google Shape;583;p69"/>
          <p:cNvSpPr txBox="1"/>
          <p:nvPr>
            <p:ph idx="4294967295" type="body"/>
          </p:nvPr>
        </p:nvSpPr>
        <p:spPr>
          <a:xfrm>
            <a:off x="979500" y="1078375"/>
            <a:ext cx="70995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indent="-304800" lvl="0" marL="457200" rtl="0" algn="l">
              <a:spcBef>
                <a:spcPts val="0"/>
              </a:spcBef>
              <a:spcAft>
                <a:spcPts val="0"/>
              </a:spcAft>
              <a:buSzPts val="1200"/>
              <a:buChar char="➔"/>
            </a:pPr>
            <a:r>
              <a:rPr lang="en" sz="1200" u="sng">
                <a:solidFill>
                  <a:schemeClr val="hlink"/>
                </a:solidFill>
                <a:hlinkClick action="ppaction://hlinksldjump" r:id="rId3"/>
              </a:rPr>
              <a:t>Pre-Class Materials and Preparation</a:t>
            </a:r>
            <a:r>
              <a:rPr lang="en" sz="1200"/>
              <a:t> -</a:t>
            </a:r>
            <a:endParaRPr sz="1200"/>
          </a:p>
          <a:p>
            <a:pPr indent="-304800" lvl="1" marL="914400" rtl="0" algn="l">
              <a:spcBef>
                <a:spcPts val="0"/>
              </a:spcBef>
              <a:spcAft>
                <a:spcPts val="0"/>
              </a:spcAft>
              <a:buClr>
                <a:srgbClr val="000000"/>
              </a:buClr>
              <a:buSzPts val="1200"/>
              <a:buChar char="◆"/>
            </a:pPr>
            <a:r>
              <a:rPr lang="en" sz="1200">
                <a:solidFill>
                  <a:schemeClr val="dk1"/>
                </a:solidFill>
              </a:rPr>
              <a:t>Added warmup activities to the new CodePen collection “Warmups”.</a:t>
            </a:r>
            <a:endParaRPr sz="1200"/>
          </a:p>
          <a:p>
            <a:pPr indent="-304800" lvl="1" marL="914400" rtl="0" algn="l">
              <a:spcBef>
                <a:spcPts val="0"/>
              </a:spcBef>
              <a:spcAft>
                <a:spcPts val="0"/>
              </a:spcAft>
              <a:buSzPts val="1200"/>
              <a:buChar char="◆"/>
            </a:pPr>
            <a:r>
              <a:rPr lang="en" sz="1200"/>
              <a:t>Added three new Codepens to — Animations Demo, Translated Box, Transitions Demo —  Reference Code. </a:t>
            </a:r>
            <a:endParaRPr sz="1200"/>
          </a:p>
          <a:p>
            <a:pPr indent="-304800" lvl="1" marL="914400" rtl="0" algn="l">
              <a:spcBef>
                <a:spcPts val="0"/>
              </a:spcBef>
              <a:spcAft>
                <a:spcPts val="0"/>
              </a:spcAft>
              <a:buSzPts val="1200"/>
              <a:buChar char="◆"/>
            </a:pPr>
            <a:r>
              <a:rPr lang="en" sz="1200"/>
              <a:t>Added new CodePen — Background Color Animation — to Starter and Solution Code. </a:t>
            </a:r>
            <a:endParaRPr sz="1200"/>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4">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584" name="Google Shape;584;p6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6" name="Shape 736"/>
        <p:cNvGrpSpPr/>
        <p:nvPr/>
      </p:nvGrpSpPr>
      <p:grpSpPr>
        <a:xfrm>
          <a:off x="0" y="0"/>
          <a:ext cx="0" cy="0"/>
          <a:chOff x="0" y="0"/>
          <a:chExt cx="0" cy="0"/>
        </a:xfrm>
      </p:grpSpPr>
      <p:sp>
        <p:nvSpPr>
          <p:cNvPr id="737" name="Google Shape;737;p87"/>
          <p:cNvSpPr/>
          <p:nvPr/>
        </p:nvSpPr>
        <p:spPr>
          <a:xfrm>
            <a:off x="17592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https://codepen.io/GAmarketing/pen/abzpjMG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738" name="Google Shape;738;p87"/>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Animations References</a:t>
            </a:r>
            <a:endParaRPr sz="2800"/>
          </a:p>
        </p:txBody>
      </p:sp>
      <p:sp>
        <p:nvSpPr>
          <p:cNvPr id="739" name="Google Shape;739;p87"/>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740" name="Google Shape;740;p8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41" name="Google Shape;741;p87"/>
          <p:cNvSpPr txBox="1"/>
          <p:nvPr>
            <p:ph idx="1" type="body"/>
          </p:nvPr>
        </p:nvSpPr>
        <p:spPr>
          <a:xfrm>
            <a:off x="457200" y="1143000"/>
            <a:ext cx="8229600" cy="121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CSS </a:t>
            </a:r>
            <a:r>
              <a:rPr b="1" lang="en">
                <a:solidFill>
                  <a:schemeClr val="dk1"/>
                </a:solidFill>
                <a:latin typeface="Inconsolata"/>
                <a:ea typeface="Inconsolata"/>
                <a:cs typeface="Inconsolata"/>
                <a:sym typeface="Inconsolata"/>
              </a:rPr>
              <a:t>transition</a:t>
            </a:r>
            <a:r>
              <a:rPr lang="en">
                <a:solidFill>
                  <a:schemeClr val="dk1"/>
                </a:solidFill>
                <a:latin typeface="Inconsolata"/>
                <a:ea typeface="Inconsolata"/>
                <a:cs typeface="Inconsolata"/>
                <a:sym typeface="Inconsolata"/>
              </a:rPr>
              <a:t>, </a:t>
            </a:r>
            <a:r>
              <a:rPr b="1" lang="en">
                <a:solidFill>
                  <a:schemeClr val="dk1"/>
                </a:solidFill>
                <a:latin typeface="Inconsolata"/>
                <a:ea typeface="Inconsolata"/>
                <a:cs typeface="Inconsolata"/>
                <a:sym typeface="Inconsolata"/>
              </a:rPr>
              <a:t>transform</a:t>
            </a:r>
            <a:r>
              <a:rPr lang="en">
                <a:solidFill>
                  <a:schemeClr val="dk1"/>
                </a:solidFill>
                <a:latin typeface="Inconsolata"/>
                <a:ea typeface="Inconsolata"/>
                <a:cs typeface="Inconsolata"/>
                <a:sym typeface="Inconsolata"/>
              </a:rPr>
              <a:t>, </a:t>
            </a:r>
            <a:r>
              <a:rPr b="1" lang="en">
                <a:solidFill>
                  <a:schemeClr val="dk1"/>
                </a:solidFill>
                <a:latin typeface="Inconsolata"/>
                <a:ea typeface="Inconsolata"/>
                <a:cs typeface="Inconsolata"/>
                <a:sym typeface="Inconsolata"/>
              </a:rPr>
              <a:t>animation</a:t>
            </a:r>
            <a:r>
              <a:rPr lang="en">
                <a:solidFill>
                  <a:schemeClr val="dk1"/>
                </a:solidFill>
              </a:rPr>
              <a:t>, and </a:t>
            </a:r>
            <a:r>
              <a:rPr b="1" lang="en">
                <a:solidFill>
                  <a:schemeClr val="dk1"/>
                </a:solidFill>
                <a:latin typeface="Inconsolata"/>
                <a:ea typeface="Inconsolata"/>
                <a:cs typeface="Inconsolata"/>
                <a:sym typeface="Inconsolata"/>
              </a:rPr>
              <a:t>@keyframes</a:t>
            </a:r>
            <a:r>
              <a:rPr lang="en">
                <a:solidFill>
                  <a:schemeClr val="dk1"/>
                </a:solidFill>
              </a:rPr>
              <a:t> examples galore!</a:t>
            </a:r>
            <a:endParaRPr/>
          </a:p>
        </p:txBody>
      </p:sp>
      <p:sp>
        <p:nvSpPr>
          <p:cNvPr id="742" name="Google Shape;742;p8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743" name="Google Shape;743;p87"/>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8"/>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Complex animations require multiple steps. For these, you’ll need to use CSS </a:t>
            </a:r>
            <a:r>
              <a:rPr b="1" lang="en">
                <a:solidFill>
                  <a:schemeClr val="dk1"/>
                </a:solidFill>
                <a:latin typeface="Inconsolata"/>
                <a:ea typeface="Inconsolata"/>
                <a:cs typeface="Inconsolata"/>
                <a:sym typeface="Inconsolata"/>
              </a:rPr>
              <a:t>animation</a:t>
            </a:r>
            <a:r>
              <a:rPr lang="en">
                <a:solidFill>
                  <a:schemeClr val="dk1"/>
                </a:solidFill>
              </a:rPr>
              <a:t> and </a:t>
            </a:r>
            <a:r>
              <a:rPr b="1" lang="en">
                <a:solidFill>
                  <a:schemeClr val="dk1"/>
                </a:solidFill>
                <a:latin typeface="Inconsolata"/>
                <a:ea typeface="Inconsolata"/>
                <a:cs typeface="Inconsolata"/>
                <a:sym typeface="Inconsolata"/>
              </a:rPr>
              <a:t>@keyframes</a:t>
            </a:r>
            <a:r>
              <a:rPr lang="en">
                <a:solidFill>
                  <a:schemeClr val="dk1"/>
                </a:solidFill>
              </a:rPr>
              <a:t> </a:t>
            </a:r>
            <a:r>
              <a:rPr lang="en">
                <a:solidFill>
                  <a:schemeClr val="dk1"/>
                </a:solidFill>
              </a:rPr>
              <a:t>together</a:t>
            </a:r>
            <a:r>
              <a:rPr lang="en">
                <a:solidFill>
                  <a:schemeClr val="dk1"/>
                </a:solidFill>
              </a:rPr>
              <a:t>. This will allow components to move in more interesting ways than simply appearing and disappearing!</a:t>
            </a:r>
            <a:endParaRPr>
              <a:solidFill>
                <a:schemeClr val="dk1"/>
              </a:solidFill>
            </a:endParaRPr>
          </a:p>
          <a:p>
            <a:pPr indent="0" lvl="0" marL="0" rtl="0" algn="l">
              <a:lnSpc>
                <a:spcPct val="115000"/>
              </a:lnSpc>
              <a:spcBef>
                <a:spcPts val="1000"/>
              </a:spcBef>
              <a:spcAft>
                <a:spcPts val="0"/>
              </a:spcAft>
              <a:buNone/>
            </a:pPr>
            <a:r>
              <a:rPr lang="en">
                <a:solidFill>
                  <a:schemeClr val="dk1"/>
                </a:solidFill>
              </a:rPr>
              <a:t>Here’s what it takes:</a:t>
            </a:r>
            <a:endParaRPr>
              <a:solidFill>
                <a:schemeClr val="dk1"/>
              </a:solidFill>
            </a:endParaRPr>
          </a:p>
          <a:p>
            <a:pPr indent="-342900" lvl="0" marL="457200" rtl="0" algn="l">
              <a:lnSpc>
                <a:spcPct val="115000"/>
              </a:lnSpc>
              <a:spcBef>
                <a:spcPts val="1000"/>
              </a:spcBef>
              <a:spcAft>
                <a:spcPts val="0"/>
              </a:spcAft>
              <a:buClr>
                <a:schemeClr val="dk1"/>
              </a:buClr>
              <a:buSzPts val="1800"/>
              <a:buAutoNum type="arabicPeriod"/>
            </a:pPr>
            <a:r>
              <a:rPr lang="en">
                <a:solidFill>
                  <a:schemeClr val="dk1"/>
                </a:solidFill>
              </a:rPr>
              <a:t>Outline animation steps and timing.</a:t>
            </a:r>
            <a:endParaRPr>
              <a:solidFill>
                <a:schemeClr val="dk1"/>
              </a:solidFill>
            </a:endParaRPr>
          </a:p>
          <a:p>
            <a:pPr indent="-342900" lvl="0" marL="457200" rtl="0" algn="l">
              <a:lnSpc>
                <a:spcPct val="115000"/>
              </a:lnSpc>
              <a:spcBef>
                <a:spcPts val="1000"/>
              </a:spcBef>
              <a:spcAft>
                <a:spcPts val="0"/>
              </a:spcAft>
              <a:buClr>
                <a:schemeClr val="dk1"/>
              </a:buClr>
              <a:buSzPts val="1800"/>
              <a:buAutoNum type="arabicPeriod"/>
            </a:pPr>
            <a:r>
              <a:rPr lang="en">
                <a:solidFill>
                  <a:schemeClr val="dk1"/>
                </a:solidFill>
              </a:rPr>
              <a:t>Set each movement instruction of a </a:t>
            </a:r>
            <a:r>
              <a:rPr b="1" lang="en">
                <a:solidFill>
                  <a:schemeClr val="dk1"/>
                </a:solidFill>
                <a:latin typeface="Inconsolata"/>
                <a:ea typeface="Inconsolata"/>
                <a:cs typeface="Inconsolata"/>
                <a:sym typeface="Inconsolata"/>
              </a:rPr>
              <a:t>@keyframes</a:t>
            </a:r>
            <a:r>
              <a:rPr lang="en">
                <a:solidFill>
                  <a:schemeClr val="dk1"/>
                </a:solidFill>
              </a:rPr>
              <a:t> step (usually a </a:t>
            </a:r>
            <a:r>
              <a:rPr b="1" lang="en">
                <a:solidFill>
                  <a:schemeClr val="dk1"/>
                </a:solidFill>
                <a:latin typeface="Inconsolata"/>
                <a:ea typeface="Inconsolata"/>
                <a:cs typeface="Inconsolata"/>
                <a:sym typeface="Inconsolata"/>
              </a:rPr>
              <a:t>transform</a:t>
            </a:r>
            <a:r>
              <a:rPr lang="en">
                <a:solidFill>
                  <a:schemeClr val="dk1"/>
                </a:solidFill>
              </a:rPr>
              <a:t>).</a:t>
            </a:r>
            <a:endParaRPr>
              <a:solidFill>
                <a:schemeClr val="dk1"/>
              </a:solidFill>
            </a:endParaRPr>
          </a:p>
          <a:p>
            <a:pPr indent="-342900" lvl="0" marL="457200" rtl="0" algn="l">
              <a:lnSpc>
                <a:spcPct val="115000"/>
              </a:lnSpc>
              <a:spcBef>
                <a:spcPts val="1000"/>
              </a:spcBef>
              <a:spcAft>
                <a:spcPts val="1000"/>
              </a:spcAft>
              <a:buClr>
                <a:schemeClr val="dk1"/>
              </a:buClr>
              <a:buSzPts val="1800"/>
              <a:buAutoNum type="arabicPeriod"/>
            </a:pPr>
            <a:r>
              <a:rPr lang="en">
                <a:solidFill>
                  <a:schemeClr val="dk1"/>
                </a:solidFill>
              </a:rPr>
              <a:t>Use CSS </a:t>
            </a:r>
            <a:r>
              <a:rPr b="1" lang="en">
                <a:solidFill>
                  <a:schemeClr val="dk1"/>
                </a:solidFill>
                <a:latin typeface="Inconsolata"/>
                <a:ea typeface="Inconsolata"/>
                <a:cs typeface="Inconsolata"/>
                <a:sym typeface="Inconsolata"/>
              </a:rPr>
              <a:t>animation</a:t>
            </a:r>
            <a:r>
              <a:rPr lang="en">
                <a:solidFill>
                  <a:schemeClr val="dk1"/>
                </a:solidFill>
              </a:rPr>
              <a:t> properties and apply everything to the component’s initial state.</a:t>
            </a:r>
            <a:endParaRPr>
              <a:solidFill>
                <a:schemeClr val="dk1"/>
              </a:solidFill>
            </a:endParaRPr>
          </a:p>
        </p:txBody>
      </p:sp>
      <p:sp>
        <p:nvSpPr>
          <p:cNvPr id="749" name="Google Shape;749;p8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 Simple </a:t>
            </a:r>
            <a:r>
              <a:rPr lang="en"/>
              <a:t>Animation</a:t>
            </a:r>
            <a:endParaRPr/>
          </a:p>
        </p:txBody>
      </p:sp>
      <p:sp>
        <p:nvSpPr>
          <p:cNvPr id="750" name="Google Shape;750;p8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51" name="Google Shape;751;p8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9"/>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@keyframes</a:t>
            </a:r>
            <a:r>
              <a:rPr lang="en">
                <a:solidFill>
                  <a:schemeClr val="dk1"/>
                </a:solidFill>
              </a:rPr>
              <a:t> work like media queries — conditional-based instructions that happen at particular times. Notice that we’re giving this a custom name, </a:t>
            </a:r>
            <a:r>
              <a:rPr b="1" lang="en">
                <a:solidFill>
                  <a:schemeClr val="dk1"/>
                </a:solidFill>
                <a:highlight>
                  <a:schemeClr val="accent2"/>
                </a:highlight>
                <a:latin typeface="Inconsolata"/>
                <a:ea typeface="Inconsolata"/>
                <a:cs typeface="Inconsolata"/>
                <a:sym typeface="Inconsolata"/>
              </a:rPr>
              <a:t>mover</a:t>
            </a:r>
            <a:r>
              <a:rPr lang="en">
                <a:solidFill>
                  <a:schemeClr val="dk1"/>
                </a:solidFill>
              </a:rPr>
              <a:t>.</a:t>
            </a:r>
            <a:endParaRPr>
              <a:solidFill>
                <a:schemeClr val="dk1"/>
              </a:solidFill>
            </a:endParaRPr>
          </a:p>
          <a:p>
            <a:pPr indent="0" lvl="0" marL="0" rtl="0" algn="l">
              <a:lnSpc>
                <a:spcPct val="100000"/>
              </a:lnSpc>
              <a:spcBef>
                <a:spcPts val="1000"/>
              </a:spcBef>
              <a:spcAft>
                <a:spcPts val="0"/>
              </a:spcAft>
              <a:buNone/>
            </a:pPr>
            <a:r>
              <a:rPr b="1" lang="en" sz="1400">
                <a:solidFill>
                  <a:schemeClr val="dk1"/>
                </a:solidFill>
                <a:latin typeface="Inconsolata"/>
                <a:ea typeface="Inconsolata"/>
                <a:cs typeface="Inconsolata"/>
                <a:sym typeface="Inconsolata"/>
              </a:rPr>
              <a:t>@keyframes </a:t>
            </a:r>
            <a:r>
              <a:rPr b="1" lang="en" sz="1400">
                <a:solidFill>
                  <a:schemeClr val="dk1"/>
                </a:solidFill>
                <a:highlight>
                  <a:schemeClr val="accent2"/>
                </a:highlight>
                <a:latin typeface="Inconsolata"/>
                <a:ea typeface="Inconsolata"/>
                <a:cs typeface="Inconsolata"/>
                <a:sym typeface="Inconsolata"/>
              </a:rPr>
              <a:t>mover</a:t>
            </a:r>
            <a:r>
              <a:rPr b="1" lang="en" sz="1400">
                <a:solidFill>
                  <a:schemeClr val="dk1"/>
                </a:solidFill>
                <a:latin typeface="Inconsolata"/>
                <a:ea typeface="Inconsolata"/>
                <a:cs typeface="Inconsolata"/>
                <a:sym typeface="Inconsolata"/>
              </a:rPr>
              <a:t>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0%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transform: translateX(0) translateY(0);</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50%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transform: translateX(300px) translateY(0);</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100%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transform: translateX(300px) translateY(300px);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p:txBody>
      </p:sp>
      <p:sp>
        <p:nvSpPr>
          <p:cNvPr id="757" name="Google Shape;757;p8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a:t>
            </a:r>
            <a:r>
              <a:rPr lang="en"/>
              <a:t>@keyframes</a:t>
            </a:r>
            <a:endParaRPr/>
          </a:p>
        </p:txBody>
      </p:sp>
      <p:sp>
        <p:nvSpPr>
          <p:cNvPr id="758" name="Google Shape;758;p8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59" name="Google Shape;759;p8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90"/>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property contains a </a:t>
            </a:r>
            <a:r>
              <a:rPr lang="en">
                <a:solidFill>
                  <a:schemeClr val="dk1"/>
                </a:solidFill>
              </a:rPr>
              <a:t>bunch</a:t>
            </a:r>
            <a:r>
              <a:rPr lang="en">
                <a:solidFill>
                  <a:schemeClr val="dk1"/>
                </a:solidFill>
              </a:rPr>
              <a:t> of settings, similar to how </a:t>
            </a:r>
            <a:r>
              <a:rPr b="1" lang="en">
                <a:solidFill>
                  <a:schemeClr val="dk1"/>
                </a:solidFill>
                <a:latin typeface="Inconsolata"/>
                <a:ea typeface="Inconsolata"/>
                <a:cs typeface="Inconsolata"/>
                <a:sym typeface="Inconsolata"/>
              </a:rPr>
              <a:t>background</a:t>
            </a:r>
            <a:r>
              <a:rPr lang="en">
                <a:solidFill>
                  <a:schemeClr val="dk1"/>
                </a:solidFill>
              </a:rPr>
              <a:t> works.</a:t>
            </a:r>
            <a:endParaRPr>
              <a:solidFill>
                <a:schemeClr val="dk1"/>
              </a:solidFill>
            </a:endParaRPr>
          </a:p>
          <a:p>
            <a:pPr indent="0" lvl="0" marL="0" rtl="0" algn="l">
              <a:lnSpc>
                <a:spcPct val="100000"/>
              </a:lnSpc>
              <a:spcBef>
                <a:spcPts val="10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.box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animation-name: </a:t>
            </a:r>
            <a:r>
              <a:rPr b="1" lang="en" sz="1400">
                <a:solidFill>
                  <a:schemeClr val="dk1"/>
                </a:solidFill>
                <a:highlight>
                  <a:schemeClr val="accent1"/>
                </a:highlight>
                <a:latin typeface="Inconsolata"/>
                <a:ea typeface="Inconsolata"/>
                <a:cs typeface="Inconsolata"/>
                <a:sym typeface="Inconsolata"/>
              </a:rPr>
              <a:t>mover</a:t>
            </a: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animation-duration: 2s;</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animation-timing-function: ease-in-out;</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animation-direction: alternate;</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animation-iteration-count: infinite;</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OR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.box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 </a:t>
            </a:r>
            <a:r>
              <a:rPr b="1" lang="en" sz="1400">
                <a:solidFill>
                  <a:schemeClr val="dk1"/>
                </a:solidFill>
                <a:highlight>
                  <a:schemeClr val="accent1"/>
                </a:highlight>
                <a:latin typeface="Inconsolata"/>
                <a:ea typeface="Inconsolata"/>
                <a:cs typeface="Inconsolata"/>
                <a:sym typeface="Inconsolata"/>
              </a:rPr>
              <a:t>mover</a:t>
            </a:r>
            <a:r>
              <a:rPr b="1" lang="en" sz="1400">
                <a:solidFill>
                  <a:schemeClr val="dk1"/>
                </a:solidFill>
                <a:latin typeface="Inconsolata"/>
                <a:ea typeface="Inconsolata"/>
                <a:cs typeface="Inconsolata"/>
                <a:sym typeface="Inconsolata"/>
              </a:rPr>
              <a:t> 2s ease-in-out alternate infinite;</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p:txBody>
      </p:sp>
      <p:sp>
        <p:nvSpPr>
          <p:cNvPr id="765" name="Google Shape;765;p9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A</a:t>
            </a:r>
            <a:r>
              <a:rPr lang="en"/>
              <a:t>nimation</a:t>
            </a:r>
            <a:endParaRPr/>
          </a:p>
        </p:txBody>
      </p:sp>
      <p:sp>
        <p:nvSpPr>
          <p:cNvPr id="766" name="Google Shape;766;p9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67" name="Google Shape;767;p9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91"/>
          <p:cNvSpPr txBox="1"/>
          <p:nvPr>
            <p:ph idx="4294967295" type="body"/>
          </p:nvPr>
        </p:nvSpPr>
        <p:spPr>
          <a:xfrm>
            <a:off x="457200" y="1302313"/>
            <a:ext cx="4813200" cy="28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also adjust the shape and position of elements with </a:t>
            </a:r>
            <a:r>
              <a:rPr b="1" lang="en">
                <a:solidFill>
                  <a:schemeClr val="dk1"/>
                </a:solidFill>
                <a:latin typeface="Inconsolata"/>
                <a:ea typeface="Inconsolata"/>
                <a:cs typeface="Inconsolata"/>
                <a:sym typeface="Inconsolata"/>
              </a:rPr>
              <a:t>transform</a:t>
            </a:r>
            <a:r>
              <a:rPr lang="en">
                <a:solidFill>
                  <a:schemeClr val="dk1"/>
                </a:solidFill>
              </a:rPr>
              <a:t>. It’s not required to do animation, but it is the easiest way to move things fluidly.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You can do a lot with </a:t>
            </a:r>
            <a:r>
              <a:rPr b="1" lang="en">
                <a:solidFill>
                  <a:schemeClr val="dk1"/>
                </a:solidFill>
                <a:latin typeface="Inconsolata"/>
                <a:ea typeface="Inconsolata"/>
                <a:cs typeface="Inconsolata"/>
                <a:sym typeface="Inconsolata"/>
              </a:rPr>
              <a:t>transform</a:t>
            </a:r>
            <a:r>
              <a:rPr lang="en">
                <a:solidFill>
                  <a:schemeClr val="dk1"/>
                </a:solidFill>
              </a:rPr>
              <a:t> — </a:t>
            </a:r>
            <a:r>
              <a:rPr lang="en" u="sng">
                <a:solidFill>
                  <a:schemeClr val="hlink"/>
                </a:solidFill>
                <a:hlinkClick r:id="rId3"/>
              </a:rPr>
              <a:t>CSS Tricks</a:t>
            </a:r>
            <a:r>
              <a:rPr lang="en">
                <a:solidFill>
                  <a:schemeClr val="dk1"/>
                </a:solidFill>
              </a:rPr>
              <a:t> has great documentation, as usual!</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
        <p:nvSpPr>
          <p:cNvPr id="773" name="Google Shape;773;p9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Transforms</a:t>
            </a:r>
            <a:endParaRPr/>
          </a:p>
        </p:txBody>
      </p:sp>
      <p:sp>
        <p:nvSpPr>
          <p:cNvPr id="774" name="Google Shape;774;p9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775" name="Google Shape;775;p91"/>
          <p:cNvPicPr preferRelativeResize="0"/>
          <p:nvPr/>
        </p:nvPicPr>
        <p:blipFill>
          <a:blip r:embed="rId4">
            <a:alphaModFix/>
          </a:blip>
          <a:stretch>
            <a:fillRect/>
          </a:stretch>
        </p:blipFill>
        <p:spPr>
          <a:xfrm>
            <a:off x="5723500" y="999300"/>
            <a:ext cx="2689301" cy="2689301"/>
          </a:xfrm>
          <a:prstGeom prst="rect">
            <a:avLst/>
          </a:prstGeom>
          <a:noFill/>
          <a:ln>
            <a:noFill/>
          </a:ln>
        </p:spPr>
      </p:pic>
      <p:sp>
        <p:nvSpPr>
          <p:cNvPr id="776" name="Google Shape;776;p9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92"/>
          <p:cNvSpPr txBox="1"/>
          <p:nvPr>
            <p:ph idx="4294967295" type="body"/>
          </p:nvPr>
        </p:nvSpPr>
        <p:spPr>
          <a:xfrm>
            <a:off x="457200" y="914400"/>
            <a:ext cx="8219100" cy="79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Complex animations require something akin to pseudocode before digging in.</a:t>
            </a:r>
            <a:endParaRPr sz="1400">
              <a:solidFill>
                <a:schemeClr val="dk1"/>
              </a:solidFill>
            </a:endParaRPr>
          </a:p>
        </p:txBody>
      </p:sp>
      <p:sp>
        <p:nvSpPr>
          <p:cNvPr id="782" name="Google Shape;782;p9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Storyboard Keyframes</a:t>
            </a:r>
            <a:endParaRPr/>
          </a:p>
        </p:txBody>
      </p:sp>
      <p:sp>
        <p:nvSpPr>
          <p:cNvPr id="783" name="Google Shape;783;p9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784" name="Google Shape;784;p92"/>
          <p:cNvPicPr preferRelativeResize="0"/>
          <p:nvPr/>
        </p:nvPicPr>
        <p:blipFill>
          <a:blip r:embed="rId3">
            <a:alphaModFix/>
          </a:blip>
          <a:stretch>
            <a:fillRect/>
          </a:stretch>
        </p:blipFill>
        <p:spPr>
          <a:xfrm>
            <a:off x="917725" y="1435475"/>
            <a:ext cx="7277975" cy="2415375"/>
          </a:xfrm>
          <a:prstGeom prst="rect">
            <a:avLst/>
          </a:prstGeom>
          <a:noFill/>
          <a:ln>
            <a:noFill/>
          </a:ln>
        </p:spPr>
      </p:pic>
      <p:sp>
        <p:nvSpPr>
          <p:cNvPr id="785" name="Google Shape;785;p92"/>
          <p:cNvSpPr txBox="1"/>
          <p:nvPr>
            <p:ph idx="4294967295" type="body"/>
          </p:nvPr>
        </p:nvSpPr>
        <p:spPr>
          <a:xfrm>
            <a:off x="917725" y="3785788"/>
            <a:ext cx="2446200" cy="794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Step 1 (0%):</a:t>
            </a:r>
            <a:endParaRPr>
              <a:solidFill>
                <a:schemeClr val="dk1"/>
              </a:solidFill>
            </a:endParaRPr>
          </a:p>
          <a:p>
            <a:pPr indent="0" lvl="0" marL="0" rtl="0" algn="ctr">
              <a:lnSpc>
                <a:spcPct val="100000"/>
              </a:lnSpc>
              <a:spcBef>
                <a:spcPts val="0"/>
              </a:spcBef>
              <a:spcAft>
                <a:spcPts val="0"/>
              </a:spcAft>
              <a:buNone/>
            </a:pPr>
            <a:r>
              <a:rPr lang="en">
                <a:solidFill>
                  <a:schemeClr val="dk1"/>
                </a:solidFill>
              </a:rPr>
              <a:t>Box top, left</a:t>
            </a:r>
            <a:endParaRPr>
              <a:solidFill>
                <a:schemeClr val="dk1"/>
              </a:solidFill>
            </a:endParaRPr>
          </a:p>
        </p:txBody>
      </p:sp>
      <p:sp>
        <p:nvSpPr>
          <p:cNvPr id="786" name="Google Shape;786;p92"/>
          <p:cNvSpPr txBox="1"/>
          <p:nvPr>
            <p:ph idx="4294967295" type="body"/>
          </p:nvPr>
        </p:nvSpPr>
        <p:spPr>
          <a:xfrm>
            <a:off x="3348900" y="3785788"/>
            <a:ext cx="2446200" cy="794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rPr>
              <a:t>Step 2 (50%):</a:t>
            </a:r>
            <a:endParaRPr>
              <a:solidFill>
                <a:schemeClr val="dk1"/>
              </a:solidFill>
            </a:endParaRPr>
          </a:p>
          <a:p>
            <a:pPr indent="0" lvl="0" marL="0" rtl="0" algn="ctr">
              <a:lnSpc>
                <a:spcPct val="100000"/>
              </a:lnSpc>
              <a:spcBef>
                <a:spcPts val="0"/>
              </a:spcBef>
              <a:spcAft>
                <a:spcPts val="0"/>
              </a:spcAft>
              <a:buNone/>
            </a:pPr>
            <a:r>
              <a:rPr lang="en">
                <a:solidFill>
                  <a:schemeClr val="dk1"/>
                </a:solidFill>
              </a:rPr>
              <a:t>Box top, right</a:t>
            </a:r>
            <a:endParaRPr>
              <a:solidFill>
                <a:schemeClr val="dk1"/>
              </a:solidFill>
            </a:endParaRPr>
          </a:p>
        </p:txBody>
      </p:sp>
      <p:sp>
        <p:nvSpPr>
          <p:cNvPr id="787" name="Google Shape;787;p92"/>
          <p:cNvSpPr txBox="1"/>
          <p:nvPr>
            <p:ph idx="4294967295" type="body"/>
          </p:nvPr>
        </p:nvSpPr>
        <p:spPr>
          <a:xfrm>
            <a:off x="5795100" y="3785788"/>
            <a:ext cx="2446200" cy="794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rPr>
              <a:t>Step 3 (100%):</a:t>
            </a:r>
            <a:endParaRPr>
              <a:solidFill>
                <a:schemeClr val="dk1"/>
              </a:solidFill>
            </a:endParaRPr>
          </a:p>
          <a:p>
            <a:pPr indent="0" lvl="0" marL="0" rtl="0" algn="ctr">
              <a:lnSpc>
                <a:spcPct val="100000"/>
              </a:lnSpc>
              <a:spcBef>
                <a:spcPts val="0"/>
              </a:spcBef>
              <a:spcAft>
                <a:spcPts val="0"/>
              </a:spcAft>
              <a:buNone/>
            </a:pPr>
            <a:r>
              <a:rPr lang="en">
                <a:solidFill>
                  <a:schemeClr val="dk1"/>
                </a:solidFill>
              </a:rPr>
              <a:t>Box bottom, right</a:t>
            </a:r>
            <a:endParaRPr>
              <a:solidFill>
                <a:schemeClr val="dk1"/>
              </a:solidFill>
            </a:endParaRPr>
          </a:p>
        </p:txBody>
      </p:sp>
      <p:sp>
        <p:nvSpPr>
          <p:cNvPr id="788" name="Google Shape;788;p9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93"/>
          <p:cNvSpPr/>
          <p:nvPr/>
        </p:nvSpPr>
        <p:spPr>
          <a:xfrm>
            <a:off x="753200" y="2076695"/>
            <a:ext cx="3171300" cy="1916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a:latin typeface="Proxima Nova"/>
                <a:ea typeface="Proxima Nova"/>
                <a:cs typeface="Proxima Nova"/>
                <a:sym typeface="Proxima Nova"/>
              </a:rPr>
              <a:t>https://drive.google.com/drive/folders/1qBCQDTRO19yhwyQ7KKJPaZXGjIuKpcFD?usp=sharing</a:t>
            </a:r>
            <a:endParaRPr sz="1800">
              <a:latin typeface="Proxima Nova"/>
              <a:ea typeface="Proxima Nova"/>
              <a:cs typeface="Proxima Nova"/>
              <a:sym typeface="Proxima Nova"/>
            </a:endParaRPr>
          </a:p>
        </p:txBody>
      </p:sp>
      <p:sp>
        <p:nvSpPr>
          <p:cNvPr id="794" name="Google Shape;794;p93"/>
          <p:cNvSpPr/>
          <p:nvPr/>
        </p:nvSpPr>
        <p:spPr>
          <a:xfrm>
            <a:off x="5219500" y="2076695"/>
            <a:ext cx="3171300" cy="1916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https://drive.google.com/drive/folders/1F_wy4smd29cLW2bcMw4Gnd221kr0ImR8?usp=sharing</a:t>
            </a:r>
            <a:endParaRPr sz="1800">
              <a:latin typeface="Proxima Nova"/>
              <a:ea typeface="Proxima Nova"/>
              <a:cs typeface="Proxima Nova"/>
              <a:sym typeface="Proxima Nova"/>
            </a:endParaRPr>
          </a:p>
        </p:txBody>
      </p:sp>
      <p:sp>
        <p:nvSpPr>
          <p:cNvPr id="795" name="Google Shape;795;p93"/>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solidFill>
                  <a:srgbClr val="000000"/>
                </a:solidFill>
              </a:rPr>
              <a:t> </a:t>
            </a:r>
            <a:r>
              <a:rPr lang="en" sz="2800"/>
              <a:t>Animations Practice</a:t>
            </a:r>
            <a:endParaRPr b="0" sz="2800"/>
          </a:p>
        </p:txBody>
      </p:sp>
      <p:sp>
        <p:nvSpPr>
          <p:cNvPr id="796" name="Google Shape;796;p93"/>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797" name="Google Shape;797;p93"/>
          <p:cNvSpPr txBox="1"/>
          <p:nvPr>
            <p:ph idx="1" type="body"/>
          </p:nvPr>
        </p:nvSpPr>
        <p:spPr>
          <a:xfrm>
            <a:off x="457200" y="1143000"/>
            <a:ext cx="8229600" cy="59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With a partner, practice applying these CSS properties in this CodePen.</a:t>
            </a:r>
            <a:endParaRPr/>
          </a:p>
        </p:txBody>
      </p:sp>
      <p:sp>
        <p:nvSpPr>
          <p:cNvPr id="798" name="Google Shape;798;p93"/>
          <p:cNvSpPr/>
          <p:nvPr/>
        </p:nvSpPr>
        <p:spPr>
          <a:xfrm>
            <a:off x="4238688" y="254845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9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800" name="Google Shape;800;p9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01" name="Google Shape;801;p9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5" name="Shape 805"/>
        <p:cNvGrpSpPr/>
        <p:nvPr/>
      </p:nvGrpSpPr>
      <p:grpSpPr>
        <a:xfrm>
          <a:off x="0" y="0"/>
          <a:ext cx="0" cy="0"/>
          <a:chOff x="0" y="0"/>
          <a:chExt cx="0" cy="0"/>
        </a:xfrm>
      </p:grpSpPr>
      <p:sp>
        <p:nvSpPr>
          <p:cNvPr id="806" name="Google Shape;806;p9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Stateful Applications</a:t>
            </a:r>
            <a:endParaRPr/>
          </a:p>
        </p:txBody>
      </p:sp>
      <p:sp>
        <p:nvSpPr>
          <p:cNvPr id="807" name="Google Shape;807;p9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1" name="Shape 811"/>
        <p:cNvGrpSpPr/>
        <p:nvPr/>
      </p:nvGrpSpPr>
      <p:grpSpPr>
        <a:xfrm>
          <a:off x="0" y="0"/>
          <a:ext cx="0" cy="0"/>
          <a:chOff x="0" y="0"/>
          <a:chExt cx="0" cy="0"/>
        </a:xfrm>
      </p:grpSpPr>
      <p:sp>
        <p:nvSpPr>
          <p:cNvPr id="812" name="Google Shape;812;p95"/>
          <p:cNvSpPr txBox="1"/>
          <p:nvPr>
            <p:ph idx="4294967295" type="body"/>
          </p:nvPr>
        </p:nvSpPr>
        <p:spPr>
          <a:xfrm>
            <a:off x="457200" y="914400"/>
            <a:ext cx="45084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Interactive components subtly introduce a huge idea: </a:t>
            </a:r>
            <a:r>
              <a:rPr b="1" lang="en">
                <a:solidFill>
                  <a:schemeClr val="dk1"/>
                </a:solidFill>
                <a:highlight>
                  <a:schemeClr val="accent2"/>
                </a:highlight>
              </a:rPr>
              <a:t>state</a:t>
            </a:r>
            <a:r>
              <a:rPr lang="en">
                <a:solidFill>
                  <a:schemeClr val="dk1"/>
                </a:solidFill>
              </a:rPr>
              <a:t>. State can include anything the user might toggle or adjust in your site, such as:</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Showing or hiding menus, forms, or modal windows.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Filtering, adding, or removing the data displayed on a page.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Filling out form inputs.</a:t>
            </a:r>
            <a:endParaRPr>
              <a:solidFill>
                <a:schemeClr val="dk1"/>
              </a:solidFill>
            </a:endParaRPr>
          </a:p>
        </p:txBody>
      </p:sp>
      <p:sp>
        <p:nvSpPr>
          <p:cNvPr id="813" name="Google Shape;813;p9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Stateful Apps</a:t>
            </a:r>
            <a:endParaRPr/>
          </a:p>
        </p:txBody>
      </p:sp>
      <p:sp>
        <p:nvSpPr>
          <p:cNvPr id="814" name="Google Shape;814;p9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815" name="Google Shape;815;p95"/>
          <p:cNvPicPr preferRelativeResize="0"/>
          <p:nvPr/>
        </p:nvPicPr>
        <p:blipFill>
          <a:blip r:embed="rId3">
            <a:alphaModFix/>
          </a:blip>
          <a:stretch>
            <a:fillRect/>
          </a:stretch>
        </p:blipFill>
        <p:spPr>
          <a:xfrm>
            <a:off x="5278800" y="537075"/>
            <a:ext cx="3408002" cy="3408002"/>
          </a:xfrm>
          <a:prstGeom prst="rect">
            <a:avLst/>
          </a:prstGeom>
          <a:noFill/>
          <a:ln>
            <a:noFill/>
          </a:ln>
        </p:spPr>
      </p:pic>
      <p:sp>
        <p:nvSpPr>
          <p:cNvPr id="816" name="Google Shape;816;p9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0" name="Shape 820"/>
        <p:cNvGrpSpPr/>
        <p:nvPr/>
      </p:nvGrpSpPr>
      <p:grpSpPr>
        <a:xfrm>
          <a:off x="0" y="0"/>
          <a:ext cx="0" cy="0"/>
          <a:chOff x="0" y="0"/>
          <a:chExt cx="0" cy="0"/>
        </a:xfrm>
      </p:grpSpPr>
      <p:sp>
        <p:nvSpPr>
          <p:cNvPr id="821" name="Google Shape;821;p96"/>
          <p:cNvSpPr txBox="1"/>
          <p:nvPr>
            <p:ph idx="4294967295" type="body"/>
          </p:nvPr>
        </p:nvSpPr>
        <p:spPr>
          <a:xfrm>
            <a:off x="457200" y="914400"/>
            <a:ext cx="7763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Building actual components means taking everything you know and putting it together. It may seem like a lot at first, but start slow and you’ll get there. Here’s how the steps break down:</a:t>
            </a:r>
            <a:endParaRPr>
              <a:solidFill>
                <a:schemeClr val="dk1"/>
              </a:solidFill>
            </a:endParaRPr>
          </a:p>
          <a:p>
            <a:pPr indent="-342900" lvl="0" marL="457200" rtl="0" algn="l">
              <a:lnSpc>
                <a:spcPct val="115000"/>
              </a:lnSpc>
              <a:spcBef>
                <a:spcPts val="1000"/>
              </a:spcBef>
              <a:spcAft>
                <a:spcPts val="0"/>
              </a:spcAft>
              <a:buClr>
                <a:schemeClr val="dk1"/>
              </a:buClr>
              <a:buSzPts val="1800"/>
              <a:buAutoNum type="arabicPeriod"/>
            </a:pPr>
            <a:r>
              <a:rPr lang="en">
                <a:solidFill>
                  <a:schemeClr val="dk1"/>
                </a:solidFill>
              </a:rPr>
              <a:t>Sketch out the two states of your component.</a:t>
            </a:r>
            <a:endParaRPr>
              <a:solidFill>
                <a:schemeClr val="dk1"/>
              </a:solidFill>
            </a:endParaRPr>
          </a:p>
          <a:p>
            <a:pPr indent="-342900" lvl="0" marL="457200" rtl="0" algn="l">
              <a:lnSpc>
                <a:spcPct val="115000"/>
              </a:lnSpc>
              <a:spcBef>
                <a:spcPts val="1000"/>
              </a:spcBef>
              <a:spcAft>
                <a:spcPts val="0"/>
              </a:spcAft>
              <a:buClr>
                <a:schemeClr val="dk1"/>
              </a:buClr>
              <a:buSzPts val="1800"/>
              <a:buAutoNum type="arabicPeriod"/>
            </a:pPr>
            <a:r>
              <a:rPr lang="en">
                <a:solidFill>
                  <a:schemeClr val="dk1"/>
                </a:solidFill>
              </a:rPr>
              <a:t>Build the “on” state first without turning it “off.” It will likely sit on top of your other work for now, but that’s OK! </a:t>
            </a:r>
            <a:endParaRPr>
              <a:solidFill>
                <a:schemeClr val="dk1"/>
              </a:solidFill>
            </a:endParaRPr>
          </a:p>
          <a:p>
            <a:pPr indent="-342900" lvl="0" marL="457200" rtl="0" algn="l">
              <a:lnSpc>
                <a:spcPct val="115000"/>
              </a:lnSpc>
              <a:spcBef>
                <a:spcPts val="1000"/>
              </a:spcBef>
              <a:spcAft>
                <a:spcPts val="1000"/>
              </a:spcAft>
              <a:buClr>
                <a:schemeClr val="dk1"/>
              </a:buClr>
              <a:buSzPts val="1800"/>
              <a:buAutoNum type="arabicPeriod"/>
            </a:pPr>
            <a:r>
              <a:rPr lang="en">
                <a:solidFill>
                  <a:schemeClr val="dk1"/>
                </a:solidFill>
              </a:rPr>
              <a:t>Finally, add in the special CSS/JS you need to make the magic happen. Do this LAST!</a:t>
            </a:r>
            <a:endParaRPr>
              <a:solidFill>
                <a:schemeClr val="dk1"/>
              </a:solidFill>
            </a:endParaRPr>
          </a:p>
        </p:txBody>
      </p:sp>
      <p:sp>
        <p:nvSpPr>
          <p:cNvPr id="822" name="Google Shape;822;p9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Build Components</a:t>
            </a:r>
            <a:endParaRPr/>
          </a:p>
        </p:txBody>
      </p:sp>
      <p:sp>
        <p:nvSpPr>
          <p:cNvPr id="823" name="Google Shape;823;p9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24" name="Google Shape;824;p9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a:t>
            </a:r>
            <a:r>
              <a:rPr lang="en"/>
              <a:t>Materials and Preparation</a:t>
            </a:r>
            <a:endParaRPr/>
          </a:p>
          <a:p>
            <a:pPr indent="0" lvl="0" marL="0" rtl="0" algn="l">
              <a:spcBef>
                <a:spcPts val="0"/>
              </a:spcBef>
              <a:spcAft>
                <a:spcPts val="0"/>
              </a:spcAft>
              <a:buNone/>
            </a:pPr>
            <a:r>
              <a:t/>
            </a:r>
            <a:endParaRPr/>
          </a:p>
        </p:txBody>
      </p:sp>
      <p:sp>
        <p:nvSpPr>
          <p:cNvPr id="590" name="Google Shape;590;p70"/>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6"/>
              </a:rPr>
              <a:t>Warmups in CodePen</a:t>
            </a:r>
            <a:endParaRPr sz="1400">
              <a:solidFill>
                <a:schemeClr val="dk1"/>
              </a:solidFill>
            </a:endParaRPr>
          </a:p>
        </p:txBody>
      </p:sp>
      <p:sp>
        <p:nvSpPr>
          <p:cNvPr id="591" name="Google Shape;591;p7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8" name="Shape 828"/>
        <p:cNvGrpSpPr/>
        <p:nvPr/>
      </p:nvGrpSpPr>
      <p:grpSpPr>
        <a:xfrm>
          <a:off x="0" y="0"/>
          <a:ext cx="0" cy="0"/>
          <a:chOff x="0" y="0"/>
          <a:chExt cx="0" cy="0"/>
        </a:xfrm>
      </p:grpSpPr>
      <p:sp>
        <p:nvSpPr>
          <p:cNvPr id="829" name="Google Shape;829;p97"/>
          <p:cNvSpPr/>
          <p:nvPr/>
        </p:nvSpPr>
        <p:spPr>
          <a:xfrm>
            <a:off x="753200" y="2473261"/>
            <a:ext cx="3171300" cy="1343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https://codepen.io/GAmarketing/pen/YzPNOZK</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830" name="Google Shape;830;p97"/>
          <p:cNvSpPr/>
          <p:nvPr/>
        </p:nvSpPr>
        <p:spPr>
          <a:xfrm>
            <a:off x="5219500" y="2473261"/>
            <a:ext cx="3171300" cy="1343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https://codepen.io/GAmarketing/pen/mdyRGmJ</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831" name="Google Shape;831;p97"/>
          <p:cNvSpPr/>
          <p:nvPr/>
        </p:nvSpPr>
        <p:spPr>
          <a:xfrm>
            <a:off x="4238688" y="294500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97"/>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solidFill>
                  <a:srgbClr val="000000"/>
                </a:solidFill>
              </a:rPr>
              <a:t> </a:t>
            </a:r>
            <a:r>
              <a:rPr lang="en" sz="2800"/>
              <a:t>Navigation Menu Toggle</a:t>
            </a:r>
            <a:endParaRPr b="0" sz="2800"/>
          </a:p>
        </p:txBody>
      </p:sp>
      <p:sp>
        <p:nvSpPr>
          <p:cNvPr id="833" name="Google Shape;833;p97"/>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34" name="Google Shape;834;p9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35" name="Google Shape;835;p97"/>
          <p:cNvSpPr txBox="1"/>
          <p:nvPr>
            <p:ph idx="1" type="body"/>
          </p:nvPr>
        </p:nvSpPr>
        <p:spPr>
          <a:xfrm>
            <a:off x="457200" y="1143000"/>
            <a:ext cx="8229600" cy="12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the necessary JavaScript to this CodePen so that the hamburger icon opens a navigation menu and the “Close This” menu item closes it again. </a:t>
            </a:r>
            <a:endParaRPr/>
          </a:p>
          <a:p>
            <a:pPr indent="0" lvl="0" marL="0" rtl="0" algn="l">
              <a:spcBef>
                <a:spcPts val="1600"/>
              </a:spcBef>
              <a:spcAft>
                <a:spcPts val="1600"/>
              </a:spcAft>
              <a:buNone/>
            </a:pPr>
            <a:r>
              <a:rPr lang="en"/>
              <a:t>Explore the CSS as another reference for animations!</a:t>
            </a:r>
            <a:endParaRPr/>
          </a:p>
        </p:txBody>
      </p:sp>
      <p:sp>
        <p:nvSpPr>
          <p:cNvPr id="836" name="Google Shape;836;p9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t/>
            </a:r>
            <a:endParaRPr/>
          </a:p>
        </p:txBody>
      </p:sp>
      <p:sp>
        <p:nvSpPr>
          <p:cNvPr id="837" name="Google Shape;837;p9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838" name="Google Shape;838;p9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99"/>
          <p:cNvSpPr txBox="1"/>
          <p:nvPr>
            <p:ph idx="4294967295" type="body"/>
          </p:nvPr>
        </p:nvSpPr>
        <p:spPr>
          <a:xfrm>
            <a:off x="457200" y="1338075"/>
            <a:ext cx="8219100" cy="2855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u="sng">
                <a:solidFill>
                  <a:schemeClr val="hlink"/>
                </a:solidFill>
                <a:hlinkClick r:id="rId3"/>
              </a:rPr>
              <a:t>Charts.js</a:t>
            </a:r>
            <a:r>
              <a:rPr lang="en">
                <a:solidFill>
                  <a:schemeClr val="dk1"/>
                </a:solidFill>
              </a:rPr>
              <a:t>:</a:t>
            </a:r>
            <a:r>
              <a:rPr lang="en">
                <a:solidFill>
                  <a:schemeClr val="dk1"/>
                </a:solidFill>
              </a:rPr>
              <a:t> good enough charts/graphs</a:t>
            </a:r>
            <a:endParaRPr>
              <a:solidFill>
                <a:schemeClr val="dk1"/>
              </a:solidFill>
            </a:endParaRPr>
          </a:p>
          <a:p>
            <a:pPr indent="-342900" lvl="0" marL="457200" rtl="0" algn="l">
              <a:lnSpc>
                <a:spcPct val="100000"/>
              </a:lnSpc>
              <a:spcBef>
                <a:spcPts val="1000"/>
              </a:spcBef>
              <a:spcAft>
                <a:spcPts val="0"/>
              </a:spcAft>
              <a:buSzPts val="1800"/>
              <a:buChar char="●"/>
            </a:pPr>
            <a:r>
              <a:rPr lang="en" u="sng">
                <a:solidFill>
                  <a:schemeClr val="hlink"/>
                </a:solidFill>
                <a:hlinkClick r:id="rId4"/>
              </a:rPr>
              <a:t>D3</a:t>
            </a:r>
            <a:r>
              <a:rPr lang="en">
                <a:solidFill>
                  <a:schemeClr val="dk1"/>
                </a:solidFill>
              </a:rPr>
              <a:t>: a popular data visualization tool</a:t>
            </a:r>
            <a:endParaRPr>
              <a:solidFill>
                <a:schemeClr val="dk1"/>
              </a:solidFill>
            </a:endParaRPr>
          </a:p>
          <a:p>
            <a:pPr indent="-342900" lvl="0" marL="457200" rtl="0" algn="l">
              <a:lnSpc>
                <a:spcPct val="100000"/>
              </a:lnSpc>
              <a:spcBef>
                <a:spcPts val="1000"/>
              </a:spcBef>
              <a:spcAft>
                <a:spcPts val="1000"/>
              </a:spcAft>
              <a:buSzPts val="1800"/>
              <a:buChar char="●"/>
            </a:pPr>
            <a:r>
              <a:rPr lang="en" u="sng">
                <a:solidFill>
                  <a:schemeClr val="hlink"/>
                </a:solidFill>
                <a:hlinkClick r:id="rId5"/>
              </a:rPr>
              <a:t>GSAP</a:t>
            </a:r>
            <a:r>
              <a:rPr lang="en">
                <a:solidFill>
                  <a:schemeClr val="dk1"/>
                </a:solidFill>
              </a:rPr>
              <a:t>: a keyframe animation toolkit </a:t>
            </a:r>
            <a:endParaRPr>
              <a:solidFill>
                <a:schemeClr val="dk1"/>
              </a:solidFill>
            </a:endParaRPr>
          </a:p>
        </p:txBody>
      </p:sp>
      <p:sp>
        <p:nvSpPr>
          <p:cNvPr id="848" name="Google Shape;848;p9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Animation Resources</a:t>
            </a:r>
            <a:endParaRPr/>
          </a:p>
        </p:txBody>
      </p:sp>
      <p:sp>
        <p:nvSpPr>
          <p:cNvPr id="849" name="Google Shape;849;p9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50" name="Google Shape;850;p9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1"/>
          <p:cNvSpPr txBox="1"/>
          <p:nvPr>
            <p:ph idx="4294967295" type="body"/>
          </p:nvPr>
        </p:nvSpPr>
        <p:spPr>
          <a:xfrm>
            <a:off x="549275" y="1244325"/>
            <a:ext cx="51012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Review responsive design through troubleshooting</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Use media queries to create print-friendly layouts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Use JavaScript to trigger CSS animations.</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700"/>
              </a:spcAft>
              <a:buNone/>
            </a:pPr>
            <a:r>
              <a:t/>
            </a:r>
            <a:endParaRPr sz="1600">
              <a:solidFill>
                <a:schemeClr val="dk1"/>
              </a:solidFill>
            </a:endParaRPr>
          </a:p>
        </p:txBody>
      </p:sp>
      <p:sp>
        <p:nvSpPr>
          <p:cNvPr id="597" name="Google Shape;597;p71"/>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598" name="Google Shape;598;p71"/>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599" name="Google Shape;599;p71"/>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600" name="Google Shape;600;p7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01" name="Google Shape;601;p7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Troubleshooting</a:t>
            </a:r>
            <a:endParaRPr/>
          </a:p>
        </p:txBody>
      </p:sp>
      <p:sp>
        <p:nvSpPr>
          <p:cNvPr id="607" name="Google Shape;607;p72"/>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3"/>
          <p:cNvSpPr/>
          <p:nvPr/>
        </p:nvSpPr>
        <p:spPr>
          <a:xfrm>
            <a:off x="753200" y="2473245"/>
            <a:ext cx="3171300" cy="19413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a:latin typeface="Proxima Nova"/>
                <a:ea typeface="Proxima Nova"/>
                <a:cs typeface="Proxima Nova"/>
                <a:sym typeface="Proxima Nova"/>
              </a:rPr>
              <a:t>https://drive.google.com/drive/folders/1_NewAC9XrQxWxt47fAKccetf5pRUdSkI?usp=sharing</a:t>
            </a:r>
            <a:endParaRPr sz="1800">
              <a:latin typeface="Proxima Nova"/>
              <a:ea typeface="Proxima Nova"/>
              <a:cs typeface="Proxima Nova"/>
              <a:sym typeface="Proxima Nova"/>
            </a:endParaRPr>
          </a:p>
        </p:txBody>
      </p:sp>
      <p:sp>
        <p:nvSpPr>
          <p:cNvPr id="613" name="Google Shape;613;p73"/>
          <p:cNvSpPr/>
          <p:nvPr/>
        </p:nvSpPr>
        <p:spPr>
          <a:xfrm>
            <a:off x="5219500" y="2473245"/>
            <a:ext cx="3171300" cy="19413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https://drive.google.com/drive/folders/1xCDNN_7NP2hNR2J243JfHEe_vZ5zQhIH?usp=sharing</a:t>
            </a:r>
            <a:endParaRPr sz="1800">
              <a:latin typeface="Proxima Nova"/>
              <a:ea typeface="Proxima Nova"/>
              <a:cs typeface="Proxima Nova"/>
              <a:sym typeface="Proxima Nova"/>
            </a:endParaRPr>
          </a:p>
        </p:txBody>
      </p:sp>
      <p:sp>
        <p:nvSpPr>
          <p:cNvPr id="614" name="Google Shape;614;p73"/>
          <p:cNvSpPr/>
          <p:nvPr/>
        </p:nvSpPr>
        <p:spPr>
          <a:xfrm>
            <a:off x="4238688" y="294500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3"/>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solidFill>
                  <a:srgbClr val="000000"/>
                </a:solidFill>
              </a:rPr>
              <a:t>The Bad Intern Plays Chicken</a:t>
            </a:r>
            <a:endParaRPr b="0" sz="2800"/>
          </a:p>
        </p:txBody>
      </p:sp>
      <p:sp>
        <p:nvSpPr>
          <p:cNvPr id="616" name="Google Shape;616;p73"/>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17" name="Google Shape;617;p73"/>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18" name="Google Shape;618;p73"/>
          <p:cNvSpPr txBox="1"/>
          <p:nvPr>
            <p:ph idx="1" type="body"/>
          </p:nvPr>
        </p:nvSpPr>
        <p:spPr>
          <a:xfrm>
            <a:off x="457200" y="1143000"/>
            <a:ext cx="8229600" cy="120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bad intern has been given another chance and has blown it!  The client is a large e-commerce company specializing in agricultural products and your firm has designed a new product page. Fix the intern’s mistakes!</a:t>
            </a:r>
            <a:endParaRPr/>
          </a:p>
        </p:txBody>
      </p:sp>
      <p:sp>
        <p:nvSpPr>
          <p:cNvPr id="619" name="Google Shape;619;p7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60 Minutes</a:t>
            </a:r>
            <a:endParaRPr/>
          </a:p>
        </p:txBody>
      </p:sp>
      <p:sp>
        <p:nvSpPr>
          <p:cNvPr id="620" name="Google Shape;620;p7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21" name="Google Shape;621;p73"/>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 Queries Again</a:t>
            </a:r>
            <a:endParaRPr/>
          </a:p>
        </p:txBody>
      </p:sp>
      <p:sp>
        <p:nvSpPr>
          <p:cNvPr id="627" name="Google Shape;627;p7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5"/>
          <p:cNvSpPr/>
          <p:nvPr/>
        </p:nvSpPr>
        <p:spPr>
          <a:xfrm>
            <a:off x="545200" y="914400"/>
            <a:ext cx="8013000" cy="24282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.text-design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font-size: 18px;</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@media (min-width: 480px)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.text-design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font-size: 24px;</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a:t>
            </a:r>
            <a:endParaRPr sz="1600">
              <a:latin typeface="Inconsolata"/>
              <a:ea typeface="Inconsolata"/>
              <a:cs typeface="Inconsolata"/>
              <a:sym typeface="Inconsolata"/>
            </a:endParaRPr>
          </a:p>
        </p:txBody>
      </p:sp>
      <p:sp>
        <p:nvSpPr>
          <p:cNvPr id="633" name="Google Shape;633;p7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Media Query</a:t>
            </a:r>
            <a:endParaRPr/>
          </a:p>
        </p:txBody>
      </p:sp>
      <p:sp>
        <p:nvSpPr>
          <p:cNvPr id="634" name="Google Shape;634;p75"/>
          <p:cNvSpPr txBox="1"/>
          <p:nvPr>
            <p:ph idx="4294967295" type="body"/>
          </p:nvPr>
        </p:nvSpPr>
        <p:spPr>
          <a:xfrm>
            <a:off x="457200" y="3403925"/>
            <a:ext cx="8219100" cy="12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 </a:t>
            </a:r>
            <a:r>
              <a:rPr b="1" lang="en">
                <a:latin typeface="Inconsolata"/>
                <a:ea typeface="Inconsolata"/>
                <a:cs typeface="Inconsolata"/>
                <a:sym typeface="Inconsolata"/>
              </a:rPr>
              <a:t>min-width</a:t>
            </a:r>
            <a:r>
              <a:rPr lang="en"/>
              <a:t> with </a:t>
            </a:r>
            <a:r>
              <a:rPr b="1" lang="en">
                <a:latin typeface="Inconsolata"/>
                <a:ea typeface="Inconsolata"/>
                <a:cs typeface="Inconsolata"/>
                <a:sym typeface="Inconsolata"/>
              </a:rPr>
              <a:t>@media</a:t>
            </a:r>
            <a:r>
              <a:rPr lang="en"/>
              <a:t> and provide property/value pairs inside of the current style sheet. The code really is this easy but there’s more to consider. </a:t>
            </a:r>
            <a:endParaRPr/>
          </a:p>
        </p:txBody>
      </p:sp>
      <p:sp>
        <p:nvSpPr>
          <p:cNvPr id="635" name="Google Shape;635;p7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36" name="Google Shape;636;p7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 Types</a:t>
            </a:r>
            <a:endParaRPr/>
          </a:p>
        </p:txBody>
      </p:sp>
      <p:sp>
        <p:nvSpPr>
          <p:cNvPr id="642" name="Google Shape;642;p76"/>
          <p:cNvSpPr txBox="1"/>
          <p:nvPr>
            <p:ph idx="4294967295" type="body"/>
          </p:nvPr>
        </p:nvSpPr>
        <p:spPr>
          <a:xfrm>
            <a:off x="457200" y="914400"/>
            <a:ext cx="8219100" cy="9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Typically, all you would use is the </a:t>
            </a:r>
            <a:r>
              <a:rPr b="1" lang="en">
                <a:latin typeface="Inconsolata"/>
                <a:ea typeface="Inconsolata"/>
                <a:cs typeface="Inconsolata"/>
                <a:sym typeface="Inconsolata"/>
              </a:rPr>
              <a:t>screen</a:t>
            </a:r>
            <a:r>
              <a:rPr lang="en"/>
              <a:t> type. Many sites leave it out </a:t>
            </a:r>
            <a:br>
              <a:rPr lang="en"/>
            </a:br>
            <a:r>
              <a:rPr lang="en"/>
              <a:t>altogether now.</a:t>
            </a:r>
            <a:endParaRPr/>
          </a:p>
        </p:txBody>
      </p:sp>
      <p:sp>
        <p:nvSpPr>
          <p:cNvPr id="643" name="Google Shape;643;p7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644" name="Google Shape;644;p76"/>
          <p:cNvGraphicFramePr/>
          <p:nvPr/>
        </p:nvGraphicFramePr>
        <p:xfrm>
          <a:off x="947250" y="1829425"/>
          <a:ext cx="3000000" cy="3000000"/>
        </p:xfrm>
        <a:graphic>
          <a:graphicData uri="http://schemas.openxmlformats.org/drawingml/2006/table">
            <a:tbl>
              <a:tblPr>
                <a:noFill/>
                <a:tableStyleId>{C9AAF583-1C28-414A-8A83-B81C21B3F515}</a:tableStyleId>
              </a:tblPr>
              <a:tblGrid>
                <a:gridCol w="3619500"/>
                <a:gridCol w="3619500"/>
              </a:tblGrid>
              <a:tr h="381000">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Media Type</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b="1" lang="en" sz="1600">
                          <a:latin typeface="Inconsolata"/>
                          <a:ea typeface="Inconsolata"/>
                          <a:cs typeface="Inconsolata"/>
                          <a:sym typeface="Inconsolata"/>
                        </a:rPr>
                        <a:t>all</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Suitable for all devices</a:t>
                      </a:r>
                      <a:endParaRPr sz="16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sz="1600">
                          <a:latin typeface="Inconsolata"/>
                          <a:ea typeface="Inconsolata"/>
                          <a:cs typeface="Inconsolata"/>
                          <a:sym typeface="Inconsolata"/>
                        </a:rPr>
                        <a:t>print</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Styles for printed documents</a:t>
                      </a:r>
                      <a:endParaRPr sz="16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sz="1600">
                          <a:latin typeface="Inconsolata"/>
                          <a:ea typeface="Inconsolata"/>
                          <a:cs typeface="Inconsolata"/>
                          <a:sym typeface="Inconsolata"/>
                        </a:rPr>
                        <a:t>screen</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Phones, tablets, TV, watches, computers</a:t>
                      </a:r>
                      <a:endParaRPr sz="16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sz="1600">
                          <a:latin typeface="Inconsolata"/>
                          <a:ea typeface="Inconsolata"/>
                          <a:cs typeface="Inconsolata"/>
                          <a:sym typeface="Inconsolata"/>
                        </a:rPr>
                        <a:t>speech</a:t>
                      </a:r>
                      <a:endParaRPr b="1" sz="16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600">
                          <a:latin typeface="Proxima Nova"/>
                          <a:ea typeface="Proxima Nova"/>
                          <a:cs typeface="Proxima Nova"/>
                          <a:sym typeface="Proxima Nova"/>
                        </a:rPr>
                        <a:t>Screen readers for accessibility</a:t>
                      </a:r>
                      <a:endParaRPr sz="1600">
                        <a:latin typeface="Proxima Nova"/>
                        <a:ea typeface="Proxima Nova"/>
                        <a:cs typeface="Proxima Nova"/>
                        <a:sym typeface="Proxima Nova"/>
                      </a:endParaRPr>
                    </a:p>
                  </a:txBody>
                  <a:tcPr marT="91425" marB="91425" marR="91425" marL="91425"/>
                </a:tc>
              </a:tr>
            </a:tbl>
          </a:graphicData>
        </a:graphic>
      </p:graphicFrame>
      <p:sp>
        <p:nvSpPr>
          <p:cNvPr id="645" name="Google Shape;645;p7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