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5"/>
    <p:sldMasterId id="214748371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Proxima Nova"/>
      <p:regular r:id="rId48"/>
      <p:bold r:id="rId49"/>
      <p:italic r:id="rId50"/>
      <p:boldItalic r:id="rId51"/>
    </p:embeddedFont>
    <p:embeddedFont>
      <p:font typeface="Inconsolata"/>
      <p:regular r:id="rId52"/>
      <p:bold r:id="rId53"/>
    </p:embeddedFon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pos="3211">
          <p15:clr>
            <a:srgbClr val="9AA0A6"/>
          </p15:clr>
        </p15:guide>
        <p15:guide id="8" orient="horz" pos="257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1E087F-E5C4-4692-BA67-0EF78A17B2AA}">
  <a:tblStyle styleId="{541E087F-E5C4-4692-BA67-0EF78A17B2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572" orient="horz"/>
        <p:guide pos="735" orient="horz"/>
        <p:guide pos="3211"/>
        <p:guide pos="2571" orient="horz"/>
        <p:guide pos="47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regular.fntdata"/><Relationship Id="rId47" Type="http://schemas.openxmlformats.org/officeDocument/2006/relationships/slide" Target="slides/slide40.xml"/><Relationship Id="rId49"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roximaNova-boldItalic.fntdata"/><Relationship Id="rId50" Type="http://schemas.openxmlformats.org/officeDocument/2006/relationships/font" Target="fonts/ProximaNova-italic.fntdata"/><Relationship Id="rId53" Type="http://schemas.openxmlformats.org/officeDocument/2006/relationships/font" Target="fonts/Inconsolata-bold.fntdata"/><Relationship Id="rId52" Type="http://schemas.openxmlformats.org/officeDocument/2006/relationships/font" Target="fonts/Inconsolata-regular.fntdata"/><Relationship Id="rId11" Type="http://schemas.openxmlformats.org/officeDocument/2006/relationships/slide" Target="slides/slide4.xml"/><Relationship Id="rId55" Type="http://schemas.openxmlformats.org/officeDocument/2006/relationships/font" Target="fonts/Oswald-bold.fntdata"/><Relationship Id="rId10" Type="http://schemas.openxmlformats.org/officeDocument/2006/relationships/slide" Target="slides/slide3.xml"/><Relationship Id="rId54" Type="http://schemas.openxmlformats.org/officeDocument/2006/relationships/font" Target="fonts/Oswald-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65ab22ba8a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65ab22ba8a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a39108a03b8b3a4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a39108a03b8b3a4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65ab22ba8a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65ab22ba8a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 </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good prompt to follow up with is: “How could we find out what happens if the item isn’t actually in the array? How about when the item is in the array twice?”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Encourage students to be googling things or, in such a simple case, just TRY IT OUT!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65ab22ba8a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65ab22ba8a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Note that </a:t>
            </a:r>
            <a:r>
              <a:rPr b="1" lang="en">
                <a:solidFill>
                  <a:schemeClr val="dk1"/>
                </a:solidFill>
                <a:latin typeface="Courier New"/>
                <a:ea typeface="Courier New"/>
                <a:cs typeface="Courier New"/>
                <a:sym typeface="Courier New"/>
              </a:rPr>
              <a:t>.length</a:t>
            </a:r>
            <a:r>
              <a:rPr lang="en">
                <a:solidFill>
                  <a:schemeClr val="dk1"/>
                </a:solidFill>
              </a:rPr>
              <a:t> is a property, not a method, so it is not </a:t>
            </a:r>
            <a:r>
              <a:rPr b="1" lang="en">
                <a:solidFill>
                  <a:schemeClr val="dk1"/>
                </a:solidFill>
                <a:latin typeface="Courier New"/>
                <a:ea typeface="Courier New"/>
                <a:cs typeface="Courier New"/>
                <a:sym typeface="Courier New"/>
              </a:rPr>
              <a:t>.length()</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should move relatively quickly through the following slides, as the point is merely to introduce the properties/methods involved, not to memorize them.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good opportunity to encourage quick researching of methods students know exist — it shouldn’t be hard to google “add item to back of array JavaScript” and find .push as the method. Once again, patterns &gt; details.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65ab22ba8a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65ab22ba8a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65ab22ba8a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65ab22ba8a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65ab22ba8a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65ab22ba8a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latin typeface="Courier New"/>
                <a:ea typeface="Courier New"/>
                <a:cs typeface="Courier New"/>
                <a:sym typeface="Courier New"/>
              </a:rPr>
              <a:t>.unshift</a:t>
            </a:r>
            <a:r>
              <a:rPr lang="en">
                <a:solidFill>
                  <a:schemeClr val="dk1"/>
                </a:solidFill>
              </a:rPr>
              <a:t> seems convenient, although it is way less common than </a:t>
            </a:r>
            <a:r>
              <a:rPr b="1" lang="en">
                <a:solidFill>
                  <a:schemeClr val="dk1"/>
                </a:solidFill>
                <a:latin typeface="Courier New"/>
                <a:ea typeface="Courier New"/>
                <a:cs typeface="Courier New"/>
                <a:sym typeface="Courier New"/>
              </a:rPr>
              <a:t>.push</a:t>
            </a:r>
            <a:r>
              <a:rPr lang="en">
                <a:solidFill>
                  <a:schemeClr val="dk1"/>
                </a:solidFill>
              </a:rPr>
              <a:t>. Encourage students to use </a:t>
            </a:r>
            <a:r>
              <a:rPr b="1" lang="en">
                <a:solidFill>
                  <a:schemeClr val="dk1"/>
                </a:solidFill>
                <a:latin typeface="Courier New"/>
                <a:ea typeface="Courier New"/>
                <a:cs typeface="Courier New"/>
                <a:sym typeface="Courier New"/>
              </a:rPr>
              <a:t>.push</a:t>
            </a:r>
            <a:r>
              <a:rPr lang="en">
                <a:solidFill>
                  <a:schemeClr val="dk1"/>
                </a:solidFill>
              </a:rPr>
              <a:t> as the default way of adding items, and only use </a:t>
            </a:r>
            <a:r>
              <a:rPr b="1" lang="en">
                <a:solidFill>
                  <a:schemeClr val="dk1"/>
                </a:solidFill>
                <a:latin typeface="Courier New"/>
                <a:ea typeface="Courier New"/>
                <a:cs typeface="Courier New"/>
                <a:sym typeface="Courier New"/>
              </a:rPr>
              <a:t>.unshift</a:t>
            </a:r>
            <a:r>
              <a:rPr lang="en">
                <a:solidFill>
                  <a:schemeClr val="dk1"/>
                </a:solidFill>
              </a:rPr>
              <a:t> in special situations that require items be added to the front of the array.</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65ab22ba8a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65ab22ba8a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65ab22ba8a_0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65ab22ba8a_0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latin typeface="Courier New"/>
                <a:ea typeface="Courier New"/>
                <a:cs typeface="Courier New"/>
                <a:sym typeface="Courier New"/>
              </a:rPr>
              <a:t>.splice</a:t>
            </a:r>
            <a:r>
              <a:rPr lang="en">
                <a:solidFill>
                  <a:schemeClr val="dk1"/>
                </a:solidFill>
              </a:rPr>
              <a:t> can be complicated, so feel free to do some question-answer exercises on what the array might look like after further splices that either remove or add more items.</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65ab22ba8a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65ab22ba8a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8ba76e446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8ba76e446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65ab22ba8a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65ab22ba8a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65ab22ba8a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65ab22ba8a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65ab22ba8a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65ab22ba8a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a:solidFill>
                <a:schemeClr val="dk1"/>
              </a:solidFill>
            </a:endParaRPr>
          </a:p>
          <a:p>
            <a:pPr indent="-298450" lvl="0" marL="457200" rtl="0" algn="l">
              <a:spcBef>
                <a:spcPts val="1000"/>
              </a:spcBef>
              <a:spcAft>
                <a:spcPts val="0"/>
              </a:spcAft>
              <a:buClr>
                <a:schemeClr val="dk1"/>
              </a:buClr>
              <a:buSzPts val="1100"/>
              <a:buChar char="●"/>
            </a:pPr>
            <a:r>
              <a:rPr lang="en">
                <a:solidFill>
                  <a:schemeClr val="dk1"/>
                </a:solidFill>
              </a:rPr>
              <a:t>Nested data sets are c</a:t>
            </a:r>
            <a:r>
              <a:rPr lang="en">
                <a:solidFill>
                  <a:schemeClr val="dk1"/>
                </a:solidFill>
              </a:rPr>
              <a:t>ommon with APIs, so get students used to the concept of nesting data structures ahead of time.</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65ab22ba8a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65ab22ba8a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65ab22ba8a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65ab22ba8a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65ab22ba8a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65ab22ba8a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65ab22ba8a_0_1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65ab22ba8a_0_1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also mention arrays of data coming from databases/other web apps — we have no idea how many there will be, so we can’t hardcode our operations in a giant copy-paste stack, even if we wanted to. We </a:t>
            </a:r>
            <a:r>
              <a:rPr i="1" lang="en">
                <a:solidFill>
                  <a:schemeClr val="dk1"/>
                </a:solidFill>
              </a:rPr>
              <a:t>can</a:t>
            </a:r>
            <a:r>
              <a:rPr lang="en">
                <a:solidFill>
                  <a:schemeClr val="dk1"/>
                </a:solidFill>
              </a:rPr>
              <a:t> use </a:t>
            </a:r>
            <a:r>
              <a:rPr b="1" lang="en">
                <a:solidFill>
                  <a:schemeClr val="dk1"/>
                </a:solidFill>
                <a:latin typeface="Courier New"/>
                <a:ea typeface="Courier New"/>
                <a:cs typeface="Courier New"/>
                <a:sym typeface="Courier New"/>
              </a:rPr>
              <a:t>.length</a:t>
            </a:r>
            <a:r>
              <a:rPr lang="en">
                <a:solidFill>
                  <a:schemeClr val="dk1"/>
                </a:solidFill>
              </a:rPr>
              <a:t> and loops, however!</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65ab22ba8a_0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65ab22ba8a_0_1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good opportunity to break down how this loop would operate with a cross-chart, much like a manual debugger, tracking </a:t>
            </a:r>
            <a:r>
              <a:rPr b="1" lang="en">
                <a:solidFill>
                  <a:schemeClr val="dk1"/>
                </a:solidFill>
                <a:latin typeface="Courier New"/>
                <a:ea typeface="Courier New"/>
                <a:cs typeface="Courier New"/>
                <a:sym typeface="Courier New"/>
              </a:rPr>
              <a:t>i</a:t>
            </a:r>
            <a:r>
              <a:rPr lang="en">
                <a:solidFill>
                  <a:schemeClr val="dk1"/>
                </a:solidFill>
              </a:rPr>
              <a:t>’s value and talking through the steps out loud as you go.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“Iterator starts at 0. Is the iterator less than 10? Yes. Great, execute the code block, console log 0. Code block ends — we increment! Then, compare: Is i less than 1? Yes. Great! Keep going...”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Perhaps even demo using “debugger” in DevTools to walk through (pause) the </a:t>
            </a:r>
            <a:r>
              <a:rPr b="1" lang="en">
                <a:solidFill>
                  <a:schemeClr val="dk1"/>
                </a:solidFill>
                <a:latin typeface="Courier New"/>
                <a:ea typeface="Courier New"/>
                <a:cs typeface="Courier New"/>
                <a:sym typeface="Courier New"/>
              </a:rPr>
              <a:t>for</a:t>
            </a:r>
            <a:r>
              <a:rPr lang="en">
                <a:solidFill>
                  <a:schemeClr val="dk1"/>
                </a:solidFill>
              </a:rPr>
              <a:t> loop.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65ab22ba8a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65ab22ba8a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spcBef>
                <a:spcPts val="1000"/>
              </a:spcBef>
              <a:spcAft>
                <a:spcPts val="0"/>
              </a:spcAft>
              <a:buClr>
                <a:schemeClr val="dk1"/>
              </a:buClr>
              <a:buSzPts val="1100"/>
              <a:buChar char="●"/>
            </a:pPr>
            <a:r>
              <a:rPr lang="en">
                <a:solidFill>
                  <a:schemeClr val="dk1"/>
                </a:solidFill>
              </a:rPr>
              <a:t>The major use case for arrays is to create itemized groups of data computers can manipulate (often with loops). Loops are the most natural way for a computer to perform any operation that involves each item of an array.</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65ab22ba8a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65ab22ba8a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one of the few things worth memorizing, as this pattern for iterating over an array will come up countless times. If its an advanced class, you might get bold and also introduce a </a:t>
            </a:r>
            <a:r>
              <a:rPr b="1" lang="en">
                <a:solidFill>
                  <a:schemeClr val="dk1"/>
                </a:solidFill>
                <a:latin typeface="Courier New"/>
                <a:ea typeface="Courier New"/>
                <a:cs typeface="Courier New"/>
                <a:sym typeface="Courier New"/>
              </a:rPr>
              <a:t>.forEach</a:t>
            </a:r>
            <a:r>
              <a:rPr lang="en">
                <a:solidFill>
                  <a:schemeClr val="dk1"/>
                </a:solidFill>
              </a:rPr>
              <a:t> version of loops.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a39108a03b8b3a4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a39108a03b8b3a4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65ab22ba8a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65ab22ba8a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could repeat the same procedure you did for manually stepping through the </a:t>
            </a:r>
            <a:r>
              <a:rPr b="1" lang="en">
                <a:solidFill>
                  <a:schemeClr val="dk1"/>
                </a:solidFill>
                <a:latin typeface="Courier New"/>
                <a:ea typeface="Courier New"/>
                <a:cs typeface="Courier New"/>
                <a:sym typeface="Courier New"/>
              </a:rPr>
              <a:t>for</a:t>
            </a:r>
            <a:r>
              <a:rPr lang="en">
                <a:solidFill>
                  <a:schemeClr val="dk1"/>
                </a:solidFill>
              </a:rPr>
              <a:t> loop, if you think there’s still any confusion on loops. </a:t>
            </a:r>
            <a:r>
              <a:rPr lang="en">
                <a:solidFill>
                  <a:schemeClr val="dk1"/>
                </a:solidFill>
              </a:rPr>
              <a:t>We still have the conditional statement, and we have to be careful to ensure the condition eventually gets reached to avoid infinite loops!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fcd02579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fcd02579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could repeat the same procedure you did for manually stepping through the </a:t>
            </a:r>
            <a:r>
              <a:rPr b="1" lang="en">
                <a:solidFill>
                  <a:schemeClr val="dk1"/>
                </a:solidFill>
                <a:latin typeface="Courier New"/>
                <a:ea typeface="Courier New"/>
                <a:cs typeface="Courier New"/>
                <a:sym typeface="Courier New"/>
              </a:rPr>
              <a:t>for</a:t>
            </a:r>
            <a:r>
              <a:rPr lang="en">
                <a:solidFill>
                  <a:schemeClr val="dk1"/>
                </a:solidFill>
              </a:rPr>
              <a:t> loop, if you think there’s still any confusion on loops. We still have the conditional statement, and we have to be careful to ensure the condition eventually gets reached to avoid infinite loops!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65ab22ba8a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65ab22ba8a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65ab22ba8a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65ab22ba8a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Depending on how the class is going, this can be either an interesting introduction to jQuery or too much complication. Feel free to hide this slide during presentation and skip it if you think the students could use more time with arrays/loops without added complications. jQuery should be relatively easy to read after doing vanilla DOM manipulation this whole time!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7bd516564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7bd516564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65ab22ba8a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5ab22ba8a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65ab22ba8a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65ab22ba8a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Students up to now typically have used </a:t>
            </a:r>
            <a:r>
              <a:rPr b="1" lang="en">
                <a:solidFill>
                  <a:schemeClr val="dk1"/>
                </a:solidFill>
                <a:latin typeface="Courier New"/>
                <a:ea typeface="Courier New"/>
                <a:cs typeface="Courier New"/>
                <a:sym typeface="Courier New"/>
              </a:rPr>
              <a:t>console.log</a:t>
            </a:r>
            <a:r>
              <a:rPr lang="en">
                <a:solidFill>
                  <a:schemeClr val="dk1"/>
                </a:solidFill>
              </a:rPr>
              <a:t>s as the “output” of functions.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see the difference by thinking of a function is like vending machine: Console.logs simply tell you “Great, you ordered </a:t>
            </a:r>
            <a:r>
              <a:rPr lang="en">
                <a:solidFill>
                  <a:schemeClr val="dk1"/>
                </a:solidFill>
              </a:rPr>
              <a:t>Cheetos,</a:t>
            </a:r>
            <a:r>
              <a:rPr lang="en">
                <a:solidFill>
                  <a:schemeClr val="dk1"/>
                </a:solidFill>
              </a:rPr>
              <a:t>” while a </a:t>
            </a:r>
            <a:r>
              <a:rPr b="1" lang="en">
                <a:solidFill>
                  <a:schemeClr val="dk1"/>
                </a:solidFill>
                <a:latin typeface="Courier New"/>
                <a:ea typeface="Courier New"/>
                <a:cs typeface="Courier New"/>
                <a:sym typeface="Courier New"/>
              </a:rPr>
              <a:t>return</a:t>
            </a:r>
            <a:r>
              <a:rPr lang="en">
                <a:solidFill>
                  <a:schemeClr val="dk1"/>
                </a:solidFill>
              </a:rPr>
              <a:t> statement actually gives you the Cheetos. If we expect something to come out of a function, it has to use a </a:t>
            </a:r>
            <a:r>
              <a:rPr b="1" lang="en">
                <a:solidFill>
                  <a:schemeClr val="dk1"/>
                </a:solidFill>
                <a:latin typeface="Courier New"/>
                <a:ea typeface="Courier New"/>
                <a:cs typeface="Courier New"/>
                <a:sym typeface="Courier New"/>
              </a:rPr>
              <a:t>return</a:t>
            </a:r>
            <a:r>
              <a:rPr lang="en">
                <a:solidFill>
                  <a:schemeClr val="dk1"/>
                </a:solidFill>
              </a:rPr>
              <a:t> statement.</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65ab22ba8a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65ab22ba8a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good time to mention that </a:t>
            </a:r>
            <a:r>
              <a:rPr b="1" lang="en">
                <a:solidFill>
                  <a:schemeClr val="dk1"/>
                </a:solidFill>
                <a:latin typeface="Courier New"/>
                <a:ea typeface="Courier New"/>
                <a:cs typeface="Courier New"/>
                <a:sym typeface="Courier New"/>
              </a:rPr>
              <a:t>return</a:t>
            </a:r>
            <a:r>
              <a:rPr lang="en">
                <a:solidFill>
                  <a:schemeClr val="dk1"/>
                </a:solidFill>
              </a:rPr>
              <a:t>s will exit the function immediately. Anticipate, or prompt yourself, the question of, “Why does this </a:t>
            </a:r>
            <a:r>
              <a:rPr b="1" lang="en">
                <a:solidFill>
                  <a:schemeClr val="dk1"/>
                </a:solidFill>
                <a:latin typeface="Courier New"/>
                <a:ea typeface="Courier New"/>
                <a:cs typeface="Courier New"/>
                <a:sym typeface="Courier New"/>
              </a:rPr>
              <a:t>if</a:t>
            </a:r>
            <a:r>
              <a:rPr lang="en">
                <a:solidFill>
                  <a:schemeClr val="dk1"/>
                </a:solidFill>
              </a:rPr>
              <a:t> not need an </a:t>
            </a:r>
            <a:r>
              <a:rPr b="1" lang="en">
                <a:solidFill>
                  <a:schemeClr val="dk1"/>
                </a:solidFill>
                <a:latin typeface="Courier New"/>
                <a:ea typeface="Courier New"/>
                <a:cs typeface="Courier New"/>
                <a:sym typeface="Courier New"/>
              </a:rPr>
              <a:t>else</a:t>
            </a:r>
            <a:r>
              <a:rPr lang="en">
                <a:solidFill>
                  <a:schemeClr val="dk1"/>
                </a:solidFill>
              </a:rPr>
              <a:t>?”</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65ab22ba8a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65ab22ba8a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7924394b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7924394b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8342a749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8342a74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8342a749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342a749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a39108a03b8b3a4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p:txBody>
      </p:sp>
      <p:sp>
        <p:nvSpPr>
          <p:cNvPr id="609" name="Google Shape;609;g2a39108a03b8b3a4_7: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65ab22ba8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65ab22ba8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65ab22ba8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65ab22ba8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Although the example</a:t>
            </a:r>
            <a:r>
              <a:rPr lang="en">
                <a:solidFill>
                  <a:schemeClr val="dk1"/>
                </a:solidFill>
              </a:rPr>
              <a:t> above </a:t>
            </a:r>
            <a:r>
              <a:rPr lang="en">
                <a:solidFill>
                  <a:schemeClr val="dk1"/>
                </a:solidFill>
              </a:rPr>
              <a:t>is three strings, it’s possible to store data of any type in any array — even more arrays! It can also be tricky at first to understand that </a:t>
            </a:r>
            <a:r>
              <a:rPr b="1" lang="en">
                <a:solidFill>
                  <a:schemeClr val="dk1"/>
                </a:solidFill>
                <a:latin typeface="Courier New"/>
                <a:ea typeface="Courier New"/>
                <a:cs typeface="Courier New"/>
                <a:sym typeface="Courier New"/>
              </a:rPr>
              <a:t>const</a:t>
            </a:r>
            <a:r>
              <a:rPr lang="en">
                <a:solidFill>
                  <a:schemeClr val="dk1"/>
                </a:solidFill>
              </a:rPr>
              <a:t> doesn’t prevent us from changing the stuff inside the array. We just can’t re-assign the variable to a new value.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65ab22ba8a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65ab22ba8a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298450" lvl="0" marL="457200" rtl="0" algn="l">
              <a:spcBef>
                <a:spcPts val="1000"/>
              </a:spcBef>
              <a:spcAft>
                <a:spcPts val="0"/>
              </a:spcAft>
              <a:buClr>
                <a:schemeClr val="dk1"/>
              </a:buClr>
              <a:buSzPts val="1100"/>
              <a:buChar char="●"/>
            </a:pPr>
            <a:r>
              <a:rPr lang="en">
                <a:solidFill>
                  <a:schemeClr val="dk1"/>
                </a:solidFill>
              </a:rPr>
              <a:t>A spreadsheet, for example, would be interpreted by JavaScript as an array of objects. Feel free to expound upon this example if objects have been difficult, as the concept of key-pair values aligns with columns and the stuff filled in the columns.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2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1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 Id="rId3" Type="http://schemas.openxmlformats.org/officeDocument/2006/relationships/image" Target="../media/image1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16.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30.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30.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299" name="Shape 299"/>
        <p:cNvGrpSpPr/>
        <p:nvPr/>
      </p:nvGrpSpPr>
      <p:grpSpPr>
        <a:xfrm>
          <a:off x="0" y="0"/>
          <a:ext cx="0" cy="0"/>
          <a:chOff x="0" y="0"/>
          <a:chExt cx="0" cy="0"/>
        </a:xfrm>
      </p:grpSpPr>
      <p:sp>
        <p:nvSpPr>
          <p:cNvPr id="300" name="Google Shape;300;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01" name="Google Shape;301;p36"/>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304" name="Google Shape;304;p36"/>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306" name="Shape 306"/>
        <p:cNvGrpSpPr/>
        <p:nvPr/>
      </p:nvGrpSpPr>
      <p:grpSpPr>
        <a:xfrm>
          <a:off x="0" y="0"/>
          <a:ext cx="0" cy="0"/>
          <a:chOff x="0" y="0"/>
          <a:chExt cx="0" cy="0"/>
        </a:xfrm>
      </p:grpSpPr>
      <p:sp>
        <p:nvSpPr>
          <p:cNvPr id="307" name="Google Shape;307;p37"/>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309" name="Google Shape;309;p37"/>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310" name="Google Shape;310;p37"/>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311" name="Google Shape;311;p37"/>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312" name="Google Shape;312;p37"/>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313" name="Google Shape;313;p37"/>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314" name="Google Shape;314;p37"/>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315" name="Google Shape;315;p37"/>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316" name="Google Shape;316;p37"/>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17" name="Google Shape;317;p37"/>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8" name="Google Shape;318;p37"/>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9" name="Google Shape;319;p37"/>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0" name="Google Shape;320;p37"/>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21" name="Google Shape;321;p37"/>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22" name="Google Shape;322;p37"/>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23" name="Google Shape;323;p37"/>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24" name="Google Shape;324;p37"/>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25" name="Google Shape;325;p37"/>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27" name="Google Shape;327;p37"/>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328" name="Google Shape;328;p37"/>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329" name="Shape 329"/>
        <p:cNvGrpSpPr/>
        <p:nvPr/>
      </p:nvGrpSpPr>
      <p:grpSpPr>
        <a:xfrm>
          <a:off x="0" y="0"/>
          <a:ext cx="0" cy="0"/>
          <a:chOff x="0" y="0"/>
          <a:chExt cx="0" cy="0"/>
        </a:xfrm>
      </p:grpSpPr>
      <p:sp>
        <p:nvSpPr>
          <p:cNvPr id="330" name="Google Shape;330;p38"/>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8"/>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32" name="Google Shape;332;p38"/>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33" name="Google Shape;333;p38"/>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34" name="Google Shape;334;p38"/>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8"/>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336" name="Google Shape;336;p3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37" name="Google Shape;337;p38"/>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38" name="Google Shape;338;p38"/>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339" name="Shape 339"/>
        <p:cNvGrpSpPr/>
        <p:nvPr/>
      </p:nvGrpSpPr>
      <p:grpSpPr>
        <a:xfrm>
          <a:off x="0" y="0"/>
          <a:ext cx="0" cy="0"/>
          <a:chOff x="0" y="0"/>
          <a:chExt cx="0" cy="0"/>
        </a:xfrm>
      </p:grpSpPr>
      <p:sp>
        <p:nvSpPr>
          <p:cNvPr id="340" name="Google Shape;340;p39"/>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42" name="Google Shape;342;p39"/>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43" name="Google Shape;343;p39"/>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44" name="Google Shape;344;p39"/>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9"/>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46" name="Google Shape;346;p39"/>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47" name="Google Shape;347;p39"/>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48" name="Google Shape;348;p39"/>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349" name="Shape 349"/>
        <p:cNvGrpSpPr/>
        <p:nvPr/>
      </p:nvGrpSpPr>
      <p:grpSpPr>
        <a:xfrm>
          <a:off x="0" y="0"/>
          <a:ext cx="0" cy="0"/>
          <a:chOff x="0" y="0"/>
          <a:chExt cx="0" cy="0"/>
        </a:xfrm>
      </p:grpSpPr>
      <p:sp>
        <p:nvSpPr>
          <p:cNvPr id="350" name="Google Shape;350;p40"/>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0"/>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52" name="Google Shape;352;p40"/>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53" name="Google Shape;353;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54" name="Google Shape;354;p40"/>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355" name="Google Shape;355;p40"/>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356" name="Shape 356"/>
        <p:cNvGrpSpPr/>
        <p:nvPr/>
      </p:nvGrpSpPr>
      <p:grpSpPr>
        <a:xfrm>
          <a:off x="0" y="0"/>
          <a:ext cx="0" cy="0"/>
          <a:chOff x="0" y="0"/>
          <a:chExt cx="0" cy="0"/>
        </a:xfrm>
      </p:grpSpPr>
      <p:sp>
        <p:nvSpPr>
          <p:cNvPr id="357" name="Google Shape;357;p41"/>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8" name="Google Shape;358;p41"/>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359" name="Shape 359"/>
        <p:cNvGrpSpPr/>
        <p:nvPr/>
      </p:nvGrpSpPr>
      <p:grpSpPr>
        <a:xfrm>
          <a:off x="0" y="0"/>
          <a:ext cx="0" cy="0"/>
          <a:chOff x="0" y="0"/>
          <a:chExt cx="0" cy="0"/>
        </a:xfrm>
      </p:grpSpPr>
      <p:sp>
        <p:nvSpPr>
          <p:cNvPr id="360" name="Google Shape;360;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61" name="Google Shape;361;p4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62" name="Google Shape;362;p4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63" name="Google Shape;363;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64" name="Google Shape;364;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365" name="Shape 365"/>
        <p:cNvGrpSpPr/>
        <p:nvPr/>
      </p:nvGrpSpPr>
      <p:grpSpPr>
        <a:xfrm>
          <a:off x="0" y="0"/>
          <a:ext cx="0" cy="0"/>
          <a:chOff x="0" y="0"/>
          <a:chExt cx="0" cy="0"/>
        </a:xfrm>
      </p:grpSpPr>
      <p:sp>
        <p:nvSpPr>
          <p:cNvPr id="366" name="Google Shape;366;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67" name="Google Shape;367;p4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68" name="Google Shape;368;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69" name="Google Shape;369;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370" name="Shape 370"/>
        <p:cNvGrpSpPr/>
        <p:nvPr/>
      </p:nvGrpSpPr>
      <p:grpSpPr>
        <a:xfrm>
          <a:off x="0" y="0"/>
          <a:ext cx="0" cy="0"/>
          <a:chOff x="0" y="0"/>
          <a:chExt cx="0" cy="0"/>
        </a:xfrm>
      </p:grpSpPr>
      <p:sp>
        <p:nvSpPr>
          <p:cNvPr id="371" name="Google Shape;371;p44"/>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72" name="Google Shape;372;p44"/>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373" name="Google Shape;373;p44"/>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74" name="Google Shape;374;p4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75" name="Google Shape;375;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6" name="Google Shape;376;p44"/>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377" name="Shape 377"/>
        <p:cNvGrpSpPr/>
        <p:nvPr/>
      </p:nvGrpSpPr>
      <p:grpSpPr>
        <a:xfrm>
          <a:off x="0" y="0"/>
          <a:ext cx="0" cy="0"/>
          <a:chOff x="0" y="0"/>
          <a:chExt cx="0" cy="0"/>
        </a:xfrm>
      </p:grpSpPr>
      <p:sp>
        <p:nvSpPr>
          <p:cNvPr id="378" name="Google Shape;378;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9" name="Google Shape;379;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380" name="Shape 380"/>
        <p:cNvGrpSpPr/>
        <p:nvPr/>
      </p:nvGrpSpPr>
      <p:grpSpPr>
        <a:xfrm>
          <a:off x="0" y="0"/>
          <a:ext cx="0" cy="0"/>
          <a:chOff x="0" y="0"/>
          <a:chExt cx="0" cy="0"/>
        </a:xfrm>
      </p:grpSpPr>
      <p:cxnSp>
        <p:nvCxnSpPr>
          <p:cNvPr id="381" name="Google Shape;381;p46"/>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382" name="Google Shape;382;p46"/>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383" name="Google Shape;383;p46"/>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384" name="Google Shape;384;p46"/>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385" name="Google Shape;385;p46"/>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386" name="Google Shape;386;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87" name="Google Shape;387;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388" name="Shape 388"/>
        <p:cNvGrpSpPr/>
        <p:nvPr/>
      </p:nvGrpSpPr>
      <p:grpSpPr>
        <a:xfrm>
          <a:off x="0" y="0"/>
          <a:ext cx="0" cy="0"/>
          <a:chOff x="0" y="0"/>
          <a:chExt cx="0" cy="0"/>
        </a:xfrm>
      </p:grpSpPr>
      <p:sp>
        <p:nvSpPr>
          <p:cNvPr id="389" name="Google Shape;389;p47"/>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0" name="Google Shape;390;p47"/>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391" name="Google Shape;391;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392" name="Google Shape;392;p47"/>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393" name="Google Shape;393;p47"/>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394" name="Google Shape;394;p47"/>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395" name="Shape 395"/>
        <p:cNvGrpSpPr/>
        <p:nvPr/>
      </p:nvGrpSpPr>
      <p:grpSpPr>
        <a:xfrm>
          <a:off x="0" y="0"/>
          <a:ext cx="0" cy="0"/>
          <a:chOff x="0" y="0"/>
          <a:chExt cx="0" cy="0"/>
        </a:xfrm>
      </p:grpSpPr>
      <p:cxnSp>
        <p:nvCxnSpPr>
          <p:cNvPr id="396" name="Google Shape;396;p48"/>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397" name="Google Shape;397;p48"/>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398" name="Google Shape;398;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399" name="Google Shape;399;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400" name="Shape 400"/>
        <p:cNvGrpSpPr/>
        <p:nvPr/>
      </p:nvGrpSpPr>
      <p:grpSpPr>
        <a:xfrm>
          <a:off x="0" y="0"/>
          <a:ext cx="0" cy="0"/>
          <a:chOff x="0" y="0"/>
          <a:chExt cx="0" cy="0"/>
        </a:xfrm>
      </p:grpSpPr>
      <p:sp>
        <p:nvSpPr>
          <p:cNvPr id="401" name="Google Shape;401;p49"/>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04" name="Google Shape;404;p4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05" name="Google Shape;405;p49"/>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406" name="Google Shape;406;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407" name="Google Shape;407;p49"/>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408" name="Shape 408"/>
        <p:cNvGrpSpPr/>
        <p:nvPr/>
      </p:nvGrpSpPr>
      <p:grpSpPr>
        <a:xfrm>
          <a:off x="0" y="0"/>
          <a:ext cx="0" cy="0"/>
          <a:chOff x="0" y="0"/>
          <a:chExt cx="0" cy="0"/>
        </a:xfrm>
      </p:grpSpPr>
      <p:sp>
        <p:nvSpPr>
          <p:cNvPr id="409" name="Google Shape;409;p50"/>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0"/>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12" name="Google Shape;412;p5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13" name="Google Shape;413;p5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414" name="Google Shape;414;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15" name="Google Shape;415;p5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416" name="Shape 416"/>
        <p:cNvGrpSpPr/>
        <p:nvPr/>
      </p:nvGrpSpPr>
      <p:grpSpPr>
        <a:xfrm>
          <a:off x="0" y="0"/>
          <a:ext cx="0" cy="0"/>
          <a:chOff x="0" y="0"/>
          <a:chExt cx="0" cy="0"/>
        </a:xfrm>
      </p:grpSpPr>
      <p:sp>
        <p:nvSpPr>
          <p:cNvPr id="417" name="Google Shape;417;p5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19" name="Google Shape;419;p5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20" name="Google Shape;420;p5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21" name="Google Shape;421;p5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22" name="Google Shape;422;p51"/>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423" name="Google Shape;423;p5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24" name="Google Shape;424;p5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25" name="Google Shape;425;p5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26" name="Google Shape;426;p51"/>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427" name="Shape 427"/>
        <p:cNvGrpSpPr/>
        <p:nvPr/>
      </p:nvGrpSpPr>
      <p:grpSpPr>
        <a:xfrm>
          <a:off x="0" y="0"/>
          <a:ext cx="0" cy="0"/>
          <a:chOff x="0" y="0"/>
          <a:chExt cx="0" cy="0"/>
        </a:xfrm>
      </p:grpSpPr>
      <p:sp>
        <p:nvSpPr>
          <p:cNvPr id="428" name="Google Shape;428;p52"/>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52"/>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430" name="Google Shape;430;p5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31" name="Google Shape;431;p5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32" name="Google Shape;432;p5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33" name="Google Shape;433;p5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34" name="Google Shape;434;p5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35" name="Google Shape;435;p5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436" name="Shape 436"/>
        <p:cNvGrpSpPr/>
        <p:nvPr/>
      </p:nvGrpSpPr>
      <p:grpSpPr>
        <a:xfrm>
          <a:off x="0" y="0"/>
          <a:ext cx="0" cy="0"/>
          <a:chOff x="0" y="0"/>
          <a:chExt cx="0" cy="0"/>
        </a:xfrm>
      </p:grpSpPr>
      <p:sp>
        <p:nvSpPr>
          <p:cNvPr id="437" name="Google Shape;437;p53"/>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39" name="Google Shape;439;p5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40" name="Google Shape;440;p5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441" name="Google Shape;441;p53"/>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442" name="Google Shape;442;p5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43" name="Google Shape;443;p5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44" name="Google Shape;444;p5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45" name="Google Shape;445;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446" name="Shape 446"/>
        <p:cNvGrpSpPr/>
        <p:nvPr/>
      </p:nvGrpSpPr>
      <p:grpSpPr>
        <a:xfrm>
          <a:off x="0" y="0"/>
          <a:ext cx="0" cy="0"/>
          <a:chOff x="0" y="0"/>
          <a:chExt cx="0" cy="0"/>
        </a:xfrm>
      </p:grpSpPr>
      <p:sp>
        <p:nvSpPr>
          <p:cNvPr id="447" name="Google Shape;447;p54"/>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49" name="Google Shape;449;p5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50" name="Google Shape;450;p5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451" name="Google Shape;451;p54"/>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452" name="Google Shape;452;p5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53" name="Google Shape;453;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454" name="Shape 454"/>
        <p:cNvGrpSpPr/>
        <p:nvPr/>
      </p:nvGrpSpPr>
      <p:grpSpPr>
        <a:xfrm>
          <a:off x="0" y="0"/>
          <a:ext cx="0" cy="0"/>
          <a:chOff x="0" y="0"/>
          <a:chExt cx="0" cy="0"/>
        </a:xfrm>
      </p:grpSpPr>
      <p:sp>
        <p:nvSpPr>
          <p:cNvPr id="455" name="Google Shape;455;p55"/>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57" name="Google Shape;457;p55"/>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458" name="Google Shape;458;p55"/>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459" name="Google Shape;459;p55"/>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460" name="Google Shape;460;p5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461" name="Google Shape;461;p5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62" name="Google Shape;462;p55"/>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63" name="Google Shape;463;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464" name="Shape 464"/>
        <p:cNvGrpSpPr/>
        <p:nvPr/>
      </p:nvGrpSpPr>
      <p:grpSpPr>
        <a:xfrm>
          <a:off x="0" y="0"/>
          <a:ext cx="0" cy="0"/>
          <a:chOff x="0" y="0"/>
          <a:chExt cx="0" cy="0"/>
        </a:xfrm>
      </p:grpSpPr>
      <p:sp>
        <p:nvSpPr>
          <p:cNvPr id="465" name="Google Shape;465;p56"/>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67" name="Google Shape;467;p56"/>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468" name="Google Shape;468;p56"/>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469" name="Google Shape;469;p56"/>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470" name="Google Shape;470;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71" name="Google Shape;471;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472" name="Shape 472"/>
        <p:cNvGrpSpPr/>
        <p:nvPr/>
      </p:nvGrpSpPr>
      <p:grpSpPr>
        <a:xfrm>
          <a:off x="0" y="0"/>
          <a:ext cx="0" cy="0"/>
          <a:chOff x="0" y="0"/>
          <a:chExt cx="0" cy="0"/>
        </a:xfrm>
      </p:grpSpPr>
      <p:sp>
        <p:nvSpPr>
          <p:cNvPr id="473" name="Google Shape;473;p57"/>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75" name="Google Shape;475;p5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476" name="Google Shape;476;p5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77" name="Google Shape;477;p57"/>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478" name="Google Shape;478;p5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479" name="Google Shape;479;p5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480" name="Google Shape;480;p5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81" name="Google Shape;481;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482" name="Shape 482"/>
        <p:cNvGrpSpPr/>
        <p:nvPr/>
      </p:nvGrpSpPr>
      <p:grpSpPr>
        <a:xfrm>
          <a:off x="0" y="0"/>
          <a:ext cx="0" cy="0"/>
          <a:chOff x="0" y="0"/>
          <a:chExt cx="0" cy="0"/>
        </a:xfrm>
      </p:grpSpPr>
      <p:sp>
        <p:nvSpPr>
          <p:cNvPr id="483" name="Google Shape;483;p58"/>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5" name="Google Shape;485;p5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486" name="Google Shape;486;p5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87" name="Google Shape;487;p58"/>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488" name="Google Shape;488;p5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89" name="Google Shape;489;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490" name="Shape 490"/>
        <p:cNvGrpSpPr/>
        <p:nvPr/>
      </p:nvGrpSpPr>
      <p:grpSpPr>
        <a:xfrm>
          <a:off x="0" y="0"/>
          <a:ext cx="0" cy="0"/>
          <a:chOff x="0" y="0"/>
          <a:chExt cx="0" cy="0"/>
        </a:xfrm>
      </p:grpSpPr>
      <p:sp>
        <p:nvSpPr>
          <p:cNvPr id="491" name="Google Shape;491;p59"/>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93" name="Google Shape;493;p5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94" name="Google Shape;494;p5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495" name="Google Shape;495;p5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6" name="Google Shape;496;p59"/>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497" name="Google Shape;497;p5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498" name="Google Shape;498;p59"/>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99" name="Google Shape;499;p59"/>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00" name="Google Shape;500;p59"/>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501" name="Shape 501"/>
        <p:cNvGrpSpPr/>
        <p:nvPr/>
      </p:nvGrpSpPr>
      <p:grpSpPr>
        <a:xfrm>
          <a:off x="0" y="0"/>
          <a:ext cx="0" cy="0"/>
          <a:chOff x="0" y="0"/>
          <a:chExt cx="0" cy="0"/>
        </a:xfrm>
      </p:grpSpPr>
      <p:sp>
        <p:nvSpPr>
          <p:cNvPr id="502" name="Google Shape;502;p60"/>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04" name="Google Shape;504;p6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05" name="Google Shape;505;p6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506" name="Google Shape;506;p6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07" name="Google Shape;507;p60"/>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508" name="Google Shape;508;p6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09" name="Google Shape;509;p6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10" name="Google Shape;510;p60"/>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11" name="Google Shape;511;p60"/>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512" name="Shape 512"/>
        <p:cNvGrpSpPr/>
        <p:nvPr/>
      </p:nvGrpSpPr>
      <p:grpSpPr>
        <a:xfrm>
          <a:off x="0" y="0"/>
          <a:ext cx="0" cy="0"/>
          <a:chOff x="0" y="0"/>
          <a:chExt cx="0" cy="0"/>
        </a:xfrm>
      </p:grpSpPr>
      <p:sp>
        <p:nvSpPr>
          <p:cNvPr id="513" name="Google Shape;513;p61"/>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15" name="Google Shape;515;p6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516" name="Google Shape;516;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17" name="Google Shape;517;p6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18" name="Google Shape;518;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19" name="Google Shape;519;p61"/>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520" name="Google Shape;520;p61"/>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521" name="Google Shape;521;p61"/>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522" name="Shape 522"/>
        <p:cNvGrpSpPr/>
        <p:nvPr/>
      </p:nvGrpSpPr>
      <p:grpSpPr>
        <a:xfrm>
          <a:off x="0" y="0"/>
          <a:ext cx="0" cy="0"/>
          <a:chOff x="0" y="0"/>
          <a:chExt cx="0" cy="0"/>
        </a:xfrm>
      </p:grpSpPr>
      <p:sp>
        <p:nvSpPr>
          <p:cNvPr id="523" name="Google Shape;523;p62"/>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25" name="Google Shape;525;p6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526" name="Google Shape;526;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27" name="Google Shape;527;p6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28" name="Google Shape;528;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29" name="Google Shape;529;p62"/>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530" name="Shape 530"/>
        <p:cNvGrpSpPr/>
        <p:nvPr/>
      </p:nvGrpSpPr>
      <p:grpSpPr>
        <a:xfrm>
          <a:off x="0" y="0"/>
          <a:ext cx="0" cy="0"/>
          <a:chOff x="0" y="0"/>
          <a:chExt cx="0" cy="0"/>
        </a:xfrm>
      </p:grpSpPr>
      <p:sp>
        <p:nvSpPr>
          <p:cNvPr id="531" name="Google Shape;531;p63"/>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532" name="Google Shape;532;p63"/>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533" name="Google Shape;533;p63"/>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534" name="Google Shape;534;p6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35" name="Google Shape;535;p6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536" name="Google Shape;536;p6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537" name="Google Shape;537;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538" name="Shape 538"/>
        <p:cNvGrpSpPr/>
        <p:nvPr/>
      </p:nvGrpSpPr>
      <p:grpSpPr>
        <a:xfrm>
          <a:off x="0" y="0"/>
          <a:ext cx="0" cy="0"/>
          <a:chOff x="0" y="0"/>
          <a:chExt cx="0" cy="0"/>
        </a:xfrm>
      </p:grpSpPr>
      <p:sp>
        <p:nvSpPr>
          <p:cNvPr id="539" name="Google Shape;539;p64"/>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4"/>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41" name="Google Shape;541;p64"/>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542" name="Google Shape;542;p64"/>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43" name="Google Shape;543;p6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44" name="Google Shape;544;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545" name="Shape 545"/>
        <p:cNvGrpSpPr/>
        <p:nvPr/>
      </p:nvGrpSpPr>
      <p:grpSpPr>
        <a:xfrm>
          <a:off x="0" y="0"/>
          <a:ext cx="0" cy="0"/>
          <a:chOff x="0" y="0"/>
          <a:chExt cx="0" cy="0"/>
        </a:xfrm>
      </p:grpSpPr>
      <p:sp>
        <p:nvSpPr>
          <p:cNvPr id="546" name="Google Shape;546;p65"/>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47" name="Google Shape;547;p65"/>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48" name="Google Shape;548;p65"/>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549" name="Google Shape;549;p6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550" name="Google Shape;550;p65"/>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1" name="Google Shape;551;p65"/>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52" name="Google Shape;552;p65"/>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53" name="Google Shape;553;p65"/>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54" name="Google Shape;554;p65"/>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55" name="Google Shape;555;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556" name="Shape 556"/>
        <p:cNvGrpSpPr/>
        <p:nvPr/>
      </p:nvGrpSpPr>
      <p:grpSpPr>
        <a:xfrm>
          <a:off x="0" y="0"/>
          <a:ext cx="0" cy="0"/>
          <a:chOff x="0" y="0"/>
          <a:chExt cx="0" cy="0"/>
        </a:xfrm>
      </p:grpSpPr>
      <p:sp>
        <p:nvSpPr>
          <p:cNvPr id="557" name="Google Shape;557;p66"/>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6"/>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559" name="Google Shape;559;p6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560" name="Google Shape;560;p6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61" name="Google Shape;561;p6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562" name="Shape 562"/>
        <p:cNvGrpSpPr/>
        <p:nvPr/>
      </p:nvGrpSpPr>
      <p:grpSpPr>
        <a:xfrm>
          <a:off x="0" y="0"/>
          <a:ext cx="0" cy="0"/>
          <a:chOff x="0" y="0"/>
          <a:chExt cx="0" cy="0"/>
        </a:xfrm>
      </p:grpSpPr>
      <p:sp>
        <p:nvSpPr>
          <p:cNvPr id="563" name="Google Shape;563;p67"/>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64" name="Google Shape;564;p67"/>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65" name="Google Shape;565;p67"/>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66" name="Google Shape;566;p67"/>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7" name="Google Shape;567;p67"/>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68" name="Google Shape;568;p67"/>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69" name="Google Shape;569;p67"/>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0" name="Google Shape;570;p67"/>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71" name="Google Shape;571;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3.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2.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1" Type="http://schemas.openxmlformats.org/officeDocument/2006/relationships/image" Target="../media/image24.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26" Type="http://schemas.openxmlformats.org/officeDocument/2006/relationships/slideLayout" Target="../slideLayouts/slideLayout58.xml"/><Relationship Id="rId25" Type="http://schemas.openxmlformats.org/officeDocument/2006/relationships/slideLayout" Target="../slideLayouts/slideLayout57.xml"/><Relationship Id="rId28" Type="http://schemas.openxmlformats.org/officeDocument/2006/relationships/slideLayout" Target="../slideLayouts/slideLayout60.xml"/><Relationship Id="rId27" Type="http://schemas.openxmlformats.org/officeDocument/2006/relationships/slideLayout" Target="../slideLayouts/slideLayout59.xml"/><Relationship Id="rId5" Type="http://schemas.openxmlformats.org/officeDocument/2006/relationships/slideLayout" Target="../slideLayouts/slideLayout37.xml"/><Relationship Id="rId6" Type="http://schemas.openxmlformats.org/officeDocument/2006/relationships/slideLayout" Target="../slideLayouts/slideLayout38.xml"/><Relationship Id="rId29" Type="http://schemas.openxmlformats.org/officeDocument/2006/relationships/slideLayout" Target="../slideLayouts/slideLayout61.xml"/><Relationship Id="rId7" Type="http://schemas.openxmlformats.org/officeDocument/2006/relationships/slideLayout" Target="../slideLayouts/slideLayout39.xml"/><Relationship Id="rId8" Type="http://schemas.openxmlformats.org/officeDocument/2006/relationships/slideLayout" Target="../slideLayouts/slideLayout40.xml"/><Relationship Id="rId31" Type="http://schemas.openxmlformats.org/officeDocument/2006/relationships/slideLayout" Target="../slideLayouts/slideLayout63.xml"/><Relationship Id="rId30" Type="http://schemas.openxmlformats.org/officeDocument/2006/relationships/slideLayout" Target="../slideLayouts/slideLayout62.xml"/><Relationship Id="rId11" Type="http://schemas.openxmlformats.org/officeDocument/2006/relationships/slideLayout" Target="../slideLayouts/slideLayout43.xml"/><Relationship Id="rId33" Type="http://schemas.openxmlformats.org/officeDocument/2006/relationships/slideLayout" Target="../slideLayouts/slideLayout65.xml"/><Relationship Id="rId10" Type="http://schemas.openxmlformats.org/officeDocument/2006/relationships/slideLayout" Target="../slideLayouts/slideLayout42.xml"/><Relationship Id="rId32" Type="http://schemas.openxmlformats.org/officeDocument/2006/relationships/slideLayout" Target="../slideLayouts/slideLayout64.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34" Type="http://schemas.openxmlformats.org/officeDocument/2006/relationships/theme" Target="../theme/theme1.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9" Type="http://schemas.openxmlformats.org/officeDocument/2006/relationships/slideLayout" Target="../slideLayouts/slideLayout51.xml"/><Relationship Id="rId1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3" name="Shape 293"/>
        <p:cNvGrpSpPr/>
        <p:nvPr/>
      </p:nvGrpSpPr>
      <p:grpSpPr>
        <a:xfrm>
          <a:off x="0" y="0"/>
          <a:ext cx="0" cy="0"/>
          <a:chOff x="0" y="0"/>
          <a:chExt cx="0" cy="0"/>
        </a:xfrm>
      </p:grpSpPr>
      <p:sp>
        <p:nvSpPr>
          <p:cNvPr id="294" name="Google Shape;294;p35"/>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295" name="Google Shape;295;p35"/>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296" name="Google Shape;296;p35"/>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297" name="Google Shape;297;p35"/>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298" name="Google Shape;298;p35"/>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 id="2147483712"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hyperlink" Target="https://drive.google.com/drive/folders/19GlwseIAqAmpggnMHaUE-xHicKflmsyl?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nvWObz" TargetMode="External"/><Relationship Id="rId4" Type="http://schemas.openxmlformats.org/officeDocument/2006/relationships/hyperlink" Target="https://codepen.io/collection/06e05fc2799d3670bd0b48f7d975de65" TargetMode="External"/><Relationship Id="rId5" Type="http://schemas.openxmlformats.org/officeDocument/2006/relationships/hyperlink" Target="https://codepen.io/collection/747662d866baaeb129508a451bd020d5" TargetMode="External"/><Relationship Id="rId6" Type="http://schemas.openxmlformats.org/officeDocument/2006/relationships/hyperlink" Target="https://codepen.io/collection/nZdPp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drive.google.com/drive/folders/19GlwseIAqAmpggnMHaUE-xHicKflmsyl?usp=shar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hyperlink" Target="https://drive.google.com/drive/folders/19GlwseIAqAmpggnMHaUE-xHicKflmsyl?usp=shar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8"/>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and Loops</a:t>
            </a:r>
            <a:endParaRPr/>
          </a:p>
        </p:txBody>
      </p:sp>
      <p:sp>
        <p:nvSpPr>
          <p:cNvPr id="577" name="Google Shape;577;p6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Web Development</a:t>
            </a:r>
            <a:endParaRPr/>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7"/>
          <p:cNvSpPr/>
          <p:nvPr/>
        </p:nvSpPr>
        <p:spPr>
          <a:xfrm>
            <a:off x="545200" y="1048000"/>
            <a:ext cx="8013000" cy="1492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["banana", "orange", "apple"];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fruits[0]; // will output "banana"</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fruits[1]; // will output "orange"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fruits[2]; // will output "apple"</a:t>
            </a:r>
            <a:endParaRPr b="1" sz="1800">
              <a:latin typeface="Inconsolata"/>
              <a:ea typeface="Inconsolata"/>
              <a:cs typeface="Inconsolata"/>
              <a:sym typeface="Inconsolata"/>
            </a:endParaRPr>
          </a:p>
        </p:txBody>
      </p:sp>
      <p:sp>
        <p:nvSpPr>
          <p:cNvPr id="650" name="Google Shape;650;p77"/>
          <p:cNvSpPr txBox="1"/>
          <p:nvPr>
            <p:ph idx="4294967295" type="body"/>
          </p:nvPr>
        </p:nvSpPr>
        <p:spPr>
          <a:xfrm>
            <a:off x="457200" y="2700550"/>
            <a:ext cx="8219100" cy="149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Access array items using square brackets around their index values. It’s pretty simple — just remember that the first index value is always zero!</a:t>
            </a:r>
            <a:endParaRPr>
              <a:solidFill>
                <a:schemeClr val="dk1"/>
              </a:solidFill>
            </a:endParaRPr>
          </a:p>
        </p:txBody>
      </p:sp>
      <p:sp>
        <p:nvSpPr>
          <p:cNvPr id="651" name="Google Shape;651;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Array Values</a:t>
            </a:r>
            <a:endParaRPr/>
          </a:p>
        </p:txBody>
      </p:sp>
      <p:sp>
        <p:nvSpPr>
          <p:cNvPr id="652" name="Google Shape;652;p7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53" name="Google Shape;653;p7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Properties and Methods</a:t>
            </a:r>
            <a:endParaRPr/>
          </a:p>
        </p:txBody>
      </p:sp>
      <p:sp>
        <p:nvSpPr>
          <p:cNvPr id="659" name="Google Shape;659;p7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t>
            </a:r>
            <a:r>
              <a:rPr lang="en">
                <a:latin typeface="Inconsolata"/>
                <a:ea typeface="Inconsolata"/>
                <a:cs typeface="Inconsolata"/>
                <a:sym typeface="Inconsolata"/>
              </a:rPr>
              <a:t>indexOf()</a:t>
            </a:r>
            <a:endParaRPr>
              <a:latin typeface="Inconsolata"/>
              <a:ea typeface="Inconsolata"/>
              <a:cs typeface="Inconsolata"/>
              <a:sym typeface="Inconsolata"/>
            </a:endParaRPr>
          </a:p>
        </p:txBody>
      </p:sp>
      <p:sp>
        <p:nvSpPr>
          <p:cNvPr id="665" name="Google Shape;665;p7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66" name="Google Shape;666;p79"/>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["banana", "orange", "apple"];</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fruits.indexOf("orange");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will return the number 1</a:t>
            </a:r>
            <a:endParaRPr b="1" sz="1800">
              <a:latin typeface="Inconsolata"/>
              <a:ea typeface="Inconsolata"/>
              <a:cs typeface="Inconsolata"/>
              <a:sym typeface="Inconsolata"/>
            </a:endParaRPr>
          </a:p>
        </p:txBody>
      </p:sp>
      <p:sp>
        <p:nvSpPr>
          <p:cNvPr id="667" name="Google Shape;667;p79"/>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Use</a:t>
            </a:r>
            <a:r>
              <a:rPr lang="en">
                <a:solidFill>
                  <a:schemeClr val="dk1"/>
                </a:solidFill>
                <a:latin typeface="Inconsolata"/>
                <a:ea typeface="Inconsolata"/>
                <a:cs typeface="Inconsolata"/>
                <a:sym typeface="Inconsolata"/>
              </a:rPr>
              <a:t> </a:t>
            </a:r>
            <a:r>
              <a:rPr b="1" lang="en">
                <a:solidFill>
                  <a:schemeClr val="dk1"/>
                </a:solidFill>
                <a:latin typeface="Inconsolata"/>
                <a:ea typeface="Inconsolata"/>
                <a:cs typeface="Inconsolata"/>
                <a:sym typeface="Inconsolata"/>
              </a:rPr>
              <a:t>.indexOf()</a:t>
            </a:r>
            <a:r>
              <a:rPr lang="en">
                <a:solidFill>
                  <a:schemeClr val="dk1"/>
                </a:solidFill>
              </a:rPr>
              <a:t> to see the index value of any item in the array.</a:t>
            </a:r>
            <a:endParaRPr>
              <a:solidFill>
                <a:schemeClr val="dk1"/>
              </a:solidFill>
            </a:endParaRPr>
          </a:p>
        </p:txBody>
      </p:sp>
      <p:sp>
        <p:nvSpPr>
          <p:cNvPr id="668" name="Google Shape;668;p7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0"/>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["banana", "orange", "apple"];</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fruits.length;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=&gt; </a:t>
            </a:r>
            <a:r>
              <a:rPr b="1" lang="en" sz="1800">
                <a:latin typeface="Inconsolata"/>
                <a:ea typeface="Inconsolata"/>
                <a:cs typeface="Inconsolata"/>
                <a:sym typeface="Inconsolata"/>
              </a:rPr>
              <a:t>3</a:t>
            </a:r>
            <a:endParaRPr b="1" sz="1800">
              <a:latin typeface="Inconsolata"/>
              <a:ea typeface="Inconsolata"/>
              <a:cs typeface="Inconsolata"/>
              <a:sym typeface="Inconsolata"/>
            </a:endParaRPr>
          </a:p>
        </p:txBody>
      </p:sp>
      <p:sp>
        <p:nvSpPr>
          <p:cNvPr id="674" name="Google Shape;674;p80"/>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Use the </a:t>
            </a:r>
            <a:r>
              <a:rPr b="1" lang="en">
                <a:solidFill>
                  <a:schemeClr val="dk1"/>
                </a:solidFill>
                <a:latin typeface="Inconsolata"/>
                <a:ea typeface="Inconsolata"/>
                <a:cs typeface="Inconsolata"/>
                <a:sym typeface="Inconsolata"/>
              </a:rPr>
              <a:t>.length</a:t>
            </a:r>
            <a:r>
              <a:rPr lang="en">
                <a:solidFill>
                  <a:schemeClr val="dk1"/>
                </a:solidFill>
              </a:rPr>
              <a:t> property to figure out how many items are in your array. This is very useful when we need to look through the whole array with a loop.</a:t>
            </a:r>
            <a:endParaRPr>
              <a:solidFill>
                <a:schemeClr val="dk1"/>
              </a:solidFill>
            </a:endParaRPr>
          </a:p>
        </p:txBody>
      </p:sp>
      <p:sp>
        <p:nvSpPr>
          <p:cNvPr id="675" name="Google Shape;675;p8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.length</a:t>
            </a:r>
            <a:endParaRPr>
              <a:latin typeface="Inconsolata"/>
              <a:ea typeface="Inconsolata"/>
              <a:cs typeface="Inconsolata"/>
              <a:sym typeface="Inconsolata"/>
            </a:endParaRPr>
          </a:p>
        </p:txBody>
      </p:sp>
      <p:sp>
        <p:nvSpPr>
          <p:cNvPr id="676" name="Google Shape;676;p8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77" name="Google Shape;677;p8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1"/>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a:t>
            </a:r>
            <a:r>
              <a:rPr b="1" lang="en">
                <a:solidFill>
                  <a:schemeClr val="dk1"/>
                </a:solidFill>
                <a:latin typeface="Inconsolata"/>
                <a:ea typeface="Inconsolata"/>
                <a:cs typeface="Inconsolata"/>
                <a:sym typeface="Inconsolata"/>
              </a:rPr>
              <a:t>.push</a:t>
            </a:r>
            <a:r>
              <a:rPr lang="en">
                <a:solidFill>
                  <a:schemeClr val="dk1"/>
                </a:solidFill>
              </a:rPr>
              <a:t> method adds the item inside the parentheses to the </a:t>
            </a:r>
            <a:r>
              <a:rPr b="1" lang="en">
                <a:solidFill>
                  <a:schemeClr val="dk1"/>
                </a:solidFill>
                <a:highlight>
                  <a:schemeClr val="accent2"/>
                </a:highlight>
              </a:rPr>
              <a:t>end</a:t>
            </a:r>
            <a:r>
              <a:rPr lang="en">
                <a:solidFill>
                  <a:schemeClr val="dk1"/>
                </a:solidFill>
              </a:rPr>
              <a:t> of the array.</a:t>
            </a:r>
            <a:endParaRPr>
              <a:solidFill>
                <a:schemeClr val="dk1"/>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683" name="Google Shape;683;p81"/>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["orange"];</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fruits.push("kiwi");</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["orange", "kiwi"];</a:t>
            </a:r>
            <a:endParaRPr b="1" sz="1800">
              <a:latin typeface="Inconsolata"/>
              <a:ea typeface="Inconsolata"/>
              <a:cs typeface="Inconsolata"/>
              <a:sym typeface="Inconsolata"/>
            </a:endParaRPr>
          </a:p>
        </p:txBody>
      </p:sp>
      <p:sp>
        <p:nvSpPr>
          <p:cNvPr id="684" name="Google Shape;684;p8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latin typeface="Inconsolata"/>
                <a:ea typeface="Inconsolata"/>
                <a:cs typeface="Inconsolata"/>
                <a:sym typeface="Inconsolata"/>
              </a:rPr>
              <a:t>Adding an item  </a:t>
            </a:r>
            <a:r>
              <a:rPr lang="en">
                <a:latin typeface="Inconsolata"/>
                <a:ea typeface="Inconsolata"/>
                <a:cs typeface="Inconsolata"/>
                <a:sym typeface="Inconsolata"/>
              </a:rPr>
              <a:t>.push()</a:t>
            </a:r>
            <a:endParaRPr>
              <a:latin typeface="Inconsolata"/>
              <a:ea typeface="Inconsolata"/>
              <a:cs typeface="Inconsolata"/>
              <a:sym typeface="Inconsolata"/>
            </a:endParaRPr>
          </a:p>
        </p:txBody>
      </p:sp>
      <p:sp>
        <p:nvSpPr>
          <p:cNvPr id="685" name="Google Shape;685;p8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86" name="Google Shape;686;p8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82"/>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a:t>
            </a:r>
            <a:r>
              <a:rPr b="1" lang="en">
                <a:solidFill>
                  <a:schemeClr val="dk1"/>
                </a:solidFill>
                <a:latin typeface="Inconsolata"/>
                <a:ea typeface="Inconsolata"/>
                <a:cs typeface="Inconsolata"/>
                <a:sym typeface="Inconsolata"/>
              </a:rPr>
              <a:t>.pop</a:t>
            </a:r>
            <a:r>
              <a:rPr lang="en">
                <a:solidFill>
                  <a:schemeClr val="dk1"/>
                </a:solidFill>
              </a:rPr>
              <a:t> method removes the </a:t>
            </a:r>
            <a:r>
              <a:rPr b="1" lang="en">
                <a:solidFill>
                  <a:schemeClr val="dk1"/>
                </a:solidFill>
                <a:highlight>
                  <a:schemeClr val="accent2"/>
                </a:highlight>
              </a:rPr>
              <a:t>last</a:t>
            </a:r>
            <a:r>
              <a:rPr lang="en">
                <a:solidFill>
                  <a:schemeClr val="dk1"/>
                </a:solidFill>
              </a:rPr>
              <a:t> item in the array. Can you hear the sound effect when you pop an item off? </a:t>
            </a:r>
            <a:endParaRPr>
              <a:solidFill>
                <a:schemeClr val="dk1"/>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692" name="Google Shape;692;p82"/>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["banana", "orange", "apple"];</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fruits.pop();</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["banana", "orange"];</a:t>
            </a:r>
            <a:endParaRPr b="1" sz="1800">
              <a:latin typeface="Inconsolata"/>
              <a:ea typeface="Inconsolata"/>
              <a:cs typeface="Inconsolata"/>
              <a:sym typeface="Inconsolata"/>
            </a:endParaRPr>
          </a:p>
        </p:txBody>
      </p:sp>
      <p:sp>
        <p:nvSpPr>
          <p:cNvPr id="693" name="Google Shape;693;p8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D332F"/>
                </a:solidFill>
              </a:rPr>
              <a:t>Removing an item</a:t>
            </a:r>
            <a:r>
              <a:rPr lang="en"/>
              <a:t>   </a:t>
            </a:r>
            <a:r>
              <a:rPr lang="en">
                <a:latin typeface="Inconsolata"/>
                <a:ea typeface="Inconsolata"/>
                <a:cs typeface="Inconsolata"/>
                <a:sym typeface="Inconsolata"/>
              </a:rPr>
              <a:t>.pop()</a:t>
            </a:r>
            <a:endParaRPr>
              <a:latin typeface="Inconsolata"/>
              <a:ea typeface="Inconsolata"/>
              <a:cs typeface="Inconsolata"/>
              <a:sym typeface="Inconsolata"/>
            </a:endParaRPr>
          </a:p>
        </p:txBody>
      </p:sp>
      <p:sp>
        <p:nvSpPr>
          <p:cNvPr id="694" name="Google Shape;694;p8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95" name="Google Shape;695;p8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8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Adding an item</a:t>
            </a:r>
            <a:r>
              <a:rPr lang="en"/>
              <a:t>   </a:t>
            </a:r>
            <a:r>
              <a:rPr lang="en">
                <a:latin typeface="Inconsolata"/>
                <a:ea typeface="Inconsolata"/>
                <a:cs typeface="Inconsolata"/>
                <a:sym typeface="Inconsolata"/>
              </a:rPr>
              <a:t>.unshift()</a:t>
            </a:r>
            <a:endParaRPr>
              <a:latin typeface="Inconsolata"/>
              <a:ea typeface="Inconsolata"/>
              <a:cs typeface="Inconsolata"/>
              <a:sym typeface="Inconsolata"/>
            </a:endParaRPr>
          </a:p>
        </p:txBody>
      </p:sp>
      <p:sp>
        <p:nvSpPr>
          <p:cNvPr id="701" name="Google Shape;701;p8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02" name="Google Shape;702;p83"/>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a:t>
            </a:r>
            <a:r>
              <a:rPr b="1" lang="en">
                <a:solidFill>
                  <a:schemeClr val="dk1"/>
                </a:solidFill>
                <a:latin typeface="Inconsolata"/>
                <a:ea typeface="Inconsolata"/>
                <a:cs typeface="Inconsolata"/>
                <a:sym typeface="Inconsolata"/>
              </a:rPr>
              <a:t>.unshift</a:t>
            </a:r>
            <a:r>
              <a:rPr lang="en">
                <a:solidFill>
                  <a:schemeClr val="dk1"/>
                </a:solidFill>
              </a:rPr>
              <a:t> method adds the item inside the parentheses to the </a:t>
            </a:r>
            <a:r>
              <a:rPr b="1" lang="en">
                <a:solidFill>
                  <a:schemeClr val="dk1"/>
                </a:solidFill>
                <a:highlight>
                  <a:schemeClr val="accent2"/>
                </a:highlight>
              </a:rPr>
              <a:t>beginning</a:t>
            </a:r>
            <a:r>
              <a:rPr lang="en">
                <a:solidFill>
                  <a:schemeClr val="dk1"/>
                </a:solidFill>
              </a:rPr>
              <a:t> of the array.</a:t>
            </a:r>
            <a:endParaRPr>
              <a:solidFill>
                <a:schemeClr val="dk1"/>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703" name="Google Shape;703;p83"/>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["orange", "kiwi"];</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fruits.unshift("cherry");</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["cherry", "orange", "kiwi"];</a:t>
            </a:r>
            <a:endParaRPr b="1" sz="1800">
              <a:latin typeface="Inconsolata"/>
              <a:ea typeface="Inconsolata"/>
              <a:cs typeface="Inconsolata"/>
              <a:sym typeface="Inconsolata"/>
            </a:endParaRPr>
          </a:p>
        </p:txBody>
      </p:sp>
      <p:sp>
        <p:nvSpPr>
          <p:cNvPr id="704" name="Google Shape;704;p8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4"/>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a:t>
            </a:r>
            <a:r>
              <a:rPr b="1" lang="en">
                <a:solidFill>
                  <a:schemeClr val="dk1"/>
                </a:solidFill>
                <a:latin typeface="Inconsolata"/>
                <a:ea typeface="Inconsolata"/>
                <a:cs typeface="Inconsolata"/>
                <a:sym typeface="Inconsolata"/>
              </a:rPr>
              <a:t>.shift</a:t>
            </a:r>
            <a:r>
              <a:rPr lang="en">
                <a:solidFill>
                  <a:schemeClr val="dk1"/>
                </a:solidFill>
              </a:rPr>
              <a:t> method removes the </a:t>
            </a:r>
            <a:r>
              <a:rPr b="1" lang="en">
                <a:solidFill>
                  <a:schemeClr val="dk1"/>
                </a:solidFill>
                <a:highlight>
                  <a:schemeClr val="accent2"/>
                </a:highlight>
              </a:rPr>
              <a:t>first</a:t>
            </a:r>
            <a:r>
              <a:rPr lang="en">
                <a:solidFill>
                  <a:schemeClr val="dk1"/>
                </a:solidFill>
              </a:rPr>
              <a:t> item in the array. This one just quietly shifts off into the night.</a:t>
            </a:r>
            <a:endParaRPr>
              <a:solidFill>
                <a:schemeClr val="dk1"/>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710" name="Google Shape;710;p84"/>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["banana", "orange"];</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fruits.shift();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["orange"];</a:t>
            </a:r>
            <a:endParaRPr b="1" sz="1800">
              <a:latin typeface="Inconsolata"/>
              <a:ea typeface="Inconsolata"/>
              <a:cs typeface="Inconsolata"/>
              <a:sym typeface="Inconsolata"/>
            </a:endParaRPr>
          </a:p>
        </p:txBody>
      </p:sp>
      <p:sp>
        <p:nvSpPr>
          <p:cNvPr id="711" name="Google Shape;711;p8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D332F"/>
                </a:solidFill>
              </a:rPr>
              <a:t>Removing an item</a:t>
            </a:r>
            <a:r>
              <a:rPr lang="en"/>
              <a:t>  </a:t>
            </a:r>
            <a:r>
              <a:rPr lang="en">
                <a:latin typeface="Inconsolata"/>
                <a:ea typeface="Inconsolata"/>
                <a:cs typeface="Inconsolata"/>
                <a:sym typeface="Inconsolata"/>
              </a:rPr>
              <a:t>.shift()</a:t>
            </a:r>
            <a:endParaRPr>
              <a:latin typeface="Inconsolata"/>
              <a:ea typeface="Inconsolata"/>
              <a:cs typeface="Inconsolata"/>
              <a:sym typeface="Inconsolata"/>
            </a:endParaRPr>
          </a:p>
        </p:txBody>
      </p:sp>
      <p:sp>
        <p:nvSpPr>
          <p:cNvPr id="712" name="Google Shape;712;p8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13" name="Google Shape;713;p8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5"/>
          <p:cNvSpPr txBox="1"/>
          <p:nvPr>
            <p:ph idx="4294967295" type="body"/>
          </p:nvPr>
        </p:nvSpPr>
        <p:spPr>
          <a:xfrm>
            <a:off x="457200" y="3192250"/>
            <a:ext cx="8229600" cy="1251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a:solidFill>
                  <a:schemeClr val="dk1"/>
                </a:solidFill>
              </a:rPr>
              <a:t>If you use a third value in the </a:t>
            </a:r>
            <a:r>
              <a:rPr b="1" lang="en">
                <a:solidFill>
                  <a:schemeClr val="dk1"/>
                </a:solidFill>
                <a:latin typeface="Inconsolata"/>
                <a:ea typeface="Inconsolata"/>
                <a:cs typeface="Inconsolata"/>
                <a:sym typeface="Inconsolata"/>
              </a:rPr>
              <a:t>.splice</a:t>
            </a:r>
            <a:r>
              <a:rPr lang="en">
                <a:solidFill>
                  <a:schemeClr val="dk1"/>
                </a:solidFill>
              </a:rPr>
              <a:t> method, it will </a:t>
            </a:r>
            <a:r>
              <a:rPr b="1" lang="en">
                <a:solidFill>
                  <a:schemeClr val="dk1"/>
                </a:solidFill>
                <a:highlight>
                  <a:schemeClr val="accent2"/>
                </a:highlight>
              </a:rPr>
              <a:t>add</a:t>
            </a:r>
            <a:r>
              <a:rPr lang="en">
                <a:solidFill>
                  <a:schemeClr val="dk1"/>
                </a:solidFill>
              </a:rPr>
              <a:t> that value into your array at the location indicated by the first value.</a:t>
            </a:r>
            <a:endParaRPr>
              <a:solidFill>
                <a:schemeClr val="dk1"/>
              </a:solidFill>
            </a:endParaRPr>
          </a:p>
        </p:txBody>
      </p:sp>
      <p:sp>
        <p:nvSpPr>
          <p:cNvPr id="719" name="Google Shape;719;p85"/>
          <p:cNvSpPr/>
          <p:nvPr/>
        </p:nvSpPr>
        <p:spPr>
          <a:xfrm>
            <a:off x="545200" y="1048000"/>
            <a:ext cx="8013000" cy="2049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fruits = ["cherry", "kiwi"];</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fruits.splice(1, 0, "pear");</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1st value = index value for splice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2nd value = number of items to remove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3rd value = item to be added to array</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["cherry", "pear", "kiwi"];</a:t>
            </a:r>
            <a:endParaRPr b="1" sz="1800">
              <a:latin typeface="Inconsolata"/>
              <a:ea typeface="Inconsolata"/>
              <a:cs typeface="Inconsolata"/>
              <a:sym typeface="Inconsolata"/>
            </a:endParaRPr>
          </a:p>
        </p:txBody>
      </p:sp>
      <p:sp>
        <p:nvSpPr>
          <p:cNvPr id="720" name="Google Shape;720;p8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Adding specific items</a:t>
            </a:r>
            <a:r>
              <a:rPr lang="en"/>
              <a:t>   </a:t>
            </a:r>
            <a:r>
              <a:rPr lang="en">
                <a:latin typeface="Inconsolata"/>
                <a:ea typeface="Inconsolata"/>
                <a:cs typeface="Inconsolata"/>
                <a:sym typeface="Inconsolata"/>
              </a:rPr>
              <a:t>.splice()</a:t>
            </a:r>
            <a:endParaRPr>
              <a:latin typeface="Inconsolata"/>
              <a:ea typeface="Inconsolata"/>
              <a:cs typeface="Inconsolata"/>
              <a:sym typeface="Inconsolata"/>
            </a:endParaRPr>
          </a:p>
        </p:txBody>
      </p:sp>
      <p:sp>
        <p:nvSpPr>
          <p:cNvPr id="721" name="Google Shape;721;p8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22" name="Google Shape;722;p8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6"/>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The </a:t>
            </a:r>
            <a:r>
              <a:rPr b="1" lang="en">
                <a:solidFill>
                  <a:schemeClr val="dk1"/>
                </a:solidFill>
                <a:latin typeface="Inconsolata"/>
                <a:ea typeface="Inconsolata"/>
                <a:cs typeface="Inconsolata"/>
                <a:sym typeface="Inconsolata"/>
              </a:rPr>
              <a:t>.splice</a:t>
            </a:r>
            <a:r>
              <a:rPr lang="en">
                <a:solidFill>
                  <a:schemeClr val="dk1"/>
                </a:solidFill>
              </a:rPr>
              <a:t> method removes </a:t>
            </a:r>
            <a:r>
              <a:rPr lang="en">
                <a:solidFill>
                  <a:schemeClr val="dk1"/>
                </a:solidFill>
                <a:highlight>
                  <a:schemeClr val="accent2"/>
                </a:highlight>
              </a:rPr>
              <a:t>specific items</a:t>
            </a:r>
            <a:r>
              <a:rPr lang="en">
                <a:solidFill>
                  <a:schemeClr val="dk1"/>
                </a:solidFill>
              </a:rPr>
              <a:t> from the array. </a:t>
            </a:r>
            <a:endParaRPr>
              <a:solidFill>
                <a:schemeClr val="dk1"/>
              </a:solidFill>
            </a:endParaRPr>
          </a:p>
          <a:p>
            <a:pPr indent="0" lvl="0" marL="0" rtl="0" algn="l">
              <a:lnSpc>
                <a:spcPct val="150000"/>
              </a:lnSpc>
              <a:spcBef>
                <a:spcPts val="1000"/>
              </a:spcBef>
              <a:spcAft>
                <a:spcPts val="0"/>
              </a:spcAft>
              <a:buNone/>
            </a:pPr>
            <a:r>
              <a:rPr lang="en">
                <a:solidFill>
                  <a:schemeClr val="dk1"/>
                </a:solidFill>
              </a:rPr>
              <a:t>The first number indicates the </a:t>
            </a:r>
            <a:r>
              <a:rPr lang="en" u="sng">
                <a:solidFill>
                  <a:schemeClr val="dk1"/>
                </a:solidFill>
              </a:rPr>
              <a:t>index</a:t>
            </a:r>
            <a:r>
              <a:rPr lang="en">
                <a:solidFill>
                  <a:schemeClr val="dk1"/>
                </a:solidFill>
              </a:rPr>
              <a:t> where removal begins, and the second number indicates the total </a:t>
            </a:r>
            <a:r>
              <a:rPr lang="en" u="sng">
                <a:solidFill>
                  <a:schemeClr val="dk1"/>
                </a:solidFill>
              </a:rPr>
              <a:t>number of items</a:t>
            </a:r>
            <a:r>
              <a:rPr lang="en">
                <a:solidFill>
                  <a:schemeClr val="dk1"/>
                </a:solidFill>
              </a:rPr>
              <a:t> to remove.</a:t>
            </a:r>
            <a:endParaRPr>
              <a:solidFill>
                <a:schemeClr val="dk1"/>
              </a:solidFill>
            </a:endParaRPr>
          </a:p>
          <a:p>
            <a:pPr indent="0" lvl="0" marL="0" rtl="0" algn="l">
              <a:lnSpc>
                <a:spcPct val="100000"/>
              </a:lnSpc>
              <a:spcBef>
                <a:spcPts val="1000"/>
              </a:spcBef>
              <a:spcAft>
                <a:spcPts val="1000"/>
              </a:spcAft>
              <a:buNone/>
            </a:pPr>
            <a:r>
              <a:t/>
            </a:r>
            <a:endParaRPr>
              <a:solidFill>
                <a:schemeClr val="dk1"/>
              </a:solidFill>
            </a:endParaRPr>
          </a:p>
        </p:txBody>
      </p:sp>
      <p:sp>
        <p:nvSpPr>
          <p:cNvPr id="728" name="Google Shape;728;p86"/>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["cherry", "orange", "kiwi"];</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fruits.splice(1,1);</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["cherry", "kiwi"];</a:t>
            </a:r>
            <a:endParaRPr b="1" sz="1800">
              <a:latin typeface="Inconsolata"/>
              <a:ea typeface="Inconsolata"/>
              <a:cs typeface="Inconsolata"/>
              <a:sym typeface="Inconsolata"/>
            </a:endParaRPr>
          </a:p>
        </p:txBody>
      </p:sp>
      <p:sp>
        <p:nvSpPr>
          <p:cNvPr id="729" name="Google Shape;729;p8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D332F"/>
                </a:solidFill>
              </a:rPr>
              <a:t>Removing specific items</a:t>
            </a:r>
            <a:r>
              <a:rPr lang="en"/>
              <a:t>  </a:t>
            </a:r>
            <a:r>
              <a:rPr lang="en">
                <a:latin typeface="Inconsolata"/>
                <a:ea typeface="Inconsolata"/>
                <a:cs typeface="Inconsolata"/>
                <a:sym typeface="Inconsolata"/>
              </a:rPr>
              <a:t>.splice()</a:t>
            </a:r>
            <a:endParaRPr>
              <a:latin typeface="Inconsolata"/>
              <a:ea typeface="Inconsolata"/>
              <a:cs typeface="Inconsolata"/>
              <a:sym typeface="Inconsolata"/>
            </a:endParaRPr>
          </a:p>
        </p:txBody>
      </p:sp>
      <p:sp>
        <p:nvSpPr>
          <p:cNvPr id="730" name="Google Shape;730;p8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31" name="Google Shape;731;p8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1" name="Shape 581"/>
        <p:cNvGrpSpPr/>
        <p:nvPr/>
      </p:nvGrpSpPr>
      <p:grpSpPr>
        <a:xfrm>
          <a:off x="0" y="0"/>
          <a:ext cx="0" cy="0"/>
          <a:chOff x="0" y="0"/>
          <a:chExt cx="0" cy="0"/>
        </a:xfrm>
      </p:grpSpPr>
      <p:sp>
        <p:nvSpPr>
          <p:cNvPr id="582" name="Google Shape;582;p69"/>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14 Change Log FEWD 3.1 - 3.2</a:t>
            </a:r>
            <a:endParaRPr>
              <a:solidFill>
                <a:srgbClr val="FFFFFF"/>
              </a:solidFill>
            </a:endParaRPr>
          </a:p>
        </p:txBody>
      </p:sp>
      <p:sp>
        <p:nvSpPr>
          <p:cNvPr id="583" name="Google Shape;583;p69"/>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SzPts val="1200"/>
              <a:buChar char="➔"/>
            </a:pPr>
            <a:r>
              <a:rPr lang="en" sz="1200" u="sng">
                <a:solidFill>
                  <a:schemeClr val="hlink"/>
                </a:solidFill>
                <a:hlinkClick action="ppaction://hlinksldjump" r:id="rId3"/>
              </a:rPr>
              <a:t>Pre-Class Materials and Preparation</a:t>
            </a:r>
            <a:r>
              <a:rPr lang="en" sz="1200"/>
              <a:t> -</a:t>
            </a:r>
            <a:endParaRPr sz="1200"/>
          </a:p>
          <a:p>
            <a:pPr indent="-304800" lvl="1" marL="914400" rtl="0" algn="l">
              <a:spcBef>
                <a:spcPts val="0"/>
              </a:spcBef>
              <a:spcAft>
                <a:spcPts val="0"/>
              </a:spcAft>
              <a:buSzPts val="1200"/>
              <a:buChar char="◆"/>
            </a:pPr>
            <a:r>
              <a:rPr lang="en" sz="1200"/>
              <a:t>Added warmup activities to the new CodePen collection “Warmups”. </a:t>
            </a:r>
            <a:endParaRPr sz="1200"/>
          </a:p>
          <a:p>
            <a:pPr indent="-304800" lvl="1" marL="914400" rtl="0" algn="l">
              <a:spcBef>
                <a:spcPts val="0"/>
              </a:spcBef>
              <a:spcAft>
                <a:spcPts val="0"/>
              </a:spcAft>
              <a:buClr>
                <a:schemeClr val="dk1"/>
              </a:buClr>
              <a:buSzPts val="1200"/>
              <a:buChar char="◆"/>
            </a:pPr>
            <a:r>
              <a:rPr lang="en" sz="1200">
                <a:solidFill>
                  <a:schemeClr val="dk1"/>
                </a:solidFill>
              </a:rPr>
              <a:t>Added new CodePen — Interactive Favorite Foods Array — to Reference Code. </a:t>
            </a:r>
            <a:endParaRPr sz="1200"/>
          </a:p>
          <a:p>
            <a:pPr indent="-304800" lvl="1" marL="914400" rtl="0" algn="l">
              <a:spcBef>
                <a:spcPts val="0"/>
              </a:spcBef>
              <a:spcAft>
                <a:spcPts val="0"/>
              </a:spcAft>
              <a:buSzPts val="1200"/>
              <a:buChar char="◆"/>
            </a:pPr>
            <a:r>
              <a:rPr lang="en" sz="1200"/>
              <a:t>Added new CodePens — Loops Practice, Song Lyrics, FizzBuzz Practice — to Starter and Solution Code. </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584" name="Google Shape;584;p6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7"/>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True to its name, the </a:t>
            </a:r>
            <a:r>
              <a:rPr b="1" lang="en">
                <a:solidFill>
                  <a:schemeClr val="dk1"/>
                </a:solidFill>
                <a:latin typeface="Inconsolata"/>
                <a:ea typeface="Inconsolata"/>
                <a:cs typeface="Inconsolata"/>
                <a:sym typeface="Inconsolata"/>
              </a:rPr>
              <a:t>.reverse</a:t>
            </a:r>
            <a:r>
              <a:rPr lang="en">
                <a:solidFill>
                  <a:schemeClr val="dk1"/>
                </a:solidFill>
              </a:rPr>
              <a:t> method reverses the order of all items in the array. It doesn't add or delete anything.</a:t>
            </a:r>
            <a:endParaRPr>
              <a:solidFill>
                <a:schemeClr val="dk1"/>
              </a:solidFill>
            </a:endParaRPr>
          </a:p>
        </p:txBody>
      </p:sp>
      <p:sp>
        <p:nvSpPr>
          <p:cNvPr id="737" name="Google Shape;737;p87"/>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["cherry", "pear", "kiwi"];</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const fruits.reverse();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 is now: ["kiwi", "pear", "cherry"];</a:t>
            </a:r>
            <a:endParaRPr b="1" sz="1800">
              <a:latin typeface="Inconsolata"/>
              <a:ea typeface="Inconsolata"/>
              <a:cs typeface="Inconsolata"/>
              <a:sym typeface="Inconsolata"/>
            </a:endParaRPr>
          </a:p>
        </p:txBody>
      </p:sp>
      <p:sp>
        <p:nvSpPr>
          <p:cNvPr id="738" name="Google Shape;738;p8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.reverse() </a:t>
            </a:r>
            <a:r>
              <a:rPr lang="en"/>
              <a:t>the order of elements</a:t>
            </a:r>
            <a:endParaRPr/>
          </a:p>
        </p:txBody>
      </p:sp>
      <p:sp>
        <p:nvSpPr>
          <p:cNvPr id="739" name="Google Shape;739;p8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40" name="Google Shape;740;p8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8"/>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b="1" lang="en">
                <a:solidFill>
                  <a:schemeClr val="dk1"/>
                </a:solidFill>
                <a:latin typeface="Inconsolata"/>
                <a:ea typeface="Inconsolata"/>
                <a:cs typeface="Inconsolata"/>
                <a:sym typeface="Inconsolata"/>
              </a:rPr>
              <a:t>.join</a:t>
            </a:r>
            <a:r>
              <a:rPr lang="en">
                <a:solidFill>
                  <a:schemeClr val="dk1"/>
                </a:solidFill>
              </a:rPr>
              <a:t> combines all the items in the array together into a string. If given a string as a parameter, </a:t>
            </a:r>
            <a:r>
              <a:rPr b="1" lang="en">
                <a:solidFill>
                  <a:schemeClr val="dk1"/>
                </a:solidFill>
                <a:latin typeface="Inconsolata"/>
                <a:ea typeface="Inconsolata"/>
                <a:cs typeface="Inconsolata"/>
                <a:sym typeface="Inconsolata"/>
              </a:rPr>
              <a:t>.join</a:t>
            </a:r>
            <a:r>
              <a:rPr lang="en">
                <a:solidFill>
                  <a:schemeClr val="dk1"/>
                </a:solidFill>
              </a:rPr>
              <a:t> will place the given string in between the elements.</a:t>
            </a:r>
            <a:endParaRPr>
              <a:solidFill>
                <a:schemeClr val="dk1"/>
              </a:solidFill>
            </a:endParaRPr>
          </a:p>
        </p:txBody>
      </p:sp>
      <p:sp>
        <p:nvSpPr>
          <p:cNvPr id="746" name="Google Shape;746;p88"/>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["kiwi", "pear", "cherry"];</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const fruitsList = fruits.join(" and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fruitsList is: "kiwi and pear and cherry";</a:t>
            </a:r>
            <a:endParaRPr b="1" sz="1800">
              <a:latin typeface="Inconsolata"/>
              <a:ea typeface="Inconsolata"/>
              <a:cs typeface="Inconsolata"/>
              <a:sym typeface="Inconsolata"/>
            </a:endParaRPr>
          </a:p>
        </p:txBody>
      </p:sp>
      <p:sp>
        <p:nvSpPr>
          <p:cNvPr id="747" name="Google Shape;747;p8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.join() </a:t>
            </a:r>
            <a:r>
              <a:rPr lang="en"/>
              <a:t>all elements together</a:t>
            </a:r>
            <a:endParaRPr/>
          </a:p>
        </p:txBody>
      </p:sp>
      <p:sp>
        <p:nvSpPr>
          <p:cNvPr id="748" name="Google Shape;748;p8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49" name="Google Shape;749;p8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89"/>
          <p:cNvSpPr txBox="1"/>
          <p:nvPr>
            <p:ph idx="4294967295" type="body"/>
          </p:nvPr>
        </p:nvSpPr>
        <p:spPr>
          <a:xfrm>
            <a:off x="457200" y="2571025"/>
            <a:ext cx="8219100" cy="15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You can even put arrays inside of arrays! Access two-dimensional arrays using a second set of square brackets: The first brackets locate your desired array, and the second brackets locate the item within that array. </a:t>
            </a:r>
            <a:endParaRPr b="1">
              <a:solidFill>
                <a:schemeClr val="dk1"/>
              </a:solidFill>
              <a:latin typeface="Inconsolata"/>
              <a:ea typeface="Inconsolata"/>
              <a:cs typeface="Inconsolata"/>
              <a:sym typeface="Inconsolata"/>
            </a:endParaRPr>
          </a:p>
        </p:txBody>
      </p:sp>
      <p:sp>
        <p:nvSpPr>
          <p:cNvPr id="755" name="Google Shape;755;p89"/>
          <p:cNvSpPr/>
          <p:nvPr/>
        </p:nvSpPr>
        <p:spPr>
          <a:xfrm>
            <a:off x="545200" y="1048000"/>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produce = [["kiwi", "pear"], ["carrots", "celery"]];</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produce[1] is: ["carrots”, “celery”];</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produce[0][1] is: "pear";</a:t>
            </a:r>
            <a:endParaRPr b="1" sz="1800">
              <a:latin typeface="Inconsolata"/>
              <a:ea typeface="Inconsolata"/>
              <a:cs typeface="Inconsolata"/>
              <a:sym typeface="Inconsolata"/>
            </a:endParaRPr>
          </a:p>
        </p:txBody>
      </p:sp>
      <p:sp>
        <p:nvSpPr>
          <p:cNvPr id="756" name="Google Shape;756;p8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a:t>
            </a:r>
            <a:r>
              <a:rPr lang="en"/>
              <a:t>-D</a:t>
            </a:r>
            <a:r>
              <a:rPr lang="en"/>
              <a:t>imensional Arrays (Matrix)</a:t>
            </a:r>
            <a:endParaRPr/>
          </a:p>
        </p:txBody>
      </p:sp>
      <p:sp>
        <p:nvSpPr>
          <p:cNvPr id="757" name="Google Shape;757;p8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58" name="Google Shape;758;p8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0"/>
          <p:cNvSpPr/>
          <p:nvPr/>
        </p:nvSpPr>
        <p:spPr>
          <a:xfrm>
            <a:off x="1949700" y="20160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https://drive.google.com/drive/folders/19GlwseIAqAmpggnMHaUE-xHicKflmsyl?usp=sharing</a:t>
            </a:r>
            <a:endParaRPr sz="1800">
              <a:latin typeface="Proxima Nova"/>
              <a:ea typeface="Proxima Nova"/>
              <a:cs typeface="Proxima Nova"/>
              <a:sym typeface="Proxima Nova"/>
            </a:endParaRPr>
          </a:p>
        </p:txBody>
      </p:sp>
      <p:sp>
        <p:nvSpPr>
          <p:cNvPr id="764" name="Google Shape;764;p90"/>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a:t>
            </a:r>
            <a:r>
              <a:rPr lang="en" sz="2800"/>
              <a:t>Array Methods</a:t>
            </a:r>
            <a:endParaRPr sz="2800"/>
          </a:p>
        </p:txBody>
      </p:sp>
      <p:sp>
        <p:nvSpPr>
          <p:cNvPr id="765" name="Google Shape;765;p90"/>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766" name="Google Shape;766;p9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67" name="Google Shape;767;p90"/>
          <p:cNvSpPr txBox="1"/>
          <p:nvPr>
            <p:ph idx="1" type="body"/>
          </p:nvPr>
        </p:nvSpPr>
        <p:spPr>
          <a:xfrm>
            <a:off x="457200" y="1143000"/>
            <a:ext cx="8229600" cy="61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Try out your new array methods and properties:</a:t>
            </a:r>
            <a:endParaRPr/>
          </a:p>
        </p:txBody>
      </p:sp>
      <p:sp>
        <p:nvSpPr>
          <p:cNvPr id="768" name="Google Shape;768;p9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769" name="Google Shape;769;p9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1"/>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oops</a:t>
            </a:r>
            <a:endParaRPr/>
          </a:p>
        </p:txBody>
      </p:sp>
      <p:sp>
        <p:nvSpPr>
          <p:cNvPr id="775" name="Google Shape;775;p9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92"/>
          <p:cNvSpPr txBox="1"/>
          <p:nvPr>
            <p:ph idx="4294967295" type="title"/>
          </p:nvPr>
        </p:nvSpPr>
        <p:spPr>
          <a:xfrm>
            <a:off x="1072050" y="1759850"/>
            <a:ext cx="6999900" cy="14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L</a:t>
            </a:r>
            <a:r>
              <a:rPr lang="en">
                <a:solidFill>
                  <a:schemeClr val="dk2"/>
                </a:solidFill>
              </a:rPr>
              <a:t>oop:</a:t>
            </a:r>
            <a:r>
              <a:rPr lang="en"/>
              <a:t> A control flow statement allowing for the repeated execution of a code block until a specific condition is reached.</a:t>
            </a:r>
            <a:endParaRPr/>
          </a:p>
        </p:txBody>
      </p:sp>
      <p:sp>
        <p:nvSpPr>
          <p:cNvPr id="781" name="Google Shape;781;p9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782" name="Google Shape;782;p92"/>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93"/>
          <p:cNvSpPr txBox="1"/>
          <p:nvPr>
            <p:ph idx="4294967295" type="body"/>
          </p:nvPr>
        </p:nvSpPr>
        <p:spPr>
          <a:xfrm>
            <a:off x="457200" y="914400"/>
            <a:ext cx="5208300" cy="327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b="1" lang="en">
                <a:solidFill>
                  <a:schemeClr val="dk1"/>
                </a:solidFill>
              </a:rPr>
              <a:t>Loops</a:t>
            </a:r>
            <a:r>
              <a:rPr lang="en">
                <a:solidFill>
                  <a:schemeClr val="dk1"/>
                </a:solidFill>
              </a:rPr>
              <a:t> take advantage of what computers do best: evaluate instructions across organized sets of data very quickly.</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Computers excel when working in isolated patterns, which is exactly how a </a:t>
            </a:r>
            <a:br>
              <a:rPr lang="en">
                <a:solidFill>
                  <a:schemeClr val="dk1"/>
                </a:solidFill>
              </a:rPr>
            </a:br>
            <a:r>
              <a:rPr lang="en">
                <a:solidFill>
                  <a:schemeClr val="dk1"/>
                </a:solidFill>
              </a:rPr>
              <a:t>loop works. </a:t>
            </a:r>
            <a:endParaRPr>
              <a:solidFill>
                <a:schemeClr val="dk1"/>
              </a:solidFill>
            </a:endParaRPr>
          </a:p>
          <a:p>
            <a:pPr indent="-342900" lvl="0" marL="457200" rtl="0" algn="l">
              <a:lnSpc>
                <a:spcPct val="100000"/>
              </a:lnSpc>
              <a:spcBef>
                <a:spcPts val="1000"/>
              </a:spcBef>
              <a:spcAft>
                <a:spcPts val="1000"/>
              </a:spcAft>
              <a:buClr>
                <a:schemeClr val="dk1"/>
              </a:buClr>
              <a:buSzPts val="1800"/>
              <a:buChar char="●"/>
            </a:pPr>
            <a:r>
              <a:rPr lang="en">
                <a:solidFill>
                  <a:schemeClr val="dk1"/>
                </a:solidFill>
              </a:rPr>
              <a:t>Avoid needlessly copying or re-typing code by repeating it in a loop.</a:t>
            </a:r>
            <a:endParaRPr>
              <a:solidFill>
                <a:schemeClr val="dk1"/>
              </a:solidFill>
            </a:endParaRPr>
          </a:p>
        </p:txBody>
      </p:sp>
      <p:sp>
        <p:nvSpPr>
          <p:cNvPr id="788" name="Google Shape;788;p9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Loops?</a:t>
            </a:r>
            <a:endParaRPr/>
          </a:p>
        </p:txBody>
      </p:sp>
      <p:sp>
        <p:nvSpPr>
          <p:cNvPr id="789" name="Google Shape;789;p9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790" name="Google Shape;790;p93"/>
          <p:cNvPicPr preferRelativeResize="0"/>
          <p:nvPr/>
        </p:nvPicPr>
        <p:blipFill>
          <a:blip r:embed="rId3">
            <a:alphaModFix/>
          </a:blip>
          <a:stretch>
            <a:fillRect/>
          </a:stretch>
        </p:blipFill>
        <p:spPr>
          <a:xfrm>
            <a:off x="6023850" y="853075"/>
            <a:ext cx="2490026" cy="2490026"/>
          </a:xfrm>
          <a:prstGeom prst="rect">
            <a:avLst/>
          </a:prstGeom>
          <a:noFill/>
          <a:ln>
            <a:noFill/>
          </a:ln>
        </p:spPr>
      </p:pic>
      <p:sp>
        <p:nvSpPr>
          <p:cNvPr id="791" name="Google Shape;791;p9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94"/>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A </a:t>
            </a:r>
            <a:r>
              <a:rPr b="1" lang="en">
                <a:solidFill>
                  <a:schemeClr val="dk1"/>
                </a:solidFill>
                <a:highlight>
                  <a:schemeClr val="accent2"/>
                </a:highlight>
                <a:latin typeface="Inconsolata"/>
                <a:ea typeface="Inconsolata"/>
                <a:cs typeface="Inconsolata"/>
                <a:sym typeface="Inconsolata"/>
              </a:rPr>
              <a:t>for</a:t>
            </a:r>
            <a:r>
              <a:rPr b="1" lang="en">
                <a:solidFill>
                  <a:schemeClr val="dk1"/>
                </a:solidFill>
                <a:highlight>
                  <a:schemeClr val="accent2"/>
                </a:highlight>
              </a:rPr>
              <a:t> loop</a:t>
            </a:r>
            <a:r>
              <a:rPr lang="en">
                <a:solidFill>
                  <a:schemeClr val="dk1"/>
                </a:solidFill>
              </a:rPr>
              <a:t> is similar to an </a:t>
            </a:r>
            <a:r>
              <a:rPr b="1" lang="en">
                <a:solidFill>
                  <a:schemeClr val="dk1"/>
                </a:solidFill>
                <a:latin typeface="Inconsolata"/>
                <a:ea typeface="Inconsolata"/>
                <a:cs typeface="Inconsolata"/>
                <a:sym typeface="Inconsolata"/>
              </a:rPr>
              <a:t>if</a:t>
            </a:r>
            <a:r>
              <a:rPr lang="en">
                <a:solidFill>
                  <a:schemeClr val="dk1"/>
                </a:solidFill>
              </a:rPr>
              <a:t> statement but with more conditions. When creating a </a:t>
            </a:r>
            <a:r>
              <a:rPr b="1" lang="en">
                <a:solidFill>
                  <a:schemeClr val="dk1"/>
                </a:solidFill>
                <a:latin typeface="Inconsolata"/>
                <a:ea typeface="Inconsolata"/>
                <a:cs typeface="Inconsolata"/>
                <a:sym typeface="Inconsolata"/>
              </a:rPr>
              <a:t>for</a:t>
            </a:r>
            <a:r>
              <a:rPr b="1" lang="en">
                <a:solidFill>
                  <a:schemeClr val="dk1"/>
                </a:solidFill>
              </a:rPr>
              <a:t> </a:t>
            </a:r>
            <a:r>
              <a:rPr lang="en">
                <a:solidFill>
                  <a:schemeClr val="dk1"/>
                </a:solidFill>
              </a:rPr>
              <a:t>loop,</a:t>
            </a:r>
            <a:r>
              <a:rPr lang="en">
                <a:solidFill>
                  <a:schemeClr val="dk1"/>
                </a:solidFill>
              </a:rPr>
              <a:t> we need to make three declarations:</a:t>
            </a:r>
            <a:endParaRPr>
              <a:solidFill>
                <a:schemeClr val="dk1"/>
              </a:solidFill>
            </a:endParaRPr>
          </a:p>
          <a:p>
            <a:pPr indent="-342900" lvl="0" marL="457200" rtl="0" algn="l">
              <a:lnSpc>
                <a:spcPct val="100000"/>
              </a:lnSpc>
              <a:spcBef>
                <a:spcPts val="1000"/>
              </a:spcBef>
              <a:spcAft>
                <a:spcPts val="0"/>
              </a:spcAft>
              <a:buClr>
                <a:schemeClr val="dk1"/>
              </a:buClr>
              <a:buSzPts val="1800"/>
              <a:buAutoNum type="arabicPeriod"/>
            </a:pPr>
            <a:r>
              <a:rPr lang="en">
                <a:solidFill>
                  <a:schemeClr val="dk1"/>
                </a:solidFill>
              </a:rPr>
              <a:t>Define a starting variable to act as the </a:t>
            </a:r>
            <a:r>
              <a:rPr b="1" lang="en">
                <a:solidFill>
                  <a:schemeClr val="dk1"/>
                </a:solidFill>
                <a:highlight>
                  <a:srgbClr val="FFF2CC"/>
                </a:highlight>
              </a:rPr>
              <a:t>iterator</a:t>
            </a:r>
            <a:r>
              <a:rPr lang="en">
                <a:solidFill>
                  <a:schemeClr val="dk1"/>
                </a:solidFill>
              </a:rPr>
              <a:t>, typically named </a:t>
            </a:r>
            <a:r>
              <a:rPr b="1" lang="en">
                <a:solidFill>
                  <a:schemeClr val="dk1"/>
                </a:solidFill>
                <a:latin typeface="Inconsolata"/>
                <a:ea typeface="Inconsolata"/>
                <a:cs typeface="Inconsolata"/>
                <a:sym typeface="Inconsolata"/>
              </a:rPr>
              <a:t>i</a:t>
            </a:r>
            <a:r>
              <a:rPr lang="en">
                <a:solidFill>
                  <a:schemeClr val="dk1"/>
                </a:solidFill>
              </a:rPr>
              <a:t>.</a:t>
            </a:r>
            <a:endParaRPr>
              <a:solidFill>
                <a:schemeClr val="dk1"/>
              </a:solidFill>
            </a:endParaRPr>
          </a:p>
          <a:p>
            <a:pPr indent="-342900" lvl="0" marL="457200" rtl="0" algn="l">
              <a:lnSpc>
                <a:spcPct val="100000"/>
              </a:lnSpc>
              <a:spcBef>
                <a:spcPts val="1000"/>
              </a:spcBef>
              <a:spcAft>
                <a:spcPts val="0"/>
              </a:spcAft>
              <a:buClr>
                <a:schemeClr val="dk1"/>
              </a:buClr>
              <a:buSzPts val="1800"/>
              <a:buAutoNum type="arabicPeriod"/>
            </a:pPr>
            <a:r>
              <a:rPr lang="en">
                <a:solidFill>
                  <a:schemeClr val="dk1"/>
                </a:solidFill>
              </a:rPr>
              <a:t>Establish a condition for the loop to stop, called the </a:t>
            </a:r>
            <a:r>
              <a:rPr b="1" lang="en">
                <a:solidFill>
                  <a:schemeClr val="dk1"/>
                </a:solidFill>
                <a:highlight>
                  <a:srgbClr val="F4CCCC"/>
                </a:highlight>
              </a:rPr>
              <a:t>terminating condition</a:t>
            </a:r>
            <a:r>
              <a:rPr lang="en">
                <a:solidFill>
                  <a:schemeClr val="dk1"/>
                </a:solidFill>
              </a:rPr>
              <a:t>.</a:t>
            </a:r>
            <a:endParaRPr>
              <a:solidFill>
                <a:schemeClr val="dk1"/>
              </a:solidFill>
            </a:endParaRPr>
          </a:p>
          <a:p>
            <a:pPr indent="-342900" lvl="0" marL="457200" rtl="0" algn="l">
              <a:lnSpc>
                <a:spcPct val="100000"/>
              </a:lnSpc>
              <a:spcBef>
                <a:spcPts val="1000"/>
              </a:spcBef>
              <a:spcAft>
                <a:spcPts val="1000"/>
              </a:spcAft>
              <a:buClr>
                <a:schemeClr val="dk1"/>
              </a:buClr>
              <a:buSzPts val="1800"/>
              <a:buAutoNum type="arabicPeriod"/>
            </a:pPr>
            <a:r>
              <a:rPr b="1" lang="en">
                <a:solidFill>
                  <a:schemeClr val="dk1"/>
                </a:solidFill>
                <a:highlight>
                  <a:srgbClr val="CFE2F3"/>
                </a:highlight>
              </a:rPr>
              <a:t>Increment</a:t>
            </a:r>
            <a:r>
              <a:rPr lang="en">
                <a:solidFill>
                  <a:schemeClr val="dk1"/>
                </a:solidFill>
              </a:rPr>
              <a:t> the iterator variable (or decrement, if the loop goes backward).</a:t>
            </a:r>
            <a:endParaRPr b="1">
              <a:solidFill>
                <a:schemeClr val="dk1"/>
              </a:solidFill>
              <a:latin typeface="Inconsolata"/>
              <a:ea typeface="Inconsolata"/>
              <a:cs typeface="Inconsolata"/>
              <a:sym typeface="Inconsolata"/>
            </a:endParaRPr>
          </a:p>
        </p:txBody>
      </p:sp>
      <p:sp>
        <p:nvSpPr>
          <p:cNvPr id="797" name="Google Shape;797;p9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Iterator, Terminator, and Incrementer Walk Into a Loop...</a:t>
            </a:r>
            <a:endParaRPr/>
          </a:p>
        </p:txBody>
      </p:sp>
      <p:sp>
        <p:nvSpPr>
          <p:cNvPr id="798" name="Google Shape;798;p9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99" name="Google Shape;799;p94"/>
          <p:cNvSpPr/>
          <p:nvPr/>
        </p:nvSpPr>
        <p:spPr>
          <a:xfrm>
            <a:off x="545200" y="2946925"/>
            <a:ext cx="8013000" cy="1328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for (</a:t>
            </a:r>
            <a:r>
              <a:rPr b="1" lang="en" sz="1800">
                <a:highlight>
                  <a:srgbClr val="FFF2CC"/>
                </a:highlight>
                <a:latin typeface="Inconsolata"/>
                <a:ea typeface="Inconsolata"/>
                <a:cs typeface="Inconsolata"/>
                <a:sym typeface="Inconsolata"/>
              </a:rPr>
              <a:t>let i = 0</a:t>
            </a:r>
            <a:r>
              <a:rPr b="1" lang="en" sz="1800">
                <a:latin typeface="Inconsolata"/>
                <a:ea typeface="Inconsolata"/>
                <a:cs typeface="Inconsolata"/>
                <a:sym typeface="Inconsolata"/>
              </a:rPr>
              <a:t>; </a:t>
            </a:r>
            <a:r>
              <a:rPr b="1" lang="en" sz="1800">
                <a:highlight>
                  <a:srgbClr val="F4CCCC"/>
                </a:highlight>
                <a:latin typeface="Inconsolata"/>
                <a:ea typeface="Inconsolata"/>
                <a:cs typeface="Inconsolata"/>
                <a:sym typeface="Inconsolata"/>
              </a:rPr>
              <a:t>i &lt; 10</a:t>
            </a:r>
            <a:r>
              <a:rPr b="1" lang="en" sz="1800">
                <a:latin typeface="Inconsolata"/>
                <a:ea typeface="Inconsolata"/>
                <a:cs typeface="Inconsolata"/>
                <a:sym typeface="Inconsolata"/>
              </a:rPr>
              <a:t>; </a:t>
            </a:r>
            <a:r>
              <a:rPr b="1" lang="en" sz="1800">
                <a:highlight>
                  <a:srgbClr val="CFE2F3"/>
                </a:highlight>
                <a:latin typeface="Inconsolata"/>
                <a:ea typeface="Inconsolata"/>
                <a:cs typeface="Inconsolata"/>
                <a:sym typeface="Inconsolata"/>
              </a:rPr>
              <a:t>i++</a:t>
            </a:r>
            <a:r>
              <a:rPr b="1" lang="en" sz="1800">
                <a:latin typeface="Inconsolata"/>
                <a:ea typeface="Inconsolata"/>
                <a:cs typeface="Inconsolata"/>
                <a:sym typeface="Inconsolata"/>
              </a:rPr>
              <a:t>)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console.log(i);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outputs 0,1,2,3,4,5,6,7,8,9</a:t>
            </a:r>
            <a:endParaRPr b="1" sz="1800">
              <a:latin typeface="Inconsolata"/>
              <a:ea typeface="Inconsolata"/>
              <a:cs typeface="Inconsolata"/>
              <a:sym typeface="Inconsolata"/>
            </a:endParaRPr>
          </a:p>
        </p:txBody>
      </p:sp>
      <p:sp>
        <p:nvSpPr>
          <p:cNvPr id="800" name="Google Shape;800;p9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9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rgbClr val="FFFFFF"/>
                </a:solidFill>
              </a:rPr>
              <a:t>Front-End Web Development</a:t>
            </a:r>
            <a:endParaRPr>
              <a:solidFill>
                <a:srgbClr val="FFFFFF"/>
              </a:solidFill>
            </a:endParaRPr>
          </a:p>
        </p:txBody>
      </p:sp>
      <p:sp>
        <p:nvSpPr>
          <p:cNvPr id="806" name="Google Shape;806;p9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Loops + Arrays: </a:t>
            </a:r>
            <a:br>
              <a:rPr lang="en"/>
            </a:br>
            <a:r>
              <a:rPr lang="en"/>
              <a:t>A Classic Combination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96"/>
          <p:cNvSpPr txBox="1"/>
          <p:nvPr>
            <p:ph idx="4294967295" type="body"/>
          </p:nvPr>
        </p:nvSpPr>
        <p:spPr>
          <a:xfrm>
            <a:off x="457200" y="914400"/>
            <a:ext cx="8219100" cy="109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Notice the highlighted terminating condition. The array's length limits the number of loops.</a:t>
            </a:r>
            <a:endParaRPr>
              <a:solidFill>
                <a:schemeClr val="dk1"/>
              </a:solidFill>
            </a:endParaRPr>
          </a:p>
        </p:txBody>
      </p:sp>
      <p:sp>
        <p:nvSpPr>
          <p:cNvPr id="812" name="Google Shape;812;p9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or</a:t>
            </a:r>
            <a:r>
              <a:rPr lang="en"/>
              <a:t> Loop + Arrays</a:t>
            </a:r>
            <a:endParaRPr/>
          </a:p>
        </p:txBody>
      </p:sp>
      <p:sp>
        <p:nvSpPr>
          <p:cNvPr id="813" name="Google Shape;813;p9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14" name="Google Shape;814;p96"/>
          <p:cNvSpPr/>
          <p:nvPr/>
        </p:nvSpPr>
        <p:spPr>
          <a:xfrm>
            <a:off x="545200" y="1761750"/>
            <a:ext cx="8013000" cy="1992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myArray = ["John", "Benjamin", "Victor", "Serrao"];</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for (let i = 0; </a:t>
            </a:r>
            <a:r>
              <a:rPr b="1" lang="en" sz="1800">
                <a:highlight>
                  <a:schemeClr val="accent2"/>
                </a:highlight>
                <a:latin typeface="Inconsolata"/>
                <a:ea typeface="Inconsolata"/>
                <a:cs typeface="Inconsolata"/>
                <a:sym typeface="Inconsolata"/>
              </a:rPr>
              <a:t>i &lt; </a:t>
            </a:r>
            <a:r>
              <a:rPr b="1" lang="en" sz="1800">
                <a:highlight>
                  <a:schemeClr val="accent2"/>
                </a:highlight>
                <a:latin typeface="Inconsolata"/>
                <a:ea typeface="Inconsolata"/>
                <a:cs typeface="Inconsolata"/>
                <a:sym typeface="Inconsolata"/>
              </a:rPr>
              <a:t>myArray.length</a:t>
            </a:r>
            <a:r>
              <a:rPr b="1" lang="en" sz="1800">
                <a:latin typeface="Inconsolata"/>
                <a:ea typeface="Inconsolata"/>
                <a:cs typeface="Inconsolata"/>
                <a:sym typeface="Inconsolata"/>
              </a:rPr>
              <a:t>; i++)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console.log(myArray[i]);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outputs each name in the list, one at a time</a:t>
            </a:r>
            <a:endParaRPr b="1" sz="1800">
              <a:latin typeface="Inconsolata"/>
              <a:ea typeface="Inconsolata"/>
              <a:cs typeface="Inconsolata"/>
              <a:sym typeface="Inconsolata"/>
            </a:endParaRPr>
          </a:p>
        </p:txBody>
      </p:sp>
      <p:sp>
        <p:nvSpPr>
          <p:cNvPr id="815" name="Google Shape;815;p9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a:t>
            </a:r>
            <a:r>
              <a:rPr lang="en"/>
              <a:t>Class Materials and Preparation</a:t>
            </a:r>
            <a:endParaRPr/>
          </a:p>
          <a:p>
            <a:pPr indent="0" lvl="0" marL="0" rtl="0" algn="l">
              <a:spcBef>
                <a:spcPts val="0"/>
              </a:spcBef>
              <a:spcAft>
                <a:spcPts val="0"/>
              </a:spcAft>
              <a:buNone/>
            </a:pPr>
            <a:r>
              <a:t/>
            </a:r>
            <a:endParaRPr/>
          </a:p>
        </p:txBody>
      </p:sp>
      <p:sp>
        <p:nvSpPr>
          <p:cNvPr id="590" name="Google Shape;590;p70"/>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6"/>
              </a:rPr>
              <a:t>Warmups in CodePen</a:t>
            </a:r>
            <a:endParaRPr sz="1400">
              <a:solidFill>
                <a:schemeClr val="dk1"/>
              </a:solidFill>
            </a:endParaRPr>
          </a:p>
        </p:txBody>
      </p:sp>
      <p:sp>
        <p:nvSpPr>
          <p:cNvPr id="591" name="Google Shape;591;p7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97"/>
          <p:cNvSpPr/>
          <p:nvPr/>
        </p:nvSpPr>
        <p:spPr>
          <a:xfrm>
            <a:off x="545200" y="1761750"/>
            <a:ext cx="8013000" cy="1992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myArray = ["John", "Benjamin", "Victor", "Serrao"];</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let </a:t>
            </a:r>
            <a:r>
              <a:rPr b="1" lang="en" sz="1800">
                <a:latin typeface="Inconsolata"/>
                <a:ea typeface="Inconsolata"/>
                <a:cs typeface="Inconsolata"/>
                <a:sym typeface="Inconsolata"/>
              </a:rPr>
              <a:t>i</a:t>
            </a:r>
            <a:r>
              <a:rPr b="1" lang="en" sz="1800">
                <a:latin typeface="Inconsolata"/>
                <a:ea typeface="Inconsolata"/>
                <a:cs typeface="Inconsolata"/>
                <a:sym typeface="Inconsolata"/>
              </a:rPr>
              <a:t> = 0;</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while (</a:t>
            </a:r>
            <a:r>
              <a:rPr b="1" lang="en" sz="1800">
                <a:highlight>
                  <a:schemeClr val="accent2"/>
                </a:highlight>
                <a:latin typeface="Inconsolata"/>
                <a:ea typeface="Inconsolata"/>
                <a:cs typeface="Inconsolata"/>
                <a:sym typeface="Inconsolata"/>
              </a:rPr>
              <a:t>i</a:t>
            </a:r>
            <a:r>
              <a:rPr b="1" lang="en" sz="1800">
                <a:highlight>
                  <a:schemeClr val="accent2"/>
                </a:highlight>
                <a:latin typeface="Inconsolata"/>
                <a:ea typeface="Inconsolata"/>
                <a:cs typeface="Inconsolata"/>
                <a:sym typeface="Inconsolata"/>
              </a:rPr>
              <a:t> &lt;= myArray.length</a:t>
            </a:r>
            <a:r>
              <a:rPr b="1" lang="en" sz="1800">
                <a:latin typeface="Inconsolata"/>
                <a:ea typeface="Inconsolata"/>
                <a:cs typeface="Inconsolata"/>
                <a:sym typeface="Inconsolata"/>
              </a:rPr>
              <a:t>)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 code to </a:t>
            </a:r>
            <a:r>
              <a:rPr b="1" lang="en" sz="1800">
                <a:latin typeface="Inconsolata"/>
                <a:ea typeface="Inconsolata"/>
                <a:cs typeface="Inconsolata"/>
                <a:sym typeface="Inconsolata"/>
              </a:rPr>
              <a:t>repeat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latin typeface="Inconsolata"/>
                <a:ea typeface="Inconsolata"/>
                <a:cs typeface="Inconsolata"/>
                <a:sym typeface="Inconsolata"/>
              </a:rPr>
              <a:t>i</a:t>
            </a: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p:txBody>
      </p:sp>
      <p:sp>
        <p:nvSpPr>
          <p:cNvPr id="821" name="Google Shape;821;p97"/>
          <p:cNvSpPr txBox="1"/>
          <p:nvPr>
            <p:ph idx="4294967295" type="body"/>
          </p:nvPr>
        </p:nvSpPr>
        <p:spPr>
          <a:xfrm>
            <a:off x="457200" y="914400"/>
            <a:ext cx="8219100" cy="73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The </a:t>
            </a:r>
            <a:r>
              <a:rPr b="1" lang="en">
                <a:solidFill>
                  <a:schemeClr val="dk1"/>
                </a:solidFill>
                <a:latin typeface="Inconsolata"/>
                <a:ea typeface="Inconsolata"/>
                <a:cs typeface="Inconsolata"/>
                <a:sym typeface="Inconsolata"/>
              </a:rPr>
              <a:t>while</a:t>
            </a:r>
            <a:r>
              <a:rPr lang="en">
                <a:solidFill>
                  <a:schemeClr val="dk1"/>
                </a:solidFill>
              </a:rPr>
              <a:t> loop, a simpler cousin of the </a:t>
            </a:r>
            <a:r>
              <a:rPr b="1" lang="en">
                <a:solidFill>
                  <a:schemeClr val="dk1"/>
                </a:solidFill>
                <a:latin typeface="Courier New"/>
                <a:ea typeface="Courier New"/>
                <a:cs typeface="Courier New"/>
                <a:sym typeface="Courier New"/>
              </a:rPr>
              <a:t>for</a:t>
            </a:r>
            <a:r>
              <a:rPr lang="en">
                <a:solidFill>
                  <a:schemeClr val="dk1"/>
                </a:solidFill>
              </a:rPr>
              <a:t> loop, will run as long as a condition remains true. </a:t>
            </a:r>
            <a:endParaRPr>
              <a:solidFill>
                <a:schemeClr val="dk1"/>
              </a:solidFill>
            </a:endParaRPr>
          </a:p>
        </p:txBody>
      </p:sp>
      <p:sp>
        <p:nvSpPr>
          <p:cNvPr id="822" name="Google Shape;822;p9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w</a:t>
            </a:r>
            <a:r>
              <a:rPr lang="en">
                <a:latin typeface="Inconsolata"/>
                <a:ea typeface="Inconsolata"/>
                <a:cs typeface="Inconsolata"/>
                <a:sym typeface="Inconsolata"/>
              </a:rPr>
              <a:t>hile</a:t>
            </a:r>
            <a:r>
              <a:rPr lang="en"/>
              <a:t> Loop</a:t>
            </a:r>
            <a:endParaRPr/>
          </a:p>
        </p:txBody>
      </p:sp>
      <p:sp>
        <p:nvSpPr>
          <p:cNvPr id="823" name="Google Shape;823;p9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24" name="Google Shape;824;p9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8"/>
          <p:cNvSpPr/>
          <p:nvPr/>
        </p:nvSpPr>
        <p:spPr>
          <a:xfrm>
            <a:off x="545200" y="1761750"/>
            <a:ext cx="8013000" cy="2405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myArray = ["</a:t>
            </a:r>
            <a:r>
              <a:rPr b="1" lang="en" sz="1800">
                <a:latin typeface="Inconsolata"/>
                <a:ea typeface="Inconsolata"/>
                <a:cs typeface="Inconsolata"/>
                <a:sym typeface="Inconsolata"/>
              </a:rPr>
              <a:t>John</a:t>
            </a:r>
            <a:r>
              <a:rPr b="1" lang="en" sz="1800">
                <a:latin typeface="Inconsolata"/>
                <a:ea typeface="Inconsolata"/>
                <a:cs typeface="Inconsolata"/>
                <a:sym typeface="Inconsolata"/>
              </a:rPr>
              <a:t>", "Benjamin", "Victor", "Serrao"];</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myArray.forEach(function(name)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console.log(name);</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 outputs each name in the list, one at a time</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p:txBody>
      </p:sp>
      <p:sp>
        <p:nvSpPr>
          <p:cNvPr id="830" name="Google Shape;830;p98"/>
          <p:cNvSpPr txBox="1"/>
          <p:nvPr>
            <p:ph idx="4294967295" type="body"/>
          </p:nvPr>
        </p:nvSpPr>
        <p:spPr>
          <a:xfrm>
            <a:off x="457200" y="914400"/>
            <a:ext cx="8219100" cy="73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The array method forEach() performs a specific function for each of the items in an array. No need for an iterator or a limit. </a:t>
            </a:r>
            <a:endParaRPr>
              <a:solidFill>
                <a:schemeClr val="dk1"/>
              </a:solidFill>
            </a:endParaRPr>
          </a:p>
        </p:txBody>
      </p:sp>
      <p:sp>
        <p:nvSpPr>
          <p:cNvPr id="831" name="Google Shape;831;p9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Array method .forEach()</a:t>
            </a:r>
            <a:endParaRPr/>
          </a:p>
        </p:txBody>
      </p:sp>
      <p:sp>
        <p:nvSpPr>
          <p:cNvPr id="832" name="Google Shape;832;p9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33" name="Google Shape;833;p9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99"/>
          <p:cNvSpPr txBox="1"/>
          <p:nvPr>
            <p:ph idx="4294967295" type="body"/>
          </p:nvPr>
        </p:nvSpPr>
        <p:spPr>
          <a:xfrm>
            <a:off x="457200" y="1125775"/>
            <a:ext cx="8219100" cy="306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These loops seem so similar — which one should you choose? M</a:t>
            </a:r>
            <a:r>
              <a:rPr lang="en">
                <a:solidFill>
                  <a:schemeClr val="dk1"/>
                </a:solidFill>
              </a:rPr>
              <a:t>ost of the time, the answer is a </a:t>
            </a:r>
            <a:r>
              <a:rPr b="1" lang="en">
                <a:solidFill>
                  <a:schemeClr val="dk2"/>
                </a:solidFill>
                <a:latin typeface="Inconsolata"/>
                <a:ea typeface="Inconsolata"/>
                <a:cs typeface="Inconsolata"/>
                <a:sym typeface="Inconsolata"/>
              </a:rPr>
              <a:t>for</a:t>
            </a:r>
            <a:r>
              <a:rPr lang="en">
                <a:solidFill>
                  <a:schemeClr val="dk1"/>
                </a:solidFill>
              </a:rPr>
              <a:t> loop.</a:t>
            </a:r>
            <a:endParaRPr>
              <a:solidFill>
                <a:schemeClr val="dk1"/>
              </a:solidFill>
            </a:endParaRPr>
          </a:p>
          <a:p>
            <a:pPr indent="0" lvl="0" marL="0" rtl="0" algn="l">
              <a:lnSpc>
                <a:spcPct val="100000"/>
              </a:lnSpc>
              <a:spcBef>
                <a:spcPts val="1000"/>
              </a:spcBef>
              <a:spcAft>
                <a:spcPts val="0"/>
              </a:spcAft>
              <a:buNone/>
            </a:pPr>
            <a:r>
              <a:rPr b="1" lang="en">
                <a:solidFill>
                  <a:schemeClr val="dk2"/>
                </a:solidFill>
                <a:latin typeface="Inconsolata"/>
                <a:ea typeface="Inconsolata"/>
                <a:cs typeface="Inconsolata"/>
                <a:sym typeface="Inconsolata"/>
              </a:rPr>
              <a:t>for</a:t>
            </a:r>
            <a:r>
              <a:rPr lang="en">
                <a:solidFill>
                  <a:schemeClr val="dk1"/>
                </a:solidFill>
              </a:rPr>
              <a:t> loops are perfect for when you have a specific number of times you need the loop to run. In most cases, that number is the length of an array.</a:t>
            </a:r>
            <a:endParaRPr>
              <a:solidFill>
                <a:schemeClr val="dk1"/>
              </a:solidFill>
            </a:endParaRPr>
          </a:p>
          <a:p>
            <a:pPr indent="0" lvl="0" marL="0" rtl="0" algn="l">
              <a:lnSpc>
                <a:spcPct val="100000"/>
              </a:lnSpc>
              <a:spcBef>
                <a:spcPts val="1000"/>
              </a:spcBef>
              <a:spcAft>
                <a:spcPts val="1000"/>
              </a:spcAft>
              <a:buNone/>
            </a:pPr>
            <a:r>
              <a:rPr lang="en">
                <a:solidFill>
                  <a:schemeClr val="dk1"/>
                </a:solidFill>
              </a:rPr>
              <a:t>A </a:t>
            </a:r>
            <a:r>
              <a:rPr b="1" lang="en">
                <a:solidFill>
                  <a:schemeClr val="lt2"/>
                </a:solidFill>
                <a:latin typeface="Inconsolata"/>
                <a:ea typeface="Inconsolata"/>
                <a:cs typeface="Inconsolata"/>
                <a:sym typeface="Inconsolata"/>
              </a:rPr>
              <a:t>while</a:t>
            </a:r>
            <a:r>
              <a:rPr lang="en">
                <a:solidFill>
                  <a:schemeClr val="dk1"/>
                </a:solidFill>
              </a:rPr>
              <a:t> loop is useful when there’s no way of knowing how many times the loop will need to repeat — like a game loop that stops when a character dies.</a:t>
            </a:r>
            <a:endParaRPr>
              <a:solidFill>
                <a:schemeClr val="dk1"/>
              </a:solidFill>
            </a:endParaRPr>
          </a:p>
        </p:txBody>
      </p:sp>
      <p:sp>
        <p:nvSpPr>
          <p:cNvPr id="839" name="Google Shape;839;p9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f</a:t>
            </a:r>
            <a:r>
              <a:rPr lang="en">
                <a:latin typeface="Inconsolata"/>
                <a:ea typeface="Inconsolata"/>
                <a:cs typeface="Inconsolata"/>
                <a:sym typeface="Inconsolata"/>
              </a:rPr>
              <a:t>or</a:t>
            </a:r>
            <a:r>
              <a:rPr lang="en"/>
              <a:t> vs. </a:t>
            </a:r>
            <a:r>
              <a:rPr lang="en">
                <a:latin typeface="Inconsolata"/>
                <a:ea typeface="Inconsolata"/>
                <a:cs typeface="Inconsolata"/>
                <a:sym typeface="Inconsolata"/>
              </a:rPr>
              <a:t>w</a:t>
            </a:r>
            <a:r>
              <a:rPr lang="en">
                <a:latin typeface="Inconsolata"/>
                <a:ea typeface="Inconsolata"/>
                <a:cs typeface="Inconsolata"/>
                <a:sym typeface="Inconsolata"/>
              </a:rPr>
              <a:t>hile</a:t>
            </a:r>
            <a:r>
              <a:rPr lang="en"/>
              <a:t> Loops</a:t>
            </a:r>
            <a:endParaRPr/>
          </a:p>
        </p:txBody>
      </p:sp>
      <p:sp>
        <p:nvSpPr>
          <p:cNvPr id="840" name="Google Shape;840;p9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41" name="Google Shape;841;p9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see an interactive version of these examples, along with a very different way to perform DOM manipulations:</a:t>
            </a:r>
            <a:endParaRPr/>
          </a:p>
        </p:txBody>
      </p:sp>
      <p:sp>
        <p:nvSpPr>
          <p:cNvPr id="847" name="Google Shape;847;p100"/>
          <p:cNvSpPr/>
          <p:nvPr/>
        </p:nvSpPr>
        <p:spPr>
          <a:xfrm>
            <a:off x="1949700" y="21669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https://drive.google.com/drive/folders/19GlwseIAqAmpggnMHaUE-xHicKflmsyl?usp=sharing</a:t>
            </a:r>
            <a:endParaRPr sz="1800">
              <a:latin typeface="Proxima Nova"/>
              <a:ea typeface="Proxima Nova"/>
              <a:cs typeface="Proxima Nova"/>
              <a:sym typeface="Proxima Nova"/>
            </a:endParaRPr>
          </a:p>
        </p:txBody>
      </p:sp>
      <p:sp>
        <p:nvSpPr>
          <p:cNvPr id="848" name="Google Shape;848;p100"/>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Arrays and Loops Examples</a:t>
            </a:r>
            <a:endParaRPr sz="2800"/>
          </a:p>
        </p:txBody>
      </p:sp>
      <p:sp>
        <p:nvSpPr>
          <p:cNvPr id="849" name="Google Shape;849;p100"/>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50" name="Google Shape;850;p10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51" name="Google Shape;851;p10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52" name="Google Shape;852;p10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01"/>
          <p:cNvSpPr/>
          <p:nvPr/>
        </p:nvSpPr>
        <p:spPr>
          <a:xfrm>
            <a:off x="1759200" y="2166900"/>
            <a:ext cx="52446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https://drive.google.com/drive/folders/19GlwseIAqAmpggnMHaUE-xHicKflmsyl?usp=sharing</a:t>
            </a:r>
            <a:endParaRPr sz="1800">
              <a:latin typeface="Proxima Nova"/>
              <a:ea typeface="Proxima Nova"/>
              <a:cs typeface="Proxima Nova"/>
              <a:sym typeface="Proxima Nova"/>
            </a:endParaRPr>
          </a:p>
        </p:txBody>
      </p:sp>
      <p:sp>
        <p:nvSpPr>
          <p:cNvPr id="858" name="Google Shape;858;p101"/>
          <p:cNvSpPr txBox="1"/>
          <p:nvPr>
            <p:ph type="title"/>
          </p:nvPr>
        </p:nvSpPr>
        <p:spPr>
          <a:xfrm>
            <a:off x="908850" y="237038"/>
            <a:ext cx="5009400" cy="45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 Array and Loop Exercises</a:t>
            </a:r>
            <a:endParaRPr sz="2800"/>
          </a:p>
        </p:txBody>
      </p:sp>
      <p:sp>
        <p:nvSpPr>
          <p:cNvPr id="859" name="Google Shape;859;p101"/>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60" name="Google Shape;860;p101"/>
          <p:cNvSpPr txBox="1"/>
          <p:nvPr>
            <p:ph idx="1" type="body"/>
          </p:nvPr>
        </p:nvSpPr>
        <p:spPr>
          <a:xfrm>
            <a:off x="457200" y="1143000"/>
            <a:ext cx="8229600" cy="11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following exercises demonstrate how loops can be used to display lists </a:t>
            </a:r>
            <a:br>
              <a:rPr lang="en"/>
            </a:br>
            <a:r>
              <a:rPr lang="en"/>
              <a:t>of information:</a:t>
            </a:r>
            <a:endParaRPr/>
          </a:p>
        </p:txBody>
      </p:sp>
      <p:sp>
        <p:nvSpPr>
          <p:cNvPr id="861" name="Google Shape;861;p10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62" name="Google Shape;862;p10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63" name="Google Shape;863;p101"/>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7" name="Shape 867"/>
        <p:cNvGrpSpPr/>
        <p:nvPr/>
      </p:nvGrpSpPr>
      <p:grpSpPr>
        <a:xfrm>
          <a:off x="0" y="0"/>
          <a:ext cx="0" cy="0"/>
          <a:chOff x="0" y="0"/>
          <a:chExt cx="0" cy="0"/>
        </a:xfrm>
      </p:grpSpPr>
      <p:sp>
        <p:nvSpPr>
          <p:cNvPr id="868" name="Google Shape;868;p10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return</a:t>
            </a:r>
            <a:r>
              <a:rPr lang="en"/>
              <a:t>-ing to</a:t>
            </a:r>
            <a:r>
              <a:rPr lang="en"/>
              <a:t> Functions</a:t>
            </a:r>
            <a:endParaRPr/>
          </a:p>
        </p:txBody>
      </p:sp>
      <p:sp>
        <p:nvSpPr>
          <p:cNvPr id="869" name="Google Shape;869;p10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3" name="Shape 873"/>
        <p:cNvGrpSpPr/>
        <p:nvPr/>
      </p:nvGrpSpPr>
      <p:grpSpPr>
        <a:xfrm>
          <a:off x="0" y="0"/>
          <a:ext cx="0" cy="0"/>
          <a:chOff x="0" y="0"/>
          <a:chExt cx="0" cy="0"/>
        </a:xfrm>
      </p:grpSpPr>
      <p:sp>
        <p:nvSpPr>
          <p:cNvPr id="874" name="Google Shape;874;p103"/>
          <p:cNvSpPr/>
          <p:nvPr/>
        </p:nvSpPr>
        <p:spPr>
          <a:xfrm>
            <a:off x="545200" y="1761750"/>
            <a:ext cx="8013000" cy="1992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function addThings(val1, val2)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highlight>
                  <a:schemeClr val="accent2"/>
                </a:highlight>
                <a:latin typeface="Inconsolata"/>
                <a:ea typeface="Inconsolata"/>
                <a:cs typeface="Inconsolata"/>
                <a:sym typeface="Inconsolata"/>
              </a:rPr>
              <a:t>return val1 + val2</a:t>
            </a: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let result = addThings(1, 2);</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console.log(result); </a:t>
            </a:r>
            <a:endParaRPr b="1" sz="1800">
              <a:latin typeface="Inconsolata"/>
              <a:ea typeface="Inconsolata"/>
              <a:cs typeface="Inconsolata"/>
              <a:sym typeface="Inconsolata"/>
            </a:endParaRPr>
          </a:p>
        </p:txBody>
      </p:sp>
      <p:sp>
        <p:nvSpPr>
          <p:cNvPr id="875" name="Google Shape;875;p103"/>
          <p:cNvSpPr txBox="1"/>
          <p:nvPr>
            <p:ph idx="4294967295" type="body"/>
          </p:nvPr>
        </p:nvSpPr>
        <p:spPr>
          <a:xfrm>
            <a:off x="457200" y="914400"/>
            <a:ext cx="8219100" cy="70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Programs with multiple, reusable functions that process and </a:t>
            </a:r>
            <a:r>
              <a:rPr b="1" lang="en">
                <a:solidFill>
                  <a:schemeClr val="dk1"/>
                </a:solidFill>
                <a:highlight>
                  <a:schemeClr val="accent2"/>
                </a:highlight>
                <a:latin typeface="Inconsolata"/>
                <a:ea typeface="Inconsolata"/>
                <a:cs typeface="Inconsolata"/>
                <a:sym typeface="Inconsolata"/>
              </a:rPr>
              <a:t>return</a:t>
            </a:r>
            <a:r>
              <a:rPr lang="en">
                <a:solidFill>
                  <a:schemeClr val="dk1"/>
                </a:solidFill>
              </a:rPr>
              <a:t> data are the next step in your journey.</a:t>
            </a:r>
            <a:endParaRPr b="1">
              <a:solidFill>
                <a:schemeClr val="dk1"/>
              </a:solidFill>
              <a:latin typeface="Courier New"/>
              <a:ea typeface="Courier New"/>
              <a:cs typeface="Courier New"/>
              <a:sym typeface="Courier New"/>
            </a:endParaRPr>
          </a:p>
        </p:txBody>
      </p:sp>
      <p:sp>
        <p:nvSpPr>
          <p:cNvPr id="876" name="Google Shape;876;p10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r</a:t>
            </a:r>
            <a:r>
              <a:rPr lang="en">
                <a:latin typeface="Inconsolata"/>
                <a:ea typeface="Inconsolata"/>
                <a:cs typeface="Inconsolata"/>
                <a:sym typeface="Inconsolata"/>
              </a:rPr>
              <a:t>eturn</a:t>
            </a:r>
            <a:endParaRPr>
              <a:latin typeface="Inconsolata"/>
              <a:ea typeface="Inconsolata"/>
              <a:cs typeface="Inconsolata"/>
              <a:sym typeface="Inconsolata"/>
            </a:endParaRPr>
          </a:p>
        </p:txBody>
      </p:sp>
      <p:sp>
        <p:nvSpPr>
          <p:cNvPr id="877" name="Google Shape;877;p10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78" name="Google Shape;878;p10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2" name="Shape 882"/>
        <p:cNvGrpSpPr/>
        <p:nvPr/>
      </p:nvGrpSpPr>
      <p:grpSpPr>
        <a:xfrm>
          <a:off x="0" y="0"/>
          <a:ext cx="0" cy="0"/>
          <a:chOff x="0" y="0"/>
          <a:chExt cx="0" cy="0"/>
        </a:xfrm>
      </p:grpSpPr>
      <p:sp>
        <p:nvSpPr>
          <p:cNvPr id="883" name="Google Shape;883;p104"/>
          <p:cNvSpPr/>
          <p:nvPr/>
        </p:nvSpPr>
        <p:spPr>
          <a:xfrm>
            <a:off x="545200" y="1456950"/>
            <a:ext cx="8013000" cy="2743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function addThings(val1, val2)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if (val1 &gt;= 10)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solidFill>
                  <a:schemeClr val="dk2"/>
                </a:solidFill>
                <a:latin typeface="Inconsolata"/>
                <a:ea typeface="Inconsolata"/>
                <a:cs typeface="Inconsolata"/>
                <a:sym typeface="Inconsolata"/>
              </a:rPr>
              <a:t>return val1 + val2</a:t>
            </a: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  </a:t>
            </a:r>
            <a:r>
              <a:rPr b="1" lang="en" sz="1800">
                <a:solidFill>
                  <a:schemeClr val="lt2"/>
                </a:solidFill>
                <a:latin typeface="Inconsolata"/>
                <a:ea typeface="Inconsolata"/>
                <a:cs typeface="Inconsolata"/>
                <a:sym typeface="Inconsolata"/>
              </a:rPr>
              <a:t>return 0</a:t>
            </a: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a:p>
            <a:pPr indent="0" lvl="0" marL="457200" rtl="0" algn="l">
              <a:spcBef>
                <a:spcPts val="0"/>
              </a:spcBef>
              <a:spcAft>
                <a:spcPts val="0"/>
              </a:spcAft>
              <a:buNone/>
            </a:pPr>
            <a:r>
              <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console.log(addThings(11, 2));</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console.log(addThings(7, 5));</a:t>
            </a:r>
            <a:endParaRPr b="1" sz="1800">
              <a:latin typeface="Inconsolata"/>
              <a:ea typeface="Inconsolata"/>
              <a:cs typeface="Inconsolata"/>
              <a:sym typeface="Inconsolata"/>
            </a:endParaRPr>
          </a:p>
        </p:txBody>
      </p:sp>
      <p:sp>
        <p:nvSpPr>
          <p:cNvPr id="884" name="Google Shape;884;p104"/>
          <p:cNvSpPr txBox="1"/>
          <p:nvPr>
            <p:ph idx="4294967295" type="body"/>
          </p:nvPr>
        </p:nvSpPr>
        <p:spPr>
          <a:xfrm>
            <a:off x="457200" y="914400"/>
            <a:ext cx="8219100" cy="4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rPr>
              <a:t>Functions will often have conditions that change the nature of their output.</a:t>
            </a:r>
            <a:endParaRPr b="1">
              <a:solidFill>
                <a:schemeClr val="dk1"/>
              </a:solidFill>
              <a:latin typeface="Courier New"/>
              <a:ea typeface="Courier New"/>
              <a:cs typeface="Courier New"/>
              <a:sym typeface="Courier New"/>
            </a:endParaRPr>
          </a:p>
        </p:txBody>
      </p:sp>
      <p:sp>
        <p:nvSpPr>
          <p:cNvPr id="885" name="Google Shape;885;p10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r</a:t>
            </a:r>
            <a:r>
              <a:rPr lang="en">
                <a:latin typeface="Inconsolata"/>
                <a:ea typeface="Inconsolata"/>
                <a:cs typeface="Inconsolata"/>
                <a:sym typeface="Inconsolata"/>
              </a:rPr>
              <a:t>eturn</a:t>
            </a:r>
            <a:r>
              <a:rPr lang="en"/>
              <a:t> + Conditions </a:t>
            </a:r>
            <a:endParaRPr/>
          </a:p>
        </p:txBody>
      </p:sp>
      <p:sp>
        <p:nvSpPr>
          <p:cNvPr id="886" name="Google Shape;886;p10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7" name="Google Shape;887;p10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1" name="Shape 891"/>
        <p:cNvGrpSpPr/>
        <p:nvPr/>
      </p:nvGrpSpPr>
      <p:grpSpPr>
        <a:xfrm>
          <a:off x="0" y="0"/>
          <a:ext cx="0" cy="0"/>
          <a:chOff x="0" y="0"/>
          <a:chExt cx="0" cy="0"/>
        </a:xfrm>
      </p:grpSpPr>
      <p:sp>
        <p:nvSpPr>
          <p:cNvPr id="892" name="Google Shape;892;p105"/>
          <p:cNvSpPr txBox="1"/>
          <p:nvPr>
            <p:ph idx="4294967295" type="body"/>
          </p:nvPr>
        </p:nvSpPr>
        <p:spPr>
          <a:xfrm>
            <a:off x="457200" y="914400"/>
            <a:ext cx="39507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These examples may seem kind of silly (they are!), but that’s because our data is static. </a:t>
            </a:r>
            <a:endParaRPr>
              <a:solidFill>
                <a:schemeClr val="dk1"/>
              </a:solidFill>
            </a:endParaRPr>
          </a:p>
          <a:p>
            <a:pPr indent="0" lvl="0" marL="0" rtl="0" algn="l">
              <a:lnSpc>
                <a:spcPct val="100000"/>
              </a:lnSpc>
              <a:spcBef>
                <a:spcPts val="1000"/>
              </a:spcBef>
              <a:spcAft>
                <a:spcPts val="1000"/>
              </a:spcAft>
              <a:buNone/>
            </a:pPr>
            <a:r>
              <a:rPr lang="en">
                <a:solidFill>
                  <a:schemeClr val="dk1"/>
                </a:solidFill>
              </a:rPr>
              <a:t>Loops and functions become more important when we handle </a:t>
            </a:r>
            <a:r>
              <a:rPr b="1" lang="en">
                <a:solidFill>
                  <a:schemeClr val="dk1"/>
                </a:solidFill>
              </a:rPr>
              <a:t>live data</a:t>
            </a:r>
            <a:r>
              <a:rPr lang="en">
                <a:solidFill>
                  <a:schemeClr val="dk1"/>
                </a:solidFill>
              </a:rPr>
              <a:t> from APIs and databases, because they help us deal with information we haven’t defined ourselves!</a:t>
            </a:r>
            <a:endParaRPr sz="1400">
              <a:solidFill>
                <a:schemeClr val="dk1"/>
              </a:solidFill>
            </a:endParaRPr>
          </a:p>
        </p:txBody>
      </p:sp>
      <p:sp>
        <p:nvSpPr>
          <p:cNvPr id="893" name="Google Shape;893;p10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ractical Application</a:t>
            </a:r>
            <a:endParaRPr/>
          </a:p>
        </p:txBody>
      </p:sp>
      <p:sp>
        <p:nvSpPr>
          <p:cNvPr id="894" name="Google Shape;894;p10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895" name="Google Shape;895;p105"/>
          <p:cNvPicPr preferRelativeResize="0"/>
          <p:nvPr/>
        </p:nvPicPr>
        <p:blipFill>
          <a:blip r:embed="rId3">
            <a:alphaModFix/>
          </a:blip>
          <a:stretch>
            <a:fillRect/>
          </a:stretch>
        </p:blipFill>
        <p:spPr>
          <a:xfrm>
            <a:off x="4808750" y="75450"/>
            <a:ext cx="3878049" cy="3878049"/>
          </a:xfrm>
          <a:prstGeom prst="rect">
            <a:avLst/>
          </a:prstGeom>
          <a:noFill/>
          <a:ln>
            <a:noFill/>
          </a:ln>
        </p:spPr>
      </p:pic>
      <p:sp>
        <p:nvSpPr>
          <p:cNvPr id="896" name="Google Shape;896;p10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06"/>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902" name="Google Shape;902;p106"/>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903" name="Google Shape;903;p106"/>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904" name="Google Shape;904;p106"/>
          <p:cNvSpPr txBox="1"/>
          <p:nvPr>
            <p:ph idx="1" type="subTitle"/>
          </p:nvPr>
        </p:nvSpPr>
        <p:spPr>
          <a:xfrm>
            <a:off x="457200" y="1166975"/>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Loops to Handle Arrays</a:t>
            </a:r>
            <a:endParaRPr/>
          </a:p>
        </p:txBody>
      </p:sp>
      <p:sp>
        <p:nvSpPr>
          <p:cNvPr id="905" name="Google Shape;905;p106"/>
          <p:cNvSpPr txBox="1"/>
          <p:nvPr>
            <p:ph idx="3" type="body"/>
          </p:nvPr>
        </p:nvSpPr>
        <p:spPr>
          <a:xfrm>
            <a:off x="458325" y="1729950"/>
            <a:ext cx="33345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Arrays can contain any amount of any data type.</a:t>
            </a:r>
            <a:endParaRPr/>
          </a:p>
          <a:p>
            <a:pPr indent="-342900" lvl="0" marL="457200" rtl="0" algn="l">
              <a:spcBef>
                <a:spcPts val="0"/>
              </a:spcBef>
              <a:spcAft>
                <a:spcPts val="0"/>
              </a:spcAft>
              <a:buSzPts val="1800"/>
              <a:buChar char="●"/>
            </a:pPr>
            <a:r>
              <a:rPr lang="en"/>
              <a:t>Loops create dynamic, DRY code for iterating.</a:t>
            </a:r>
            <a:endParaRPr/>
          </a:p>
          <a:p>
            <a:pPr indent="-342900" lvl="0" marL="457200" rtl="0" algn="l">
              <a:spcBef>
                <a:spcPts val="0"/>
              </a:spcBef>
              <a:spcAft>
                <a:spcPts val="0"/>
              </a:spcAft>
              <a:buSzPts val="1800"/>
              <a:buChar char="●"/>
            </a:pPr>
            <a:r>
              <a:rPr lang="en"/>
              <a:t>Use </a:t>
            </a:r>
            <a:r>
              <a:rPr b="1" lang="en" sz="1400">
                <a:latin typeface="Courier New"/>
                <a:ea typeface="Courier New"/>
                <a:cs typeface="Courier New"/>
                <a:sym typeface="Courier New"/>
              </a:rPr>
              <a:t>for</a:t>
            </a:r>
            <a:r>
              <a:rPr lang="en"/>
              <a:t> loops for a specific number of iterations and </a:t>
            </a:r>
            <a:r>
              <a:rPr b="1" lang="en" sz="1400">
                <a:latin typeface="Courier New"/>
                <a:ea typeface="Courier New"/>
                <a:cs typeface="Courier New"/>
                <a:sym typeface="Courier New"/>
              </a:rPr>
              <a:t>while</a:t>
            </a:r>
            <a:r>
              <a:rPr lang="en"/>
              <a:t> loops for unknown quantities.</a:t>
            </a:r>
            <a:endParaRPr/>
          </a:p>
        </p:txBody>
      </p:sp>
      <p:sp>
        <p:nvSpPr>
          <p:cNvPr id="906" name="Google Shape;906;p106"/>
          <p:cNvSpPr txBox="1"/>
          <p:nvPr>
            <p:ph idx="4" type="subTitle"/>
          </p:nvPr>
        </p:nvSpPr>
        <p:spPr>
          <a:xfrm>
            <a:off x="4864075" y="1166975"/>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Forms</a:t>
            </a:r>
            <a:endParaRPr/>
          </a:p>
        </p:txBody>
      </p:sp>
      <p:sp>
        <p:nvSpPr>
          <p:cNvPr id="907" name="Google Shape;907;p106"/>
          <p:cNvSpPr txBox="1"/>
          <p:nvPr>
            <p:ph idx="5" type="body"/>
          </p:nvPr>
        </p:nvSpPr>
        <p:spPr>
          <a:xfrm>
            <a:off x="4864075" y="1773300"/>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We’ll use forms to collect data from users</a:t>
            </a:r>
            <a:r>
              <a:rPr lang="en"/>
              <a:t>, validate the information they submit, and display error messages where they have submitted invalid values.</a:t>
            </a:r>
            <a:endParaRPr/>
          </a:p>
        </p:txBody>
      </p:sp>
      <p:sp>
        <p:nvSpPr>
          <p:cNvPr id="908" name="Google Shape;908;p10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FFFFFF"/>
                </a:solidFill>
              </a:rPr>
              <a:t>‹#›</a:t>
            </a:fld>
            <a:r>
              <a:rPr lang="en">
                <a:solidFill>
                  <a:srgbClr val="FFFFFF"/>
                </a:solidFill>
              </a:rPr>
              <a:t> | © 2020 General Assembly</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5" name="Shape 595"/>
        <p:cNvGrpSpPr/>
        <p:nvPr/>
      </p:nvGrpSpPr>
      <p:grpSpPr>
        <a:xfrm>
          <a:off x="0" y="0"/>
          <a:ext cx="0" cy="0"/>
          <a:chOff x="0" y="0"/>
          <a:chExt cx="0" cy="0"/>
        </a:xfrm>
      </p:grpSpPr>
      <p:sp>
        <p:nvSpPr>
          <p:cNvPr id="596" name="Google Shape;596;p7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and Loops</a:t>
            </a:r>
            <a:endParaRPr/>
          </a:p>
        </p:txBody>
      </p:sp>
      <p:sp>
        <p:nvSpPr>
          <p:cNvPr id="597" name="Google Shape;597;p71"/>
          <p:cNvSpPr txBox="1"/>
          <p:nvPr>
            <p:ph idx="4294967295" type="body"/>
          </p:nvPr>
        </p:nvSpPr>
        <p:spPr>
          <a:xfrm>
            <a:off x="9795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continues the basics of JavaScript with arrays and loops.</a:t>
            </a:r>
            <a:endParaRPr sz="1400">
              <a:solidFill>
                <a:schemeClr val="dk1"/>
              </a:solidFill>
            </a:endParaRPr>
          </a:p>
          <a:p>
            <a:pPr indent="0" lvl="0" marL="0" rtl="0" algn="l">
              <a:spcBef>
                <a:spcPts val="1600"/>
              </a:spcBef>
              <a:spcAft>
                <a:spcPts val="1600"/>
              </a:spcAft>
              <a:buNone/>
            </a:pPr>
            <a:r>
              <a:t/>
            </a:r>
            <a:endParaRPr/>
          </a:p>
        </p:txBody>
      </p:sp>
      <p:sp>
        <p:nvSpPr>
          <p:cNvPr id="598" name="Google Shape;598;p71"/>
          <p:cNvSpPr txBox="1"/>
          <p:nvPr>
            <p:ph idx="4294967295" type="body"/>
          </p:nvPr>
        </p:nvSpPr>
        <p:spPr>
          <a:xfrm>
            <a:off x="4243500" y="1164500"/>
            <a:ext cx="46116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Use arrays and loops in JavaScript to manage collections of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Invoke array methods to manipulate the contents </a:t>
            </a:r>
            <a:br>
              <a:rPr lang="en" sz="1400">
                <a:solidFill>
                  <a:schemeClr val="dk1"/>
                </a:solidFill>
              </a:rPr>
            </a:br>
            <a:r>
              <a:rPr lang="en" sz="1400">
                <a:solidFill>
                  <a:schemeClr val="dk1"/>
                </a:solidFill>
              </a:rPr>
              <a:t>of an array.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Distinguish between </a:t>
            </a:r>
            <a:r>
              <a:rPr b="1" lang="en" sz="1400">
                <a:solidFill>
                  <a:schemeClr val="dk1"/>
                </a:solidFill>
                <a:latin typeface="Inconsolata"/>
                <a:ea typeface="Inconsolata"/>
                <a:cs typeface="Inconsolata"/>
                <a:sym typeface="Inconsolata"/>
              </a:rPr>
              <a:t>for</a:t>
            </a:r>
            <a:r>
              <a:rPr lang="en" sz="1400">
                <a:solidFill>
                  <a:schemeClr val="dk1"/>
                </a:solidFill>
              </a:rPr>
              <a:t> loops and </a:t>
            </a:r>
            <a:r>
              <a:rPr b="1" lang="en" sz="1400">
                <a:solidFill>
                  <a:schemeClr val="dk1"/>
                </a:solidFill>
                <a:latin typeface="Inconsolata"/>
                <a:ea typeface="Inconsolata"/>
                <a:cs typeface="Inconsolata"/>
                <a:sym typeface="Inconsolata"/>
              </a:rPr>
              <a:t>while</a:t>
            </a:r>
            <a:r>
              <a:rPr lang="en" sz="1400">
                <a:solidFill>
                  <a:schemeClr val="dk1"/>
                </a:solidFill>
              </a:rPr>
              <a:t> loops.</a:t>
            </a:r>
            <a:br>
              <a:rPr lang="en" sz="1400">
                <a:solidFill>
                  <a:schemeClr val="dk1"/>
                </a:solidFill>
              </a:rPr>
            </a:br>
            <a:endParaRPr sz="1400">
              <a:solidFill>
                <a:schemeClr val="dk1"/>
              </a:solidFill>
            </a:endParaRPr>
          </a:p>
          <a:p>
            <a:pPr indent="0" lvl="0" marL="0" rtl="0" algn="l">
              <a:spcBef>
                <a:spcPts val="0"/>
              </a:spcBef>
              <a:spcAft>
                <a:spcPts val="0"/>
              </a:spcAft>
              <a:buNone/>
            </a:pPr>
            <a:r>
              <a:rPr b="1" lang="en" sz="1600">
                <a:solidFill>
                  <a:schemeClr val="dk1"/>
                </a:solidFill>
              </a:rPr>
              <a:t>Duration: </a:t>
            </a:r>
            <a:r>
              <a:rPr lang="en" sz="1600">
                <a:solidFill>
                  <a:schemeClr val="dk1"/>
                </a:solidFill>
              </a:rPr>
              <a:t>180 minutes</a:t>
            </a:r>
            <a:endParaRPr sz="1600">
              <a:solidFill>
                <a:schemeClr val="dk1"/>
              </a:solidFill>
            </a:endParaRPr>
          </a:p>
          <a:p>
            <a:pPr indent="0" lvl="0" marL="0" rtl="0" algn="l">
              <a:spcBef>
                <a:spcPts val="700"/>
              </a:spcBef>
              <a:spcAft>
                <a:spcPts val="1600"/>
              </a:spcAft>
              <a:buNone/>
            </a:pPr>
            <a:r>
              <a:t/>
            </a:r>
            <a:endParaRPr b="1">
              <a:solidFill>
                <a:schemeClr val="dk1"/>
              </a:solidFill>
            </a:endParaRPr>
          </a:p>
        </p:txBody>
      </p:sp>
      <p:sp>
        <p:nvSpPr>
          <p:cNvPr id="599" name="Google Shape;599;p7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3" name="Shape 603"/>
        <p:cNvGrpSpPr/>
        <p:nvPr/>
      </p:nvGrpSpPr>
      <p:grpSpPr>
        <a:xfrm>
          <a:off x="0" y="0"/>
          <a:ext cx="0" cy="0"/>
          <a:chOff x="0" y="0"/>
          <a:chExt cx="0" cy="0"/>
        </a:xfrm>
      </p:grpSpPr>
      <p:sp>
        <p:nvSpPr>
          <p:cNvPr id="604" name="Google Shape;604;p7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605" name="Google Shape;605;p72"/>
          <p:cNvGraphicFramePr/>
          <p:nvPr/>
        </p:nvGraphicFramePr>
        <p:xfrm>
          <a:off x="979488" y="1071652"/>
          <a:ext cx="3000000" cy="3000000"/>
        </p:xfrm>
        <a:graphic>
          <a:graphicData uri="http://schemas.openxmlformats.org/drawingml/2006/table">
            <a:tbl>
              <a:tblPr>
                <a:noFill/>
                <a:tableStyleId>{541E087F-E5C4-4692-BA67-0EF78A17B2AA}</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0:00–0:45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Arrays and Array Methods Reference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Show how arrays are defined and operate in JS. </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Interactive Fruit Basket Walk-Through</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Shows how arrays can be used to manage collections of data that are displayed on the screen. Also shows jQuery as an alternative form of DOM manipulation.</a:t>
                      </a: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Loops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and compare for loops versus while loops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Demo/Code Challenges With Loops and Functions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At this point, you should be able to give students code challenges in JavaScript to practice what they've learned so far. Things like "find the maximum number in an array" are good challenges at this stage.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606" name="Google Shape;606;p7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3"/>
          <p:cNvSpPr txBox="1"/>
          <p:nvPr>
            <p:ph idx="4294967295" type="body"/>
          </p:nvPr>
        </p:nvSpPr>
        <p:spPr>
          <a:xfrm>
            <a:off x="457200" y="1249850"/>
            <a:ext cx="55347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Use arrays and loops in JavaScript to manage collections of data.</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Invoke array methods to manipulate the contents </a:t>
            </a:r>
            <a:br>
              <a:rPr lang="en" sz="1600">
                <a:solidFill>
                  <a:schemeClr val="dk1"/>
                </a:solidFill>
              </a:rPr>
            </a:br>
            <a:r>
              <a:rPr lang="en" sz="1600">
                <a:solidFill>
                  <a:schemeClr val="dk1"/>
                </a:solidFill>
              </a:rPr>
              <a:t>of an array.</a:t>
            </a:r>
            <a:endParaRPr sz="1600">
              <a:solidFill>
                <a:schemeClr val="dk1"/>
              </a:solidFill>
            </a:endParaRPr>
          </a:p>
          <a:p>
            <a:pPr indent="-330200" lvl="0" marL="457200" marR="0" rtl="0" algn="l">
              <a:lnSpc>
                <a:spcPct val="115000"/>
              </a:lnSpc>
              <a:spcBef>
                <a:spcPts val="0"/>
              </a:spcBef>
              <a:spcAft>
                <a:spcPts val="700"/>
              </a:spcAft>
              <a:buClr>
                <a:schemeClr val="dk1"/>
              </a:buClr>
              <a:buSzPts val="1600"/>
              <a:buChar char="●"/>
            </a:pPr>
            <a:r>
              <a:rPr lang="en" sz="1600">
                <a:solidFill>
                  <a:schemeClr val="dk1"/>
                </a:solidFill>
              </a:rPr>
              <a:t>Distinguish between </a:t>
            </a:r>
            <a:r>
              <a:rPr b="1" lang="en" sz="1400">
                <a:solidFill>
                  <a:schemeClr val="dk1"/>
                </a:solidFill>
                <a:latin typeface="Inconsolata"/>
                <a:ea typeface="Inconsolata"/>
                <a:cs typeface="Inconsolata"/>
                <a:sym typeface="Inconsolata"/>
              </a:rPr>
              <a:t>for</a:t>
            </a:r>
            <a:r>
              <a:rPr lang="en" sz="1600">
                <a:solidFill>
                  <a:schemeClr val="dk1"/>
                </a:solidFill>
              </a:rPr>
              <a:t> loops and </a:t>
            </a:r>
            <a:r>
              <a:rPr b="1" lang="en" sz="1400">
                <a:solidFill>
                  <a:schemeClr val="dk1"/>
                </a:solidFill>
                <a:latin typeface="Inconsolata"/>
                <a:ea typeface="Inconsolata"/>
                <a:cs typeface="Inconsolata"/>
                <a:sym typeface="Inconsolata"/>
              </a:rPr>
              <a:t>while</a:t>
            </a:r>
            <a:r>
              <a:rPr lang="en" sz="1600">
                <a:solidFill>
                  <a:schemeClr val="dk1"/>
                </a:solidFill>
              </a:rPr>
              <a:t> loops.</a:t>
            </a:r>
            <a:endParaRPr sz="1600">
              <a:solidFill>
                <a:schemeClr val="dk1"/>
              </a:solidFill>
            </a:endParaRPr>
          </a:p>
        </p:txBody>
      </p:sp>
      <p:sp>
        <p:nvSpPr>
          <p:cNvPr id="612" name="Google Shape;612;p73"/>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613" name="Google Shape;613;p73"/>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614" name="Google Shape;614;p73"/>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615" name="Google Shape;615;p7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16" name="Google Shape;616;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4"/>
          <p:cNvSpPr txBox="1"/>
          <p:nvPr>
            <p:ph idx="4294967295" type="body"/>
          </p:nvPr>
        </p:nvSpPr>
        <p:spPr>
          <a:xfrm>
            <a:off x="457200" y="914400"/>
            <a:ext cx="8219100" cy="223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Think of arrays as containers of data, structured like a list. Technically, an </a:t>
            </a:r>
            <a:r>
              <a:rPr b="1" lang="en">
                <a:solidFill>
                  <a:schemeClr val="dk1"/>
                </a:solidFill>
              </a:rPr>
              <a:t>array</a:t>
            </a:r>
            <a:r>
              <a:rPr lang="en">
                <a:solidFill>
                  <a:schemeClr val="dk1"/>
                </a:solidFill>
              </a:rPr>
              <a:t> is an ordered collection of data types combined into one variable. </a:t>
            </a:r>
            <a:endParaRPr>
              <a:solidFill>
                <a:schemeClr val="dk1"/>
              </a:solidFill>
            </a:endParaRPr>
          </a:p>
          <a:p>
            <a:pPr indent="0" lvl="0" marL="0" rtl="0" algn="l">
              <a:lnSpc>
                <a:spcPct val="100000"/>
              </a:lnSpc>
              <a:spcBef>
                <a:spcPts val="1000"/>
              </a:spcBef>
              <a:spcAft>
                <a:spcPts val="0"/>
              </a:spcAft>
              <a:buNone/>
            </a:pPr>
            <a:r>
              <a:rPr lang="en">
                <a:solidFill>
                  <a:schemeClr val="dk1"/>
                </a:solidFill>
              </a:rPr>
              <a:t>Each item in an array is assigned an </a:t>
            </a:r>
            <a:r>
              <a:rPr b="1" lang="en">
                <a:solidFill>
                  <a:schemeClr val="dk1"/>
                </a:solidFill>
                <a:highlight>
                  <a:schemeClr val="accent2"/>
                </a:highlight>
              </a:rPr>
              <a:t>index</a:t>
            </a:r>
            <a:r>
              <a:rPr lang="en">
                <a:solidFill>
                  <a:schemeClr val="dk1"/>
                </a:solidFill>
              </a:rPr>
              <a:t> value based on its position. These index values allow us to access individual elements within the array.</a:t>
            </a:r>
            <a:endParaRPr>
              <a:solidFill>
                <a:schemeClr val="dk1"/>
              </a:solidFill>
            </a:endParaRPr>
          </a:p>
          <a:p>
            <a:pPr indent="0" lvl="0" marL="0" rtl="0" algn="ctr">
              <a:lnSpc>
                <a:spcPct val="100000"/>
              </a:lnSpc>
              <a:spcBef>
                <a:spcPts val="1000"/>
              </a:spcBef>
              <a:spcAft>
                <a:spcPts val="0"/>
              </a:spcAft>
              <a:buNone/>
            </a:pPr>
            <a:r>
              <a:t/>
            </a:r>
            <a:endParaRPr>
              <a:solidFill>
                <a:schemeClr val="dk1"/>
              </a:solidFill>
            </a:endParaRPr>
          </a:p>
          <a:p>
            <a:pPr indent="0" lvl="0" marL="0" rtl="0" algn="ctr">
              <a:lnSpc>
                <a:spcPct val="100000"/>
              </a:lnSpc>
              <a:spcBef>
                <a:spcPts val="1000"/>
              </a:spcBef>
              <a:spcAft>
                <a:spcPts val="1000"/>
              </a:spcAft>
              <a:buNone/>
            </a:pPr>
            <a:r>
              <a:rPr b="1" lang="en">
                <a:solidFill>
                  <a:schemeClr val="dk1"/>
                </a:solidFill>
                <a:latin typeface="Inconsolata"/>
                <a:ea typeface="Inconsolata"/>
                <a:cs typeface="Inconsolata"/>
                <a:sym typeface="Inconsolata"/>
              </a:rPr>
              <a:t>["banana", "orange", "apple"]</a:t>
            </a:r>
            <a:endParaRPr>
              <a:solidFill>
                <a:schemeClr val="dk1"/>
              </a:solidFill>
            </a:endParaRPr>
          </a:p>
        </p:txBody>
      </p:sp>
      <p:sp>
        <p:nvSpPr>
          <p:cNvPr id="622" name="Google Shape;622;p7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rrays</a:t>
            </a:r>
            <a:endParaRPr/>
          </a:p>
        </p:txBody>
      </p:sp>
      <p:sp>
        <p:nvSpPr>
          <p:cNvPr id="623" name="Google Shape;623;p7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4" name="Google Shape;624;p74"/>
          <p:cNvSpPr txBox="1"/>
          <p:nvPr/>
        </p:nvSpPr>
        <p:spPr>
          <a:xfrm>
            <a:off x="3220900" y="3099950"/>
            <a:ext cx="451200" cy="5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1800">
                <a:solidFill>
                  <a:schemeClr val="dk1"/>
                </a:solidFill>
                <a:highlight>
                  <a:schemeClr val="accent2"/>
                </a:highlight>
                <a:latin typeface="Proxima Nova"/>
                <a:ea typeface="Proxima Nova"/>
                <a:cs typeface="Proxima Nova"/>
                <a:sym typeface="Proxima Nova"/>
              </a:rPr>
              <a:t>0</a:t>
            </a:r>
            <a:endParaRPr>
              <a:highlight>
                <a:schemeClr val="accent2"/>
              </a:highlight>
            </a:endParaRPr>
          </a:p>
        </p:txBody>
      </p:sp>
      <p:sp>
        <p:nvSpPr>
          <p:cNvPr id="625" name="Google Shape;625;p74"/>
          <p:cNvSpPr txBox="1"/>
          <p:nvPr/>
        </p:nvSpPr>
        <p:spPr>
          <a:xfrm>
            <a:off x="4346400" y="3099950"/>
            <a:ext cx="451200" cy="5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1800">
                <a:solidFill>
                  <a:schemeClr val="dk1"/>
                </a:solidFill>
                <a:highlight>
                  <a:schemeClr val="accent2"/>
                </a:highlight>
                <a:latin typeface="Proxima Nova"/>
                <a:ea typeface="Proxima Nova"/>
                <a:cs typeface="Proxima Nova"/>
                <a:sym typeface="Proxima Nova"/>
              </a:rPr>
              <a:t>1</a:t>
            </a:r>
            <a:endParaRPr>
              <a:highlight>
                <a:schemeClr val="accent2"/>
              </a:highlight>
            </a:endParaRPr>
          </a:p>
        </p:txBody>
      </p:sp>
      <p:sp>
        <p:nvSpPr>
          <p:cNvPr id="626" name="Google Shape;626;p74"/>
          <p:cNvSpPr txBox="1"/>
          <p:nvPr/>
        </p:nvSpPr>
        <p:spPr>
          <a:xfrm>
            <a:off x="5497075" y="3099950"/>
            <a:ext cx="451200" cy="5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1800">
                <a:solidFill>
                  <a:schemeClr val="dk1"/>
                </a:solidFill>
                <a:highlight>
                  <a:schemeClr val="accent2"/>
                </a:highlight>
                <a:latin typeface="Proxima Nova"/>
                <a:ea typeface="Proxima Nova"/>
                <a:cs typeface="Proxima Nova"/>
                <a:sym typeface="Proxima Nova"/>
              </a:rPr>
              <a:t>2</a:t>
            </a:r>
            <a:endParaRPr>
              <a:highlight>
                <a:schemeClr val="accent2"/>
              </a:highlight>
            </a:endParaRPr>
          </a:p>
        </p:txBody>
      </p:sp>
      <p:sp>
        <p:nvSpPr>
          <p:cNvPr id="627" name="Google Shape;627;p7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5"/>
          <p:cNvSpPr txBox="1"/>
          <p:nvPr>
            <p:ph idx="4294967295" type="body"/>
          </p:nvPr>
        </p:nvSpPr>
        <p:spPr>
          <a:xfrm>
            <a:off x="457200" y="2042725"/>
            <a:ext cx="8219100" cy="224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You make an array using a set of square brackets.</a:t>
            </a:r>
            <a:endParaRPr>
              <a:solidFill>
                <a:schemeClr val="dk1"/>
              </a:solidFill>
            </a:endParaRPr>
          </a:p>
          <a:p>
            <a:pPr indent="0" lvl="0" marL="0" rtl="0" algn="l">
              <a:lnSpc>
                <a:spcPct val="100000"/>
              </a:lnSpc>
              <a:spcBef>
                <a:spcPts val="1000"/>
              </a:spcBef>
              <a:spcAft>
                <a:spcPts val="0"/>
              </a:spcAft>
              <a:buNone/>
            </a:pPr>
            <a:r>
              <a:rPr lang="en">
                <a:solidFill>
                  <a:schemeClr val="dk1"/>
                </a:solidFill>
              </a:rPr>
              <a:t>Inside the brackets, each value must be separated by a comma.</a:t>
            </a:r>
            <a:endParaRPr>
              <a:solidFill>
                <a:schemeClr val="dk1"/>
              </a:solidFill>
            </a:endParaRPr>
          </a:p>
          <a:p>
            <a:pPr indent="0" lvl="0" marL="0" rtl="0" algn="l">
              <a:lnSpc>
                <a:spcPct val="100000"/>
              </a:lnSpc>
              <a:spcBef>
                <a:spcPts val="1000"/>
              </a:spcBef>
              <a:spcAft>
                <a:spcPts val="1000"/>
              </a:spcAft>
              <a:buNone/>
            </a:pPr>
            <a:r>
              <a:rPr lang="en">
                <a:solidFill>
                  <a:schemeClr val="dk1"/>
                </a:solidFill>
              </a:rPr>
              <a:t>Arrays can contain, strings, numbers, booleans, objects or any of these combined. </a:t>
            </a:r>
            <a:endParaRPr>
              <a:solidFill>
                <a:schemeClr val="dk1"/>
              </a:solidFill>
            </a:endParaRPr>
          </a:p>
        </p:txBody>
      </p:sp>
      <p:sp>
        <p:nvSpPr>
          <p:cNvPr id="633" name="Google Shape;633;p7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a:t>
            </a:r>
            <a:endParaRPr/>
          </a:p>
        </p:txBody>
      </p:sp>
      <p:sp>
        <p:nvSpPr>
          <p:cNvPr id="634" name="Google Shape;634;p7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35" name="Google Shape;635;p75"/>
          <p:cNvSpPr/>
          <p:nvPr/>
        </p:nvSpPr>
        <p:spPr>
          <a:xfrm>
            <a:off x="545200" y="1048000"/>
            <a:ext cx="8013000" cy="8724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800">
                <a:latin typeface="Inconsolata"/>
                <a:ea typeface="Inconsolata"/>
                <a:cs typeface="Inconsolata"/>
                <a:sym typeface="Inconsolata"/>
              </a:rPr>
              <a:t>const fruits = [</a:t>
            </a:r>
            <a:r>
              <a:rPr b="1" lang="en" sz="1800">
                <a:latin typeface="Inconsolata"/>
                <a:ea typeface="Inconsolata"/>
                <a:cs typeface="Inconsolata"/>
                <a:sym typeface="Inconsolata"/>
              </a:rPr>
              <a:t>"banana", "orange", "apple"</a:t>
            </a:r>
            <a:r>
              <a:rPr b="1" lang="en" sz="1800">
                <a:latin typeface="Inconsolata"/>
                <a:ea typeface="Inconsolata"/>
                <a:cs typeface="Inconsolata"/>
                <a:sym typeface="Inconsolata"/>
              </a:rPr>
              <a:t>]</a:t>
            </a:r>
            <a:endParaRPr b="1" sz="1800">
              <a:latin typeface="Inconsolata"/>
              <a:ea typeface="Inconsolata"/>
              <a:cs typeface="Inconsolata"/>
              <a:sym typeface="Inconsolata"/>
            </a:endParaRPr>
          </a:p>
        </p:txBody>
      </p:sp>
      <p:sp>
        <p:nvSpPr>
          <p:cNvPr id="636" name="Google Shape;636;p7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6"/>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Arrays are one of just two types of data “containers” in JavaScript (the other is objects). As a result, much of the data we use comes in the form of arrays.</a:t>
            </a:r>
            <a:endParaRPr>
              <a:solidFill>
                <a:schemeClr val="dk1"/>
              </a:solidFill>
            </a:endParaRPr>
          </a:p>
          <a:p>
            <a:pPr indent="0" lvl="0" marL="0" rtl="0" algn="l">
              <a:lnSpc>
                <a:spcPct val="100000"/>
              </a:lnSpc>
              <a:spcBef>
                <a:spcPts val="1000"/>
              </a:spcBef>
              <a:spcAft>
                <a:spcPts val="0"/>
              </a:spcAft>
              <a:buNone/>
            </a:pPr>
            <a:r>
              <a:rPr lang="en">
                <a:solidFill>
                  <a:schemeClr val="dk1"/>
                </a:solidFill>
              </a:rPr>
              <a:t>Arrays come from three main places:</a:t>
            </a:r>
            <a:endParaRPr>
              <a:solidFill>
                <a:schemeClr val="dk1"/>
              </a:solidFill>
            </a:endParaRPr>
          </a:p>
          <a:p>
            <a:pPr indent="-342900" lvl="0" marL="457200" rtl="0" algn="l">
              <a:lnSpc>
                <a:spcPct val="100000"/>
              </a:lnSpc>
              <a:spcBef>
                <a:spcPts val="1000"/>
              </a:spcBef>
              <a:spcAft>
                <a:spcPts val="0"/>
              </a:spcAft>
              <a:buClr>
                <a:schemeClr val="dk1"/>
              </a:buClr>
              <a:buSzPts val="1800"/>
              <a:buAutoNum type="arabicPeriod"/>
            </a:pPr>
            <a:r>
              <a:rPr lang="en">
                <a:solidFill>
                  <a:schemeClr val="dk1"/>
                </a:solidFill>
              </a:rPr>
              <a:t>The DOM (with </a:t>
            </a:r>
            <a:r>
              <a:rPr b="1" lang="en" sz="1400">
                <a:solidFill>
                  <a:schemeClr val="dk1"/>
                </a:solidFill>
                <a:latin typeface="Inconsolata"/>
                <a:ea typeface="Inconsolata"/>
                <a:cs typeface="Inconsolata"/>
                <a:sym typeface="Inconsolata"/>
              </a:rPr>
              <a:t>querySelectorAll</a:t>
            </a:r>
            <a:r>
              <a:rPr lang="en">
                <a:solidFill>
                  <a:schemeClr val="dk1"/>
                </a:solidFill>
              </a:rPr>
              <a:t> and </a:t>
            </a:r>
            <a:r>
              <a:rPr b="1" lang="en" sz="1400">
                <a:solidFill>
                  <a:schemeClr val="dk1"/>
                </a:solidFill>
                <a:latin typeface="Inconsolata"/>
                <a:ea typeface="Inconsolata"/>
                <a:cs typeface="Inconsolata"/>
                <a:sym typeface="Inconsolata"/>
              </a:rPr>
              <a:t>getElementsByClassName</a:t>
            </a:r>
            <a:r>
              <a:rPr lang="en">
                <a:solidFill>
                  <a:schemeClr val="dk1"/>
                </a:solidFill>
              </a:rPr>
              <a:t>)</a:t>
            </a:r>
            <a:endParaRPr>
              <a:solidFill>
                <a:schemeClr val="dk1"/>
              </a:solidFill>
            </a:endParaRPr>
          </a:p>
          <a:p>
            <a:pPr indent="-342900" lvl="0" marL="457200" rtl="0" algn="l">
              <a:lnSpc>
                <a:spcPct val="100000"/>
              </a:lnSpc>
              <a:spcBef>
                <a:spcPts val="1000"/>
              </a:spcBef>
              <a:spcAft>
                <a:spcPts val="0"/>
              </a:spcAft>
              <a:buClr>
                <a:schemeClr val="dk1"/>
              </a:buClr>
              <a:buSzPts val="1800"/>
              <a:buAutoNum type="arabicPeriod"/>
            </a:pPr>
            <a:r>
              <a:rPr lang="en">
                <a:solidFill>
                  <a:schemeClr val="dk1"/>
                </a:solidFill>
              </a:rPr>
              <a:t>API responses (information received from other web applications)</a:t>
            </a:r>
            <a:endParaRPr>
              <a:solidFill>
                <a:schemeClr val="dk1"/>
              </a:solidFill>
            </a:endParaRPr>
          </a:p>
          <a:p>
            <a:pPr indent="-342900" lvl="0" marL="457200" rtl="0" algn="l">
              <a:lnSpc>
                <a:spcPct val="100000"/>
              </a:lnSpc>
              <a:spcBef>
                <a:spcPts val="1000"/>
              </a:spcBef>
              <a:spcAft>
                <a:spcPts val="1000"/>
              </a:spcAft>
              <a:buClr>
                <a:schemeClr val="dk1"/>
              </a:buClr>
              <a:buSzPts val="1800"/>
              <a:buAutoNum type="arabicPeriod"/>
            </a:pPr>
            <a:r>
              <a:rPr lang="en">
                <a:solidFill>
                  <a:schemeClr val="dk1"/>
                </a:solidFill>
              </a:rPr>
              <a:t>Databases</a:t>
            </a:r>
            <a:endParaRPr>
              <a:solidFill>
                <a:schemeClr val="dk1"/>
              </a:solidFill>
            </a:endParaRPr>
          </a:p>
        </p:txBody>
      </p:sp>
      <p:sp>
        <p:nvSpPr>
          <p:cNvPr id="642" name="Google Shape;642;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Arrays Matter</a:t>
            </a:r>
            <a:r>
              <a:rPr lang="en"/>
              <a:t>?</a:t>
            </a:r>
            <a:endParaRPr/>
          </a:p>
        </p:txBody>
      </p:sp>
      <p:sp>
        <p:nvSpPr>
          <p:cNvPr id="643" name="Google Shape;643;p7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44" name="Google Shape;644;p7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