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3" r:id="rId5"/>
    <p:sldMasterId id="214748371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y="5143500" cx="9144000"/>
  <p:notesSz cx="6858000" cy="9144000"/>
  <p:embeddedFontLst>
    <p:embeddedFont>
      <p:font typeface="Proxima Nova"/>
      <p:regular r:id="rId48"/>
      <p:bold r:id="rId49"/>
      <p:italic r:id="rId50"/>
      <p:boldItalic r:id="rId51"/>
    </p:embeddedFont>
    <p:embeddedFont>
      <p:font typeface="Inconsolata"/>
      <p:regular r:id="rId52"/>
      <p:bold r:id="rId53"/>
    </p:embeddedFont>
    <p:embeddedFont>
      <p:font typeface="Oswald"/>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3">
          <p15:clr>
            <a:srgbClr val="9AA0A6"/>
          </p15:clr>
        </p15:guide>
        <p15:guide id="2" pos="130">
          <p15:clr>
            <a:srgbClr val="9AA0A6"/>
          </p15:clr>
        </p15:guide>
        <p15:guide id="3" orient="horz" pos="2914">
          <p15:clr>
            <a:srgbClr val="9AA0A6"/>
          </p15:clr>
        </p15:guide>
        <p15:guide id="4" pos="5649">
          <p15:clr>
            <a:srgbClr val="9AA0A6"/>
          </p15:clr>
        </p15:guide>
        <p15:guide id="5" orient="horz" pos="572">
          <p15:clr>
            <a:srgbClr val="9AA0A6"/>
          </p15:clr>
        </p15:guide>
        <p15:guide id="6" orient="horz" pos="735">
          <p15:clr>
            <a:srgbClr val="9AA0A6"/>
          </p15:clr>
        </p15:guide>
        <p15:guide id="7" orient="horz" pos="2573">
          <p15:clr>
            <a:srgbClr val="9AA0A6"/>
          </p15:clr>
        </p15:guide>
        <p15:guide id="8" pos="3211">
          <p15:clr>
            <a:srgbClr val="9AA0A6"/>
          </p15:clr>
        </p15:guide>
        <p15:guide id="9" pos="470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7D06BE6-2FC9-402B-A127-3D7B69DC090F}">
  <a:tblStyle styleId="{C7D06BE6-2FC9-402B-A127-3D7B69DC090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3" orient="horz"/>
        <p:guide pos="130"/>
        <p:guide pos="2914" orient="horz"/>
        <p:guide pos="5649"/>
        <p:guide pos="572" orient="horz"/>
        <p:guide pos="735" orient="horz"/>
        <p:guide pos="2573" orient="horz"/>
        <p:guide pos="3211"/>
        <p:guide pos="4709"/>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ProximaNova-regular.fntdata"/><Relationship Id="rId47" Type="http://schemas.openxmlformats.org/officeDocument/2006/relationships/slide" Target="slides/slide40.xml"/><Relationship Id="rId49" Type="http://schemas.openxmlformats.org/officeDocument/2006/relationships/font" Target="fonts/ProximaNova-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ProximaNova-boldItalic.fntdata"/><Relationship Id="rId50" Type="http://schemas.openxmlformats.org/officeDocument/2006/relationships/font" Target="fonts/ProximaNova-italic.fntdata"/><Relationship Id="rId53" Type="http://schemas.openxmlformats.org/officeDocument/2006/relationships/font" Target="fonts/Inconsolata-bold.fntdata"/><Relationship Id="rId52" Type="http://schemas.openxmlformats.org/officeDocument/2006/relationships/font" Target="fonts/Inconsolata-regular.fntdata"/><Relationship Id="rId11" Type="http://schemas.openxmlformats.org/officeDocument/2006/relationships/slide" Target="slides/slide4.xml"/><Relationship Id="rId55" Type="http://schemas.openxmlformats.org/officeDocument/2006/relationships/font" Target="fonts/Oswald-bold.fntdata"/><Relationship Id="rId10" Type="http://schemas.openxmlformats.org/officeDocument/2006/relationships/slide" Target="slides/slide3.xml"/><Relationship Id="rId54" Type="http://schemas.openxmlformats.org/officeDocument/2006/relationships/font" Target="fonts/Oswald-regular.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tags/tag_fieldset.asp"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3dd4fa9b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3dd4fa9b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6d34d134d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6d34d134d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298450" lvl="0" marL="457200" rtl="0" algn="l">
              <a:spcBef>
                <a:spcPts val="1000"/>
              </a:spcBef>
              <a:spcAft>
                <a:spcPts val="0"/>
              </a:spcAft>
              <a:buClr>
                <a:schemeClr val="dk1"/>
              </a:buClr>
              <a:buSzPts val="1100"/>
              <a:buChar char="●"/>
            </a:pPr>
            <a:r>
              <a:rPr lang="en">
                <a:solidFill>
                  <a:schemeClr val="dk1"/>
                </a:solidFill>
              </a:rPr>
              <a:t>For instance, </a:t>
            </a:r>
            <a:r>
              <a:rPr b="1" lang="en">
                <a:solidFill>
                  <a:schemeClr val="dk1"/>
                </a:solidFill>
                <a:latin typeface="Courier New"/>
                <a:ea typeface="Courier New"/>
                <a:cs typeface="Courier New"/>
                <a:sym typeface="Courier New"/>
              </a:rPr>
              <a:t>normalize.css</a:t>
            </a:r>
            <a:r>
              <a:rPr lang="en">
                <a:solidFill>
                  <a:schemeClr val="dk1"/>
                </a:solidFill>
              </a:rPr>
              <a:t> spends most of its energy taming form inputs. There are also many different styles and patterns of forms out there, so don’t expect a one-true-way of creating forms! Just focus on the essentials: </a:t>
            </a:r>
            <a:r>
              <a:rPr b="1" lang="en">
                <a:solidFill>
                  <a:schemeClr val="dk1"/>
                </a:solidFill>
                <a:latin typeface="Courier New"/>
                <a:ea typeface="Courier New"/>
                <a:cs typeface="Courier New"/>
                <a:sym typeface="Courier New"/>
              </a:rPr>
              <a:t>&lt;form&gt;</a:t>
            </a:r>
            <a:r>
              <a:rPr lang="en">
                <a:solidFill>
                  <a:schemeClr val="dk1"/>
                </a:solidFill>
              </a:rPr>
              <a:t>, </a:t>
            </a:r>
            <a:r>
              <a:rPr b="1" lang="en">
                <a:solidFill>
                  <a:schemeClr val="dk1"/>
                </a:solidFill>
                <a:latin typeface="Courier New"/>
                <a:ea typeface="Courier New"/>
                <a:cs typeface="Courier New"/>
                <a:sym typeface="Courier New"/>
              </a:rPr>
              <a:t>input</a:t>
            </a:r>
            <a:r>
              <a:rPr lang="en">
                <a:solidFill>
                  <a:schemeClr val="dk1"/>
                </a:solidFill>
              </a:rPr>
              <a:t>s, and </a:t>
            </a:r>
            <a:r>
              <a:rPr b="1" lang="en">
                <a:solidFill>
                  <a:schemeClr val="dk1"/>
                </a:solidFill>
                <a:latin typeface="Courier New"/>
                <a:ea typeface="Courier New"/>
                <a:cs typeface="Courier New"/>
                <a:sym typeface="Courier New"/>
              </a:rPr>
              <a:t>submit</a:t>
            </a:r>
            <a:r>
              <a:rPr lang="en">
                <a:solidFill>
                  <a:schemeClr val="dk1"/>
                </a:solidFill>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100cecbc1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100cecbc1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298450" lvl="0" marL="457200" rtl="0" algn="l">
              <a:spcBef>
                <a:spcPts val="1000"/>
              </a:spcBef>
              <a:spcAft>
                <a:spcPts val="0"/>
              </a:spcAft>
              <a:buClr>
                <a:schemeClr val="dk1"/>
              </a:buClr>
              <a:buSzPts val="1100"/>
              <a:buChar char="●"/>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73d09fd12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73d09fd12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298450" lvl="0" marL="457200" rtl="0" algn="l">
              <a:spcBef>
                <a:spcPts val="1000"/>
              </a:spcBef>
              <a:spcAft>
                <a:spcPts val="0"/>
              </a:spcAft>
              <a:buClr>
                <a:schemeClr val="dk1"/>
              </a:buClr>
              <a:buSzPts val="1100"/>
              <a:buChar char="●"/>
            </a:pPr>
            <a:r>
              <a:rPr b="1" lang="en">
                <a:solidFill>
                  <a:schemeClr val="dk1"/>
                </a:solidFill>
                <a:latin typeface="Courier New"/>
                <a:ea typeface="Courier New"/>
                <a:cs typeface="Courier New"/>
                <a:sym typeface="Courier New"/>
              </a:rPr>
              <a:t>input</a:t>
            </a:r>
            <a:r>
              <a:rPr lang="en">
                <a:solidFill>
                  <a:schemeClr val="dk1"/>
                </a:solidFill>
              </a:rPr>
              <a:t> is the workhorse of the form world — it can accept many types of user information, depending on the </a:t>
            </a:r>
            <a:r>
              <a:rPr b="1" lang="en">
                <a:solidFill>
                  <a:schemeClr val="dk1"/>
                </a:solidFill>
                <a:latin typeface="Courier New"/>
                <a:ea typeface="Courier New"/>
                <a:cs typeface="Courier New"/>
                <a:sym typeface="Courier New"/>
              </a:rPr>
              <a:t>type</a:t>
            </a:r>
            <a:r>
              <a:rPr lang="en">
                <a:solidFill>
                  <a:schemeClr val="dk1"/>
                </a:solidFill>
              </a:rPr>
              <a:t> property it is given.</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73d09fd12d_0_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73d09fd12d_0_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SzPts val="1100"/>
              <a:buChar char="●"/>
            </a:pPr>
            <a:r>
              <a:rPr b="1" lang="en">
                <a:solidFill>
                  <a:schemeClr val="dk1"/>
                </a:solidFill>
                <a:latin typeface="Courier New"/>
                <a:ea typeface="Courier New"/>
                <a:cs typeface="Courier New"/>
                <a:sym typeface="Courier New"/>
              </a:rPr>
              <a:t>label</a:t>
            </a:r>
            <a:r>
              <a:rPr lang="en">
                <a:solidFill>
                  <a:schemeClr val="dk1"/>
                </a:solidFill>
              </a:rPr>
              <a:t> is the tag for telling a user what an input represents. </a:t>
            </a:r>
            <a:r>
              <a:rPr lang="en">
                <a:solidFill>
                  <a:schemeClr val="dk1"/>
                </a:solidFill>
              </a:rPr>
              <a:t>The </a:t>
            </a:r>
            <a:r>
              <a:rPr b="1" lang="en">
                <a:solidFill>
                  <a:schemeClr val="dk1"/>
                </a:solidFill>
                <a:latin typeface="Courier New"/>
                <a:ea typeface="Courier New"/>
                <a:cs typeface="Courier New"/>
                <a:sym typeface="Courier New"/>
              </a:rPr>
              <a:t>for</a:t>
            </a:r>
            <a:r>
              <a:rPr lang="en">
                <a:solidFill>
                  <a:schemeClr val="dk1"/>
                </a:solidFill>
              </a:rPr>
              <a:t> attribute specifies which form element a label is bound to and uses the element’s </a:t>
            </a:r>
            <a:r>
              <a:rPr b="1" lang="en">
                <a:solidFill>
                  <a:schemeClr val="dk1"/>
                </a:solidFill>
                <a:latin typeface="Courier New"/>
                <a:ea typeface="Courier New"/>
                <a:cs typeface="Courier New"/>
                <a:sym typeface="Courier New"/>
              </a:rPr>
              <a:t>id</a:t>
            </a:r>
            <a:r>
              <a:rPr lang="en">
                <a:solidFill>
                  <a:schemeClr val="dk1"/>
                </a:solidFill>
              </a:rPr>
              <a:t> value as its means of making this distinction. The relationship</a:t>
            </a:r>
            <a:r>
              <a:rPr lang="en">
                <a:solidFill>
                  <a:srgbClr val="242729"/>
                </a:solidFill>
                <a:highlight>
                  <a:srgbClr val="FFFFFF"/>
                </a:highlight>
              </a:rPr>
              <a:t> provides some UI features such as moving focus to the relevant input when the label is clicked, tapped, or otherwise triggered.</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73d09fd12d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73d09fd12d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298450" lvl="0" marL="457200" rtl="0" algn="l">
              <a:spcBef>
                <a:spcPts val="1000"/>
              </a:spcBef>
              <a:spcAft>
                <a:spcPts val="0"/>
              </a:spcAft>
              <a:buClr>
                <a:schemeClr val="dk1"/>
              </a:buClr>
              <a:buSzPts val="1100"/>
              <a:buChar char="●"/>
            </a:pPr>
            <a:r>
              <a:rPr b="1" lang="en">
                <a:solidFill>
                  <a:schemeClr val="dk1"/>
                </a:solidFill>
                <a:latin typeface="Courier New"/>
                <a:ea typeface="Courier New"/>
                <a:cs typeface="Courier New"/>
                <a:sym typeface="Courier New"/>
              </a:rPr>
              <a:t>&lt;f</a:t>
            </a:r>
            <a:r>
              <a:rPr b="1" lang="en">
                <a:solidFill>
                  <a:schemeClr val="dk1"/>
                </a:solidFill>
                <a:latin typeface="Courier New"/>
                <a:ea typeface="Courier New"/>
                <a:cs typeface="Courier New"/>
                <a:sym typeface="Courier New"/>
              </a:rPr>
              <a:t>ieldset&gt;</a:t>
            </a:r>
            <a:r>
              <a:rPr lang="en">
                <a:solidFill>
                  <a:schemeClr val="dk1"/>
                </a:solidFill>
              </a:rPr>
              <a:t> wraps around a set of field inputs on the form. These tags are optional but semantically useful for forms with complex presentation.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Here is a working example of a </a:t>
            </a:r>
            <a:r>
              <a:rPr b="1" lang="en">
                <a:solidFill>
                  <a:schemeClr val="dk1"/>
                </a:solidFill>
                <a:latin typeface="Courier New"/>
                <a:ea typeface="Courier New"/>
                <a:cs typeface="Courier New"/>
                <a:sym typeface="Courier New"/>
              </a:rPr>
              <a:t>&lt;fieldset&gt;</a:t>
            </a:r>
            <a:r>
              <a:rPr lang="en">
                <a:solidFill>
                  <a:schemeClr val="dk1"/>
                </a:solidFill>
              </a:rPr>
              <a:t>: </a:t>
            </a:r>
            <a:r>
              <a:rPr lang="en" u="sng">
                <a:solidFill>
                  <a:schemeClr val="hlink"/>
                </a:solidFill>
                <a:hlinkClick r:id="rId2"/>
              </a:rPr>
              <a:t>https://www.w3schools.com/tags/tag_fieldset.asp</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3d09fd12d_0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3d09fd12d_0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298450" lvl="0" marL="457200" rtl="0" algn="l">
              <a:spcBef>
                <a:spcPts val="1000"/>
              </a:spcBef>
              <a:spcAft>
                <a:spcPts val="0"/>
              </a:spcAft>
              <a:buClr>
                <a:schemeClr val="dk1"/>
              </a:buClr>
              <a:buSzPts val="1100"/>
              <a:buChar char="●"/>
            </a:pPr>
            <a:r>
              <a:rPr b="1" lang="en">
                <a:solidFill>
                  <a:schemeClr val="dk1"/>
                </a:solidFill>
                <a:latin typeface="Courier New"/>
                <a:ea typeface="Courier New"/>
                <a:cs typeface="Courier New"/>
                <a:sym typeface="Courier New"/>
              </a:rPr>
              <a:t>&lt;l</a:t>
            </a:r>
            <a:r>
              <a:rPr b="1" lang="en">
                <a:solidFill>
                  <a:schemeClr val="dk1"/>
                </a:solidFill>
                <a:latin typeface="Courier New"/>
                <a:ea typeface="Courier New"/>
                <a:cs typeface="Courier New"/>
                <a:sym typeface="Courier New"/>
              </a:rPr>
              <a:t>egend&gt;</a:t>
            </a:r>
            <a:r>
              <a:rPr lang="en">
                <a:solidFill>
                  <a:schemeClr val="dk1"/>
                </a:solidFill>
              </a:rPr>
              <a:t> is where you can put the title of the form or </a:t>
            </a:r>
            <a:r>
              <a:rPr b="1" lang="en">
                <a:solidFill>
                  <a:schemeClr val="dk1"/>
                </a:solidFill>
                <a:latin typeface="Courier New"/>
                <a:ea typeface="Courier New"/>
                <a:cs typeface="Courier New"/>
                <a:sym typeface="Courier New"/>
              </a:rPr>
              <a:t>&lt;fieldset&gt;</a:t>
            </a:r>
            <a:r>
              <a:rPr lang="en">
                <a:solidFill>
                  <a:schemeClr val="dk1"/>
                </a:solidFill>
              </a:rPr>
              <a:t>.</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6bfc8f54f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6bfc8f54f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73d09fd12d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73d09fd12d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6d34d134de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6d34d134d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298450" lvl="0" marL="457200" rtl="0" algn="l">
              <a:spcBef>
                <a:spcPts val="1000"/>
              </a:spcBef>
              <a:spcAft>
                <a:spcPts val="0"/>
              </a:spcAft>
              <a:buClr>
                <a:schemeClr val="dk1"/>
              </a:buClr>
              <a:buSzPts val="1100"/>
              <a:buChar char="●"/>
            </a:pPr>
            <a:r>
              <a:rPr lang="en">
                <a:solidFill>
                  <a:schemeClr val="dk1"/>
                </a:solidFill>
              </a:rPr>
              <a:t>The most common inputs, </a:t>
            </a:r>
            <a:r>
              <a:rPr b="1" lang="en">
                <a:solidFill>
                  <a:schemeClr val="dk1"/>
                </a:solidFill>
                <a:latin typeface="Courier New"/>
                <a:ea typeface="Courier New"/>
                <a:cs typeface="Courier New"/>
                <a:sym typeface="Courier New"/>
              </a:rPr>
              <a:t>text</a:t>
            </a:r>
            <a:r>
              <a:rPr b="1" lang="en">
                <a:solidFill>
                  <a:schemeClr val="dk1"/>
                </a:solidFill>
              </a:rPr>
              <a:t> </a:t>
            </a:r>
            <a:r>
              <a:rPr lang="en">
                <a:solidFill>
                  <a:schemeClr val="dk1"/>
                </a:solidFill>
              </a:rPr>
              <a:t>and </a:t>
            </a:r>
            <a:r>
              <a:rPr b="1" lang="en">
                <a:solidFill>
                  <a:schemeClr val="dk1"/>
                </a:solidFill>
                <a:latin typeface="Courier New"/>
                <a:ea typeface="Courier New"/>
                <a:cs typeface="Courier New"/>
                <a:sym typeface="Courier New"/>
              </a:rPr>
              <a:t>number</a:t>
            </a:r>
            <a:r>
              <a:rPr lang="en">
                <a:solidFill>
                  <a:schemeClr val="dk1"/>
                </a:solidFill>
              </a:rPr>
              <a:t>, are self-explanatory.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73d09fd12d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73d09fd12d_0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c8be5891d7_2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c8be5891d7_2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73d09fd12d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73d09fd12d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73d09fd12d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73d09fd12d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73d09fd12d_0_1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73d09fd12d_0_1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73d09fd12d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73d09fd12d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73d09fd12d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73d09fd12d_0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298450" lvl="0" marL="457200" rtl="0" algn="l">
              <a:spcBef>
                <a:spcPts val="1000"/>
              </a:spcBef>
              <a:spcAft>
                <a:spcPts val="0"/>
              </a:spcAft>
              <a:buClr>
                <a:schemeClr val="dk1"/>
              </a:buClr>
              <a:buSzPts val="1100"/>
              <a:buChar char="●"/>
            </a:pPr>
            <a:r>
              <a:rPr lang="en">
                <a:solidFill>
                  <a:schemeClr val="dk1"/>
                </a:solidFill>
              </a:rPr>
              <a:t>If you want to target a particular attribute in HTML, use the brackets. The attribute name is on the left, and the specific value we want to target is on the right. Note that this pseudo-selector could use any HTML attribute, not just </a:t>
            </a:r>
            <a:r>
              <a:rPr b="1" lang="en">
                <a:solidFill>
                  <a:schemeClr val="dk1"/>
                </a:solidFill>
                <a:latin typeface="Courier New"/>
                <a:ea typeface="Courier New"/>
                <a:cs typeface="Courier New"/>
                <a:sym typeface="Courier New"/>
              </a:rPr>
              <a:t>type</a:t>
            </a:r>
            <a:r>
              <a:rPr lang="en">
                <a:solidFill>
                  <a:schemeClr val="dk1"/>
                </a:solidFill>
              </a:rPr>
              <a:t>!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73d09fd12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73d09fd12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Ask</a:t>
            </a:r>
            <a:r>
              <a:rPr lang="en">
                <a:solidFill>
                  <a:schemeClr val="dk1"/>
                </a:solidFill>
              </a:rPr>
              <a:t>: </a:t>
            </a:r>
            <a:r>
              <a:rPr lang="en">
                <a:solidFill>
                  <a:schemeClr val="dk1"/>
                </a:solidFill>
              </a:rPr>
              <a:t>Does this pseudo-selector remind you of anything we’ve seen before? </a:t>
            </a: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Answer</a:t>
            </a:r>
            <a:r>
              <a:rPr lang="en">
                <a:solidFill>
                  <a:schemeClr val="dk1"/>
                </a:solidFill>
              </a:rPr>
              <a:t>: This should remind students of </a:t>
            </a:r>
            <a:r>
              <a:rPr b="1" lang="en">
                <a:solidFill>
                  <a:schemeClr val="dk1"/>
                </a:solidFill>
                <a:latin typeface="Courier New"/>
                <a:ea typeface="Courier New"/>
                <a:cs typeface="Courier New"/>
                <a:sym typeface="Courier New"/>
              </a:rPr>
              <a:t>:hover</a:t>
            </a:r>
            <a:r>
              <a:rPr lang="en">
                <a:solidFill>
                  <a:schemeClr val="dk1"/>
                </a:solidFill>
              </a:rPr>
              <a:t> from the animations lesson. A good point to remind them of is that, </a:t>
            </a:r>
            <a:r>
              <a:rPr lang="en">
                <a:solidFill>
                  <a:schemeClr val="dk1"/>
                </a:solidFill>
              </a:rPr>
              <a:t>in web development,</a:t>
            </a:r>
            <a:r>
              <a:rPr lang="en">
                <a:solidFill>
                  <a:schemeClr val="dk1"/>
                </a:solidFill>
              </a:rPr>
              <a:t> </a:t>
            </a:r>
            <a:r>
              <a:rPr b="1" lang="en">
                <a:solidFill>
                  <a:schemeClr val="dk1"/>
                </a:solidFill>
              </a:rPr>
              <a:t>patterns</a:t>
            </a:r>
            <a:r>
              <a:rPr lang="en">
                <a:solidFill>
                  <a:schemeClr val="dk1"/>
                </a:solidFill>
              </a:rPr>
              <a:t> are more useful than memorizing individual details.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7668a98c96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7668a98c96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6d34d134de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6d34d134de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Have groups demonstrate their work after the exercise to share what they learned from their specific example.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100cecbc11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100cecbc11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Walk through the steps in the following slides in this CodePen, showing the process of stopping the form submission from firing, reading the information from the first field or two, and then appending an error message/clearing previous error messages.</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100cecbc11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100cecbc11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7be76576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7be76576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100cecbc118_0_5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298450" lvl="0" marL="457200" rtl="0" algn="l">
              <a:spcBef>
                <a:spcPts val="900"/>
              </a:spcBef>
              <a:spcAft>
                <a:spcPts val="0"/>
              </a:spcAft>
              <a:buClr>
                <a:schemeClr val="dk1"/>
              </a:buClr>
              <a:buSzPts val="1100"/>
              <a:buChar char="●"/>
            </a:pPr>
            <a:r>
              <a:t/>
            </a:r>
            <a:endParaRPr b="1" sz="1100">
              <a:solidFill>
                <a:schemeClr val="dk1"/>
              </a:solidFill>
            </a:endParaRPr>
          </a:p>
        </p:txBody>
      </p:sp>
      <p:sp>
        <p:nvSpPr>
          <p:cNvPr id="825" name="Google Shape;825;g100cecbc118_0_50:notes"/>
          <p:cNvSpPr/>
          <p:nvPr>
            <p:ph idx="2" type="sldImg"/>
          </p:nvPr>
        </p:nvSpPr>
        <p:spPr>
          <a:xfrm>
            <a:off x="1146969" y="685800"/>
            <a:ext cx="4564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100cecbc11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100cecbc11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Walk through the steps in the following slides in this CodePen, showing the process of stopping the form submission from firing, reading the information from the first field or two, and then appending an error message/clearing previous error messages.</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7be7657638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7be7657638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73d09fd12d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73d09fd12d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Walk through the steps in the following slides in this CodePen, showing the process of stopping the form submission from firing, reading the information from the first field or two, and then appending an error message/clearing previous error messages.</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757dc60e05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757dc60e05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757dc60e05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757dc60e05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br>
              <a:rPr lang="en"/>
            </a:br>
            <a:endParaRPr/>
          </a:p>
          <a:p>
            <a:pPr indent="-298450" lvl="0" marL="457200" rtl="0" algn="l">
              <a:spcBef>
                <a:spcPts val="0"/>
              </a:spcBef>
              <a:spcAft>
                <a:spcPts val="0"/>
              </a:spcAft>
              <a:buSzPts val="1100"/>
              <a:buChar char="●"/>
            </a:pPr>
            <a:r>
              <a:rPr lang="en"/>
              <a:t>If you haven’t yet explained the </a:t>
            </a:r>
            <a:r>
              <a:rPr b="1" lang="en">
                <a:latin typeface="Courier New"/>
                <a:ea typeface="Courier New"/>
                <a:cs typeface="Courier New"/>
                <a:sym typeface="Courier New"/>
              </a:rPr>
              <a:t>event</a:t>
            </a:r>
            <a:r>
              <a:rPr lang="en"/>
              <a:t> object in event listeners, now is the time. Properties like </a:t>
            </a:r>
            <a:r>
              <a:rPr b="1" lang="en">
                <a:latin typeface="Courier New"/>
                <a:ea typeface="Courier New"/>
                <a:cs typeface="Courier New"/>
                <a:sym typeface="Courier New"/>
              </a:rPr>
              <a:t>e.currentTarget</a:t>
            </a:r>
            <a:r>
              <a:rPr lang="en"/>
              <a:t> and </a:t>
            </a:r>
            <a:r>
              <a:rPr b="1" lang="en">
                <a:latin typeface="Courier New"/>
                <a:ea typeface="Courier New"/>
                <a:cs typeface="Courier New"/>
                <a:sym typeface="Courier New"/>
              </a:rPr>
              <a:t>e.currentTarget.value</a:t>
            </a:r>
            <a:r>
              <a:rPr lang="en"/>
              <a:t> will be particularly useful in the context of forms.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757dc60e05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757dc60e05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757dc60e05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757dc60e05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6bfc8f54f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6bfc8f54f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b="1" lang="en"/>
              <a:t>Note: </a:t>
            </a:r>
            <a:r>
              <a:rPr lang="en"/>
              <a:t>There are many ways and validations students could choose to use here.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757dc60e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757dc60e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8342f9b9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8342f9b9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8342f9b94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8342f9b94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7668a98c96_0_36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DURATION</a:t>
            </a:r>
            <a:r>
              <a:rPr lang="en" sz="1100">
                <a:solidFill>
                  <a:schemeClr val="dk1"/>
                </a:solidFill>
              </a:rPr>
              <a:t>: 1 minute</a:t>
            </a:r>
            <a:endParaRPr sz="1100">
              <a:solidFill>
                <a:schemeClr val="dk1"/>
              </a:solidFill>
            </a:endParaRPr>
          </a:p>
          <a:p>
            <a:pPr indent="0" lvl="0" marL="0" rtl="0" algn="l">
              <a:spcBef>
                <a:spcPts val="900"/>
              </a:spcBef>
              <a:spcAft>
                <a:spcPts val="0"/>
              </a:spcAft>
              <a:buClr>
                <a:schemeClr val="dk1"/>
              </a:buClr>
              <a:buSzPts val="1100"/>
              <a:buFont typeface="Arial"/>
              <a:buNone/>
            </a:pPr>
            <a:r>
              <a:rPr b="1" lang="en" sz="1100">
                <a:solidFill>
                  <a:schemeClr val="dk1"/>
                </a:solidFill>
              </a:rPr>
              <a:t>TEACHING TIPS:</a:t>
            </a:r>
            <a:endParaRPr sz="1100">
              <a:solidFill>
                <a:schemeClr val="dk1"/>
              </a:solidFill>
            </a:endParaRPr>
          </a:p>
          <a:p>
            <a:pPr indent="-298450" lvl="0" marL="457200" rtl="0" algn="l">
              <a:spcBef>
                <a:spcPts val="900"/>
              </a:spcBef>
              <a:spcAft>
                <a:spcPts val="0"/>
              </a:spcAft>
              <a:buClr>
                <a:schemeClr val="dk1"/>
              </a:buClr>
              <a:buSzPts val="1100"/>
              <a:buChar char="●"/>
            </a:pPr>
            <a:r>
              <a:rPr lang="en" sz="1100">
                <a:solidFill>
                  <a:schemeClr val="dk1"/>
                </a:solidFill>
              </a:rPr>
              <a:t>Learning objectives help frame the lesson and give students an idea of what to expect and focus on.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b="1" sz="1100">
              <a:solidFill>
                <a:schemeClr val="dk1"/>
              </a:solidFill>
            </a:endParaRPr>
          </a:p>
        </p:txBody>
      </p:sp>
      <p:sp>
        <p:nvSpPr>
          <p:cNvPr id="609" name="Google Shape;609;g7668a98c96_0_366:notes"/>
          <p:cNvSpPr/>
          <p:nvPr>
            <p:ph idx="2" type="sldImg"/>
          </p:nvPr>
        </p:nvSpPr>
        <p:spPr>
          <a:xfrm>
            <a:off x="1146969" y="685800"/>
            <a:ext cx="4564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73d09fd12d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73d09fd12d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So far, we’ve looked at interaction from users with a limited amount of possibilities. Either they click something or they don’t. Forms let users perform more complex interactions, allowing them to put in their own data.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6bfc8f54f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6bfc8f54f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73d09fd12d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73d09fd12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298450" lvl="0" marL="457200" rtl="0" algn="l">
              <a:spcBef>
                <a:spcPts val="1000"/>
              </a:spcBef>
              <a:spcAft>
                <a:spcPts val="0"/>
              </a:spcAft>
              <a:buClr>
                <a:schemeClr val="dk1"/>
              </a:buClr>
              <a:buSzPts val="1100"/>
              <a:buChar char="●"/>
            </a:pPr>
            <a:r>
              <a:rPr lang="en">
                <a:solidFill>
                  <a:schemeClr val="dk1"/>
                </a:solidFill>
              </a:rPr>
              <a:t>We’ll look at the API/submissions process in more depth in the next lesson. For now, think of form submissions as the phone calls of the internet.</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6.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 Id="rId3" Type="http://schemas.openxmlformats.org/officeDocument/2006/relationships/image" Target="../media/image19.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 Id="rId3" Type="http://schemas.openxmlformats.org/officeDocument/2006/relationships/image" Target="../media/image20.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image" Target="../media/image2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 Id="rId3" Type="http://schemas.openxmlformats.org/officeDocument/2006/relationships/image" Target="../media/image25.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 Id="rId3" Type="http://schemas.openxmlformats.org/officeDocument/2006/relationships/image" Target="../media/image25.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 Id="rId3" Type="http://schemas.openxmlformats.org/officeDocument/2006/relationships/image" Target="../media/image25.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 Id="rId3" Type="http://schemas.openxmlformats.org/officeDocument/2006/relationships/image" Target="../media/image31.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 Id="rId3" Type="http://schemas.openxmlformats.org/officeDocument/2006/relationships/image" Target="../media/image31.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 Id="rId3" Type="http://schemas.openxmlformats.org/officeDocument/2006/relationships/image" Target="../media/image2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6" name="Google Shape;16;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89" name="Shape 89"/>
        <p:cNvGrpSpPr/>
        <p:nvPr/>
      </p:nvGrpSpPr>
      <p:grpSpPr>
        <a:xfrm>
          <a:off x="0" y="0"/>
          <a:ext cx="0" cy="0"/>
          <a:chOff x="0" y="0"/>
          <a:chExt cx="0" cy="0"/>
        </a:xfrm>
      </p:grpSpPr>
      <p:sp>
        <p:nvSpPr>
          <p:cNvPr id="90" name="Google Shape;90;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2"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4" name="Google Shape;94;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5" name="Google Shape;95;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7" name="Google Shape;97;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8" name="Google Shape;98;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99" name="Google Shape;99;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0" name="Shape 100"/>
        <p:cNvGrpSpPr/>
        <p:nvPr/>
      </p:nvGrpSpPr>
      <p:grpSpPr>
        <a:xfrm>
          <a:off x="0" y="0"/>
          <a:ext cx="0" cy="0"/>
          <a:chOff x="0" y="0"/>
          <a:chExt cx="0" cy="0"/>
        </a:xfrm>
      </p:grpSpPr>
      <p:sp>
        <p:nvSpPr>
          <p:cNvPr id="101" name="Google Shape;101;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2" name="Google Shape;102;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3" name="Google Shape;103;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6" name="Google Shape;106;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7"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09" name="Google Shape;109;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0" name="Google Shape;110;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1" name="Google Shape;111;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2"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6" name="Google Shape;116;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7" name="Google Shape;117;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8" name="Google Shape;118;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19" name="Google Shape;119;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0"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4" name="Google Shape;124;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5" name="Google Shape;125;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6" name="Google Shape;126;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8"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1" name="Google Shape;131;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2" name="Google Shape;132;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8" name="Google Shape;138;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39"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3" name="Google Shape;143;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4" name="Google Shape;144;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6" name="Google Shape;146;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7" name="Google Shape;147;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8"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2" name="Google Shape;152;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7" name="Google Shape;157;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8"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2" name="Google Shape;162;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5" name="Google Shape;165;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8"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6"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8" name="Google Shape;168;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69" name="Google Shape;169;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5" name="Google Shape;175;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6"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8" name="Google Shape;178;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9" name="Google Shape;179;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3" name="Google Shape;183;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4"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7" name="Google Shape;187;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3" name="Google Shape;193;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4"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7" name="Google Shape;197;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1" name="Google Shape;201;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 Timer">
  <p:cSld name="TITLE_AND_BODY_1_2_2_2_1_1_1_1_2">
    <p:spTree>
      <p:nvGrpSpPr>
        <p:cNvPr id="202"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5" name="Google Shape;205;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6" name="Google Shape;206;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0" name="Google Shape;210;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p:nvPr>
            <p:ph idx="4"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_1">
    <p:spTree>
      <p:nvGrpSpPr>
        <p:cNvPr id="213"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16" name="Google Shape;216;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1" name="Google Shape;221;p26"/>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 Timer">
  <p:cSld name="BLANK_2">
    <p:spTree>
      <p:nvGrpSpPr>
        <p:cNvPr id="222"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25" name="Google Shape;225;p2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27" name="Google Shape;227;p2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8" name="Google Shape;228;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_2">
    <p:spTree>
      <p:nvGrpSpPr>
        <p:cNvPr id="232"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35" name="Google Shape;235;p2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37" name="Google Shape;237;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8" name="Google Shape;238;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40" name="Shape 240"/>
        <p:cNvGrpSpPr/>
        <p:nvPr/>
      </p:nvGrpSpPr>
      <p:grpSpPr>
        <a:xfrm>
          <a:off x="0" y="0"/>
          <a:ext cx="0" cy="0"/>
          <a:chOff x="0" y="0"/>
          <a:chExt cx="0" cy="0"/>
        </a:xfrm>
      </p:grpSpPr>
      <p:sp>
        <p:nvSpPr>
          <p:cNvPr id="241" name="Google Shape;241;p29"/>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44" name="Google Shape;244;p2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45" name="Google Shape;245;p29"/>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46" name="Google Shape;246;p2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47" name="Google Shape;247;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48"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51" name="Google Shape;251;p30"/>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52" name="Google Shape;252;p30"/>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53" name="Google Shape;253;p3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4" name="Google Shape;254;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5" name="Google Shape;45;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8" name="Google Shape;48;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49" name="Google Shape;49;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55"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58" name="Google Shape;258;p31"/>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59" name="Google Shape;259;p31"/>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60" name="Google Shape;260;p31"/>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61" name="Google Shape;261;p31"/>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62" name="Google Shape;262;p31"/>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63" name="Google Shape;263;p31"/>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64" name="Google Shape;264;p31"/>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65" name="Google Shape;265;p3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66"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69" name="Google Shape;269;p32"/>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70" name="Google Shape;270;p3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info ">
  <p:cSld name="CUSTOM_12_1">
    <p:spTree>
      <p:nvGrpSpPr>
        <p:cNvPr id="272"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75" name="Google Shape;275;p33"/>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276" name="Google Shape;276;p33"/>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7" name="Google Shape;277;p33"/>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78" name="Google Shape;278;p33"/>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79" name="Google Shape;279;p33"/>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80" name="Google Shape;280;p33"/>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1" name="Google Shape;281;p3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Computer Exercise">
  <p:cSld name="TITLE_AND_BODY_1_2_2_2_1_1_1">
    <p:spTree>
      <p:nvGrpSpPr>
        <p:cNvPr id="282"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85" name="Google Shape;285;p3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6" name="Google Shape;286;p3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88" name="Google Shape;288;p34"/>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p:nvPr>
            <p:ph idx="4"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299" name="Shape 299"/>
        <p:cNvGrpSpPr/>
        <p:nvPr/>
      </p:nvGrpSpPr>
      <p:grpSpPr>
        <a:xfrm>
          <a:off x="0" y="0"/>
          <a:ext cx="0" cy="0"/>
          <a:chOff x="0" y="0"/>
          <a:chExt cx="0" cy="0"/>
        </a:xfrm>
      </p:grpSpPr>
      <p:sp>
        <p:nvSpPr>
          <p:cNvPr id="300" name="Google Shape;300;p36"/>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01" name="Google Shape;301;p36"/>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6"/>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304" name="Google Shape;304;p36"/>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305" name="Google Shape;305;p3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306" name="Shape 306"/>
        <p:cNvGrpSpPr/>
        <p:nvPr/>
      </p:nvGrpSpPr>
      <p:grpSpPr>
        <a:xfrm>
          <a:off x="0" y="0"/>
          <a:ext cx="0" cy="0"/>
          <a:chOff x="0" y="0"/>
          <a:chExt cx="0" cy="0"/>
        </a:xfrm>
      </p:grpSpPr>
      <p:sp>
        <p:nvSpPr>
          <p:cNvPr id="307" name="Google Shape;307;p37"/>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7"/>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309" name="Google Shape;309;p37"/>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310" name="Google Shape;310;p37"/>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311" name="Google Shape;311;p37"/>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312" name="Google Shape;312;p37"/>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313" name="Google Shape;313;p37"/>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314" name="Google Shape;314;p37"/>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315" name="Google Shape;315;p37"/>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316" name="Google Shape;316;p37"/>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317" name="Google Shape;317;p37"/>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18" name="Google Shape;318;p37"/>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9" name="Google Shape;319;p37"/>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0" name="Google Shape;320;p37"/>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21" name="Google Shape;321;p37"/>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22" name="Google Shape;322;p37"/>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23" name="Google Shape;323;p37"/>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24" name="Google Shape;324;p37"/>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25" name="Google Shape;325;p37"/>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7"/>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27" name="Google Shape;327;p37"/>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328" name="Google Shape;328;p37"/>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329" name="Shape 329"/>
        <p:cNvGrpSpPr/>
        <p:nvPr/>
      </p:nvGrpSpPr>
      <p:grpSpPr>
        <a:xfrm>
          <a:off x="0" y="0"/>
          <a:ext cx="0" cy="0"/>
          <a:chOff x="0" y="0"/>
          <a:chExt cx="0" cy="0"/>
        </a:xfrm>
      </p:grpSpPr>
      <p:sp>
        <p:nvSpPr>
          <p:cNvPr id="330" name="Google Shape;330;p38"/>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8"/>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332" name="Google Shape;332;p38"/>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333" name="Google Shape;333;p38"/>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334" name="Google Shape;334;p38"/>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8"/>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336" name="Google Shape;336;p38"/>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337" name="Google Shape;337;p38"/>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338" name="Google Shape;338;p38"/>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339" name="Shape 339"/>
        <p:cNvGrpSpPr/>
        <p:nvPr/>
      </p:nvGrpSpPr>
      <p:grpSpPr>
        <a:xfrm>
          <a:off x="0" y="0"/>
          <a:ext cx="0" cy="0"/>
          <a:chOff x="0" y="0"/>
          <a:chExt cx="0" cy="0"/>
        </a:xfrm>
      </p:grpSpPr>
      <p:sp>
        <p:nvSpPr>
          <p:cNvPr id="340" name="Google Shape;340;p39"/>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9"/>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342" name="Google Shape;342;p39"/>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343" name="Google Shape;343;p39"/>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344" name="Google Shape;344;p39"/>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9"/>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346" name="Google Shape;346;p39"/>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347" name="Google Shape;347;p39"/>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348" name="Google Shape;348;p39"/>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349" name="Shape 349"/>
        <p:cNvGrpSpPr/>
        <p:nvPr/>
      </p:nvGrpSpPr>
      <p:grpSpPr>
        <a:xfrm>
          <a:off x="0" y="0"/>
          <a:ext cx="0" cy="0"/>
          <a:chOff x="0" y="0"/>
          <a:chExt cx="0" cy="0"/>
        </a:xfrm>
      </p:grpSpPr>
      <p:sp>
        <p:nvSpPr>
          <p:cNvPr id="350" name="Google Shape;350;p40"/>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40"/>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352" name="Google Shape;352;p40"/>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353" name="Google Shape;353;p40"/>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354" name="Google Shape;354;p40"/>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355" name="Google Shape;355;p40"/>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356" name="Shape 356"/>
        <p:cNvGrpSpPr/>
        <p:nvPr/>
      </p:nvGrpSpPr>
      <p:grpSpPr>
        <a:xfrm>
          <a:off x="0" y="0"/>
          <a:ext cx="0" cy="0"/>
          <a:chOff x="0" y="0"/>
          <a:chExt cx="0" cy="0"/>
        </a:xfrm>
      </p:grpSpPr>
      <p:sp>
        <p:nvSpPr>
          <p:cNvPr id="357" name="Google Shape;357;p41"/>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8" name="Google Shape;358;p41"/>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5" name="Google Shape;55;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8" name="Google Shape;58;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9" name="Google Shape;59;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359" name="Shape 359"/>
        <p:cNvGrpSpPr/>
        <p:nvPr/>
      </p:nvGrpSpPr>
      <p:grpSpPr>
        <a:xfrm>
          <a:off x="0" y="0"/>
          <a:ext cx="0" cy="0"/>
          <a:chOff x="0" y="0"/>
          <a:chExt cx="0" cy="0"/>
        </a:xfrm>
      </p:grpSpPr>
      <p:sp>
        <p:nvSpPr>
          <p:cNvPr id="360" name="Google Shape;360;p4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361" name="Google Shape;361;p42"/>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362" name="Google Shape;362;p4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363" name="Google Shape;363;p4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364" name="Google Shape;364;p4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365" name="Shape 365"/>
        <p:cNvGrpSpPr/>
        <p:nvPr/>
      </p:nvGrpSpPr>
      <p:grpSpPr>
        <a:xfrm>
          <a:off x="0" y="0"/>
          <a:ext cx="0" cy="0"/>
          <a:chOff x="0" y="0"/>
          <a:chExt cx="0" cy="0"/>
        </a:xfrm>
      </p:grpSpPr>
      <p:sp>
        <p:nvSpPr>
          <p:cNvPr id="366" name="Google Shape;366;p4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367" name="Google Shape;367;p43"/>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368" name="Google Shape;368;p4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369" name="Google Shape;369;p4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370" name="Shape 370"/>
        <p:cNvGrpSpPr/>
        <p:nvPr/>
      </p:nvGrpSpPr>
      <p:grpSpPr>
        <a:xfrm>
          <a:off x="0" y="0"/>
          <a:ext cx="0" cy="0"/>
          <a:chOff x="0" y="0"/>
          <a:chExt cx="0" cy="0"/>
        </a:xfrm>
      </p:grpSpPr>
      <p:sp>
        <p:nvSpPr>
          <p:cNvPr id="371" name="Google Shape;371;p44"/>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372" name="Google Shape;372;p44"/>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2400"/>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p:txBody>
      </p:sp>
      <p:sp>
        <p:nvSpPr>
          <p:cNvPr id="373" name="Google Shape;373;p44"/>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374" name="Google Shape;374;p4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375" name="Google Shape;375;p4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76" name="Google Shape;376;p44"/>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377" name="Shape 377"/>
        <p:cNvGrpSpPr/>
        <p:nvPr/>
      </p:nvGrpSpPr>
      <p:grpSpPr>
        <a:xfrm>
          <a:off x="0" y="0"/>
          <a:ext cx="0" cy="0"/>
          <a:chOff x="0" y="0"/>
          <a:chExt cx="0" cy="0"/>
        </a:xfrm>
      </p:grpSpPr>
      <p:sp>
        <p:nvSpPr>
          <p:cNvPr id="378" name="Google Shape;378;p4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79" name="Google Shape;379;p4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380" name="Shape 380"/>
        <p:cNvGrpSpPr/>
        <p:nvPr/>
      </p:nvGrpSpPr>
      <p:grpSpPr>
        <a:xfrm>
          <a:off x="0" y="0"/>
          <a:ext cx="0" cy="0"/>
          <a:chOff x="0" y="0"/>
          <a:chExt cx="0" cy="0"/>
        </a:xfrm>
      </p:grpSpPr>
      <p:cxnSp>
        <p:nvCxnSpPr>
          <p:cNvPr id="381" name="Google Shape;381;p46"/>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382" name="Google Shape;382;p46"/>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383" name="Google Shape;383;p46"/>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384" name="Google Shape;384;p46"/>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385" name="Google Shape;385;p46"/>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386" name="Google Shape;386;p4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387" name="Google Shape;387;p4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388" name="Shape 388"/>
        <p:cNvGrpSpPr/>
        <p:nvPr/>
      </p:nvGrpSpPr>
      <p:grpSpPr>
        <a:xfrm>
          <a:off x="0" y="0"/>
          <a:ext cx="0" cy="0"/>
          <a:chOff x="0" y="0"/>
          <a:chExt cx="0" cy="0"/>
        </a:xfrm>
      </p:grpSpPr>
      <p:sp>
        <p:nvSpPr>
          <p:cNvPr id="389" name="Google Shape;389;p47"/>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90" name="Google Shape;390;p47"/>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391" name="Google Shape;391;p4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392" name="Google Shape;392;p47"/>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393" name="Google Shape;393;p47"/>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394" name="Google Shape;394;p47"/>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395" name="Shape 395"/>
        <p:cNvGrpSpPr/>
        <p:nvPr/>
      </p:nvGrpSpPr>
      <p:grpSpPr>
        <a:xfrm>
          <a:off x="0" y="0"/>
          <a:ext cx="0" cy="0"/>
          <a:chOff x="0" y="0"/>
          <a:chExt cx="0" cy="0"/>
        </a:xfrm>
      </p:grpSpPr>
      <p:cxnSp>
        <p:nvCxnSpPr>
          <p:cNvPr id="396" name="Google Shape;396;p48"/>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397" name="Google Shape;397;p48"/>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398" name="Google Shape;398;p4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399" name="Google Shape;399;p4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400" name="Shape 400"/>
        <p:cNvGrpSpPr/>
        <p:nvPr/>
      </p:nvGrpSpPr>
      <p:grpSpPr>
        <a:xfrm>
          <a:off x="0" y="0"/>
          <a:ext cx="0" cy="0"/>
          <a:chOff x="0" y="0"/>
          <a:chExt cx="0" cy="0"/>
        </a:xfrm>
      </p:grpSpPr>
      <p:sp>
        <p:nvSpPr>
          <p:cNvPr id="401" name="Google Shape;401;p49"/>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9"/>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04" name="Google Shape;404;p4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405" name="Google Shape;405;p49"/>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406" name="Google Shape;406;p4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407" name="Google Shape;407;p49"/>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408" name="Shape 408"/>
        <p:cNvGrpSpPr/>
        <p:nvPr/>
      </p:nvGrpSpPr>
      <p:grpSpPr>
        <a:xfrm>
          <a:off x="0" y="0"/>
          <a:ext cx="0" cy="0"/>
          <a:chOff x="0" y="0"/>
          <a:chExt cx="0" cy="0"/>
        </a:xfrm>
      </p:grpSpPr>
      <p:sp>
        <p:nvSpPr>
          <p:cNvPr id="409" name="Google Shape;409;p50"/>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0"/>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12" name="Google Shape;412;p5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413" name="Google Shape;413;p50"/>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414" name="Google Shape;414;p5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15" name="Google Shape;415;p50"/>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416" name="Shape 416"/>
        <p:cNvGrpSpPr/>
        <p:nvPr/>
      </p:nvGrpSpPr>
      <p:grpSpPr>
        <a:xfrm>
          <a:off x="0" y="0"/>
          <a:ext cx="0" cy="0"/>
          <a:chOff x="0" y="0"/>
          <a:chExt cx="0" cy="0"/>
        </a:xfrm>
      </p:grpSpPr>
      <p:sp>
        <p:nvSpPr>
          <p:cNvPr id="417" name="Google Shape;417;p51"/>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1"/>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419" name="Google Shape;419;p5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20" name="Google Shape;420;p51"/>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421" name="Google Shape;421;p51"/>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422" name="Google Shape;422;p51"/>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423" name="Google Shape;423;p5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424" name="Google Shape;424;p5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425" name="Google Shape;425;p5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26" name="Google Shape;426;p51"/>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4" name="Google Shape;64;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5" name="Google Shape;65;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6" name="Google Shape;66;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7" name="Google Shape;67;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427" name="Shape 427"/>
        <p:cNvGrpSpPr/>
        <p:nvPr/>
      </p:nvGrpSpPr>
      <p:grpSpPr>
        <a:xfrm>
          <a:off x="0" y="0"/>
          <a:ext cx="0" cy="0"/>
          <a:chOff x="0" y="0"/>
          <a:chExt cx="0" cy="0"/>
        </a:xfrm>
      </p:grpSpPr>
      <p:sp>
        <p:nvSpPr>
          <p:cNvPr id="428" name="Google Shape;428;p52"/>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9" name="Google Shape;429;p52"/>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430" name="Google Shape;430;p52"/>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431" name="Google Shape;431;p5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32" name="Google Shape;432;p52"/>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433" name="Google Shape;433;p52"/>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434" name="Google Shape;434;p5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35" name="Google Shape;435;p52"/>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436" name="Shape 436"/>
        <p:cNvGrpSpPr/>
        <p:nvPr/>
      </p:nvGrpSpPr>
      <p:grpSpPr>
        <a:xfrm>
          <a:off x="0" y="0"/>
          <a:ext cx="0" cy="0"/>
          <a:chOff x="0" y="0"/>
          <a:chExt cx="0" cy="0"/>
        </a:xfrm>
      </p:grpSpPr>
      <p:sp>
        <p:nvSpPr>
          <p:cNvPr id="437" name="Google Shape;437;p53"/>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439" name="Google Shape;439;p5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440" name="Google Shape;440;p5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441" name="Google Shape;441;p53"/>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442" name="Google Shape;442;p5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443" name="Google Shape;443;p5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444" name="Google Shape;444;p5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45" name="Google Shape;445;p5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446" name="Shape 446"/>
        <p:cNvGrpSpPr/>
        <p:nvPr/>
      </p:nvGrpSpPr>
      <p:grpSpPr>
        <a:xfrm>
          <a:off x="0" y="0"/>
          <a:ext cx="0" cy="0"/>
          <a:chOff x="0" y="0"/>
          <a:chExt cx="0" cy="0"/>
        </a:xfrm>
      </p:grpSpPr>
      <p:sp>
        <p:nvSpPr>
          <p:cNvPr id="447" name="Google Shape;447;p54"/>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449" name="Google Shape;449;p5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450" name="Google Shape;450;p5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451" name="Google Shape;451;p54"/>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452" name="Google Shape;452;p5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53" name="Google Shape;453;p5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454" name="Shape 454"/>
        <p:cNvGrpSpPr/>
        <p:nvPr/>
      </p:nvGrpSpPr>
      <p:grpSpPr>
        <a:xfrm>
          <a:off x="0" y="0"/>
          <a:ext cx="0" cy="0"/>
          <a:chOff x="0" y="0"/>
          <a:chExt cx="0" cy="0"/>
        </a:xfrm>
      </p:grpSpPr>
      <p:sp>
        <p:nvSpPr>
          <p:cNvPr id="455" name="Google Shape;455;p55"/>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57" name="Google Shape;457;p55"/>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458" name="Google Shape;458;p55"/>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459" name="Google Shape;459;p55"/>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460" name="Google Shape;460;p55"/>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461" name="Google Shape;461;p5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462" name="Google Shape;462;p55"/>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63" name="Google Shape;463;p5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464" name="Shape 464"/>
        <p:cNvGrpSpPr/>
        <p:nvPr/>
      </p:nvGrpSpPr>
      <p:grpSpPr>
        <a:xfrm>
          <a:off x="0" y="0"/>
          <a:ext cx="0" cy="0"/>
          <a:chOff x="0" y="0"/>
          <a:chExt cx="0" cy="0"/>
        </a:xfrm>
      </p:grpSpPr>
      <p:sp>
        <p:nvSpPr>
          <p:cNvPr id="465" name="Google Shape;465;p56"/>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67" name="Google Shape;467;p56"/>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468" name="Google Shape;468;p56"/>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469" name="Google Shape;469;p56"/>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470" name="Google Shape;470;p5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71" name="Google Shape;471;p5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472" name="Shape 472"/>
        <p:cNvGrpSpPr/>
        <p:nvPr/>
      </p:nvGrpSpPr>
      <p:grpSpPr>
        <a:xfrm>
          <a:off x="0" y="0"/>
          <a:ext cx="0" cy="0"/>
          <a:chOff x="0" y="0"/>
          <a:chExt cx="0" cy="0"/>
        </a:xfrm>
      </p:grpSpPr>
      <p:sp>
        <p:nvSpPr>
          <p:cNvPr id="473" name="Google Shape;473;p57"/>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75" name="Google Shape;475;p5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476" name="Google Shape;476;p5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477" name="Google Shape;477;p57"/>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478" name="Google Shape;478;p5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479" name="Google Shape;479;p5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480" name="Google Shape;480;p5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81" name="Google Shape;481;p5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482" name="Shape 482"/>
        <p:cNvGrpSpPr/>
        <p:nvPr/>
      </p:nvGrpSpPr>
      <p:grpSpPr>
        <a:xfrm>
          <a:off x="0" y="0"/>
          <a:ext cx="0" cy="0"/>
          <a:chOff x="0" y="0"/>
          <a:chExt cx="0" cy="0"/>
        </a:xfrm>
      </p:grpSpPr>
      <p:sp>
        <p:nvSpPr>
          <p:cNvPr id="483" name="Google Shape;483;p58"/>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85" name="Google Shape;485;p5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486" name="Google Shape;486;p5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487" name="Google Shape;487;p58"/>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488" name="Google Shape;488;p5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89" name="Google Shape;489;p5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 Timer">
  <p:cSld name="TITLE_AND_BODY_1_2_2_2_1_1_1_1_2">
    <p:spTree>
      <p:nvGrpSpPr>
        <p:cNvPr id="490" name="Shape 490"/>
        <p:cNvGrpSpPr/>
        <p:nvPr/>
      </p:nvGrpSpPr>
      <p:grpSpPr>
        <a:xfrm>
          <a:off x="0" y="0"/>
          <a:ext cx="0" cy="0"/>
          <a:chOff x="0" y="0"/>
          <a:chExt cx="0" cy="0"/>
        </a:xfrm>
      </p:grpSpPr>
      <p:sp>
        <p:nvSpPr>
          <p:cNvPr id="491" name="Google Shape;491;p59"/>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9"/>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493" name="Google Shape;493;p5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94" name="Google Shape;494;p5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495" name="Google Shape;495;p5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496" name="Google Shape;496;p59"/>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497" name="Google Shape;497;p59"/>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98" name="Google Shape;498;p59"/>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99" name="Google Shape;499;p59"/>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500" name="Google Shape;500;p59"/>
          <p:cNvSpPr txBox="1"/>
          <p:nvPr>
            <p:ph idx="4"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_1">
    <p:spTree>
      <p:nvGrpSpPr>
        <p:cNvPr id="501" name="Shape 501"/>
        <p:cNvGrpSpPr/>
        <p:nvPr/>
      </p:nvGrpSpPr>
      <p:grpSpPr>
        <a:xfrm>
          <a:off x="0" y="0"/>
          <a:ext cx="0" cy="0"/>
          <a:chOff x="0" y="0"/>
          <a:chExt cx="0" cy="0"/>
        </a:xfrm>
      </p:grpSpPr>
      <p:sp>
        <p:nvSpPr>
          <p:cNvPr id="502" name="Google Shape;502;p60"/>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0"/>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504" name="Google Shape;504;p6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05" name="Google Shape;505;p6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506" name="Google Shape;506;p6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507" name="Google Shape;507;p60"/>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508" name="Google Shape;508;p6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509" name="Google Shape;509;p60"/>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510" name="Google Shape;510;p60"/>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511" name="Google Shape;511;p60"/>
          <p:cNvSpPr txBox="1"/>
          <p:nvPr>
            <p:ph idx="4"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 Timer">
  <p:cSld name="BLANK_2">
    <p:spTree>
      <p:nvGrpSpPr>
        <p:cNvPr id="512" name="Shape 512"/>
        <p:cNvGrpSpPr/>
        <p:nvPr/>
      </p:nvGrpSpPr>
      <p:grpSpPr>
        <a:xfrm>
          <a:off x="0" y="0"/>
          <a:ext cx="0" cy="0"/>
          <a:chOff x="0" y="0"/>
          <a:chExt cx="0" cy="0"/>
        </a:xfrm>
      </p:grpSpPr>
      <p:sp>
        <p:nvSpPr>
          <p:cNvPr id="513" name="Google Shape;513;p61"/>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1"/>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15" name="Google Shape;515;p61"/>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516" name="Google Shape;516;p6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17" name="Google Shape;517;p61"/>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518" name="Google Shape;518;p6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519" name="Google Shape;519;p61"/>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520" name="Google Shape;520;p61"/>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521" name="Google Shape;521;p61"/>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8"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_2">
    <p:spTree>
      <p:nvGrpSpPr>
        <p:cNvPr id="522" name="Shape 522"/>
        <p:cNvGrpSpPr/>
        <p:nvPr/>
      </p:nvGrpSpPr>
      <p:grpSpPr>
        <a:xfrm>
          <a:off x="0" y="0"/>
          <a:ext cx="0" cy="0"/>
          <a:chOff x="0" y="0"/>
          <a:chExt cx="0" cy="0"/>
        </a:xfrm>
      </p:grpSpPr>
      <p:sp>
        <p:nvSpPr>
          <p:cNvPr id="523" name="Google Shape;523;p62"/>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2"/>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25" name="Google Shape;525;p62"/>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526" name="Google Shape;526;p6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27" name="Google Shape;527;p6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528" name="Google Shape;528;p6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529" name="Google Shape;529;p62"/>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530" name="Shape 530"/>
        <p:cNvGrpSpPr/>
        <p:nvPr/>
      </p:nvGrpSpPr>
      <p:grpSpPr>
        <a:xfrm>
          <a:off x="0" y="0"/>
          <a:ext cx="0" cy="0"/>
          <a:chOff x="0" y="0"/>
          <a:chExt cx="0" cy="0"/>
        </a:xfrm>
      </p:grpSpPr>
      <p:sp>
        <p:nvSpPr>
          <p:cNvPr id="531" name="Google Shape;531;p63"/>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532" name="Google Shape;532;p63"/>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533" name="Google Shape;533;p63"/>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534" name="Google Shape;534;p63"/>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535" name="Google Shape;535;p63"/>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536" name="Google Shape;536;p6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537" name="Google Shape;537;p6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538" name="Shape 538"/>
        <p:cNvGrpSpPr/>
        <p:nvPr/>
      </p:nvGrpSpPr>
      <p:grpSpPr>
        <a:xfrm>
          <a:off x="0" y="0"/>
          <a:ext cx="0" cy="0"/>
          <a:chOff x="0" y="0"/>
          <a:chExt cx="0" cy="0"/>
        </a:xfrm>
      </p:grpSpPr>
      <p:sp>
        <p:nvSpPr>
          <p:cNvPr id="539" name="Google Shape;539;p64"/>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4"/>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541" name="Google Shape;541;p64"/>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542" name="Google Shape;542;p64"/>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43" name="Google Shape;543;p6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544" name="Google Shape;544;p6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545" name="Shape 545"/>
        <p:cNvGrpSpPr/>
        <p:nvPr/>
      </p:nvGrpSpPr>
      <p:grpSpPr>
        <a:xfrm>
          <a:off x="0" y="0"/>
          <a:ext cx="0" cy="0"/>
          <a:chOff x="0" y="0"/>
          <a:chExt cx="0" cy="0"/>
        </a:xfrm>
      </p:grpSpPr>
      <p:sp>
        <p:nvSpPr>
          <p:cNvPr id="546" name="Google Shape;546;p65"/>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547" name="Google Shape;547;p65"/>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548" name="Google Shape;548;p65"/>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549" name="Google Shape;549;p65"/>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550" name="Google Shape;550;p65"/>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551" name="Google Shape;551;p65"/>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552" name="Google Shape;552;p65"/>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53" name="Google Shape;553;p65"/>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54" name="Google Shape;554;p65"/>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555" name="Google Shape;555;p6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556" name="Shape 556"/>
        <p:cNvGrpSpPr/>
        <p:nvPr/>
      </p:nvGrpSpPr>
      <p:grpSpPr>
        <a:xfrm>
          <a:off x="0" y="0"/>
          <a:ext cx="0" cy="0"/>
          <a:chOff x="0" y="0"/>
          <a:chExt cx="0" cy="0"/>
        </a:xfrm>
      </p:grpSpPr>
      <p:sp>
        <p:nvSpPr>
          <p:cNvPr id="557" name="Google Shape;557;p66"/>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6"/>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559" name="Google Shape;559;p6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560" name="Google Shape;560;p6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561" name="Google Shape;561;p6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info ">
  <p:cSld name="CUSTOM_12_1">
    <p:spTree>
      <p:nvGrpSpPr>
        <p:cNvPr id="562" name="Shape 562"/>
        <p:cNvGrpSpPr/>
        <p:nvPr/>
      </p:nvGrpSpPr>
      <p:grpSpPr>
        <a:xfrm>
          <a:off x="0" y="0"/>
          <a:ext cx="0" cy="0"/>
          <a:chOff x="0" y="0"/>
          <a:chExt cx="0" cy="0"/>
        </a:xfrm>
      </p:grpSpPr>
      <p:sp>
        <p:nvSpPr>
          <p:cNvPr id="563" name="Google Shape;563;p67"/>
          <p:cNvSpPr/>
          <p:nvPr/>
        </p:nvSpPr>
        <p:spPr>
          <a:xfrm>
            <a:off x="5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564" name="Google Shape;564;p67"/>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565" name="Google Shape;565;p67"/>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566" name="Google Shape;566;p67"/>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67" name="Google Shape;567;p67"/>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568" name="Google Shape;568;p67"/>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569" name="Google Shape;569;p67"/>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70" name="Google Shape;570;p67"/>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71" name="Google Shape;571;p6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1" name="Shape 71"/>
        <p:cNvGrpSpPr/>
        <p:nvPr/>
      </p:nvGrpSpPr>
      <p:grpSpPr>
        <a:xfrm>
          <a:off x="0" y="0"/>
          <a:ext cx="0" cy="0"/>
          <a:chOff x="0" y="0"/>
          <a:chExt cx="0" cy="0"/>
        </a:xfrm>
      </p:grpSpPr>
      <p:sp>
        <p:nvSpPr>
          <p:cNvPr id="72" name="Google Shape;72;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3" name="Google Shape;73;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4" name="Google Shape;74;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5" name="Google Shape;75;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6" name="Google Shape;76;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7" name="Shape 77"/>
        <p:cNvGrpSpPr/>
        <p:nvPr/>
      </p:nvGrpSpPr>
      <p:grpSpPr>
        <a:xfrm>
          <a:off x="0" y="0"/>
          <a:ext cx="0" cy="0"/>
          <a:chOff x="0" y="0"/>
          <a:chExt cx="0" cy="0"/>
        </a:xfrm>
      </p:grpSpPr>
      <p:sp>
        <p:nvSpPr>
          <p:cNvPr id="78" name="Google Shape;78;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9" name="Google Shape;79;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0" name="Google Shape;80;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1" name="Google Shape;81;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2" name="Shape 82"/>
        <p:cNvGrpSpPr/>
        <p:nvPr/>
      </p:nvGrpSpPr>
      <p:grpSpPr>
        <a:xfrm>
          <a:off x="0" y="0"/>
          <a:ext cx="0" cy="0"/>
          <a:chOff x="0" y="0"/>
          <a:chExt cx="0" cy="0"/>
        </a:xfrm>
      </p:grpSpPr>
      <p:sp>
        <p:nvSpPr>
          <p:cNvPr id="83" name="Google Shape;83;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4" name="Google Shape;84;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2400"/>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p:txBody>
      </p:sp>
      <p:sp>
        <p:nvSpPr>
          <p:cNvPr id="85" name="Google Shape;85;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6" name="Google Shape;86;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7" name="Google Shape;87;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theme" Target="../theme/theme2.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2.xml"/><Relationship Id="rId22" Type="http://schemas.openxmlformats.org/officeDocument/2006/relationships/slideLayout" Target="../slideLayouts/slideLayout54.xml"/><Relationship Id="rId21" Type="http://schemas.openxmlformats.org/officeDocument/2006/relationships/slideLayout" Target="../slideLayouts/slideLayout53.xml"/><Relationship Id="rId24" Type="http://schemas.openxmlformats.org/officeDocument/2006/relationships/slideLayout" Target="../slideLayouts/slideLayout56.xml"/><Relationship Id="rId23" Type="http://schemas.openxmlformats.org/officeDocument/2006/relationships/slideLayout" Target="../slideLayouts/slideLayout55.xml"/><Relationship Id="rId1" Type="http://schemas.openxmlformats.org/officeDocument/2006/relationships/image" Target="../media/image22.png"/><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9" Type="http://schemas.openxmlformats.org/officeDocument/2006/relationships/slideLayout" Target="../slideLayouts/slideLayout41.xml"/><Relationship Id="rId26" Type="http://schemas.openxmlformats.org/officeDocument/2006/relationships/slideLayout" Target="../slideLayouts/slideLayout58.xml"/><Relationship Id="rId25" Type="http://schemas.openxmlformats.org/officeDocument/2006/relationships/slideLayout" Target="../slideLayouts/slideLayout57.xml"/><Relationship Id="rId28" Type="http://schemas.openxmlformats.org/officeDocument/2006/relationships/slideLayout" Target="../slideLayouts/slideLayout60.xml"/><Relationship Id="rId27" Type="http://schemas.openxmlformats.org/officeDocument/2006/relationships/slideLayout" Target="../slideLayouts/slideLayout59.xml"/><Relationship Id="rId5" Type="http://schemas.openxmlformats.org/officeDocument/2006/relationships/slideLayout" Target="../slideLayouts/slideLayout37.xml"/><Relationship Id="rId6" Type="http://schemas.openxmlformats.org/officeDocument/2006/relationships/slideLayout" Target="../slideLayouts/slideLayout38.xml"/><Relationship Id="rId29" Type="http://schemas.openxmlformats.org/officeDocument/2006/relationships/slideLayout" Target="../slideLayouts/slideLayout61.xml"/><Relationship Id="rId7" Type="http://schemas.openxmlformats.org/officeDocument/2006/relationships/slideLayout" Target="../slideLayouts/slideLayout39.xml"/><Relationship Id="rId8" Type="http://schemas.openxmlformats.org/officeDocument/2006/relationships/slideLayout" Target="../slideLayouts/slideLayout40.xml"/><Relationship Id="rId31" Type="http://schemas.openxmlformats.org/officeDocument/2006/relationships/slideLayout" Target="../slideLayouts/slideLayout63.xml"/><Relationship Id="rId30" Type="http://schemas.openxmlformats.org/officeDocument/2006/relationships/slideLayout" Target="../slideLayouts/slideLayout62.xml"/><Relationship Id="rId11" Type="http://schemas.openxmlformats.org/officeDocument/2006/relationships/slideLayout" Target="../slideLayouts/slideLayout43.xml"/><Relationship Id="rId33" Type="http://schemas.openxmlformats.org/officeDocument/2006/relationships/slideLayout" Target="../slideLayouts/slideLayout65.xml"/><Relationship Id="rId10" Type="http://schemas.openxmlformats.org/officeDocument/2006/relationships/slideLayout" Target="../slideLayouts/slideLayout42.xml"/><Relationship Id="rId32" Type="http://schemas.openxmlformats.org/officeDocument/2006/relationships/slideLayout" Target="../slideLayouts/slideLayout64.xml"/><Relationship Id="rId13" Type="http://schemas.openxmlformats.org/officeDocument/2006/relationships/slideLayout" Target="../slideLayouts/slideLayout45.xml"/><Relationship Id="rId12" Type="http://schemas.openxmlformats.org/officeDocument/2006/relationships/slideLayout" Target="../slideLayouts/slideLayout44.xml"/><Relationship Id="rId34" Type="http://schemas.openxmlformats.org/officeDocument/2006/relationships/theme" Target="../theme/theme1.xml"/><Relationship Id="rId15" Type="http://schemas.openxmlformats.org/officeDocument/2006/relationships/slideLayout" Target="../slideLayouts/slideLayout47.xml"/><Relationship Id="rId14" Type="http://schemas.openxmlformats.org/officeDocument/2006/relationships/slideLayout" Target="../slideLayouts/slideLayout46.xml"/><Relationship Id="rId17" Type="http://schemas.openxmlformats.org/officeDocument/2006/relationships/slideLayout" Target="../slideLayouts/slideLayout49.xml"/><Relationship Id="rId16" Type="http://schemas.openxmlformats.org/officeDocument/2006/relationships/slideLayout" Target="../slideLayouts/slideLayout48.xml"/><Relationship Id="rId19" Type="http://schemas.openxmlformats.org/officeDocument/2006/relationships/slideLayout" Target="../slideLayouts/slideLayout51.xml"/><Relationship Id="rId18"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93" name="Shape 293"/>
        <p:cNvGrpSpPr/>
        <p:nvPr/>
      </p:nvGrpSpPr>
      <p:grpSpPr>
        <a:xfrm>
          <a:off x="0" y="0"/>
          <a:ext cx="0" cy="0"/>
          <a:chOff x="0" y="0"/>
          <a:chExt cx="0" cy="0"/>
        </a:xfrm>
      </p:grpSpPr>
      <p:sp>
        <p:nvSpPr>
          <p:cNvPr id="294" name="Google Shape;294;p35"/>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295" name="Google Shape;295;p35"/>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296" name="Google Shape;296;p35"/>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297" name="Google Shape;297;p35"/>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298" name="Google Shape;298;p35"/>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 id="2147483708" r:id="rId29"/>
    <p:sldLayoutId id="2147483709" r:id="rId30"/>
    <p:sldLayoutId id="2147483710" r:id="rId31"/>
    <p:sldLayoutId id="2147483711" r:id="rId32"/>
    <p:sldLayoutId id="2147483712"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3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hyperlink" Target="https://developer.mozilla.org/en-US/docs/Web/HTML/Element/input" TargetMode="Externa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3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hyperlink" Target="http://ga.co/curriculum-feedbac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 Id="rId3"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 Id="rId3" Type="http://schemas.openxmlformats.org/officeDocument/2006/relationships/hyperlink" Target="https://drive.google.com/drive/folders/13zp3iDPROk1ZRfq6yOYxeKxnFxfFikeG?usp=sharin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codepen.io/collection/eef5502897c410604b774828a636aa7e" TargetMode="External"/><Relationship Id="rId4" Type="http://schemas.openxmlformats.org/officeDocument/2006/relationships/hyperlink" Target="https://codepen.io/collection/06e05fc2799d3670bd0b48f7d975de65" TargetMode="External"/><Relationship Id="rId5" Type="http://schemas.openxmlformats.org/officeDocument/2006/relationships/hyperlink" Target="https://codepen.io/collection/747662d866baaeb129508a451bd020d5" TargetMode="External"/><Relationship Id="rId6" Type="http://schemas.openxmlformats.org/officeDocument/2006/relationships/hyperlink" Target="https://codepen.io/collection/nZdPpY"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 Id="rId3" Type="http://schemas.openxmlformats.org/officeDocument/2006/relationships/hyperlink" Target="https://drive.google.com/drive/folders/15FkHZP8sQSNj09BqAKJNm9Ef_RzkhJwW?usp=shari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 Id="rId3" Type="http://schemas.openxmlformats.org/officeDocument/2006/relationships/hyperlink" Target="https://codepen.io/GAmarketing/pen/GRgvq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8.xml"/><Relationship Id="rId3" Type="http://schemas.openxmlformats.org/officeDocument/2006/relationships/hyperlink" Target="https://codepen.io/GAmarketing/pen/GRgvqO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hyperlink" Target="https://codepen.io/GAmarketing/pen/592d34e48473087e5444d4dad31af7d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3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8"/>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orms</a:t>
            </a:r>
            <a:endParaRPr/>
          </a:p>
        </p:txBody>
      </p:sp>
      <p:sp>
        <p:nvSpPr>
          <p:cNvPr id="577" name="Google Shape;577;p68"/>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77"/>
          <p:cNvSpPr/>
          <p:nvPr/>
        </p:nvSpPr>
        <p:spPr>
          <a:xfrm>
            <a:off x="572700" y="3735850"/>
            <a:ext cx="7878600" cy="7767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77"/>
          <p:cNvSpPr txBox="1"/>
          <p:nvPr/>
        </p:nvSpPr>
        <p:spPr>
          <a:xfrm>
            <a:off x="790950" y="3869200"/>
            <a:ext cx="7562100" cy="5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Clr>
                <a:schemeClr val="dk1"/>
              </a:buClr>
              <a:buSzPts val="1100"/>
              <a:buFont typeface="Arial"/>
              <a:buNone/>
            </a:pPr>
            <a:r>
              <a:rPr b="1" lang="en" sz="1600">
                <a:solidFill>
                  <a:schemeClr val="dk1"/>
                </a:solidFill>
                <a:latin typeface="Proxima Nova"/>
                <a:ea typeface="Proxima Nova"/>
                <a:cs typeface="Proxima Nova"/>
                <a:sym typeface="Proxima Nova"/>
              </a:rPr>
              <a:t>Forms have a lot of markup and are tedious to build.</a:t>
            </a:r>
            <a:endParaRPr b="1" sz="1600">
              <a:solidFill>
                <a:schemeClr val="dk1"/>
              </a:solidFill>
              <a:latin typeface="Proxima Nova"/>
              <a:ea typeface="Proxima Nova"/>
              <a:cs typeface="Proxima Nova"/>
              <a:sym typeface="Proxima Nova"/>
            </a:endParaRPr>
          </a:p>
        </p:txBody>
      </p:sp>
      <p:pic>
        <p:nvPicPr>
          <p:cNvPr id="650" name="Google Shape;650;p77"/>
          <p:cNvPicPr preferRelativeResize="0"/>
          <p:nvPr/>
        </p:nvPicPr>
        <p:blipFill>
          <a:blip r:embed="rId3">
            <a:alphaModFix/>
          </a:blip>
          <a:stretch>
            <a:fillRect/>
          </a:stretch>
        </p:blipFill>
        <p:spPr>
          <a:xfrm>
            <a:off x="334075" y="3880875"/>
            <a:ext cx="486662" cy="486662"/>
          </a:xfrm>
          <a:prstGeom prst="rect">
            <a:avLst/>
          </a:prstGeom>
          <a:noFill/>
          <a:ln>
            <a:noFill/>
          </a:ln>
        </p:spPr>
      </p:pic>
      <p:sp>
        <p:nvSpPr>
          <p:cNvPr id="651" name="Google Shape;651;p77"/>
          <p:cNvSpPr/>
          <p:nvPr/>
        </p:nvSpPr>
        <p:spPr>
          <a:xfrm>
            <a:off x="545200" y="947400"/>
            <a:ext cx="8013000" cy="13281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b="1" lang="en" sz="1800">
                <a:latin typeface="Inconsolata"/>
                <a:ea typeface="Inconsolata"/>
                <a:cs typeface="Inconsolata"/>
                <a:sym typeface="Inconsolata"/>
              </a:rPr>
              <a:t>&lt;form </a:t>
            </a:r>
            <a:r>
              <a:rPr b="1" lang="en" sz="1800">
                <a:solidFill>
                  <a:schemeClr val="dk1"/>
                </a:solidFill>
                <a:latin typeface="Inconsolata"/>
                <a:ea typeface="Inconsolata"/>
                <a:cs typeface="Inconsolata"/>
                <a:sym typeface="Inconsolata"/>
              </a:rPr>
              <a:t>action="/process.php" method="get"</a:t>
            </a:r>
            <a:r>
              <a:rPr b="1" lang="en" sz="1800">
                <a:latin typeface="Inconsolata"/>
                <a:ea typeface="Inconsolata"/>
                <a:cs typeface="Inconsolata"/>
                <a:sym typeface="Inconsolata"/>
              </a:rPr>
              <a:t>&gt;</a:t>
            </a:r>
            <a:endParaRPr b="1" sz="18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b="1" lang="en" sz="1800">
                <a:latin typeface="Inconsolata"/>
                <a:ea typeface="Inconsolata"/>
                <a:cs typeface="Inconsolata"/>
                <a:sym typeface="Inconsolata"/>
              </a:rPr>
              <a:t>  &lt;input type="text"&gt;</a:t>
            </a:r>
            <a:endParaRPr b="1" sz="18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b="1" lang="en" sz="1800">
                <a:latin typeface="Inconsolata"/>
                <a:ea typeface="Inconsolata"/>
                <a:cs typeface="Inconsolata"/>
                <a:sym typeface="Inconsolata"/>
              </a:rPr>
              <a:t>  &lt;input type="submit"&gt;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&lt;/form&gt;</a:t>
            </a:r>
            <a:endParaRPr b="1" sz="1800">
              <a:latin typeface="Inconsolata"/>
              <a:ea typeface="Inconsolata"/>
              <a:cs typeface="Inconsolata"/>
              <a:sym typeface="Inconsolata"/>
            </a:endParaRPr>
          </a:p>
        </p:txBody>
      </p:sp>
      <p:sp>
        <p:nvSpPr>
          <p:cNvPr id="652" name="Google Shape;652;p7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Simplest Form</a:t>
            </a:r>
            <a:endParaRPr/>
          </a:p>
        </p:txBody>
      </p:sp>
      <p:sp>
        <p:nvSpPr>
          <p:cNvPr id="653" name="Google Shape;653;p7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54" name="Google Shape;654;p77"/>
          <p:cNvSpPr txBox="1"/>
          <p:nvPr/>
        </p:nvSpPr>
        <p:spPr>
          <a:xfrm>
            <a:off x="457350" y="2451450"/>
            <a:ext cx="8100900" cy="13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sz="1800">
                <a:solidFill>
                  <a:schemeClr val="dk1"/>
                </a:solidFill>
                <a:latin typeface="Proxima Nova"/>
                <a:ea typeface="Proxima Nova"/>
                <a:cs typeface="Proxima Nova"/>
                <a:sym typeface="Proxima Nova"/>
              </a:rPr>
              <a:t>All forms have the </a:t>
            </a:r>
            <a:r>
              <a:rPr b="1" lang="en" sz="1800">
                <a:solidFill>
                  <a:schemeClr val="dk1"/>
                </a:solidFill>
                <a:highlight>
                  <a:schemeClr val="accent2"/>
                </a:highlight>
                <a:latin typeface="Courier New"/>
                <a:ea typeface="Courier New"/>
                <a:cs typeface="Courier New"/>
                <a:sym typeface="Courier New"/>
              </a:rPr>
              <a:t>form</a:t>
            </a:r>
            <a:r>
              <a:rPr lang="en" sz="1800">
                <a:solidFill>
                  <a:schemeClr val="dk1"/>
                </a:solidFill>
                <a:latin typeface="Proxima Nova"/>
                <a:ea typeface="Proxima Nova"/>
                <a:cs typeface="Proxima Nova"/>
                <a:sym typeface="Proxima Nova"/>
              </a:rPr>
              <a:t> tag </a:t>
            </a:r>
            <a:r>
              <a:rPr lang="en" sz="1800">
                <a:solidFill>
                  <a:schemeClr val="dk1"/>
                </a:solidFill>
                <a:latin typeface="Proxima Nova"/>
                <a:ea typeface="Proxima Nova"/>
                <a:cs typeface="Proxima Nova"/>
                <a:sym typeface="Proxima Nova"/>
              </a:rPr>
              <a:t>wrapping</a:t>
            </a:r>
            <a:r>
              <a:rPr lang="en" sz="1800">
                <a:solidFill>
                  <a:schemeClr val="dk1"/>
                </a:solidFill>
                <a:latin typeface="Proxima Nova"/>
                <a:ea typeface="Proxima Nova"/>
                <a:cs typeface="Proxima Nova"/>
                <a:sym typeface="Proxima Nova"/>
              </a:rPr>
              <a:t> around them. Always include all components of your form within these tags.</a:t>
            </a:r>
            <a:endParaRPr/>
          </a:p>
        </p:txBody>
      </p:sp>
      <p:sp>
        <p:nvSpPr>
          <p:cNvPr id="655" name="Google Shape;655;p7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78"/>
          <p:cNvSpPr/>
          <p:nvPr/>
        </p:nvSpPr>
        <p:spPr>
          <a:xfrm>
            <a:off x="545200" y="947400"/>
            <a:ext cx="8013000" cy="13281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b="1" lang="en" sz="1800">
                <a:latin typeface="Inconsolata"/>
                <a:ea typeface="Inconsolata"/>
                <a:cs typeface="Inconsolata"/>
                <a:sym typeface="Inconsolata"/>
              </a:rPr>
              <a:t>&lt;form action="/process.php" method="get"&gt;</a:t>
            </a:r>
            <a:endParaRPr b="1" sz="18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b="1" lang="en" sz="1800">
                <a:latin typeface="Inconsolata"/>
                <a:ea typeface="Inconsolata"/>
                <a:cs typeface="Inconsolata"/>
                <a:sym typeface="Inconsolata"/>
              </a:rPr>
              <a:t>  &lt;input type="text"&gt;</a:t>
            </a:r>
            <a:endParaRPr b="1" sz="18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b="1" lang="en" sz="1800">
                <a:latin typeface="Inconsolata"/>
                <a:ea typeface="Inconsolata"/>
                <a:cs typeface="Inconsolata"/>
                <a:sym typeface="Inconsolata"/>
              </a:rPr>
              <a:t>  &lt;input type="submit"&gt;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&lt;/form&gt;</a:t>
            </a:r>
            <a:endParaRPr b="1" sz="1800">
              <a:latin typeface="Inconsolata"/>
              <a:ea typeface="Inconsolata"/>
              <a:cs typeface="Inconsolata"/>
              <a:sym typeface="Inconsolata"/>
            </a:endParaRPr>
          </a:p>
        </p:txBody>
      </p:sp>
      <p:sp>
        <p:nvSpPr>
          <p:cNvPr id="661" name="Google Shape;661;p7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Form Element</a:t>
            </a:r>
            <a:endParaRPr/>
          </a:p>
        </p:txBody>
      </p:sp>
      <p:sp>
        <p:nvSpPr>
          <p:cNvPr id="662" name="Google Shape;662;p7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63" name="Google Shape;663;p78"/>
          <p:cNvSpPr txBox="1"/>
          <p:nvPr/>
        </p:nvSpPr>
        <p:spPr>
          <a:xfrm>
            <a:off x="457350" y="2451450"/>
            <a:ext cx="3893400" cy="13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Proxima Nova"/>
                <a:ea typeface="Proxima Nova"/>
                <a:cs typeface="Proxima Nova"/>
                <a:sym typeface="Proxima Nova"/>
              </a:rPr>
              <a:t>Action</a:t>
            </a:r>
            <a:endParaRPr b="1" sz="1800">
              <a:solidFill>
                <a:schemeClr val="dk1"/>
              </a:solidFill>
              <a:latin typeface="Proxima Nova"/>
              <a:ea typeface="Proxima Nova"/>
              <a:cs typeface="Proxima Nova"/>
              <a:sym typeface="Proxima Nova"/>
            </a:endParaRPr>
          </a:p>
          <a:p>
            <a:pPr indent="0" lvl="0" marL="0" rtl="0" algn="l">
              <a:spcBef>
                <a:spcPts val="1000"/>
              </a:spcBef>
              <a:spcAft>
                <a:spcPts val="0"/>
              </a:spcAft>
              <a:buNone/>
            </a:pPr>
            <a:r>
              <a:rPr lang="en" sz="1800">
                <a:solidFill>
                  <a:schemeClr val="dk1"/>
                </a:solidFill>
                <a:latin typeface="Proxima Nova"/>
                <a:ea typeface="Proxima Nova"/>
                <a:cs typeface="Proxima Nova"/>
                <a:sym typeface="Proxima Nova"/>
              </a:rPr>
              <a:t>The action is where the data of the form will be sent (assuming JavaScript is not involved)</a:t>
            </a:r>
            <a:endParaRPr sz="1800">
              <a:solidFill>
                <a:schemeClr val="dk1"/>
              </a:solidFill>
              <a:latin typeface="Proxima Nova"/>
              <a:ea typeface="Proxima Nova"/>
              <a:cs typeface="Proxima Nova"/>
              <a:sym typeface="Proxima Nova"/>
            </a:endParaRPr>
          </a:p>
          <a:p>
            <a:pPr indent="0" lvl="0" marL="0" rtl="0" algn="l">
              <a:spcBef>
                <a:spcPts val="1000"/>
              </a:spcBef>
              <a:spcAft>
                <a:spcPts val="0"/>
              </a:spcAft>
              <a:buNone/>
            </a:pPr>
            <a:r>
              <a:t/>
            </a:r>
            <a:endParaRPr sz="1800">
              <a:solidFill>
                <a:schemeClr val="dk1"/>
              </a:solidFill>
              <a:latin typeface="Proxima Nova"/>
              <a:ea typeface="Proxima Nova"/>
              <a:cs typeface="Proxima Nova"/>
              <a:sym typeface="Proxima Nova"/>
            </a:endParaRPr>
          </a:p>
          <a:p>
            <a:pPr indent="0" lvl="0" marL="0" rtl="0" algn="l">
              <a:spcBef>
                <a:spcPts val="1000"/>
              </a:spcBef>
              <a:spcAft>
                <a:spcPts val="1000"/>
              </a:spcAft>
              <a:buNone/>
            </a:pPr>
            <a:r>
              <a:t/>
            </a:r>
            <a:endParaRPr sz="1800">
              <a:solidFill>
                <a:schemeClr val="dk1"/>
              </a:solidFill>
              <a:latin typeface="Proxima Nova"/>
              <a:ea typeface="Proxima Nova"/>
              <a:cs typeface="Proxima Nova"/>
              <a:sym typeface="Proxima Nova"/>
            </a:endParaRPr>
          </a:p>
        </p:txBody>
      </p:sp>
      <p:sp>
        <p:nvSpPr>
          <p:cNvPr id="664" name="Google Shape;664;p7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65" name="Google Shape;665;p78"/>
          <p:cNvSpPr txBox="1"/>
          <p:nvPr/>
        </p:nvSpPr>
        <p:spPr>
          <a:xfrm>
            <a:off x="4664800" y="2451450"/>
            <a:ext cx="3893400" cy="13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Proxima Nova"/>
                <a:ea typeface="Proxima Nova"/>
                <a:cs typeface="Proxima Nova"/>
                <a:sym typeface="Proxima Nova"/>
              </a:rPr>
              <a:t>Method</a:t>
            </a:r>
            <a:endParaRPr b="1" sz="1800">
              <a:solidFill>
                <a:schemeClr val="dk1"/>
              </a:solidFill>
              <a:latin typeface="Proxima Nova"/>
              <a:ea typeface="Proxima Nova"/>
              <a:cs typeface="Proxima Nova"/>
              <a:sym typeface="Proxima Nova"/>
            </a:endParaRPr>
          </a:p>
          <a:p>
            <a:pPr indent="0" lvl="0" marL="0" rtl="0" algn="l">
              <a:spcBef>
                <a:spcPts val="1000"/>
              </a:spcBef>
              <a:spcAft>
                <a:spcPts val="0"/>
              </a:spcAft>
              <a:buNone/>
            </a:pPr>
            <a:r>
              <a:rPr lang="en" sz="1800">
                <a:solidFill>
                  <a:schemeClr val="dk1"/>
                </a:solidFill>
                <a:latin typeface="Proxima Nova"/>
                <a:ea typeface="Proxima Nova"/>
                <a:cs typeface="Proxima Nova"/>
                <a:sym typeface="Proxima Nova"/>
              </a:rPr>
              <a:t>This is either “get” or “post” and governs how the browser sends the data to the target listed in the action.</a:t>
            </a:r>
            <a:endParaRPr sz="1800">
              <a:solidFill>
                <a:schemeClr val="dk1"/>
              </a:solidFill>
              <a:latin typeface="Proxima Nova"/>
              <a:ea typeface="Proxima Nova"/>
              <a:cs typeface="Proxima Nova"/>
              <a:sym typeface="Proxima Nova"/>
            </a:endParaRPr>
          </a:p>
          <a:p>
            <a:pPr indent="0" lvl="0" marL="0" rtl="0" algn="l">
              <a:spcBef>
                <a:spcPts val="1000"/>
              </a:spcBef>
              <a:spcAft>
                <a:spcPts val="0"/>
              </a:spcAft>
              <a:buNone/>
            </a:pPr>
            <a:r>
              <a:t/>
            </a:r>
            <a:endParaRPr sz="1800">
              <a:solidFill>
                <a:schemeClr val="dk1"/>
              </a:solidFill>
              <a:latin typeface="Proxima Nova"/>
              <a:ea typeface="Proxima Nova"/>
              <a:cs typeface="Proxima Nova"/>
              <a:sym typeface="Proxima Nova"/>
            </a:endParaRPr>
          </a:p>
          <a:p>
            <a:pPr indent="0" lvl="0" marL="0" rtl="0" algn="l">
              <a:spcBef>
                <a:spcPts val="1000"/>
              </a:spcBef>
              <a:spcAft>
                <a:spcPts val="1000"/>
              </a:spcAft>
              <a:buNone/>
            </a:pPr>
            <a:r>
              <a:t/>
            </a:r>
            <a:endParaRPr sz="1800">
              <a:solidFill>
                <a:schemeClr val="dk1"/>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79"/>
          <p:cNvSpPr/>
          <p:nvPr/>
        </p:nvSpPr>
        <p:spPr>
          <a:xfrm>
            <a:off x="545200" y="947400"/>
            <a:ext cx="8013000" cy="25929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b="1" lang="en" sz="1800">
                <a:solidFill>
                  <a:schemeClr val="dk1"/>
                </a:solidFill>
                <a:latin typeface="Inconsolata"/>
                <a:ea typeface="Inconsolata"/>
                <a:cs typeface="Inconsolata"/>
                <a:sym typeface="Inconsolata"/>
              </a:rPr>
              <a:t>&lt;form action="/process.php" method="get"&gt;</a:t>
            </a:r>
            <a:endParaRPr b="1" sz="1800">
              <a:solidFill>
                <a:schemeClr val="dk1"/>
              </a:solidFill>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&lt;fieldset&gt;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&lt;legend&gt;Form Title&lt;/legend&gt;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a:t>
            </a:r>
            <a:r>
              <a:rPr b="1" lang="en" sz="1800">
                <a:highlight>
                  <a:schemeClr val="accent2"/>
                </a:highlight>
                <a:latin typeface="Inconsolata"/>
                <a:ea typeface="Inconsolata"/>
                <a:cs typeface="Inconsolata"/>
                <a:sym typeface="Inconsolata"/>
              </a:rPr>
              <a:t>&lt;input</a:t>
            </a:r>
            <a:r>
              <a:rPr b="1" lang="en" sz="1800">
                <a:latin typeface="Inconsolata"/>
                <a:ea typeface="Inconsolata"/>
                <a:cs typeface="Inconsolata"/>
                <a:sym typeface="Inconsolata"/>
              </a:rPr>
              <a:t> type="text" id="username"&gt;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a:t>
            </a:r>
            <a:r>
              <a:rPr b="1" lang="en" sz="1800">
                <a:highlight>
                  <a:schemeClr val="accent2"/>
                </a:highlight>
                <a:latin typeface="Inconsolata"/>
                <a:ea typeface="Inconsolata"/>
                <a:cs typeface="Inconsolata"/>
                <a:sym typeface="Inconsolata"/>
              </a:rPr>
              <a:t>&lt;input</a:t>
            </a:r>
            <a:r>
              <a:rPr b="1" lang="en" sz="1800">
                <a:latin typeface="Inconsolata"/>
                <a:ea typeface="Inconsolata"/>
                <a:cs typeface="Inconsolata"/>
                <a:sym typeface="Inconsolata"/>
              </a:rPr>
              <a:t> type=”number” id=”age”&gt;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a:t>
            </a:r>
            <a:r>
              <a:rPr b="1" lang="en" sz="1800">
                <a:highlight>
                  <a:schemeClr val="accent2"/>
                </a:highlight>
                <a:latin typeface="Inconsolata"/>
                <a:ea typeface="Inconsolata"/>
                <a:cs typeface="Inconsolata"/>
                <a:sym typeface="Inconsolata"/>
              </a:rPr>
              <a:t>&lt;input</a:t>
            </a:r>
            <a:r>
              <a:rPr b="1" lang="en" sz="1800">
                <a:latin typeface="Inconsolata"/>
                <a:ea typeface="Inconsolata"/>
                <a:cs typeface="Inconsolata"/>
                <a:sym typeface="Inconsolata"/>
              </a:rPr>
              <a:t> type=”submit” value=”Submit this form!”&gt;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&lt;/fieldset&gt;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&lt;/form&gt;</a:t>
            </a:r>
            <a:endParaRPr b="1" sz="1800">
              <a:latin typeface="Inconsolata"/>
              <a:ea typeface="Inconsolata"/>
              <a:cs typeface="Inconsolata"/>
              <a:sym typeface="Inconsolata"/>
            </a:endParaRPr>
          </a:p>
        </p:txBody>
      </p:sp>
      <p:sp>
        <p:nvSpPr>
          <p:cNvPr id="671" name="Google Shape;671;p7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&lt;input&gt;</a:t>
            </a:r>
            <a:endParaRPr>
              <a:latin typeface="Inconsolata"/>
              <a:ea typeface="Inconsolata"/>
              <a:cs typeface="Inconsolata"/>
              <a:sym typeface="Inconsolata"/>
            </a:endParaRPr>
          </a:p>
        </p:txBody>
      </p:sp>
      <p:sp>
        <p:nvSpPr>
          <p:cNvPr id="672" name="Google Shape;672;p7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73" name="Google Shape;673;p7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80"/>
          <p:cNvSpPr/>
          <p:nvPr/>
        </p:nvSpPr>
        <p:spPr>
          <a:xfrm>
            <a:off x="545200" y="947400"/>
            <a:ext cx="8013000" cy="25929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solidFill>
                  <a:schemeClr val="dk1"/>
                </a:solidFill>
                <a:latin typeface="Inconsolata"/>
                <a:ea typeface="Inconsolata"/>
                <a:cs typeface="Inconsolata"/>
                <a:sym typeface="Inconsolata"/>
              </a:rPr>
              <a:t>&lt;form action="/process.php" method="get"&gt;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&lt;fieldset&gt;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&lt;legend&gt;Form Title&lt;/legend&gt;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a:t>
            </a:r>
            <a:r>
              <a:rPr b="1" lang="en" sz="1800">
                <a:highlight>
                  <a:schemeClr val="accent2"/>
                </a:highlight>
                <a:latin typeface="Inconsolata"/>
                <a:ea typeface="Inconsolata"/>
                <a:cs typeface="Inconsolata"/>
                <a:sym typeface="Inconsolata"/>
              </a:rPr>
              <a:t>&lt;label</a:t>
            </a:r>
            <a:r>
              <a:rPr b="1" lang="en" sz="1800">
                <a:latin typeface="Inconsolata"/>
                <a:ea typeface="Inconsolata"/>
                <a:cs typeface="Inconsolata"/>
                <a:sym typeface="Inconsolata"/>
              </a:rPr>
              <a:t> for="username"&gt;Username:</a:t>
            </a:r>
            <a:r>
              <a:rPr b="1" lang="en" sz="1800">
                <a:highlight>
                  <a:schemeClr val="accent2"/>
                </a:highlight>
                <a:latin typeface="Inconsolata"/>
                <a:ea typeface="Inconsolata"/>
                <a:cs typeface="Inconsolata"/>
                <a:sym typeface="Inconsolata"/>
              </a:rPr>
              <a:t>&lt;/label&gt;</a:t>
            </a:r>
            <a:endParaRPr b="1" sz="1800">
              <a:highlight>
                <a:schemeClr val="accent2"/>
              </a:highlight>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&lt;input type="text" id="username"&gt;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&lt;button type="submit"&gt;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&lt;/fieldset&gt;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&lt;/form&gt;</a:t>
            </a:r>
            <a:endParaRPr b="1" sz="1800">
              <a:latin typeface="Inconsolata"/>
              <a:ea typeface="Inconsolata"/>
              <a:cs typeface="Inconsolata"/>
              <a:sym typeface="Inconsolata"/>
            </a:endParaRPr>
          </a:p>
        </p:txBody>
      </p:sp>
      <p:sp>
        <p:nvSpPr>
          <p:cNvPr id="679" name="Google Shape;679;p8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&lt;label&gt;</a:t>
            </a:r>
            <a:endParaRPr>
              <a:latin typeface="Inconsolata"/>
              <a:ea typeface="Inconsolata"/>
              <a:cs typeface="Inconsolata"/>
              <a:sym typeface="Inconsolata"/>
            </a:endParaRPr>
          </a:p>
        </p:txBody>
      </p:sp>
      <p:sp>
        <p:nvSpPr>
          <p:cNvPr id="680" name="Google Shape;680;p8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81" name="Google Shape;681;p8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81"/>
          <p:cNvSpPr/>
          <p:nvPr/>
        </p:nvSpPr>
        <p:spPr>
          <a:xfrm>
            <a:off x="545200" y="947400"/>
            <a:ext cx="8013000" cy="20961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b="1" lang="en" sz="1800">
                <a:solidFill>
                  <a:schemeClr val="dk1"/>
                </a:solidFill>
                <a:latin typeface="Inconsolata"/>
                <a:ea typeface="Inconsolata"/>
                <a:cs typeface="Inconsolata"/>
                <a:sym typeface="Inconsolata"/>
              </a:rPr>
              <a:t>&lt;form action="/process.php" method="get"&gt;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a:t>
            </a:r>
            <a:r>
              <a:rPr b="1" lang="en" sz="1800">
                <a:highlight>
                  <a:schemeClr val="accent2"/>
                </a:highlight>
                <a:latin typeface="Inconsolata"/>
                <a:ea typeface="Inconsolata"/>
                <a:cs typeface="Inconsolata"/>
                <a:sym typeface="Inconsolata"/>
              </a:rPr>
              <a:t>&lt;fieldset&gt;</a:t>
            </a:r>
            <a:endParaRPr b="1" sz="1800">
              <a:highlight>
                <a:schemeClr val="accent2"/>
              </a:highlight>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&lt;input type="text"&gt;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&lt;button type="submit"&gt;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a:t>
            </a:r>
            <a:r>
              <a:rPr b="1" lang="en" sz="1800">
                <a:highlight>
                  <a:schemeClr val="accent2"/>
                </a:highlight>
                <a:latin typeface="Inconsolata"/>
                <a:ea typeface="Inconsolata"/>
                <a:cs typeface="Inconsolata"/>
                <a:sym typeface="Inconsolata"/>
              </a:rPr>
              <a:t>&lt;/fieldset&gt;</a:t>
            </a:r>
            <a:endParaRPr b="1" sz="1800">
              <a:highlight>
                <a:schemeClr val="accent2"/>
              </a:highlight>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&lt;/form&gt;</a:t>
            </a:r>
            <a:endParaRPr b="1" sz="1800">
              <a:latin typeface="Inconsolata"/>
              <a:ea typeface="Inconsolata"/>
              <a:cs typeface="Inconsolata"/>
              <a:sym typeface="Inconsolata"/>
            </a:endParaRPr>
          </a:p>
        </p:txBody>
      </p:sp>
      <p:sp>
        <p:nvSpPr>
          <p:cNvPr id="687" name="Google Shape;687;p8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Ready, </a:t>
            </a:r>
            <a:r>
              <a:rPr lang="en">
                <a:latin typeface="Inconsolata"/>
                <a:ea typeface="Inconsolata"/>
                <a:cs typeface="Inconsolata"/>
                <a:sym typeface="Inconsolata"/>
              </a:rPr>
              <a:t>&lt;fieldset&gt;</a:t>
            </a:r>
            <a:r>
              <a:rPr lang="en"/>
              <a:t>, Go!</a:t>
            </a:r>
            <a:endParaRPr/>
          </a:p>
        </p:txBody>
      </p:sp>
      <p:sp>
        <p:nvSpPr>
          <p:cNvPr id="688" name="Google Shape;688;p8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89" name="Google Shape;689;p8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82"/>
          <p:cNvSpPr/>
          <p:nvPr/>
        </p:nvSpPr>
        <p:spPr>
          <a:xfrm>
            <a:off x="545200" y="947400"/>
            <a:ext cx="8013000" cy="23466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b="1" lang="en" sz="1800">
                <a:solidFill>
                  <a:schemeClr val="dk1"/>
                </a:solidFill>
                <a:latin typeface="Inconsolata"/>
                <a:ea typeface="Inconsolata"/>
                <a:cs typeface="Inconsolata"/>
                <a:sym typeface="Inconsolata"/>
              </a:rPr>
              <a:t>&lt;form action="/process.php" method="get"&gt;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&lt;fieldset&gt;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a:t>
            </a:r>
            <a:r>
              <a:rPr b="1" lang="en" sz="1800">
                <a:highlight>
                  <a:schemeClr val="accent2"/>
                </a:highlight>
                <a:latin typeface="Inconsolata"/>
                <a:ea typeface="Inconsolata"/>
                <a:cs typeface="Inconsolata"/>
                <a:sym typeface="Inconsolata"/>
              </a:rPr>
              <a:t>&lt;legend&gt;</a:t>
            </a:r>
            <a:r>
              <a:rPr b="1" lang="en" sz="1800">
                <a:latin typeface="Inconsolata"/>
                <a:ea typeface="Inconsolata"/>
                <a:cs typeface="Inconsolata"/>
                <a:sym typeface="Inconsolata"/>
              </a:rPr>
              <a:t>Form Title</a:t>
            </a:r>
            <a:r>
              <a:rPr b="1" lang="en" sz="1800">
                <a:highlight>
                  <a:schemeClr val="accent2"/>
                </a:highlight>
                <a:latin typeface="Inconsolata"/>
                <a:ea typeface="Inconsolata"/>
                <a:cs typeface="Inconsolata"/>
                <a:sym typeface="Inconsolata"/>
              </a:rPr>
              <a:t>&lt;/legend&gt;</a:t>
            </a:r>
            <a:endParaRPr b="1" sz="1800">
              <a:highlight>
                <a:schemeClr val="accent2"/>
              </a:highlight>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&lt;input type="text"&gt;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&lt;button type="submit"&gt;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&lt;/fieldset&gt;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&lt;/form&gt;</a:t>
            </a:r>
            <a:endParaRPr b="1" sz="1800">
              <a:latin typeface="Inconsolata"/>
              <a:ea typeface="Inconsolata"/>
              <a:cs typeface="Inconsolata"/>
              <a:sym typeface="Inconsolata"/>
            </a:endParaRPr>
          </a:p>
        </p:txBody>
      </p:sp>
      <p:sp>
        <p:nvSpPr>
          <p:cNvPr id="695" name="Google Shape;695;p8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 of a </a:t>
            </a:r>
            <a:r>
              <a:rPr lang="en">
                <a:latin typeface="Inconsolata"/>
                <a:ea typeface="Inconsolata"/>
                <a:cs typeface="Inconsolata"/>
                <a:sym typeface="Inconsolata"/>
              </a:rPr>
              <a:t>&lt;legend&gt;</a:t>
            </a:r>
            <a:endParaRPr>
              <a:latin typeface="Inconsolata"/>
              <a:ea typeface="Inconsolata"/>
              <a:cs typeface="Inconsolata"/>
              <a:sym typeface="Inconsolata"/>
            </a:endParaRPr>
          </a:p>
        </p:txBody>
      </p:sp>
      <p:sp>
        <p:nvSpPr>
          <p:cNvPr id="696" name="Google Shape;696;p8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97" name="Google Shape;697;p8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83"/>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Inputs</a:t>
            </a:r>
            <a:endParaRPr/>
          </a:p>
        </p:txBody>
      </p:sp>
      <p:sp>
        <p:nvSpPr>
          <p:cNvPr id="703" name="Google Shape;703;p83"/>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84"/>
          <p:cNvSpPr txBox="1"/>
          <p:nvPr>
            <p:ph idx="4294967295" type="body"/>
          </p:nvPr>
        </p:nvSpPr>
        <p:spPr>
          <a:xfrm>
            <a:off x="457200" y="932400"/>
            <a:ext cx="5409600" cy="327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There’s a huge list of possible input types out there: </a:t>
            </a:r>
            <a:r>
              <a:rPr lang="en" sz="1600" u="sng">
                <a:solidFill>
                  <a:schemeClr val="hlink"/>
                </a:solidFill>
                <a:hlinkClick r:id="rId3"/>
              </a:rPr>
              <a:t>https://developer.mozilla.org/en-US/docs/Web/HTML/Element/input</a:t>
            </a:r>
            <a:endParaRPr sz="1600" u="sng">
              <a:solidFill>
                <a:schemeClr val="lt2"/>
              </a:solidFill>
            </a:endParaRPr>
          </a:p>
          <a:p>
            <a:pPr indent="0" lvl="0" marL="0" rtl="0" algn="l">
              <a:lnSpc>
                <a:spcPct val="115000"/>
              </a:lnSpc>
              <a:spcBef>
                <a:spcPts val="1000"/>
              </a:spcBef>
              <a:spcAft>
                <a:spcPts val="0"/>
              </a:spcAft>
              <a:buNone/>
            </a:pPr>
            <a:r>
              <a:rPr lang="en" sz="1600">
                <a:solidFill>
                  <a:schemeClr val="dk1"/>
                </a:solidFill>
              </a:rPr>
              <a:t>Depending on how specific you want to get, the same form question could be represented with several different form inputs. </a:t>
            </a:r>
            <a:endParaRPr sz="1600">
              <a:solidFill>
                <a:schemeClr val="dk1"/>
              </a:solidFill>
            </a:endParaRPr>
          </a:p>
          <a:p>
            <a:pPr indent="0" lvl="0" marL="0" rtl="0" algn="l">
              <a:lnSpc>
                <a:spcPct val="115000"/>
              </a:lnSpc>
              <a:spcBef>
                <a:spcPts val="1000"/>
              </a:spcBef>
              <a:spcAft>
                <a:spcPts val="0"/>
              </a:spcAft>
              <a:buNone/>
            </a:pPr>
            <a:r>
              <a:rPr lang="en" sz="1600">
                <a:solidFill>
                  <a:schemeClr val="dk1"/>
                </a:solidFill>
              </a:rPr>
              <a:t>Once again, the world of programming presents us with a large number of possibilities. Like usual, we’ll focus in on a few of the most important items that will allow us to master the patterns that will show up for all other types of inputs.</a:t>
            </a:r>
            <a:endParaRPr sz="1600">
              <a:solidFill>
                <a:schemeClr val="dk1"/>
              </a:solidFill>
            </a:endParaRPr>
          </a:p>
          <a:p>
            <a:pPr indent="0" lvl="0" marL="0" rtl="0" algn="l">
              <a:lnSpc>
                <a:spcPct val="115000"/>
              </a:lnSpc>
              <a:spcBef>
                <a:spcPts val="1000"/>
              </a:spcBef>
              <a:spcAft>
                <a:spcPts val="1000"/>
              </a:spcAft>
              <a:buNone/>
            </a:pPr>
            <a:r>
              <a:t/>
            </a:r>
            <a:endParaRPr sz="1600">
              <a:solidFill>
                <a:schemeClr val="dk1"/>
              </a:solidFill>
            </a:endParaRPr>
          </a:p>
        </p:txBody>
      </p:sp>
      <p:sp>
        <p:nvSpPr>
          <p:cNvPr id="709" name="Google Shape;709;p8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Wide, Wide World of </a:t>
            </a:r>
            <a:r>
              <a:rPr lang="en"/>
              <a:t>Input</a:t>
            </a:r>
            <a:r>
              <a:rPr lang="en"/>
              <a:t> Types</a:t>
            </a:r>
            <a:endParaRPr/>
          </a:p>
        </p:txBody>
      </p:sp>
      <p:sp>
        <p:nvSpPr>
          <p:cNvPr id="710" name="Google Shape;710;p8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711" name="Google Shape;711;p84"/>
          <p:cNvPicPr preferRelativeResize="0"/>
          <p:nvPr/>
        </p:nvPicPr>
        <p:blipFill>
          <a:blip r:embed="rId4">
            <a:alphaModFix/>
          </a:blip>
          <a:stretch>
            <a:fillRect/>
          </a:stretch>
        </p:blipFill>
        <p:spPr>
          <a:xfrm>
            <a:off x="6177675" y="967500"/>
            <a:ext cx="2470599" cy="2470599"/>
          </a:xfrm>
          <a:prstGeom prst="rect">
            <a:avLst/>
          </a:prstGeom>
          <a:noFill/>
          <a:ln>
            <a:noFill/>
          </a:ln>
        </p:spPr>
      </p:pic>
      <p:sp>
        <p:nvSpPr>
          <p:cNvPr id="712" name="Google Shape;712;p8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85"/>
          <p:cNvSpPr/>
          <p:nvPr/>
        </p:nvSpPr>
        <p:spPr>
          <a:xfrm>
            <a:off x="572700" y="3735850"/>
            <a:ext cx="7878600" cy="7767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85"/>
          <p:cNvSpPr txBox="1"/>
          <p:nvPr/>
        </p:nvSpPr>
        <p:spPr>
          <a:xfrm>
            <a:off x="790950" y="3793750"/>
            <a:ext cx="7562100" cy="6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Clr>
                <a:schemeClr val="dk1"/>
              </a:buClr>
              <a:buSzPts val="1100"/>
              <a:buFont typeface="Arial"/>
              <a:buNone/>
            </a:pPr>
            <a:r>
              <a:rPr b="1" lang="en" sz="1600">
                <a:solidFill>
                  <a:schemeClr val="dk1"/>
                </a:solidFill>
                <a:latin typeface="Proxima Nova"/>
                <a:ea typeface="Proxima Nova"/>
                <a:cs typeface="Proxima Nova"/>
                <a:sym typeface="Proxima Nova"/>
              </a:rPr>
              <a:t>Data gathered with JavaScript from a </a:t>
            </a:r>
            <a:r>
              <a:rPr b="1" lang="en" sz="1600">
                <a:solidFill>
                  <a:schemeClr val="dk1"/>
                </a:solidFill>
                <a:latin typeface="Inconsolata"/>
                <a:ea typeface="Inconsolata"/>
                <a:cs typeface="Inconsolata"/>
                <a:sym typeface="Inconsolata"/>
              </a:rPr>
              <a:t>number</a:t>
            </a:r>
            <a:r>
              <a:rPr b="1" lang="en" sz="1600">
                <a:solidFill>
                  <a:schemeClr val="dk1"/>
                </a:solidFill>
                <a:latin typeface="Proxima Nova"/>
                <a:ea typeface="Proxima Nova"/>
                <a:cs typeface="Proxima Nova"/>
                <a:sym typeface="Proxima Nova"/>
              </a:rPr>
              <a:t> input will be in the form of a string! You may have to typecast the value into a </a:t>
            </a:r>
            <a:r>
              <a:rPr b="1" lang="en" sz="1600">
                <a:solidFill>
                  <a:schemeClr val="dk1"/>
                </a:solidFill>
                <a:latin typeface="Inconsolata"/>
                <a:ea typeface="Inconsolata"/>
                <a:cs typeface="Inconsolata"/>
                <a:sym typeface="Inconsolata"/>
              </a:rPr>
              <a:t>number</a:t>
            </a:r>
            <a:r>
              <a:rPr b="1" lang="en" sz="1600">
                <a:solidFill>
                  <a:schemeClr val="dk1"/>
                </a:solidFill>
                <a:latin typeface="Proxima Nova"/>
                <a:ea typeface="Proxima Nova"/>
                <a:cs typeface="Proxima Nova"/>
                <a:sym typeface="Proxima Nova"/>
              </a:rPr>
              <a:t> type.</a:t>
            </a:r>
            <a:endParaRPr b="1" sz="1600">
              <a:latin typeface="Proxima Nova"/>
              <a:ea typeface="Proxima Nova"/>
              <a:cs typeface="Proxima Nova"/>
              <a:sym typeface="Proxima Nova"/>
            </a:endParaRPr>
          </a:p>
        </p:txBody>
      </p:sp>
      <p:pic>
        <p:nvPicPr>
          <p:cNvPr id="719" name="Google Shape;719;p85"/>
          <p:cNvPicPr preferRelativeResize="0"/>
          <p:nvPr/>
        </p:nvPicPr>
        <p:blipFill>
          <a:blip r:embed="rId3">
            <a:alphaModFix/>
          </a:blip>
          <a:stretch>
            <a:fillRect/>
          </a:stretch>
        </p:blipFill>
        <p:spPr>
          <a:xfrm>
            <a:off x="334075" y="3880875"/>
            <a:ext cx="486662" cy="486662"/>
          </a:xfrm>
          <a:prstGeom prst="rect">
            <a:avLst/>
          </a:prstGeom>
          <a:noFill/>
          <a:ln>
            <a:noFill/>
          </a:ln>
        </p:spPr>
      </p:pic>
      <p:sp>
        <p:nvSpPr>
          <p:cNvPr id="720" name="Google Shape;720;p85"/>
          <p:cNvSpPr/>
          <p:nvPr/>
        </p:nvSpPr>
        <p:spPr>
          <a:xfrm>
            <a:off x="545200" y="947400"/>
            <a:ext cx="8013000" cy="24546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&lt;form&gt;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&lt;fieldset&gt;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&lt;legend&gt;Form Title&lt;/legend&gt;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&lt;input </a:t>
            </a:r>
            <a:r>
              <a:rPr b="1" lang="en" sz="1800">
                <a:solidFill>
                  <a:schemeClr val="dk2"/>
                </a:solidFill>
                <a:latin typeface="Inconsolata"/>
                <a:ea typeface="Inconsolata"/>
                <a:cs typeface="Inconsolata"/>
                <a:sym typeface="Inconsolata"/>
              </a:rPr>
              <a:t>type="text"</a:t>
            </a:r>
            <a:r>
              <a:rPr b="1" lang="en" sz="1800">
                <a:latin typeface="Inconsolata"/>
                <a:ea typeface="Inconsolata"/>
                <a:cs typeface="Inconsolata"/>
                <a:sym typeface="Inconsolata"/>
              </a:rPr>
              <a:t> id="username"&gt;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&lt;input </a:t>
            </a:r>
            <a:r>
              <a:rPr b="1" lang="en" sz="1800">
                <a:solidFill>
                  <a:schemeClr val="lt2"/>
                </a:solidFill>
                <a:latin typeface="Inconsolata"/>
                <a:ea typeface="Inconsolata"/>
                <a:cs typeface="Inconsolata"/>
                <a:sym typeface="Inconsolata"/>
              </a:rPr>
              <a:t>type="number"</a:t>
            </a:r>
            <a:r>
              <a:rPr b="1" lang="en" sz="1800">
                <a:latin typeface="Inconsolata"/>
                <a:ea typeface="Inconsolata"/>
                <a:cs typeface="Inconsolata"/>
                <a:sym typeface="Inconsolata"/>
              </a:rPr>
              <a:t> id="age"&gt;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&lt;input type="submit" value="Submit this form!"&gt;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&lt;/fieldset&gt;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&lt;/form&gt;</a:t>
            </a:r>
            <a:endParaRPr b="1" sz="1800">
              <a:latin typeface="Inconsolata"/>
              <a:ea typeface="Inconsolata"/>
              <a:cs typeface="Inconsolata"/>
              <a:sym typeface="Inconsolata"/>
            </a:endParaRPr>
          </a:p>
        </p:txBody>
      </p:sp>
      <p:sp>
        <p:nvSpPr>
          <p:cNvPr id="721" name="Google Shape;721;p8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text</a:t>
            </a:r>
            <a:r>
              <a:rPr lang="en"/>
              <a:t> and </a:t>
            </a:r>
            <a:r>
              <a:rPr lang="en">
                <a:latin typeface="Inconsolata"/>
                <a:ea typeface="Inconsolata"/>
                <a:cs typeface="Inconsolata"/>
                <a:sym typeface="Inconsolata"/>
              </a:rPr>
              <a:t>number</a:t>
            </a:r>
            <a:r>
              <a:rPr lang="en"/>
              <a:t> Inputs</a:t>
            </a:r>
            <a:endParaRPr/>
          </a:p>
        </p:txBody>
      </p:sp>
      <p:sp>
        <p:nvSpPr>
          <p:cNvPr id="722" name="Google Shape;722;p8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723" name="Google Shape;723;p8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86"/>
          <p:cNvSpPr/>
          <p:nvPr/>
        </p:nvSpPr>
        <p:spPr>
          <a:xfrm>
            <a:off x="545200" y="947400"/>
            <a:ext cx="8013000" cy="10011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&lt;textarea placeholder="Write something here"&gt;&lt;/textarea&gt;</a:t>
            </a:r>
            <a:endParaRPr b="1" sz="1800">
              <a:latin typeface="Inconsolata"/>
              <a:ea typeface="Inconsolata"/>
              <a:cs typeface="Inconsolata"/>
              <a:sym typeface="Inconsolata"/>
            </a:endParaRPr>
          </a:p>
        </p:txBody>
      </p:sp>
      <p:sp>
        <p:nvSpPr>
          <p:cNvPr id="729" name="Google Shape;729;p86"/>
          <p:cNvSpPr txBox="1"/>
          <p:nvPr>
            <p:ph idx="4294967295" type="body"/>
          </p:nvPr>
        </p:nvSpPr>
        <p:spPr>
          <a:xfrm>
            <a:off x="457200" y="2105600"/>
            <a:ext cx="8219100" cy="2043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a:solidFill>
                  <a:schemeClr val="dk1"/>
                </a:solidFill>
              </a:rPr>
              <a:t>This creates a really big area of text that users can fill in. Although you may see this done in examples, don't size it with HTML attributes — please use CSS! </a:t>
            </a:r>
            <a:endParaRPr>
              <a:solidFill>
                <a:schemeClr val="dk1"/>
              </a:solidFill>
            </a:endParaRPr>
          </a:p>
        </p:txBody>
      </p:sp>
      <p:sp>
        <p:nvSpPr>
          <p:cNvPr id="730" name="Google Shape;730;p8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&lt;textarea&gt;</a:t>
            </a:r>
            <a:endParaRPr>
              <a:latin typeface="Inconsolata"/>
              <a:ea typeface="Inconsolata"/>
              <a:cs typeface="Inconsolata"/>
              <a:sym typeface="Inconsolata"/>
            </a:endParaRPr>
          </a:p>
        </p:txBody>
      </p:sp>
      <p:sp>
        <p:nvSpPr>
          <p:cNvPr id="731" name="Google Shape;731;p8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32" name="Google Shape;732;p8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1" name="Shape 581"/>
        <p:cNvGrpSpPr/>
        <p:nvPr/>
      </p:nvGrpSpPr>
      <p:grpSpPr>
        <a:xfrm>
          <a:off x="0" y="0"/>
          <a:ext cx="0" cy="0"/>
          <a:chOff x="0" y="0"/>
          <a:chExt cx="0" cy="0"/>
        </a:xfrm>
      </p:grpSpPr>
      <p:sp>
        <p:nvSpPr>
          <p:cNvPr id="582" name="Google Shape;582;p69"/>
          <p:cNvSpPr txBox="1"/>
          <p:nvPr>
            <p:ph type="title"/>
          </p:nvPr>
        </p:nvSpPr>
        <p:spPr>
          <a:xfrm>
            <a:off x="979500" y="332100"/>
            <a:ext cx="7185000" cy="653100"/>
          </a:xfrm>
          <a:prstGeom prst="rect">
            <a:avLst/>
          </a:prstGeom>
          <a:solidFill>
            <a:srgbClr val="FF0018"/>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Lesson 15 Change Log FEWD 3.1 - 3.2</a:t>
            </a:r>
            <a:endParaRPr>
              <a:solidFill>
                <a:srgbClr val="FFFFFF"/>
              </a:solidFill>
            </a:endParaRPr>
          </a:p>
        </p:txBody>
      </p:sp>
      <p:sp>
        <p:nvSpPr>
          <p:cNvPr id="583" name="Google Shape;583;p69"/>
          <p:cNvSpPr txBox="1"/>
          <p:nvPr>
            <p:ph idx="4294967295" type="body"/>
          </p:nvPr>
        </p:nvSpPr>
        <p:spPr>
          <a:xfrm>
            <a:off x="979500" y="1078375"/>
            <a:ext cx="7099500" cy="34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rPr>
              <a:t>Below are the specific changes made in this lesson.</a:t>
            </a:r>
            <a:endParaRPr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rPr>
              <a:t>Returning Instructor Directions: </a:t>
            </a:r>
            <a:endParaRPr sz="1600">
              <a:solidFill>
                <a:schemeClr val="dk1"/>
              </a:solidFill>
            </a:endParaRPr>
          </a:p>
          <a:p>
            <a:pPr indent="-330200" lvl="0" marL="457200" rtl="0" algn="l">
              <a:spcBef>
                <a:spcPts val="1600"/>
              </a:spcBef>
              <a:spcAft>
                <a:spcPts val="0"/>
              </a:spcAft>
              <a:buClr>
                <a:schemeClr val="dk1"/>
              </a:buClr>
              <a:buSzPts val="1600"/>
              <a:buAutoNum type="arabicPeriod"/>
            </a:pPr>
            <a:r>
              <a:rPr lang="en" sz="1600">
                <a:solidFill>
                  <a:schemeClr val="dk1"/>
                </a:solidFill>
              </a:rPr>
              <a:t>Click on the hyperlinks below, and it will direct you to the specific slide.</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Copy the entire slide, and paste in your existing curriculum deck. </a:t>
            </a:r>
            <a:endParaRPr/>
          </a:p>
          <a:p>
            <a:pPr indent="-304800" lvl="0" marL="457200" rtl="0" algn="l">
              <a:spcBef>
                <a:spcPts val="0"/>
              </a:spcBef>
              <a:spcAft>
                <a:spcPts val="0"/>
              </a:spcAft>
              <a:buSzPts val="1200"/>
              <a:buChar char="➔"/>
            </a:pPr>
            <a:r>
              <a:rPr lang="en" sz="1200" u="sng">
                <a:solidFill>
                  <a:schemeClr val="hlink"/>
                </a:solidFill>
                <a:hlinkClick action="ppaction://hlinksldjump" r:id="rId3"/>
              </a:rPr>
              <a:t>Pre-Class Materials and Preparation</a:t>
            </a:r>
            <a:r>
              <a:rPr lang="en" sz="1200"/>
              <a:t> -</a:t>
            </a:r>
            <a:endParaRPr sz="1200"/>
          </a:p>
          <a:p>
            <a:pPr indent="-304800" lvl="1" marL="914400" rtl="0" algn="l">
              <a:spcBef>
                <a:spcPts val="0"/>
              </a:spcBef>
              <a:spcAft>
                <a:spcPts val="0"/>
              </a:spcAft>
              <a:buSzPts val="1200"/>
              <a:buChar char="◆"/>
            </a:pPr>
            <a:r>
              <a:rPr lang="en" sz="1200"/>
              <a:t>Added warmup activities to the new CodePen collection “Warmups”. </a:t>
            </a:r>
            <a:endParaRPr sz="1200"/>
          </a:p>
          <a:p>
            <a:pPr indent="-304800" lvl="1" marL="914400" rtl="0" algn="l">
              <a:spcBef>
                <a:spcPts val="0"/>
              </a:spcBef>
              <a:spcAft>
                <a:spcPts val="0"/>
              </a:spcAft>
              <a:buSzPts val="1200"/>
              <a:buChar char="◆"/>
            </a:pPr>
            <a:r>
              <a:rPr lang="en" sz="1200"/>
              <a:t>Added two new CodePens — JS Form Validation and Calculator — to Starter and Solution Code. </a:t>
            </a:r>
            <a:endParaRPr sz="1200"/>
          </a:p>
          <a:p>
            <a:pPr indent="0" lvl="0" marL="0" rtl="0" algn="l">
              <a:spcBef>
                <a:spcPts val="1600"/>
              </a:spcBef>
              <a:spcAft>
                <a:spcPts val="1600"/>
              </a:spcAft>
              <a:buNone/>
            </a:pPr>
            <a:r>
              <a:rPr b="1" lang="en" sz="1600">
                <a:solidFill>
                  <a:schemeClr val="dk1"/>
                </a:solidFill>
                <a:highlight>
                  <a:srgbClr val="FED532"/>
                </a:highlight>
              </a:rPr>
              <a:t>Share how the lesson went through our Instructor Lesson Exit Ticket - the Curriculum Feedback form: </a:t>
            </a:r>
            <a:r>
              <a:rPr b="1" lang="en" sz="1600" u="sng">
                <a:solidFill>
                  <a:schemeClr val="accent5"/>
                </a:solidFill>
                <a:highlight>
                  <a:srgbClr val="FED532"/>
                </a:highlight>
                <a:hlinkClick r:id="rId4">
                  <a:extLst>
                    <a:ext uri="{A12FA001-AC4F-418D-AE19-62706E023703}">
                      <ahyp:hlinkClr val="tx"/>
                    </a:ext>
                  </a:extLst>
                </a:hlinkClick>
              </a:rPr>
              <a:t>http://ga.co/curriculum-feedback</a:t>
            </a:r>
            <a:r>
              <a:rPr b="1" lang="en" sz="1600">
                <a:solidFill>
                  <a:schemeClr val="dk1"/>
                </a:solidFill>
                <a:highlight>
                  <a:srgbClr val="FED532"/>
                </a:highlight>
              </a:rPr>
              <a:t> </a:t>
            </a:r>
            <a:endParaRPr sz="1200"/>
          </a:p>
        </p:txBody>
      </p:sp>
      <p:sp>
        <p:nvSpPr>
          <p:cNvPr id="584" name="Google Shape;584;p6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87"/>
          <p:cNvSpPr/>
          <p:nvPr/>
        </p:nvSpPr>
        <p:spPr>
          <a:xfrm>
            <a:off x="545200" y="947400"/>
            <a:ext cx="8013000" cy="22221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a:latin typeface="Inconsolata"/>
                <a:ea typeface="Inconsolata"/>
                <a:cs typeface="Inconsolata"/>
                <a:sym typeface="Inconsolata"/>
              </a:rPr>
              <a:t>&lt;select id="plays-of-shakespeare"&gt;</a:t>
            </a:r>
            <a:endParaRPr b="1">
              <a:latin typeface="Inconsolata"/>
              <a:ea typeface="Inconsolata"/>
              <a:cs typeface="Inconsolata"/>
              <a:sym typeface="Inconsolata"/>
            </a:endParaRPr>
          </a:p>
          <a:p>
            <a:pPr indent="0" lvl="0" marL="457200" rtl="0" algn="l">
              <a:spcBef>
                <a:spcPts val="0"/>
              </a:spcBef>
              <a:spcAft>
                <a:spcPts val="0"/>
              </a:spcAft>
              <a:buNone/>
            </a:pPr>
            <a:r>
              <a:rPr b="1" lang="en">
                <a:latin typeface="Inconsolata"/>
                <a:ea typeface="Inconsolata"/>
                <a:cs typeface="Inconsolata"/>
                <a:sym typeface="Inconsolata"/>
              </a:rPr>
              <a:t>  &lt;optgroup label="Dramas"&gt;</a:t>
            </a:r>
            <a:endParaRPr b="1">
              <a:latin typeface="Inconsolata"/>
              <a:ea typeface="Inconsolata"/>
              <a:cs typeface="Inconsolata"/>
              <a:sym typeface="Inconsolata"/>
            </a:endParaRPr>
          </a:p>
          <a:p>
            <a:pPr indent="0" lvl="0" marL="457200" rtl="0" algn="l">
              <a:spcBef>
                <a:spcPts val="0"/>
              </a:spcBef>
              <a:spcAft>
                <a:spcPts val="0"/>
              </a:spcAft>
              <a:buNone/>
            </a:pPr>
            <a:r>
              <a:rPr b="1" lang="en">
                <a:latin typeface="Inconsolata"/>
                <a:ea typeface="Inconsolata"/>
                <a:cs typeface="Inconsolata"/>
                <a:sym typeface="Inconsolata"/>
              </a:rPr>
              <a:t>    &lt;option value=”king-lear”&gt;King Lear&lt;/option&gt;</a:t>
            </a:r>
            <a:endParaRPr b="1">
              <a:latin typeface="Inconsolata"/>
              <a:ea typeface="Inconsolata"/>
              <a:cs typeface="Inconsolata"/>
              <a:sym typeface="Inconsolata"/>
            </a:endParaRPr>
          </a:p>
          <a:p>
            <a:pPr indent="0" lvl="0" marL="457200" rtl="0" algn="l">
              <a:spcBef>
                <a:spcPts val="0"/>
              </a:spcBef>
              <a:spcAft>
                <a:spcPts val="0"/>
              </a:spcAft>
              <a:buNone/>
            </a:pPr>
            <a:r>
              <a:rPr b="1" lang="en">
                <a:latin typeface="Inconsolata"/>
                <a:ea typeface="Inconsolata"/>
                <a:cs typeface="Inconsolata"/>
                <a:sym typeface="Inconsolata"/>
              </a:rPr>
              <a:t>    &lt;option value=”hamlet”&gt;Hamlet&lt;/option&gt;</a:t>
            </a:r>
            <a:endParaRPr b="1">
              <a:latin typeface="Inconsolata"/>
              <a:ea typeface="Inconsolata"/>
              <a:cs typeface="Inconsolata"/>
              <a:sym typeface="Inconsolata"/>
            </a:endParaRPr>
          </a:p>
          <a:p>
            <a:pPr indent="0" lvl="0" marL="457200" rtl="0" algn="l">
              <a:spcBef>
                <a:spcPts val="0"/>
              </a:spcBef>
              <a:spcAft>
                <a:spcPts val="0"/>
              </a:spcAft>
              <a:buNone/>
            </a:pPr>
            <a:r>
              <a:rPr b="1" lang="en">
                <a:latin typeface="Inconsolata"/>
                <a:ea typeface="Inconsolata"/>
                <a:cs typeface="Inconsolata"/>
                <a:sym typeface="Inconsolata"/>
              </a:rPr>
              <a:t>  &lt;/optgroup&gt;</a:t>
            </a:r>
            <a:endParaRPr b="1">
              <a:latin typeface="Inconsolata"/>
              <a:ea typeface="Inconsolata"/>
              <a:cs typeface="Inconsolata"/>
              <a:sym typeface="Inconsolata"/>
            </a:endParaRPr>
          </a:p>
          <a:p>
            <a:pPr indent="0" lvl="0" marL="457200" rtl="0" algn="l">
              <a:spcBef>
                <a:spcPts val="0"/>
              </a:spcBef>
              <a:spcAft>
                <a:spcPts val="0"/>
              </a:spcAft>
              <a:buNone/>
            </a:pPr>
            <a:r>
              <a:rPr b="1" lang="en">
                <a:latin typeface="Inconsolata"/>
                <a:ea typeface="Inconsolata"/>
                <a:cs typeface="Inconsolata"/>
                <a:sym typeface="Inconsolata"/>
              </a:rPr>
              <a:t>  &lt;optgroup label="Comedy"&gt;</a:t>
            </a:r>
            <a:endParaRPr b="1">
              <a:latin typeface="Inconsolata"/>
              <a:ea typeface="Inconsolata"/>
              <a:cs typeface="Inconsolata"/>
              <a:sym typeface="Inconsolata"/>
            </a:endParaRPr>
          </a:p>
          <a:p>
            <a:pPr indent="0" lvl="0" marL="457200" rtl="0" algn="l">
              <a:spcBef>
                <a:spcPts val="0"/>
              </a:spcBef>
              <a:spcAft>
                <a:spcPts val="0"/>
              </a:spcAft>
              <a:buNone/>
            </a:pPr>
            <a:r>
              <a:rPr b="1" lang="en">
                <a:latin typeface="Inconsolata"/>
                <a:ea typeface="Inconsolata"/>
                <a:cs typeface="Inconsolata"/>
                <a:sym typeface="Inconsolata"/>
              </a:rPr>
              <a:t>    &lt;option value=”midsummer”&gt;A Midsummer Night’s Dream&lt;/option&gt;</a:t>
            </a:r>
            <a:endParaRPr b="1">
              <a:latin typeface="Inconsolata"/>
              <a:ea typeface="Inconsolata"/>
              <a:cs typeface="Inconsolata"/>
              <a:sym typeface="Inconsolata"/>
            </a:endParaRPr>
          </a:p>
          <a:p>
            <a:pPr indent="0" lvl="0" marL="457200" rtl="0" algn="l">
              <a:spcBef>
                <a:spcPts val="0"/>
              </a:spcBef>
              <a:spcAft>
                <a:spcPts val="0"/>
              </a:spcAft>
              <a:buNone/>
            </a:pPr>
            <a:r>
              <a:rPr b="1" lang="en">
                <a:latin typeface="Inconsolata"/>
                <a:ea typeface="Inconsolata"/>
                <a:cs typeface="Inconsolata"/>
                <a:sym typeface="Inconsolata"/>
              </a:rPr>
              <a:t>    &lt;option value=”twelfth-night”&gt;Twelfth Night&lt;/option&gt;</a:t>
            </a:r>
            <a:endParaRPr b="1">
              <a:latin typeface="Inconsolata"/>
              <a:ea typeface="Inconsolata"/>
              <a:cs typeface="Inconsolata"/>
              <a:sym typeface="Inconsolata"/>
            </a:endParaRPr>
          </a:p>
          <a:p>
            <a:pPr indent="0" lvl="0" marL="457200" rtl="0" algn="l">
              <a:spcBef>
                <a:spcPts val="0"/>
              </a:spcBef>
              <a:spcAft>
                <a:spcPts val="0"/>
              </a:spcAft>
              <a:buNone/>
            </a:pPr>
            <a:r>
              <a:rPr b="1" lang="en">
                <a:latin typeface="Inconsolata"/>
                <a:ea typeface="Inconsolata"/>
                <a:cs typeface="Inconsolata"/>
                <a:sym typeface="Inconsolata"/>
              </a:rPr>
              <a:t>  &lt;/optgroup&gt;</a:t>
            </a:r>
            <a:endParaRPr b="1">
              <a:latin typeface="Inconsolata"/>
              <a:ea typeface="Inconsolata"/>
              <a:cs typeface="Inconsolata"/>
              <a:sym typeface="Inconsolata"/>
            </a:endParaRPr>
          </a:p>
          <a:p>
            <a:pPr indent="0" lvl="0" marL="457200" rtl="0" algn="l">
              <a:spcBef>
                <a:spcPts val="0"/>
              </a:spcBef>
              <a:spcAft>
                <a:spcPts val="0"/>
              </a:spcAft>
              <a:buNone/>
            </a:pPr>
            <a:r>
              <a:rPr b="1" lang="en">
                <a:latin typeface="Inconsolata"/>
                <a:ea typeface="Inconsolata"/>
                <a:cs typeface="Inconsolata"/>
                <a:sym typeface="Inconsolata"/>
              </a:rPr>
              <a:t>&lt;/select&gt;</a:t>
            </a:r>
            <a:endParaRPr b="1">
              <a:latin typeface="Inconsolata"/>
              <a:ea typeface="Inconsolata"/>
              <a:cs typeface="Inconsolata"/>
              <a:sym typeface="Inconsolata"/>
            </a:endParaRPr>
          </a:p>
        </p:txBody>
      </p:sp>
      <p:sp>
        <p:nvSpPr>
          <p:cNvPr id="738" name="Google Shape;738;p87"/>
          <p:cNvSpPr txBox="1"/>
          <p:nvPr>
            <p:ph idx="4294967295" type="body"/>
          </p:nvPr>
        </p:nvSpPr>
        <p:spPr>
          <a:xfrm>
            <a:off x="457200" y="3263813"/>
            <a:ext cx="8219100" cy="1089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b="1" lang="en">
                <a:solidFill>
                  <a:schemeClr val="dk1"/>
                </a:solidFill>
                <a:highlight>
                  <a:schemeClr val="accent2"/>
                </a:highlight>
                <a:latin typeface="Inconsolata"/>
                <a:ea typeface="Inconsolata"/>
                <a:cs typeface="Inconsolata"/>
                <a:sym typeface="Inconsolata"/>
              </a:rPr>
              <a:t>select</a:t>
            </a:r>
            <a:r>
              <a:rPr lang="en">
                <a:solidFill>
                  <a:schemeClr val="dk1"/>
                </a:solidFill>
              </a:rPr>
              <a:t> is for lists you click on to select an item.</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b="1" lang="en">
                <a:solidFill>
                  <a:schemeClr val="dk1"/>
                </a:solidFill>
                <a:highlight>
                  <a:schemeClr val="accent2"/>
                </a:highlight>
                <a:latin typeface="Inconsolata"/>
                <a:ea typeface="Inconsolata"/>
                <a:cs typeface="Inconsolata"/>
                <a:sym typeface="Inconsolata"/>
              </a:rPr>
              <a:t>optgroup</a:t>
            </a:r>
            <a:r>
              <a:rPr lang="en">
                <a:solidFill>
                  <a:schemeClr val="dk1"/>
                </a:solidFill>
              </a:rPr>
              <a:t> is optional but useful for grouping related options.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b="1" lang="en">
                <a:solidFill>
                  <a:schemeClr val="dk1"/>
                </a:solidFill>
                <a:highlight>
                  <a:schemeClr val="accent2"/>
                </a:highlight>
                <a:latin typeface="Inconsolata"/>
                <a:ea typeface="Inconsolata"/>
                <a:cs typeface="Inconsolata"/>
                <a:sym typeface="Inconsolata"/>
              </a:rPr>
              <a:t>option</a:t>
            </a:r>
            <a:r>
              <a:rPr lang="en">
                <a:solidFill>
                  <a:schemeClr val="dk1"/>
                </a:solidFill>
              </a:rPr>
              <a:t> is an individual value a user can choose from the select list.</a:t>
            </a:r>
            <a:endParaRPr>
              <a:solidFill>
                <a:schemeClr val="dk1"/>
              </a:solidFill>
            </a:endParaRPr>
          </a:p>
        </p:txBody>
      </p:sp>
      <p:sp>
        <p:nvSpPr>
          <p:cNvPr id="739" name="Google Shape;739;p8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&lt;select&gt;</a:t>
            </a:r>
            <a:endParaRPr>
              <a:latin typeface="Inconsolata"/>
              <a:ea typeface="Inconsolata"/>
              <a:cs typeface="Inconsolata"/>
              <a:sym typeface="Inconsolata"/>
            </a:endParaRPr>
          </a:p>
        </p:txBody>
      </p:sp>
      <p:sp>
        <p:nvSpPr>
          <p:cNvPr id="740" name="Google Shape;740;p8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41" name="Google Shape;741;p8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88"/>
          <p:cNvSpPr/>
          <p:nvPr/>
        </p:nvSpPr>
        <p:spPr>
          <a:xfrm>
            <a:off x="545200" y="947400"/>
            <a:ext cx="8013000" cy="13218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&lt;div class="checkbox"&gt;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&lt;input type="checkbox" id="vip-upgrade"&gt;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&lt;label for="vip-upgrade"&gt;VIP upgrade&lt;/label&gt;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&lt;/div&gt;</a:t>
            </a:r>
            <a:endParaRPr b="1" sz="1800">
              <a:latin typeface="Inconsolata"/>
              <a:ea typeface="Inconsolata"/>
              <a:cs typeface="Inconsolata"/>
              <a:sym typeface="Inconsolata"/>
            </a:endParaRPr>
          </a:p>
        </p:txBody>
      </p:sp>
      <p:sp>
        <p:nvSpPr>
          <p:cNvPr id="747" name="Google Shape;747;p88"/>
          <p:cNvSpPr txBox="1"/>
          <p:nvPr>
            <p:ph idx="4294967295" type="body"/>
          </p:nvPr>
        </p:nvSpPr>
        <p:spPr>
          <a:xfrm>
            <a:off x="457200" y="2390750"/>
            <a:ext cx="8219100" cy="215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Inconsolata"/>
                <a:ea typeface="Inconsolata"/>
                <a:cs typeface="Inconsolata"/>
                <a:sym typeface="Inconsolata"/>
              </a:rPr>
              <a:t>checkbox</a:t>
            </a:r>
            <a:r>
              <a:rPr lang="en">
                <a:solidFill>
                  <a:schemeClr val="dk1"/>
                </a:solidFill>
              </a:rPr>
              <a:t> inputs can either be “on” or “off,” depending on whether the user </a:t>
            </a:r>
            <a:br>
              <a:rPr lang="en">
                <a:solidFill>
                  <a:schemeClr val="dk1"/>
                </a:solidFill>
              </a:rPr>
            </a:br>
            <a:r>
              <a:rPr lang="en">
                <a:solidFill>
                  <a:schemeClr val="dk1"/>
                </a:solidFill>
              </a:rPr>
              <a:t>has clicked them.</a:t>
            </a:r>
            <a:endParaRPr>
              <a:solidFill>
                <a:schemeClr val="dk1"/>
              </a:solidFill>
            </a:endParaRPr>
          </a:p>
          <a:p>
            <a:pPr indent="0" lvl="0" marL="0" rtl="0" algn="l">
              <a:lnSpc>
                <a:spcPct val="115000"/>
              </a:lnSpc>
              <a:spcBef>
                <a:spcPts val="1000"/>
              </a:spcBef>
              <a:spcAft>
                <a:spcPts val="1000"/>
              </a:spcAft>
              <a:buNone/>
            </a:pPr>
            <a:r>
              <a:rPr lang="en">
                <a:solidFill>
                  <a:schemeClr val="dk1"/>
                </a:solidFill>
              </a:rPr>
              <a:t>You have to put labels after checkboxes for them to make any sense, otherwise they’re just floating squares in your form.</a:t>
            </a:r>
            <a:br>
              <a:rPr lang="en">
                <a:solidFill>
                  <a:schemeClr val="dk1"/>
                </a:solidFill>
              </a:rPr>
            </a:br>
            <a:endParaRPr>
              <a:solidFill>
                <a:schemeClr val="dk1"/>
              </a:solidFill>
            </a:endParaRPr>
          </a:p>
        </p:txBody>
      </p:sp>
      <p:sp>
        <p:nvSpPr>
          <p:cNvPr id="748" name="Google Shape;748;p8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Checkboxes</a:t>
            </a:r>
            <a:endParaRPr/>
          </a:p>
        </p:txBody>
      </p:sp>
      <p:sp>
        <p:nvSpPr>
          <p:cNvPr id="749" name="Google Shape;749;p8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50" name="Google Shape;750;p8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89"/>
          <p:cNvSpPr/>
          <p:nvPr/>
        </p:nvSpPr>
        <p:spPr>
          <a:xfrm>
            <a:off x="545200" y="947400"/>
            <a:ext cx="8013000" cy="22221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600">
                <a:latin typeface="Inconsolata"/>
                <a:ea typeface="Inconsolata"/>
                <a:cs typeface="Inconsolata"/>
                <a:sym typeface="Inconsolata"/>
              </a:rPr>
              <a:t>&lt;div class="radio"&gt;</a:t>
            </a:r>
            <a:endParaRPr b="1" sz="1600">
              <a:latin typeface="Inconsolata"/>
              <a:ea typeface="Inconsolata"/>
              <a:cs typeface="Inconsolata"/>
              <a:sym typeface="Inconsolata"/>
            </a:endParaRPr>
          </a:p>
          <a:p>
            <a:pPr indent="0" lvl="0" marL="457200" rtl="0" algn="l">
              <a:spcBef>
                <a:spcPts val="0"/>
              </a:spcBef>
              <a:spcAft>
                <a:spcPts val="0"/>
              </a:spcAft>
              <a:buNone/>
            </a:pPr>
            <a:r>
              <a:rPr b="1" lang="en" sz="1600">
                <a:latin typeface="Inconsolata"/>
                <a:ea typeface="Inconsolata"/>
                <a:cs typeface="Inconsolata"/>
                <a:sym typeface="Inconsolata"/>
              </a:rPr>
              <a:t>  &lt;input type="radio" id="radio1" name="quality-feedback"&gt;</a:t>
            </a:r>
            <a:endParaRPr b="1" sz="1600">
              <a:latin typeface="Inconsolata"/>
              <a:ea typeface="Inconsolata"/>
              <a:cs typeface="Inconsolata"/>
              <a:sym typeface="Inconsolata"/>
            </a:endParaRPr>
          </a:p>
          <a:p>
            <a:pPr indent="0" lvl="0" marL="457200" rtl="0" algn="l">
              <a:spcBef>
                <a:spcPts val="0"/>
              </a:spcBef>
              <a:spcAft>
                <a:spcPts val="0"/>
              </a:spcAft>
              <a:buNone/>
            </a:pPr>
            <a:r>
              <a:rPr b="1" lang="en" sz="1600">
                <a:latin typeface="Inconsolata"/>
                <a:ea typeface="Inconsolata"/>
                <a:cs typeface="Inconsolata"/>
                <a:sym typeface="Inconsolata"/>
              </a:rPr>
              <a:t>  &lt;label for="radio1"&gt;&lt;span&gt;Good&lt;/span&gt;&lt;/label&gt;</a:t>
            </a:r>
            <a:endParaRPr b="1" sz="1600">
              <a:latin typeface="Inconsolata"/>
              <a:ea typeface="Inconsolata"/>
              <a:cs typeface="Inconsolata"/>
              <a:sym typeface="Inconsolata"/>
            </a:endParaRPr>
          </a:p>
          <a:p>
            <a:pPr indent="0" lvl="0" marL="457200" rtl="0" algn="l">
              <a:spcBef>
                <a:spcPts val="0"/>
              </a:spcBef>
              <a:spcAft>
                <a:spcPts val="0"/>
              </a:spcAft>
              <a:buNone/>
            </a:pPr>
            <a:r>
              <a:rPr b="1" lang="en" sz="1600">
                <a:latin typeface="Inconsolata"/>
                <a:ea typeface="Inconsolata"/>
                <a:cs typeface="Inconsolata"/>
                <a:sym typeface="Inconsolata"/>
              </a:rPr>
              <a:t>&lt;/div&gt;</a:t>
            </a:r>
            <a:endParaRPr b="1" sz="1600">
              <a:latin typeface="Inconsolata"/>
              <a:ea typeface="Inconsolata"/>
              <a:cs typeface="Inconsolata"/>
              <a:sym typeface="Inconsolata"/>
            </a:endParaRPr>
          </a:p>
          <a:p>
            <a:pPr indent="0" lvl="0" marL="457200" rtl="0" algn="l">
              <a:spcBef>
                <a:spcPts val="0"/>
              </a:spcBef>
              <a:spcAft>
                <a:spcPts val="0"/>
              </a:spcAft>
              <a:buNone/>
            </a:pPr>
            <a:r>
              <a:rPr b="1" lang="en" sz="1600">
                <a:latin typeface="Inconsolata"/>
                <a:ea typeface="Inconsolata"/>
                <a:cs typeface="Inconsolata"/>
                <a:sym typeface="Inconsolata"/>
              </a:rPr>
              <a:t>&lt;div class="radio"&gt;</a:t>
            </a:r>
            <a:endParaRPr b="1" sz="1600">
              <a:latin typeface="Inconsolata"/>
              <a:ea typeface="Inconsolata"/>
              <a:cs typeface="Inconsolata"/>
              <a:sym typeface="Inconsolata"/>
            </a:endParaRPr>
          </a:p>
          <a:p>
            <a:pPr indent="0" lvl="0" marL="457200" rtl="0" algn="l">
              <a:spcBef>
                <a:spcPts val="0"/>
              </a:spcBef>
              <a:spcAft>
                <a:spcPts val="0"/>
              </a:spcAft>
              <a:buNone/>
            </a:pPr>
            <a:r>
              <a:rPr b="1" lang="en" sz="1600">
                <a:latin typeface="Inconsolata"/>
                <a:ea typeface="Inconsolata"/>
                <a:cs typeface="Inconsolata"/>
                <a:sym typeface="Inconsolata"/>
              </a:rPr>
              <a:t>  &lt;input type="radio" id="radio2" name="quality-feedback"&gt;</a:t>
            </a:r>
            <a:endParaRPr b="1" sz="1600">
              <a:latin typeface="Inconsolata"/>
              <a:ea typeface="Inconsolata"/>
              <a:cs typeface="Inconsolata"/>
              <a:sym typeface="Inconsolata"/>
            </a:endParaRPr>
          </a:p>
          <a:p>
            <a:pPr indent="0" lvl="0" marL="457200" rtl="0" algn="l">
              <a:spcBef>
                <a:spcPts val="0"/>
              </a:spcBef>
              <a:spcAft>
                <a:spcPts val="0"/>
              </a:spcAft>
              <a:buNone/>
            </a:pPr>
            <a:r>
              <a:rPr b="1" lang="en" sz="1600">
                <a:latin typeface="Inconsolata"/>
                <a:ea typeface="Inconsolata"/>
                <a:cs typeface="Inconsolata"/>
                <a:sym typeface="Inconsolata"/>
              </a:rPr>
              <a:t>  &lt;label for="radio2"&gt;&lt;span&gt;Bad&lt;/span&gt;&lt;/label&gt;</a:t>
            </a:r>
            <a:endParaRPr b="1" sz="1600">
              <a:latin typeface="Inconsolata"/>
              <a:ea typeface="Inconsolata"/>
              <a:cs typeface="Inconsolata"/>
              <a:sym typeface="Inconsolata"/>
            </a:endParaRPr>
          </a:p>
          <a:p>
            <a:pPr indent="0" lvl="0" marL="457200" rtl="0" algn="l">
              <a:spcBef>
                <a:spcPts val="0"/>
              </a:spcBef>
              <a:spcAft>
                <a:spcPts val="0"/>
              </a:spcAft>
              <a:buNone/>
            </a:pPr>
            <a:r>
              <a:rPr b="1" lang="en" sz="1600">
                <a:latin typeface="Inconsolata"/>
                <a:ea typeface="Inconsolata"/>
                <a:cs typeface="Inconsolata"/>
                <a:sym typeface="Inconsolata"/>
              </a:rPr>
              <a:t>&lt;/div&gt;</a:t>
            </a:r>
            <a:endParaRPr b="1" sz="1600">
              <a:latin typeface="Inconsolata"/>
              <a:ea typeface="Inconsolata"/>
              <a:cs typeface="Inconsolata"/>
              <a:sym typeface="Inconsolata"/>
            </a:endParaRPr>
          </a:p>
        </p:txBody>
      </p:sp>
      <p:sp>
        <p:nvSpPr>
          <p:cNvPr id="756" name="Google Shape;756;p89"/>
          <p:cNvSpPr txBox="1"/>
          <p:nvPr>
            <p:ph idx="4294967295" type="body"/>
          </p:nvPr>
        </p:nvSpPr>
        <p:spPr>
          <a:xfrm>
            <a:off x="457200" y="3263825"/>
            <a:ext cx="8219100" cy="929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
                <a:solidFill>
                  <a:schemeClr val="dk1"/>
                </a:solidFill>
              </a:rPr>
              <a:t>Radio buttons</a:t>
            </a:r>
            <a:r>
              <a:rPr lang="en">
                <a:solidFill>
                  <a:schemeClr val="dk1"/>
                </a:solidFill>
              </a:rPr>
              <a:t> are very similar to checkboxes but function as a group with the </a:t>
            </a:r>
            <a:r>
              <a:rPr b="1" lang="en">
                <a:solidFill>
                  <a:schemeClr val="dk1"/>
                </a:solidFill>
                <a:latin typeface="Inconsolata"/>
                <a:ea typeface="Inconsolata"/>
                <a:cs typeface="Inconsolata"/>
                <a:sym typeface="Inconsolata"/>
              </a:rPr>
              <a:t>name</a:t>
            </a:r>
            <a:r>
              <a:rPr lang="en">
                <a:solidFill>
                  <a:schemeClr val="dk1"/>
                </a:solidFill>
              </a:rPr>
              <a:t> attribute. Users can only choose one option among </a:t>
            </a:r>
            <a:r>
              <a:rPr b="1" lang="en">
                <a:solidFill>
                  <a:schemeClr val="dk1"/>
                </a:solidFill>
                <a:latin typeface="Inconsolata"/>
                <a:ea typeface="Inconsolata"/>
                <a:cs typeface="Inconsolata"/>
                <a:sym typeface="Inconsolata"/>
              </a:rPr>
              <a:t>radio</a:t>
            </a:r>
            <a:r>
              <a:rPr lang="en">
                <a:solidFill>
                  <a:schemeClr val="dk1"/>
                </a:solidFill>
              </a:rPr>
              <a:t> inputs with the same name.</a:t>
            </a:r>
            <a:endParaRPr>
              <a:solidFill>
                <a:schemeClr val="dk1"/>
              </a:solidFill>
            </a:endParaRPr>
          </a:p>
        </p:txBody>
      </p:sp>
      <p:sp>
        <p:nvSpPr>
          <p:cNvPr id="757" name="Google Shape;757;p8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Radio Buttons</a:t>
            </a:r>
            <a:endParaRPr/>
          </a:p>
        </p:txBody>
      </p:sp>
      <p:sp>
        <p:nvSpPr>
          <p:cNvPr id="758" name="Google Shape;758;p8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59" name="Google Shape;759;p8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90"/>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Styling Forms</a:t>
            </a:r>
            <a:endParaRPr/>
          </a:p>
        </p:txBody>
      </p:sp>
      <p:sp>
        <p:nvSpPr>
          <p:cNvPr id="765" name="Google Shape;765;p90"/>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91"/>
          <p:cNvSpPr/>
          <p:nvPr/>
        </p:nvSpPr>
        <p:spPr>
          <a:xfrm>
            <a:off x="545200" y="947400"/>
            <a:ext cx="8013000" cy="23667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input[type=text]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margin: 25px 0;</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a:t>
            </a:r>
            <a:endParaRPr b="1" sz="1800">
              <a:latin typeface="Inconsolata"/>
              <a:ea typeface="Inconsolata"/>
              <a:cs typeface="Inconsolata"/>
              <a:sym typeface="Inconsolata"/>
            </a:endParaRPr>
          </a:p>
          <a:p>
            <a:pPr indent="0" lvl="0" marL="457200" rtl="0" algn="l">
              <a:spcBef>
                <a:spcPts val="0"/>
              </a:spcBef>
              <a:spcAft>
                <a:spcPts val="0"/>
              </a:spcAft>
              <a:buNone/>
            </a:pPr>
            <a:r>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input[type="text"]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margin: 25px 0;</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a:t>
            </a:r>
            <a:endParaRPr b="1" sz="1800">
              <a:latin typeface="Inconsolata"/>
              <a:ea typeface="Inconsolata"/>
              <a:cs typeface="Inconsolata"/>
              <a:sym typeface="Inconsolata"/>
            </a:endParaRPr>
          </a:p>
        </p:txBody>
      </p:sp>
      <p:sp>
        <p:nvSpPr>
          <p:cNvPr id="771" name="Google Shape;771;p9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CSS Selector: Attributes</a:t>
            </a:r>
            <a:endParaRPr/>
          </a:p>
        </p:txBody>
      </p:sp>
      <p:sp>
        <p:nvSpPr>
          <p:cNvPr id="772" name="Google Shape;772;p9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73" name="Google Shape;773;p9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92"/>
          <p:cNvSpPr/>
          <p:nvPr/>
        </p:nvSpPr>
        <p:spPr>
          <a:xfrm>
            <a:off x="545200" y="947400"/>
            <a:ext cx="8013000" cy="12912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textarea:focus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outline: none;</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a:t>
            </a:r>
            <a:endParaRPr b="1" sz="1800">
              <a:latin typeface="Inconsolata"/>
              <a:ea typeface="Inconsolata"/>
              <a:cs typeface="Inconsolata"/>
              <a:sym typeface="Inconsolata"/>
            </a:endParaRPr>
          </a:p>
        </p:txBody>
      </p:sp>
      <p:sp>
        <p:nvSpPr>
          <p:cNvPr id="779" name="Google Shape;779;p92"/>
          <p:cNvSpPr txBox="1"/>
          <p:nvPr>
            <p:ph idx="4294967295" type="body"/>
          </p:nvPr>
        </p:nvSpPr>
        <p:spPr>
          <a:xfrm>
            <a:off x="457200" y="2345625"/>
            <a:ext cx="8219100" cy="184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a:solidFill>
                  <a:schemeClr val="dk1"/>
                </a:solidFill>
              </a:rPr>
              <a:t>There may be cases where you want to style what it looks like when a user </a:t>
            </a:r>
            <a:br>
              <a:rPr lang="en">
                <a:solidFill>
                  <a:schemeClr val="dk1"/>
                </a:solidFill>
              </a:rPr>
            </a:br>
            <a:r>
              <a:rPr lang="en">
                <a:solidFill>
                  <a:schemeClr val="dk1"/>
                </a:solidFill>
              </a:rPr>
              <a:t>is active on a field. To do so, </a:t>
            </a:r>
            <a:r>
              <a:rPr lang="en">
                <a:solidFill>
                  <a:schemeClr val="dk1"/>
                </a:solidFill>
              </a:rPr>
              <a:t>use</a:t>
            </a:r>
            <a:r>
              <a:rPr lang="en">
                <a:solidFill>
                  <a:schemeClr val="dk1"/>
                </a:solidFill>
              </a:rPr>
              <a:t> the </a:t>
            </a:r>
            <a:r>
              <a:rPr b="1" lang="en">
                <a:solidFill>
                  <a:schemeClr val="dk1"/>
                </a:solidFill>
                <a:latin typeface="Inconsolata"/>
                <a:ea typeface="Inconsolata"/>
                <a:cs typeface="Inconsolata"/>
                <a:sym typeface="Inconsolata"/>
              </a:rPr>
              <a:t>:focus</a:t>
            </a:r>
            <a:r>
              <a:rPr lang="en">
                <a:solidFill>
                  <a:schemeClr val="dk1"/>
                </a:solidFill>
              </a:rPr>
              <a:t> pseudo-selector.</a:t>
            </a:r>
            <a:endParaRPr>
              <a:solidFill>
                <a:schemeClr val="dk1"/>
              </a:solidFill>
            </a:endParaRPr>
          </a:p>
        </p:txBody>
      </p:sp>
      <p:sp>
        <p:nvSpPr>
          <p:cNvPr id="780" name="Google Shape;780;p9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:focus</a:t>
            </a:r>
            <a:endParaRPr>
              <a:latin typeface="Inconsolata"/>
              <a:ea typeface="Inconsolata"/>
              <a:cs typeface="Inconsolata"/>
              <a:sym typeface="Inconsolata"/>
            </a:endParaRPr>
          </a:p>
        </p:txBody>
      </p:sp>
      <p:sp>
        <p:nvSpPr>
          <p:cNvPr id="781" name="Google Shape;781;p9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82" name="Google Shape;782;p9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9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Styling Notes</a:t>
            </a:r>
            <a:endParaRPr/>
          </a:p>
        </p:txBody>
      </p:sp>
      <p:sp>
        <p:nvSpPr>
          <p:cNvPr id="788" name="Google Shape;788;p9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789" name="Google Shape;789;p93"/>
          <p:cNvPicPr preferRelativeResize="0"/>
          <p:nvPr/>
        </p:nvPicPr>
        <p:blipFill>
          <a:blip r:embed="rId3">
            <a:alphaModFix/>
          </a:blip>
          <a:stretch>
            <a:fillRect/>
          </a:stretch>
        </p:blipFill>
        <p:spPr>
          <a:xfrm rot="10800000">
            <a:off x="1399350" y="1123462"/>
            <a:ext cx="660249" cy="660249"/>
          </a:xfrm>
          <a:prstGeom prst="rect">
            <a:avLst/>
          </a:prstGeom>
          <a:noFill/>
          <a:ln>
            <a:noFill/>
          </a:ln>
        </p:spPr>
      </p:pic>
      <p:sp>
        <p:nvSpPr>
          <p:cNvPr id="790" name="Google Shape;790;p93"/>
          <p:cNvSpPr txBox="1"/>
          <p:nvPr/>
        </p:nvSpPr>
        <p:spPr>
          <a:xfrm>
            <a:off x="2129625" y="1054338"/>
            <a:ext cx="1351800" cy="4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2"/>
                </a:solidFill>
                <a:latin typeface="Proxima Nova"/>
                <a:ea typeface="Proxima Nova"/>
                <a:cs typeface="Proxima Nova"/>
                <a:sym typeface="Proxima Nova"/>
              </a:rPr>
              <a:t>Don’t</a:t>
            </a:r>
            <a:endParaRPr b="1" sz="2000">
              <a:solidFill>
                <a:schemeClr val="lt2"/>
              </a:solidFill>
              <a:latin typeface="Proxima Nova"/>
              <a:ea typeface="Proxima Nova"/>
              <a:cs typeface="Proxima Nova"/>
              <a:sym typeface="Proxima Nova"/>
            </a:endParaRPr>
          </a:p>
        </p:txBody>
      </p:sp>
      <p:pic>
        <p:nvPicPr>
          <p:cNvPr id="791" name="Google Shape;791;p93"/>
          <p:cNvPicPr preferRelativeResize="0"/>
          <p:nvPr/>
        </p:nvPicPr>
        <p:blipFill>
          <a:blip r:embed="rId3">
            <a:alphaModFix/>
          </a:blip>
          <a:stretch>
            <a:fillRect/>
          </a:stretch>
        </p:blipFill>
        <p:spPr>
          <a:xfrm>
            <a:off x="5696463" y="853087"/>
            <a:ext cx="660249" cy="660249"/>
          </a:xfrm>
          <a:prstGeom prst="rect">
            <a:avLst/>
          </a:prstGeom>
          <a:noFill/>
          <a:ln>
            <a:noFill/>
          </a:ln>
        </p:spPr>
      </p:pic>
      <p:sp>
        <p:nvSpPr>
          <p:cNvPr id="792" name="Google Shape;792;p93"/>
          <p:cNvSpPr txBox="1"/>
          <p:nvPr/>
        </p:nvSpPr>
        <p:spPr>
          <a:xfrm>
            <a:off x="6477038" y="1054338"/>
            <a:ext cx="1351800" cy="4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2"/>
                </a:solidFill>
                <a:latin typeface="Proxima Nova"/>
                <a:ea typeface="Proxima Nova"/>
                <a:cs typeface="Proxima Nova"/>
                <a:sym typeface="Proxima Nova"/>
              </a:rPr>
              <a:t>Do</a:t>
            </a:r>
            <a:endParaRPr b="1" sz="2000">
              <a:solidFill>
                <a:schemeClr val="lt2"/>
              </a:solidFill>
              <a:latin typeface="Proxima Nova"/>
              <a:ea typeface="Proxima Nova"/>
              <a:cs typeface="Proxima Nova"/>
              <a:sym typeface="Proxima Nova"/>
            </a:endParaRPr>
          </a:p>
        </p:txBody>
      </p:sp>
      <p:sp>
        <p:nvSpPr>
          <p:cNvPr id="793" name="Google Shape;793;p93"/>
          <p:cNvSpPr txBox="1"/>
          <p:nvPr/>
        </p:nvSpPr>
        <p:spPr>
          <a:xfrm>
            <a:off x="579200" y="1783725"/>
            <a:ext cx="3671400" cy="2610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Style the text boxes, checkboxes, and radio buttons themselves. You can do this, but the techniques will drive you crazy.</a:t>
            </a:r>
            <a:endParaRPr sz="1600">
              <a:solidFill>
                <a:schemeClr val="dk1"/>
              </a:solidFill>
              <a:latin typeface="Proxima Nova"/>
              <a:ea typeface="Proxima Nova"/>
              <a:cs typeface="Proxima Nova"/>
              <a:sym typeface="Proxima Nova"/>
            </a:endParaRPr>
          </a:p>
          <a:p>
            <a:pPr indent="-330200" lvl="0" marL="457200" rtl="0" algn="l">
              <a:spcBef>
                <a:spcPts val="1000"/>
              </a:spcBef>
              <a:spcAft>
                <a:spcPts val="1000"/>
              </a:spcAft>
              <a:buClr>
                <a:schemeClr val="dk1"/>
              </a:buClr>
              <a:buSzPts val="1600"/>
              <a:buFont typeface="Proxima Nova"/>
              <a:buChar char="●"/>
            </a:pPr>
            <a:r>
              <a:rPr lang="en" sz="1600">
                <a:solidFill>
                  <a:schemeClr val="dk1"/>
                </a:solidFill>
                <a:latin typeface="Proxima Nova"/>
                <a:ea typeface="Proxima Nova"/>
                <a:cs typeface="Proxima Nova"/>
                <a:sym typeface="Proxima Nova"/>
              </a:rPr>
              <a:t>Clutter the form with too many images or animations. Forms are supposed to make interactions with web applications simple and clear.</a:t>
            </a:r>
            <a:endParaRPr sz="1600">
              <a:solidFill>
                <a:schemeClr val="dk1"/>
              </a:solidFill>
              <a:latin typeface="Proxima Nova"/>
              <a:ea typeface="Proxima Nova"/>
              <a:cs typeface="Proxima Nova"/>
              <a:sym typeface="Proxima Nova"/>
            </a:endParaRPr>
          </a:p>
        </p:txBody>
      </p:sp>
      <p:sp>
        <p:nvSpPr>
          <p:cNvPr id="794" name="Google Shape;794;p93"/>
          <p:cNvSpPr txBox="1"/>
          <p:nvPr/>
        </p:nvSpPr>
        <p:spPr>
          <a:xfrm>
            <a:off x="4926950" y="1783725"/>
            <a:ext cx="3671400" cy="2610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1000"/>
              </a:spcAft>
              <a:buClr>
                <a:schemeClr val="dk1"/>
              </a:buClr>
              <a:buSzPts val="1600"/>
              <a:buFont typeface="Proxima Nova"/>
              <a:buChar char="●"/>
            </a:pPr>
            <a:r>
              <a:rPr lang="en" sz="1600">
                <a:solidFill>
                  <a:schemeClr val="dk1"/>
                </a:solidFill>
                <a:latin typeface="Proxima Nova"/>
                <a:ea typeface="Proxima Nova"/>
                <a:cs typeface="Proxima Nova"/>
                <a:sym typeface="Proxima Nova"/>
              </a:rPr>
              <a:t>Put effort into styling valid vs. invalid form submission states. Help your users by clearly communicating when a form is invalid and which fields need to be fixed.</a:t>
            </a:r>
            <a:endParaRPr sz="1600">
              <a:solidFill>
                <a:schemeClr val="dk1"/>
              </a:solidFill>
              <a:latin typeface="Proxima Nova"/>
              <a:ea typeface="Proxima Nova"/>
              <a:cs typeface="Proxima Nova"/>
              <a:sym typeface="Proxima Nova"/>
            </a:endParaRPr>
          </a:p>
        </p:txBody>
      </p:sp>
      <p:sp>
        <p:nvSpPr>
          <p:cNvPr id="795" name="Google Shape;795;p9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99" name="Shape 799"/>
        <p:cNvGrpSpPr/>
        <p:nvPr/>
      </p:nvGrpSpPr>
      <p:grpSpPr>
        <a:xfrm>
          <a:off x="0" y="0"/>
          <a:ext cx="0" cy="0"/>
          <a:chOff x="0" y="0"/>
          <a:chExt cx="0" cy="0"/>
        </a:xfrm>
      </p:grpSpPr>
      <p:sp>
        <p:nvSpPr>
          <p:cNvPr id="800" name="Google Shape;800;p94"/>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Registration Form</a:t>
            </a:r>
            <a:endParaRPr/>
          </a:p>
        </p:txBody>
      </p:sp>
      <p:sp>
        <p:nvSpPr>
          <p:cNvPr id="801" name="Google Shape;801;p9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Choose one of your favorite websites and take a look at its registration form for new users. In groups, try recreating the HTML and style of the form. The more types of inputs, the better! </a:t>
            </a:r>
            <a:endParaRPr/>
          </a:p>
        </p:txBody>
      </p:sp>
      <p:sp>
        <p:nvSpPr>
          <p:cNvPr id="802" name="Google Shape;802;p9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803" name="Google Shape;803;p94"/>
          <p:cNvPicPr preferRelativeResize="0"/>
          <p:nvPr/>
        </p:nvPicPr>
        <p:blipFill>
          <a:blip r:embed="rId3">
            <a:alphaModFix/>
          </a:blip>
          <a:stretch>
            <a:fillRect/>
          </a:stretch>
        </p:blipFill>
        <p:spPr>
          <a:xfrm>
            <a:off x="2782750" y="1689763"/>
            <a:ext cx="3578501" cy="3578501"/>
          </a:xfrm>
          <a:prstGeom prst="rect">
            <a:avLst/>
          </a:prstGeom>
          <a:noFill/>
          <a:ln>
            <a:noFill/>
          </a:ln>
        </p:spPr>
      </p:pic>
      <p:sp>
        <p:nvSpPr>
          <p:cNvPr id="804" name="Google Shape;804;p94"/>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30 minutes</a:t>
            </a:r>
            <a:endParaRPr/>
          </a:p>
        </p:txBody>
      </p:sp>
      <p:sp>
        <p:nvSpPr>
          <p:cNvPr id="805" name="Google Shape;805;p94"/>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95"/>
          <p:cNvSpPr/>
          <p:nvPr/>
        </p:nvSpPr>
        <p:spPr>
          <a:xfrm>
            <a:off x="1949700" y="2016000"/>
            <a:ext cx="5244600" cy="1622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Reference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3"/>
              </a:rPr>
              <a:t>https://drive.google.com/drive/folders/13zp3iDPROk1ZRfq6yOYxeKxnFxfFikeG?usp=sharing</a:t>
            </a:r>
            <a:endParaRPr sz="1800">
              <a:latin typeface="Proxima Nova"/>
              <a:ea typeface="Proxima Nova"/>
              <a:cs typeface="Proxima Nova"/>
              <a:sym typeface="Proxima Nova"/>
            </a:endParaRPr>
          </a:p>
        </p:txBody>
      </p:sp>
      <p:sp>
        <p:nvSpPr>
          <p:cNvPr id="811" name="Google Shape;811;p95"/>
          <p:cNvSpPr txBox="1"/>
          <p:nvPr>
            <p:ph type="title"/>
          </p:nvPr>
        </p:nvSpPr>
        <p:spPr>
          <a:xfrm>
            <a:off x="1022150" y="259688"/>
            <a:ext cx="5009400" cy="45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800"/>
              <a:t>Building &amp; Styling A Form</a:t>
            </a:r>
            <a:endParaRPr sz="2800"/>
          </a:p>
        </p:txBody>
      </p:sp>
      <p:sp>
        <p:nvSpPr>
          <p:cNvPr id="812" name="Google Shape;812;p95"/>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813" name="Google Shape;813;p9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814" name="Google Shape;814;p95"/>
          <p:cNvSpPr txBox="1"/>
          <p:nvPr>
            <p:ph idx="1" type="body"/>
          </p:nvPr>
        </p:nvSpPr>
        <p:spPr>
          <a:xfrm>
            <a:off x="457200" y="1143000"/>
            <a:ext cx="8229600" cy="117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use this form as an example for responding to a form submission:</a:t>
            </a:r>
            <a:endParaRPr/>
          </a:p>
        </p:txBody>
      </p:sp>
      <p:sp>
        <p:nvSpPr>
          <p:cNvPr id="815" name="Google Shape;815;p9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816" name="Google Shape;816;p9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96"/>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Forms &amp; Frameworks</a:t>
            </a:r>
            <a:endParaRPr/>
          </a:p>
        </p:txBody>
      </p:sp>
      <p:sp>
        <p:nvSpPr>
          <p:cNvPr id="822" name="Google Shape;822;p9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8" name="Shape 588"/>
        <p:cNvGrpSpPr/>
        <p:nvPr/>
      </p:nvGrpSpPr>
      <p:grpSpPr>
        <a:xfrm>
          <a:off x="0" y="0"/>
          <a:ext cx="0" cy="0"/>
          <a:chOff x="0" y="0"/>
          <a:chExt cx="0" cy="0"/>
        </a:xfrm>
      </p:grpSpPr>
      <p:sp>
        <p:nvSpPr>
          <p:cNvPr id="589" name="Google Shape;589;p70"/>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a:t>
            </a:r>
            <a:r>
              <a:rPr lang="en"/>
              <a:t>Class Materials and Preparation</a:t>
            </a:r>
            <a:endParaRPr/>
          </a:p>
          <a:p>
            <a:pPr indent="0" lvl="0" marL="0" rtl="0" algn="l">
              <a:spcBef>
                <a:spcPts val="0"/>
              </a:spcBef>
              <a:spcAft>
                <a:spcPts val="0"/>
              </a:spcAft>
              <a:buNone/>
            </a:pPr>
            <a:r>
              <a:t/>
            </a:r>
            <a:endParaRPr/>
          </a:p>
        </p:txBody>
      </p:sp>
      <p:sp>
        <p:nvSpPr>
          <p:cNvPr id="590" name="Google Shape;590;p70"/>
          <p:cNvSpPr txBox="1"/>
          <p:nvPr>
            <p:ph idx="4294967295" type="body"/>
          </p:nvPr>
        </p:nvSpPr>
        <p:spPr>
          <a:xfrm>
            <a:off x="979500" y="1078375"/>
            <a:ext cx="7099500" cy="364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Review all slides, lab activities, and code-alongs.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There are prompts in the speaker notes with opportunities for instructor customization.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Materials:</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3"/>
              </a:rPr>
              <a:t>Reference Code</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4"/>
              </a:rPr>
              <a:t>Starter Code in CodePen</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5"/>
              </a:rPr>
              <a:t>Solution Code in CodePen</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6"/>
              </a:rPr>
              <a:t>Warmups in CodePen</a:t>
            </a:r>
            <a:endParaRPr sz="1400">
              <a:solidFill>
                <a:schemeClr val="dk1"/>
              </a:solidFill>
            </a:endParaRPr>
          </a:p>
        </p:txBody>
      </p:sp>
      <p:sp>
        <p:nvSpPr>
          <p:cNvPr id="591" name="Google Shape;591;p7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97"/>
          <p:cNvSpPr txBox="1"/>
          <p:nvPr>
            <p:ph idx="4294967295" type="body"/>
          </p:nvPr>
        </p:nvSpPr>
        <p:spPr>
          <a:xfrm>
            <a:off x="565775" y="1249850"/>
            <a:ext cx="4068000" cy="2943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dk1"/>
                </a:solidFill>
              </a:rPr>
              <a:t>Frameworks provide: </a:t>
            </a:r>
            <a:endParaRPr>
              <a:solidFill>
                <a:schemeClr val="dk1"/>
              </a:solidFill>
            </a:endParaRPr>
          </a:p>
          <a:p>
            <a:pPr indent="-342900" lvl="0" marL="457200" marR="0" rtl="0" algn="l">
              <a:lnSpc>
                <a:spcPct val="115000"/>
              </a:lnSpc>
              <a:spcBef>
                <a:spcPts val="700"/>
              </a:spcBef>
              <a:spcAft>
                <a:spcPts val="0"/>
              </a:spcAft>
              <a:buClr>
                <a:schemeClr val="dk1"/>
              </a:buClr>
              <a:buSzPts val="1800"/>
              <a:buChar char="●"/>
            </a:pPr>
            <a:r>
              <a:rPr lang="en">
                <a:solidFill>
                  <a:schemeClr val="dk1"/>
                </a:solidFill>
              </a:rPr>
              <a:t>Pre-styled form elements.</a:t>
            </a:r>
            <a:endParaRPr>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rPr>
              <a:t>Better layout combinations</a:t>
            </a:r>
            <a:endParaRPr>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rPr>
              <a:t>Small style helpers</a:t>
            </a:r>
            <a:endParaRPr>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rPr>
              <a:t>Responsive form layout</a:t>
            </a:r>
            <a:endParaRPr>
              <a:solidFill>
                <a:schemeClr val="dk1"/>
              </a:solidFill>
            </a:endParaRPr>
          </a:p>
        </p:txBody>
      </p:sp>
      <p:sp>
        <p:nvSpPr>
          <p:cNvPr id="828" name="Google Shape;828;p97"/>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829" name="Google Shape;829;p97"/>
          <p:cNvSpPr txBox="1"/>
          <p:nvPr/>
        </p:nvSpPr>
        <p:spPr>
          <a:xfrm>
            <a:off x="457200" y="2803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roxima Nova"/>
                <a:ea typeface="Proxima Nova"/>
                <a:cs typeface="Proxima Nova"/>
                <a:sym typeface="Proxima Nova"/>
              </a:rPr>
              <a:t>Frameworks Make Forms Easier</a:t>
            </a:r>
            <a:endParaRPr b="1" sz="2400">
              <a:latin typeface="Proxima Nova"/>
              <a:ea typeface="Proxima Nova"/>
              <a:cs typeface="Proxima Nova"/>
              <a:sym typeface="Proxima Nova"/>
            </a:endParaRPr>
          </a:p>
        </p:txBody>
      </p:sp>
      <p:sp>
        <p:nvSpPr>
          <p:cNvPr id="830" name="Google Shape;830;p9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831" name="Google Shape;831;p9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832" name="Google Shape;832;p97"/>
          <p:cNvPicPr preferRelativeResize="0"/>
          <p:nvPr/>
        </p:nvPicPr>
        <p:blipFill>
          <a:blip r:embed="rId3">
            <a:alphaModFix/>
          </a:blip>
          <a:stretch>
            <a:fillRect/>
          </a:stretch>
        </p:blipFill>
        <p:spPr>
          <a:xfrm>
            <a:off x="5048625" y="853063"/>
            <a:ext cx="3578501" cy="35785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98"/>
          <p:cNvSpPr/>
          <p:nvPr/>
        </p:nvSpPr>
        <p:spPr>
          <a:xfrm>
            <a:off x="1949700" y="2016000"/>
            <a:ext cx="5244600" cy="1622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Reference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3"/>
              </a:rPr>
              <a:t>https://drive.google.com/drive/folders/15FkHZP8sQSNj09BqAKJNm9Ef_RzkhJwW?usp=sharing</a:t>
            </a:r>
            <a:endParaRPr sz="1800">
              <a:latin typeface="Proxima Nova"/>
              <a:ea typeface="Proxima Nova"/>
              <a:cs typeface="Proxima Nova"/>
              <a:sym typeface="Proxima Nova"/>
            </a:endParaRPr>
          </a:p>
        </p:txBody>
      </p:sp>
      <p:sp>
        <p:nvSpPr>
          <p:cNvPr id="838" name="Google Shape;838;p98"/>
          <p:cNvSpPr txBox="1"/>
          <p:nvPr>
            <p:ph type="title"/>
          </p:nvPr>
        </p:nvSpPr>
        <p:spPr>
          <a:xfrm>
            <a:off x="1022150" y="259688"/>
            <a:ext cx="5009400" cy="45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800"/>
              <a:t>Forms with Bootstrap</a:t>
            </a:r>
            <a:endParaRPr sz="2800"/>
          </a:p>
        </p:txBody>
      </p:sp>
      <p:sp>
        <p:nvSpPr>
          <p:cNvPr id="839" name="Google Shape;839;p98"/>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840" name="Google Shape;840;p9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841" name="Google Shape;841;p98"/>
          <p:cNvSpPr txBox="1"/>
          <p:nvPr>
            <p:ph idx="1" type="body"/>
          </p:nvPr>
        </p:nvSpPr>
        <p:spPr>
          <a:xfrm>
            <a:off x="457200" y="1143000"/>
            <a:ext cx="8229600" cy="117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use this form as an example for responding to a form submission:</a:t>
            </a:r>
            <a:endParaRPr/>
          </a:p>
        </p:txBody>
      </p:sp>
      <p:sp>
        <p:nvSpPr>
          <p:cNvPr id="842" name="Google Shape;842;p9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843" name="Google Shape;843;p9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47" name="Shape 847"/>
        <p:cNvGrpSpPr/>
        <p:nvPr/>
      </p:nvGrpSpPr>
      <p:grpSpPr>
        <a:xfrm>
          <a:off x="0" y="0"/>
          <a:ext cx="0" cy="0"/>
          <a:chOff x="0" y="0"/>
          <a:chExt cx="0" cy="0"/>
        </a:xfrm>
      </p:grpSpPr>
      <p:sp>
        <p:nvSpPr>
          <p:cNvPr id="848" name="Google Shape;848;p99"/>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Validating Form Submissions</a:t>
            </a:r>
            <a:endParaRPr/>
          </a:p>
        </p:txBody>
      </p:sp>
      <p:sp>
        <p:nvSpPr>
          <p:cNvPr id="849" name="Google Shape;849;p99"/>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53" name="Shape 853"/>
        <p:cNvGrpSpPr/>
        <p:nvPr/>
      </p:nvGrpSpPr>
      <p:grpSpPr>
        <a:xfrm>
          <a:off x="0" y="0"/>
          <a:ext cx="0" cy="0"/>
          <a:chOff x="0" y="0"/>
          <a:chExt cx="0" cy="0"/>
        </a:xfrm>
      </p:grpSpPr>
      <p:sp>
        <p:nvSpPr>
          <p:cNvPr id="854" name="Google Shape;854;p100"/>
          <p:cNvSpPr/>
          <p:nvPr/>
        </p:nvSpPr>
        <p:spPr>
          <a:xfrm>
            <a:off x="1949700" y="2016000"/>
            <a:ext cx="5244600" cy="1622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Reference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3"/>
              </a:rPr>
              <a:t>https://codepen.io/GAmarketing/pen/GRgvqOM</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855" name="Google Shape;855;p100"/>
          <p:cNvSpPr txBox="1"/>
          <p:nvPr>
            <p:ph type="title"/>
          </p:nvPr>
        </p:nvSpPr>
        <p:spPr>
          <a:xfrm>
            <a:off x="908850" y="237038"/>
            <a:ext cx="5009400" cy="45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800"/>
              <a:t> Responding to Form Submissions</a:t>
            </a:r>
            <a:endParaRPr sz="2800"/>
          </a:p>
        </p:txBody>
      </p:sp>
      <p:sp>
        <p:nvSpPr>
          <p:cNvPr id="856" name="Google Shape;856;p100"/>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857" name="Google Shape;857;p100"/>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858" name="Google Shape;858;p100"/>
          <p:cNvSpPr txBox="1"/>
          <p:nvPr>
            <p:ph idx="1" type="body"/>
          </p:nvPr>
        </p:nvSpPr>
        <p:spPr>
          <a:xfrm>
            <a:off x="457200" y="1143000"/>
            <a:ext cx="8229600" cy="117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use this form as an example for responding to a form submission:</a:t>
            </a:r>
            <a:endParaRPr/>
          </a:p>
        </p:txBody>
      </p:sp>
      <p:sp>
        <p:nvSpPr>
          <p:cNvPr id="859" name="Google Shape;859;p10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860" name="Google Shape;860;p100"/>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64" name="Shape 864"/>
        <p:cNvGrpSpPr/>
        <p:nvPr/>
      </p:nvGrpSpPr>
      <p:grpSpPr>
        <a:xfrm>
          <a:off x="0" y="0"/>
          <a:ext cx="0" cy="0"/>
          <a:chOff x="0" y="0"/>
          <a:chExt cx="0" cy="0"/>
        </a:xfrm>
      </p:grpSpPr>
      <p:sp>
        <p:nvSpPr>
          <p:cNvPr id="865" name="Google Shape;865;p10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66" name="Google Shape;866;p10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Validating Form Submissions</a:t>
            </a:r>
            <a:endParaRPr/>
          </a:p>
        </p:txBody>
      </p:sp>
      <p:sp>
        <p:nvSpPr>
          <p:cNvPr id="867" name="Google Shape;867;p101"/>
          <p:cNvSpPr txBox="1"/>
          <p:nvPr>
            <p:ph idx="4294967295" type="body"/>
          </p:nvPr>
        </p:nvSpPr>
        <p:spPr>
          <a:xfrm>
            <a:off x="457200" y="1102800"/>
            <a:ext cx="4639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going to break down how this happens</a:t>
            </a:r>
            <a:r>
              <a:rPr lang="en"/>
              <a:t> in </a:t>
            </a:r>
            <a:r>
              <a:rPr lang="en"/>
              <a:t>the next few slides by:</a:t>
            </a:r>
            <a:endParaRPr/>
          </a:p>
          <a:p>
            <a:pPr indent="-342900" lvl="0" marL="457200" rtl="0" algn="l">
              <a:spcBef>
                <a:spcPts val="1000"/>
              </a:spcBef>
              <a:spcAft>
                <a:spcPts val="0"/>
              </a:spcAft>
              <a:buSzPts val="1800"/>
              <a:buAutoNum type="arabicPeriod"/>
            </a:pPr>
            <a:r>
              <a:rPr lang="en"/>
              <a:t>Responding to the “submit” event from a form.</a:t>
            </a:r>
            <a:endParaRPr/>
          </a:p>
          <a:p>
            <a:pPr indent="-342900" lvl="0" marL="457200" rtl="0" algn="l">
              <a:spcBef>
                <a:spcPts val="1000"/>
              </a:spcBef>
              <a:spcAft>
                <a:spcPts val="0"/>
              </a:spcAft>
              <a:buSzPts val="1800"/>
              <a:buAutoNum type="arabicPeriod"/>
            </a:pPr>
            <a:r>
              <a:rPr lang="en"/>
              <a:t>Using the DOM to access the value a user has typed into an input.</a:t>
            </a:r>
            <a:endParaRPr/>
          </a:p>
          <a:p>
            <a:pPr indent="-342900" lvl="0" marL="457200" rtl="0" algn="l">
              <a:spcBef>
                <a:spcPts val="1000"/>
              </a:spcBef>
              <a:spcAft>
                <a:spcPts val="1000"/>
              </a:spcAft>
              <a:buSzPts val="1800"/>
              <a:buAutoNum type="arabicPeriod"/>
            </a:pPr>
            <a:r>
              <a:rPr lang="en"/>
              <a:t>Using DOM manipulation to add error messages to the page</a:t>
            </a:r>
            <a:r>
              <a:rPr lang="en"/>
              <a:t>.</a:t>
            </a:r>
            <a:endParaRPr/>
          </a:p>
        </p:txBody>
      </p:sp>
      <p:pic>
        <p:nvPicPr>
          <p:cNvPr id="868" name="Google Shape;868;p101"/>
          <p:cNvPicPr preferRelativeResize="0"/>
          <p:nvPr/>
        </p:nvPicPr>
        <p:blipFill rotWithShape="1">
          <a:blip r:embed="rId3">
            <a:alphaModFix/>
          </a:blip>
          <a:srcRect b="0" l="12797" r="12625" t="0"/>
          <a:stretch/>
        </p:blipFill>
        <p:spPr>
          <a:xfrm>
            <a:off x="5251925" y="1040400"/>
            <a:ext cx="3565248" cy="2689200"/>
          </a:xfrm>
          <a:prstGeom prst="rect">
            <a:avLst/>
          </a:prstGeom>
          <a:noFill/>
          <a:ln>
            <a:noFill/>
          </a:ln>
        </p:spPr>
      </p:pic>
      <p:sp>
        <p:nvSpPr>
          <p:cNvPr id="869" name="Google Shape;869;p10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73" name="Shape 873"/>
        <p:cNvGrpSpPr/>
        <p:nvPr/>
      </p:nvGrpSpPr>
      <p:grpSpPr>
        <a:xfrm>
          <a:off x="0" y="0"/>
          <a:ext cx="0" cy="0"/>
          <a:chOff x="0" y="0"/>
          <a:chExt cx="0" cy="0"/>
        </a:xfrm>
      </p:grpSpPr>
      <p:sp>
        <p:nvSpPr>
          <p:cNvPr id="874" name="Google Shape;874;p102"/>
          <p:cNvSpPr/>
          <p:nvPr/>
        </p:nvSpPr>
        <p:spPr>
          <a:xfrm>
            <a:off x="545200" y="2179825"/>
            <a:ext cx="8013000" cy="18762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600">
                <a:latin typeface="Inconsolata"/>
                <a:ea typeface="Inconsolata"/>
                <a:cs typeface="Inconsolata"/>
                <a:sym typeface="Inconsolata"/>
              </a:rPr>
              <a:t>document.getElementById(“#registrationForm”).</a:t>
            </a:r>
            <a:r>
              <a:rPr b="1" lang="en" sz="1600">
                <a:highlight>
                  <a:schemeClr val="accent2"/>
                </a:highlight>
                <a:latin typeface="Inconsolata"/>
                <a:ea typeface="Inconsolata"/>
                <a:cs typeface="Inconsolata"/>
                <a:sym typeface="Inconsolata"/>
              </a:rPr>
              <a:t>addEventListener</a:t>
            </a:r>
            <a:r>
              <a:rPr b="1" lang="en" sz="1600">
                <a:latin typeface="Inconsolata"/>
                <a:ea typeface="Inconsolata"/>
                <a:cs typeface="Inconsolata"/>
                <a:sym typeface="Inconsolata"/>
              </a:rPr>
              <a:t>(</a:t>
            </a:r>
            <a:r>
              <a:rPr b="1" lang="en" sz="1600">
                <a:highlight>
                  <a:schemeClr val="accent2"/>
                </a:highlight>
                <a:latin typeface="Inconsolata"/>
                <a:ea typeface="Inconsolata"/>
                <a:cs typeface="Inconsolata"/>
                <a:sym typeface="Inconsolata"/>
              </a:rPr>
              <a:t>“submit”</a:t>
            </a:r>
            <a:r>
              <a:rPr b="1" lang="en" sz="1600">
                <a:latin typeface="Inconsolata"/>
                <a:ea typeface="Inconsolata"/>
                <a:cs typeface="Inconsolata"/>
                <a:sym typeface="Inconsolata"/>
              </a:rPr>
              <a:t>,</a:t>
            </a:r>
            <a:endParaRPr b="1" sz="1600">
              <a:latin typeface="Inconsolata"/>
              <a:ea typeface="Inconsolata"/>
              <a:cs typeface="Inconsolata"/>
              <a:sym typeface="Inconsolata"/>
            </a:endParaRPr>
          </a:p>
          <a:p>
            <a:pPr indent="0" lvl="0" marL="457200" rtl="0" algn="l">
              <a:spcBef>
                <a:spcPts val="0"/>
              </a:spcBef>
              <a:spcAft>
                <a:spcPts val="0"/>
              </a:spcAft>
              <a:buNone/>
            </a:pPr>
            <a:r>
              <a:rPr b="1" lang="en" sz="1600">
                <a:latin typeface="Inconsolata"/>
                <a:ea typeface="Inconsolata"/>
                <a:cs typeface="Inconsolata"/>
                <a:sym typeface="Inconsolata"/>
              </a:rPr>
              <a:t>	function(event){</a:t>
            </a:r>
            <a:endParaRPr b="1" sz="1600">
              <a:latin typeface="Inconsolata"/>
              <a:ea typeface="Inconsolata"/>
              <a:cs typeface="Inconsolata"/>
              <a:sym typeface="Inconsolata"/>
            </a:endParaRPr>
          </a:p>
          <a:p>
            <a:pPr indent="0" lvl="0" marL="457200" rtl="0" algn="l">
              <a:spcBef>
                <a:spcPts val="0"/>
              </a:spcBef>
              <a:spcAft>
                <a:spcPts val="0"/>
              </a:spcAft>
              <a:buNone/>
            </a:pPr>
            <a:r>
              <a:rPr b="1" lang="en" sz="1600">
                <a:latin typeface="Inconsolata"/>
                <a:ea typeface="Inconsolata"/>
                <a:cs typeface="Inconsolata"/>
                <a:sym typeface="Inconsolata"/>
              </a:rPr>
              <a:t>		// event.preventDefault() prevents the browser from refreshing</a:t>
            </a:r>
            <a:endParaRPr b="1" sz="1600">
              <a:latin typeface="Inconsolata"/>
              <a:ea typeface="Inconsolata"/>
              <a:cs typeface="Inconsolata"/>
              <a:sym typeface="Inconsolata"/>
            </a:endParaRPr>
          </a:p>
          <a:p>
            <a:pPr indent="0" lvl="0" marL="457200" rtl="0" algn="l">
              <a:spcBef>
                <a:spcPts val="0"/>
              </a:spcBef>
              <a:spcAft>
                <a:spcPts val="0"/>
              </a:spcAft>
              <a:buNone/>
            </a:pPr>
            <a:r>
              <a:rPr b="1" lang="en" sz="1600">
                <a:latin typeface="Inconsolata"/>
                <a:ea typeface="Inconsolata"/>
                <a:cs typeface="Inconsolata"/>
                <a:sym typeface="Inconsolata"/>
              </a:rPr>
              <a:t>		event.preventDefault();</a:t>
            </a:r>
            <a:endParaRPr b="1" sz="1600">
              <a:latin typeface="Inconsolata"/>
              <a:ea typeface="Inconsolata"/>
              <a:cs typeface="Inconsolata"/>
              <a:sym typeface="Inconsolata"/>
            </a:endParaRPr>
          </a:p>
          <a:p>
            <a:pPr indent="0" lvl="0" marL="457200" rtl="0" algn="l">
              <a:spcBef>
                <a:spcPts val="0"/>
              </a:spcBef>
              <a:spcAft>
                <a:spcPts val="0"/>
              </a:spcAft>
              <a:buNone/>
            </a:pPr>
            <a:r>
              <a:rPr b="1" lang="en" sz="1600">
                <a:latin typeface="Inconsolata"/>
                <a:ea typeface="Inconsolata"/>
                <a:cs typeface="Inconsolata"/>
                <a:sym typeface="Inconsolata"/>
              </a:rPr>
              <a:t>	}</a:t>
            </a:r>
            <a:endParaRPr b="1" sz="1600">
              <a:latin typeface="Inconsolata"/>
              <a:ea typeface="Inconsolata"/>
              <a:cs typeface="Inconsolata"/>
              <a:sym typeface="Inconsolata"/>
            </a:endParaRPr>
          </a:p>
          <a:p>
            <a:pPr indent="0" lvl="0" marL="457200" rtl="0" algn="l">
              <a:spcBef>
                <a:spcPts val="0"/>
              </a:spcBef>
              <a:spcAft>
                <a:spcPts val="0"/>
              </a:spcAft>
              <a:buNone/>
            </a:pPr>
            <a:r>
              <a:rPr b="1" lang="en" sz="1600">
                <a:latin typeface="Inconsolata"/>
                <a:ea typeface="Inconsolata"/>
                <a:cs typeface="Inconsolata"/>
                <a:sym typeface="Inconsolata"/>
              </a:rPr>
              <a:t>);</a:t>
            </a:r>
            <a:endParaRPr b="1" sz="1600">
              <a:latin typeface="Inconsolata"/>
              <a:ea typeface="Inconsolata"/>
              <a:cs typeface="Inconsolata"/>
              <a:sym typeface="Inconsolata"/>
            </a:endParaRPr>
          </a:p>
        </p:txBody>
      </p:sp>
      <p:sp>
        <p:nvSpPr>
          <p:cNvPr id="875" name="Google Shape;875;p10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Responding to the </a:t>
            </a:r>
            <a:r>
              <a:rPr lang="en">
                <a:latin typeface="Courier New"/>
                <a:ea typeface="Courier New"/>
                <a:cs typeface="Courier New"/>
                <a:sym typeface="Courier New"/>
              </a:rPr>
              <a:t>submit</a:t>
            </a:r>
            <a:r>
              <a:rPr lang="en"/>
              <a:t> Event</a:t>
            </a:r>
            <a:endParaRPr/>
          </a:p>
        </p:txBody>
      </p:sp>
      <p:sp>
        <p:nvSpPr>
          <p:cNvPr id="876" name="Google Shape;876;p10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77" name="Google Shape;877;p102"/>
          <p:cNvSpPr txBox="1"/>
          <p:nvPr>
            <p:ph idx="4294967295" type="body"/>
          </p:nvPr>
        </p:nvSpPr>
        <p:spPr>
          <a:xfrm>
            <a:off x="457200" y="998050"/>
            <a:ext cx="8229600" cy="103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Remember, nearly any user action triggers an event from the DOM. It’s up to us to attach a listener to the specific DOM element that fires off the event. Let’s grab that element from the DOM and use the </a:t>
            </a:r>
            <a:r>
              <a:rPr b="1" lang="en">
                <a:latin typeface="Inconsolata"/>
                <a:ea typeface="Inconsolata"/>
                <a:cs typeface="Inconsolata"/>
                <a:sym typeface="Inconsolata"/>
              </a:rPr>
              <a:t>addEventListener()</a:t>
            </a:r>
            <a:r>
              <a:rPr lang="en"/>
              <a:t> method:</a:t>
            </a:r>
            <a:endParaRPr b="1" sz="1400">
              <a:latin typeface="Courier New"/>
              <a:ea typeface="Courier New"/>
              <a:cs typeface="Courier New"/>
              <a:sym typeface="Courier New"/>
            </a:endParaRPr>
          </a:p>
        </p:txBody>
      </p:sp>
      <p:sp>
        <p:nvSpPr>
          <p:cNvPr id="878" name="Google Shape;878;p10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82" name="Shape 882"/>
        <p:cNvGrpSpPr/>
        <p:nvPr/>
      </p:nvGrpSpPr>
      <p:grpSpPr>
        <a:xfrm>
          <a:off x="0" y="0"/>
          <a:ext cx="0" cy="0"/>
          <a:chOff x="0" y="0"/>
          <a:chExt cx="0" cy="0"/>
        </a:xfrm>
      </p:grpSpPr>
      <p:sp>
        <p:nvSpPr>
          <p:cNvPr id="883" name="Google Shape;883;p10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Reading the Form Content</a:t>
            </a:r>
            <a:endParaRPr/>
          </a:p>
        </p:txBody>
      </p:sp>
      <p:sp>
        <p:nvSpPr>
          <p:cNvPr id="884" name="Google Shape;884;p10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85" name="Google Shape;885;p103"/>
          <p:cNvSpPr txBox="1"/>
          <p:nvPr>
            <p:ph idx="4294967295" type="body"/>
          </p:nvPr>
        </p:nvSpPr>
        <p:spPr>
          <a:xfrm>
            <a:off x="457200" y="11028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use the </a:t>
            </a:r>
            <a:r>
              <a:rPr b="1" lang="en">
                <a:latin typeface="Inconsolata"/>
                <a:ea typeface="Inconsolata"/>
                <a:cs typeface="Inconsolata"/>
                <a:sym typeface="Inconsolata"/>
              </a:rPr>
              <a:t>.value</a:t>
            </a:r>
            <a:r>
              <a:rPr lang="en"/>
              <a:t> getter method to access the value of an input field...</a:t>
            </a:r>
            <a:endParaRPr/>
          </a:p>
          <a:p>
            <a:pPr indent="0" lvl="0" marL="457200" rtl="0" algn="l">
              <a:spcBef>
                <a:spcPts val="1600"/>
              </a:spcBef>
              <a:spcAft>
                <a:spcPts val="0"/>
              </a:spcAft>
              <a:buNone/>
            </a:pPr>
            <a:r>
              <a:rPr b="1" lang="en">
                <a:latin typeface="Inconsolata"/>
                <a:ea typeface="Inconsolata"/>
                <a:cs typeface="Inconsolata"/>
                <a:sym typeface="Inconsolata"/>
              </a:rPr>
              <a:t>document.getElementById(“#registrationUserName”).value</a:t>
            </a:r>
            <a:endParaRPr b="1">
              <a:latin typeface="Inconsolata"/>
              <a:ea typeface="Inconsolata"/>
              <a:cs typeface="Inconsolata"/>
              <a:sym typeface="Inconsolata"/>
            </a:endParaRPr>
          </a:p>
          <a:p>
            <a:pPr indent="0" lvl="0" marL="0" rtl="0" algn="l">
              <a:spcBef>
                <a:spcPts val="1600"/>
              </a:spcBef>
              <a:spcAft>
                <a:spcPts val="0"/>
              </a:spcAft>
              <a:buNone/>
            </a:pPr>
            <a:r>
              <a:rPr lang="en"/>
              <a:t>...then, we can test that value for anything we want!</a:t>
            </a:r>
            <a:endParaRPr/>
          </a:p>
          <a:p>
            <a:pPr indent="0" lvl="0" marL="457200" rtl="0" algn="l">
              <a:lnSpc>
                <a:spcPct val="100000"/>
              </a:lnSpc>
              <a:spcBef>
                <a:spcPts val="1600"/>
              </a:spcBef>
              <a:spcAft>
                <a:spcPts val="0"/>
              </a:spcAft>
              <a:buNone/>
            </a:pPr>
            <a:r>
              <a:rPr b="1" lang="en">
                <a:latin typeface="Inconsolata"/>
                <a:ea typeface="Inconsolata"/>
                <a:cs typeface="Inconsolata"/>
                <a:sym typeface="Inconsolata"/>
              </a:rPr>
              <a:t>if(username.length &lt; 3){</a:t>
            </a:r>
            <a:endParaRPr b="1">
              <a:latin typeface="Inconsolata"/>
              <a:ea typeface="Inconsolata"/>
              <a:cs typeface="Inconsolata"/>
              <a:sym typeface="Inconsolata"/>
            </a:endParaRPr>
          </a:p>
          <a:p>
            <a:pPr indent="0" lvl="0" marL="457200" rtl="0" algn="l">
              <a:lnSpc>
                <a:spcPct val="100000"/>
              </a:lnSpc>
              <a:spcBef>
                <a:spcPts val="0"/>
              </a:spcBef>
              <a:spcAft>
                <a:spcPts val="0"/>
              </a:spcAft>
              <a:buNone/>
            </a:pPr>
            <a:r>
              <a:rPr b="1" lang="en">
                <a:latin typeface="Inconsolata"/>
                <a:ea typeface="Inconsolata"/>
                <a:cs typeface="Inconsolata"/>
                <a:sym typeface="Inconsolata"/>
              </a:rPr>
              <a:t>	// Show an error message on the DOM</a:t>
            </a:r>
            <a:endParaRPr b="1">
              <a:latin typeface="Inconsolata"/>
              <a:ea typeface="Inconsolata"/>
              <a:cs typeface="Inconsolata"/>
              <a:sym typeface="Inconsolata"/>
            </a:endParaRPr>
          </a:p>
          <a:p>
            <a:pPr indent="0" lvl="0" marL="457200" rtl="0" algn="l">
              <a:lnSpc>
                <a:spcPct val="100000"/>
              </a:lnSpc>
              <a:spcBef>
                <a:spcPts val="0"/>
              </a:spcBef>
              <a:spcAft>
                <a:spcPts val="0"/>
              </a:spcAft>
              <a:buNone/>
            </a:pPr>
            <a:r>
              <a:rPr b="1" lang="en">
                <a:latin typeface="Inconsolata"/>
                <a:ea typeface="Inconsolata"/>
                <a:cs typeface="Inconsolata"/>
                <a:sym typeface="Inconsolata"/>
              </a:rPr>
              <a:t>}</a:t>
            </a:r>
            <a:endParaRPr b="1">
              <a:latin typeface="Inconsolata"/>
              <a:ea typeface="Inconsolata"/>
              <a:cs typeface="Inconsolata"/>
              <a:sym typeface="Inconsolata"/>
            </a:endParaRPr>
          </a:p>
        </p:txBody>
      </p:sp>
      <p:sp>
        <p:nvSpPr>
          <p:cNvPr id="886" name="Google Shape;886;p10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90" name="Shape 890"/>
        <p:cNvGrpSpPr/>
        <p:nvPr/>
      </p:nvGrpSpPr>
      <p:grpSpPr>
        <a:xfrm>
          <a:off x="0" y="0"/>
          <a:ext cx="0" cy="0"/>
          <a:chOff x="0" y="0"/>
          <a:chExt cx="0" cy="0"/>
        </a:xfrm>
      </p:grpSpPr>
      <p:sp>
        <p:nvSpPr>
          <p:cNvPr id="891" name="Google Shape;891;p10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Displaying Error Messages</a:t>
            </a:r>
            <a:endParaRPr/>
          </a:p>
        </p:txBody>
      </p:sp>
      <p:sp>
        <p:nvSpPr>
          <p:cNvPr id="892" name="Google Shape;892;p10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93" name="Google Shape;893;p104"/>
          <p:cNvSpPr txBox="1"/>
          <p:nvPr>
            <p:ph idx="4294967295" type="body"/>
          </p:nvPr>
        </p:nvSpPr>
        <p:spPr>
          <a:xfrm>
            <a:off x="457200" y="908350"/>
            <a:ext cx="6000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 about most error messages you’ve seen from forms. Chances are they were displayed close to the input with the invalid value or beneath the form itself, if the problem was more general. You can do this several ways:</a:t>
            </a:r>
            <a:endParaRPr/>
          </a:p>
          <a:p>
            <a:pPr indent="-330200" lvl="0" marL="457200" rtl="0" algn="l">
              <a:spcBef>
                <a:spcPts val="1600"/>
              </a:spcBef>
              <a:spcAft>
                <a:spcPts val="0"/>
              </a:spcAft>
              <a:buSzPts val="1600"/>
              <a:buChar char="●"/>
            </a:pPr>
            <a:r>
              <a:rPr lang="en" sz="1600"/>
              <a:t>You could have an empty, hidden element for errors that gets shown or filled in once the error occurs.</a:t>
            </a:r>
            <a:endParaRPr sz="1600"/>
          </a:p>
          <a:p>
            <a:pPr indent="-330200" lvl="0" marL="457200" rtl="0" algn="l">
              <a:spcBef>
                <a:spcPts val="0"/>
              </a:spcBef>
              <a:spcAft>
                <a:spcPts val="0"/>
              </a:spcAft>
              <a:buSzPts val="1600"/>
              <a:buChar char="●"/>
            </a:pPr>
            <a:r>
              <a:rPr lang="en" sz="1600"/>
              <a:t>You could append a new element to the DOM then remove it upon resubmission of the form.</a:t>
            </a:r>
            <a:endParaRPr sz="1600"/>
          </a:p>
          <a:p>
            <a:pPr indent="-330200" lvl="0" marL="457200" rtl="0" algn="l">
              <a:spcBef>
                <a:spcPts val="0"/>
              </a:spcBef>
              <a:spcAft>
                <a:spcPts val="0"/>
              </a:spcAft>
              <a:buSzPts val="1600"/>
              <a:buChar char="●"/>
            </a:pPr>
            <a:r>
              <a:rPr lang="en" sz="1600"/>
              <a:t>You could use an alert box — though this is a bit old fashioned</a:t>
            </a:r>
            <a:r>
              <a:rPr lang="en" sz="1600"/>
              <a:t>.</a:t>
            </a:r>
            <a:endParaRPr sz="1600"/>
          </a:p>
        </p:txBody>
      </p:sp>
      <p:pic>
        <p:nvPicPr>
          <p:cNvPr id="894" name="Google Shape;894;p104"/>
          <p:cNvPicPr preferRelativeResize="0"/>
          <p:nvPr/>
        </p:nvPicPr>
        <p:blipFill>
          <a:blip r:embed="rId3">
            <a:alphaModFix/>
          </a:blip>
          <a:stretch>
            <a:fillRect/>
          </a:stretch>
        </p:blipFill>
        <p:spPr>
          <a:xfrm>
            <a:off x="6759550" y="1458425"/>
            <a:ext cx="1837751" cy="1837751"/>
          </a:xfrm>
          <a:prstGeom prst="rect">
            <a:avLst/>
          </a:prstGeom>
          <a:noFill/>
          <a:ln>
            <a:noFill/>
          </a:ln>
        </p:spPr>
      </p:pic>
      <p:sp>
        <p:nvSpPr>
          <p:cNvPr id="895" name="Google Shape;895;p10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99" name="Shape 899"/>
        <p:cNvGrpSpPr/>
        <p:nvPr/>
      </p:nvGrpSpPr>
      <p:grpSpPr>
        <a:xfrm>
          <a:off x="0" y="0"/>
          <a:ext cx="0" cy="0"/>
          <a:chOff x="0" y="0"/>
          <a:chExt cx="0" cy="0"/>
        </a:xfrm>
      </p:grpSpPr>
      <p:sp>
        <p:nvSpPr>
          <p:cNvPr id="900" name="Google Shape;900;p10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Add validations and error messages for fields in this example form:</a:t>
            </a:r>
            <a:endParaRPr/>
          </a:p>
        </p:txBody>
      </p:sp>
      <p:sp>
        <p:nvSpPr>
          <p:cNvPr id="901" name="Google Shape;901;p105"/>
          <p:cNvSpPr/>
          <p:nvPr/>
        </p:nvSpPr>
        <p:spPr>
          <a:xfrm>
            <a:off x="1949700" y="2016000"/>
            <a:ext cx="5244600" cy="1622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a:t>
            </a:r>
            <a:r>
              <a:rPr b="1" lang="en" sz="1600">
                <a:latin typeface="Proxima Nova"/>
                <a:ea typeface="Proxima Nova"/>
                <a:cs typeface="Proxima Nova"/>
                <a:sym typeface="Proxima Nova"/>
              </a:rPr>
              <a:t>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3"/>
              </a:rPr>
              <a:t>https://codepen.io/GAmarketing/pen/GRgvqOM</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902" name="Google Shape;902;p10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 Submissions</a:t>
            </a:r>
            <a:endParaRPr/>
          </a:p>
        </p:txBody>
      </p:sp>
      <p:sp>
        <p:nvSpPr>
          <p:cNvPr id="903" name="Google Shape;903;p10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04" name="Google Shape;904;p105"/>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60 minutes</a:t>
            </a:r>
            <a:endParaRPr/>
          </a:p>
        </p:txBody>
      </p:sp>
      <p:sp>
        <p:nvSpPr>
          <p:cNvPr id="905" name="Google Shape;905;p105"/>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106"/>
          <p:cNvSpPr txBox="1"/>
          <p:nvPr>
            <p:ph type="title"/>
          </p:nvPr>
        </p:nvSpPr>
        <p:spPr>
          <a:xfrm>
            <a:off x="457210" y="257255"/>
            <a:ext cx="3393900" cy="578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
                <a:solidFill>
                  <a:srgbClr val="FFFFFF"/>
                </a:solidFill>
              </a:rPr>
              <a:t>Key Takeaways</a:t>
            </a:r>
            <a:endParaRPr>
              <a:solidFill>
                <a:srgbClr val="FFFFFF"/>
              </a:solidFill>
            </a:endParaRPr>
          </a:p>
        </p:txBody>
      </p:sp>
      <p:sp>
        <p:nvSpPr>
          <p:cNvPr id="911" name="Google Shape;911;p106"/>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912" name="Google Shape;912;p106"/>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Next Time</a:t>
            </a:r>
            <a:endParaRPr/>
          </a:p>
        </p:txBody>
      </p:sp>
      <p:sp>
        <p:nvSpPr>
          <p:cNvPr id="913" name="Google Shape;913;p106"/>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Forms Power User Interaction</a:t>
            </a:r>
            <a:endParaRPr/>
          </a:p>
        </p:txBody>
      </p:sp>
      <p:sp>
        <p:nvSpPr>
          <p:cNvPr id="914" name="Google Shape;914;p106"/>
          <p:cNvSpPr txBox="1"/>
          <p:nvPr>
            <p:ph idx="3" type="body"/>
          </p:nvPr>
        </p:nvSpPr>
        <p:spPr>
          <a:xfrm>
            <a:off x="458325" y="1811075"/>
            <a:ext cx="3334500" cy="280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Forms have many types of inputs.</a:t>
            </a:r>
            <a:endParaRPr/>
          </a:p>
          <a:p>
            <a:pPr indent="-342900" lvl="0" marL="457200" rtl="0" algn="l">
              <a:spcBef>
                <a:spcPts val="0"/>
              </a:spcBef>
              <a:spcAft>
                <a:spcPts val="0"/>
              </a:spcAft>
              <a:buSzPts val="1800"/>
              <a:buChar char="●"/>
            </a:pPr>
            <a:r>
              <a:rPr lang="en"/>
              <a:t>CSS attribute selectors can target specific types of inputs.</a:t>
            </a:r>
            <a:endParaRPr/>
          </a:p>
          <a:p>
            <a:pPr indent="-342900" lvl="0" marL="457200" rtl="0" algn="l">
              <a:spcBef>
                <a:spcPts val="0"/>
              </a:spcBef>
              <a:spcAft>
                <a:spcPts val="0"/>
              </a:spcAft>
              <a:buSzPts val="1800"/>
              <a:buChar char="●"/>
            </a:pPr>
            <a:r>
              <a:rPr lang="en"/>
              <a:t>We can respond to form submissions using event listeners.</a:t>
            </a:r>
            <a:endParaRPr/>
          </a:p>
        </p:txBody>
      </p:sp>
      <p:sp>
        <p:nvSpPr>
          <p:cNvPr id="915" name="Google Shape;915;p106"/>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APIs</a:t>
            </a:r>
            <a:endParaRPr/>
          </a:p>
        </p:txBody>
      </p:sp>
      <p:sp>
        <p:nvSpPr>
          <p:cNvPr id="916" name="Google Shape;916;p106"/>
          <p:cNvSpPr txBox="1"/>
          <p:nvPr>
            <p:ph idx="5" type="body"/>
          </p:nvPr>
        </p:nvSpPr>
        <p:spPr>
          <a:xfrm>
            <a:off x="4864075" y="1854425"/>
            <a:ext cx="4103100" cy="280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We’ll use forms to collect data from users and use that data to make requests to other servers.</a:t>
            </a:r>
            <a:endParaRPr/>
          </a:p>
          <a:p>
            <a:pPr indent="-342900" lvl="0" marL="457200" rtl="0" algn="l">
              <a:spcBef>
                <a:spcPts val="0"/>
              </a:spcBef>
              <a:spcAft>
                <a:spcPts val="0"/>
              </a:spcAft>
              <a:buSzPts val="1800"/>
              <a:buChar char="●"/>
            </a:pPr>
            <a:r>
              <a:rPr lang="en">
                <a:solidFill>
                  <a:schemeClr val="dk1"/>
                </a:solidFill>
              </a:rPr>
              <a:t>Our apps will finally interact with other members of the internet community: APIs!</a:t>
            </a:r>
            <a:endParaRPr/>
          </a:p>
        </p:txBody>
      </p:sp>
      <p:sp>
        <p:nvSpPr>
          <p:cNvPr id="917" name="Google Shape;917;p10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5" name="Shape 595"/>
        <p:cNvGrpSpPr/>
        <p:nvPr/>
      </p:nvGrpSpPr>
      <p:grpSpPr>
        <a:xfrm>
          <a:off x="0" y="0"/>
          <a:ext cx="0" cy="0"/>
          <a:chOff x="0" y="0"/>
          <a:chExt cx="0" cy="0"/>
        </a:xfrm>
      </p:grpSpPr>
      <p:sp>
        <p:nvSpPr>
          <p:cNvPr id="596" name="Google Shape;596;p71"/>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Forms</a:t>
            </a:r>
            <a:endParaRPr/>
          </a:p>
        </p:txBody>
      </p:sp>
      <p:sp>
        <p:nvSpPr>
          <p:cNvPr id="597" name="Google Shape;597;p71"/>
          <p:cNvSpPr txBox="1"/>
          <p:nvPr>
            <p:ph idx="4294967295" type="body"/>
          </p:nvPr>
        </p:nvSpPr>
        <p:spPr>
          <a:xfrm>
            <a:off x="979500" y="1164500"/>
            <a:ext cx="31878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Overview</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This lesson introduces HTML forms and how JS can be used to collect and validate information from users.</a:t>
            </a:r>
            <a:endParaRPr sz="1400">
              <a:solidFill>
                <a:schemeClr val="dk1"/>
              </a:solidFill>
            </a:endParaRPr>
          </a:p>
          <a:p>
            <a:pPr indent="0" lvl="0" marL="0" rtl="0" algn="l">
              <a:spcBef>
                <a:spcPts val="1600"/>
              </a:spcBef>
              <a:spcAft>
                <a:spcPts val="1600"/>
              </a:spcAft>
              <a:buNone/>
            </a:pPr>
            <a:r>
              <a:t/>
            </a:r>
            <a:endParaRPr/>
          </a:p>
        </p:txBody>
      </p:sp>
      <p:sp>
        <p:nvSpPr>
          <p:cNvPr id="598" name="Google Shape;598;p71"/>
          <p:cNvSpPr txBox="1"/>
          <p:nvPr>
            <p:ph idx="4294967295" type="body"/>
          </p:nvPr>
        </p:nvSpPr>
        <p:spPr>
          <a:xfrm>
            <a:off x="4514075" y="1164500"/>
            <a:ext cx="39105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Learning Objectives</a:t>
            </a:r>
            <a:endParaRPr b="1">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In this lesson, students will:</a:t>
            </a:r>
            <a:endParaRPr b="1" sz="1400">
              <a:solidFill>
                <a:schemeClr val="dk1"/>
              </a:solidFill>
            </a:endParaRPr>
          </a:p>
          <a:p>
            <a:pPr indent="-317500" lvl="0" marL="457200" rtl="0" algn="l">
              <a:spcBef>
                <a:spcPts val="1000"/>
              </a:spcBef>
              <a:spcAft>
                <a:spcPts val="0"/>
              </a:spcAft>
              <a:buClr>
                <a:schemeClr val="dk1"/>
              </a:buClr>
              <a:buSzPts val="1400"/>
              <a:buChar char="●"/>
            </a:pPr>
            <a:r>
              <a:rPr lang="en" sz="1400">
                <a:solidFill>
                  <a:schemeClr val="dk1"/>
                </a:solidFill>
              </a:rPr>
              <a:t>Use HTML forms to collect input from users.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Respond to form submission events to perform validation checks.</a:t>
            </a:r>
            <a:endParaRPr sz="1400">
              <a:solidFill>
                <a:schemeClr val="dk1"/>
              </a:solidFill>
            </a:endParaRPr>
          </a:p>
          <a:p>
            <a:pPr indent="0" lvl="0" marL="0" rtl="0" algn="l">
              <a:spcBef>
                <a:spcPts val="0"/>
              </a:spcBef>
              <a:spcAft>
                <a:spcPts val="0"/>
              </a:spcAft>
              <a:buClr>
                <a:schemeClr val="dk1"/>
              </a:buClr>
              <a:buSzPts val="1100"/>
              <a:buFont typeface="Arial"/>
              <a:buNone/>
            </a:pPr>
            <a:br>
              <a:rPr b="1" lang="en" sz="1600">
                <a:solidFill>
                  <a:schemeClr val="dk1"/>
                </a:solidFill>
              </a:rPr>
            </a:br>
            <a:r>
              <a:rPr b="1" lang="en" sz="1600">
                <a:solidFill>
                  <a:schemeClr val="dk1"/>
                </a:solidFill>
              </a:rPr>
              <a:t>Duration: </a:t>
            </a:r>
            <a:r>
              <a:rPr lang="en" sz="1600">
                <a:solidFill>
                  <a:schemeClr val="dk1"/>
                </a:solidFill>
              </a:rPr>
              <a:t>180 minutes</a:t>
            </a:r>
            <a:endParaRPr sz="1600">
              <a:solidFill>
                <a:schemeClr val="dk1"/>
              </a:solidFill>
            </a:endParaRPr>
          </a:p>
          <a:p>
            <a:pPr indent="0" lvl="0" marL="0" rtl="0" algn="l">
              <a:spcBef>
                <a:spcPts val="1600"/>
              </a:spcBef>
              <a:spcAft>
                <a:spcPts val="1600"/>
              </a:spcAft>
              <a:buNone/>
            </a:pPr>
            <a:r>
              <a:t/>
            </a:r>
            <a:endParaRPr b="1">
              <a:solidFill>
                <a:schemeClr val="dk1"/>
              </a:solidFill>
            </a:endParaRPr>
          </a:p>
        </p:txBody>
      </p:sp>
      <p:sp>
        <p:nvSpPr>
          <p:cNvPr id="599" name="Google Shape;599;p7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03" name="Shape 603"/>
        <p:cNvGrpSpPr/>
        <p:nvPr/>
      </p:nvGrpSpPr>
      <p:grpSpPr>
        <a:xfrm>
          <a:off x="0" y="0"/>
          <a:ext cx="0" cy="0"/>
          <a:chOff x="0" y="0"/>
          <a:chExt cx="0" cy="0"/>
        </a:xfrm>
      </p:grpSpPr>
      <p:sp>
        <p:nvSpPr>
          <p:cNvPr id="604" name="Google Shape;604;p7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Suggested Agenda</a:t>
            </a:r>
            <a:endParaRPr/>
          </a:p>
          <a:p>
            <a:pPr indent="0" lvl="0" marL="0" rtl="0" algn="l">
              <a:spcBef>
                <a:spcPts val="0"/>
              </a:spcBef>
              <a:spcAft>
                <a:spcPts val="0"/>
              </a:spcAft>
              <a:buNone/>
            </a:pPr>
            <a:r>
              <a:t/>
            </a:r>
            <a:endParaRPr/>
          </a:p>
        </p:txBody>
      </p:sp>
      <p:graphicFrame>
        <p:nvGraphicFramePr>
          <p:cNvPr id="605" name="Google Shape;605;p72"/>
          <p:cNvGraphicFramePr/>
          <p:nvPr/>
        </p:nvGraphicFramePr>
        <p:xfrm>
          <a:off x="979488" y="1071652"/>
          <a:ext cx="3000000" cy="3000000"/>
        </p:xfrm>
        <a:graphic>
          <a:graphicData uri="http://schemas.openxmlformats.org/drawingml/2006/table">
            <a:tbl>
              <a:tblPr>
                <a:noFill/>
                <a:tableStyleId>{C7D06BE6-2FC9-402B-A127-3D7B69DC090F}</a:tableStyleId>
              </a:tblPr>
              <a:tblGrid>
                <a:gridCol w="1562900"/>
                <a:gridCol w="1766200"/>
                <a:gridCol w="3456150"/>
              </a:tblGrid>
              <a:tr h="557450">
                <a:tc>
                  <a:txBody>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Time</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Clr>
                          <a:srgbClr val="000000"/>
                        </a:buClr>
                        <a:buSzPts val="1100"/>
                        <a:buFont typeface="Arial"/>
                        <a:buNone/>
                      </a:pPr>
                      <a:r>
                        <a:rPr b="1" lang="en" sz="1000">
                          <a:solidFill>
                            <a:srgbClr val="FFFFFF"/>
                          </a:solidFill>
                          <a:latin typeface="Proxima Nova"/>
                          <a:ea typeface="Proxima Nova"/>
                          <a:cs typeface="Proxima Nova"/>
                          <a:sym typeface="Proxima Nova"/>
                        </a:rPr>
                        <a:t>Activity</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Purpose</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0:00–0:30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Forms Reference</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Introduce the structure of HTML forms.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0:30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1:00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Types of Inputs and Styling Forms</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Briefly cover the most popular types of inputs and how forms should (and shouldn't) be styled.</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1:00</a:t>
                      </a:r>
                      <a:r>
                        <a:rPr lang="en" sz="1000">
                          <a:solidFill>
                            <a:schemeClr val="dk1"/>
                          </a:solidFill>
                          <a:latin typeface="Proxima Nova"/>
                          <a:ea typeface="Proxima Nova"/>
                          <a:cs typeface="Proxima Nova"/>
                          <a:sym typeface="Proxima Nova"/>
                        </a:rPr>
                        <a:t>–1</a:t>
                      </a:r>
                      <a:r>
                        <a:rPr lang="en" sz="1000">
                          <a:latin typeface="Proxima Nova"/>
                          <a:ea typeface="Proxima Nova"/>
                          <a:cs typeface="Proxima Nova"/>
                          <a:sym typeface="Proxima Nova"/>
                        </a:rPr>
                        <a:t>:30</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Styling Forms</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Groups apply and demonstrate forms and styling based on real examples.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1:45</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2:15</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Validating Form Submissions</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Practical examples of how forms and DOM manipulation create user experience.</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2:15</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3:00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Form Submissions Exercise</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606" name="Google Shape;606;p7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73"/>
          <p:cNvSpPr txBox="1"/>
          <p:nvPr>
            <p:ph idx="4294967295" type="body"/>
          </p:nvPr>
        </p:nvSpPr>
        <p:spPr>
          <a:xfrm>
            <a:off x="565775" y="1249850"/>
            <a:ext cx="5426100" cy="294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a:solidFill>
                  <a:schemeClr val="dk1"/>
                </a:solidFill>
              </a:rPr>
              <a:t>In this lesson, you will:</a:t>
            </a:r>
            <a:endParaRPr>
              <a:solidFill>
                <a:schemeClr val="dk1"/>
              </a:solidFill>
            </a:endParaRPr>
          </a:p>
          <a:p>
            <a:pPr indent="0" lvl="0" marL="0" marR="0" rtl="0" algn="l">
              <a:lnSpc>
                <a:spcPct val="100000"/>
              </a:lnSpc>
              <a:spcBef>
                <a:spcPts val="0"/>
              </a:spcBef>
              <a:spcAft>
                <a:spcPts val="0"/>
              </a:spcAft>
              <a:buClr>
                <a:srgbClr val="000000"/>
              </a:buClr>
              <a:buSzPts val="2300"/>
              <a:buFont typeface="Helvetica Neue"/>
              <a:buNone/>
            </a:pPr>
            <a:r>
              <a:t/>
            </a:r>
            <a:endParaRPr b="1" sz="1700">
              <a:solidFill>
                <a:schemeClr val="dk1"/>
              </a:solidFill>
            </a:endParaRPr>
          </a:p>
          <a:p>
            <a:pPr indent="-330200" lvl="0" marL="457200" marR="0" rtl="0" algn="l">
              <a:lnSpc>
                <a:spcPct val="115000"/>
              </a:lnSpc>
              <a:spcBef>
                <a:spcPts val="0"/>
              </a:spcBef>
              <a:spcAft>
                <a:spcPts val="0"/>
              </a:spcAft>
              <a:buClr>
                <a:schemeClr val="dk1"/>
              </a:buClr>
              <a:buSzPts val="1600"/>
              <a:buChar char="●"/>
            </a:pPr>
            <a:r>
              <a:rPr lang="en" sz="1600">
                <a:solidFill>
                  <a:schemeClr val="dk1"/>
                </a:solidFill>
              </a:rPr>
              <a:t>Use HTML forms to collect input from users.</a:t>
            </a:r>
            <a:endParaRPr sz="1600">
              <a:solidFill>
                <a:schemeClr val="dk1"/>
              </a:solidFill>
            </a:endParaRPr>
          </a:p>
          <a:p>
            <a:pPr indent="-330200" lvl="0" marL="457200" marR="0" rtl="0" algn="l">
              <a:lnSpc>
                <a:spcPct val="115000"/>
              </a:lnSpc>
              <a:spcBef>
                <a:spcPts val="700"/>
              </a:spcBef>
              <a:spcAft>
                <a:spcPts val="700"/>
              </a:spcAft>
              <a:buClr>
                <a:schemeClr val="dk1"/>
              </a:buClr>
              <a:buSzPts val="1600"/>
              <a:buChar char="●"/>
            </a:pPr>
            <a:r>
              <a:rPr lang="en" sz="1600">
                <a:solidFill>
                  <a:schemeClr val="dk1"/>
                </a:solidFill>
              </a:rPr>
              <a:t>Respond to form submission events to perform validation checks.</a:t>
            </a:r>
            <a:endParaRPr sz="1600">
              <a:solidFill>
                <a:schemeClr val="dk1"/>
              </a:solidFill>
            </a:endParaRPr>
          </a:p>
        </p:txBody>
      </p:sp>
      <p:sp>
        <p:nvSpPr>
          <p:cNvPr id="612" name="Google Shape;612;p73"/>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613" name="Google Shape;613;p73"/>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614" name="Google Shape;614;p73"/>
          <p:cNvSpPr txBox="1"/>
          <p:nvPr/>
        </p:nvSpPr>
        <p:spPr>
          <a:xfrm>
            <a:off x="457200" y="2803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roxima Nova"/>
                <a:ea typeface="Proxima Nova"/>
                <a:cs typeface="Proxima Nova"/>
                <a:sym typeface="Proxima Nova"/>
              </a:rPr>
              <a:t>Today’s Learning Objectives</a:t>
            </a:r>
            <a:endParaRPr b="1" sz="2400">
              <a:latin typeface="Proxima Nova"/>
              <a:ea typeface="Proxima Nova"/>
              <a:cs typeface="Proxima Nova"/>
              <a:sym typeface="Proxima Nova"/>
            </a:endParaRPr>
          </a:p>
        </p:txBody>
      </p:sp>
      <p:sp>
        <p:nvSpPr>
          <p:cNvPr id="615" name="Google Shape;615;p7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16" name="Google Shape;616;p7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7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Websites Take on Many Forms...</a:t>
            </a:r>
            <a:endParaRPr/>
          </a:p>
        </p:txBody>
      </p:sp>
      <p:sp>
        <p:nvSpPr>
          <p:cNvPr id="622" name="Google Shape;622;p7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623" name="Google Shape;623;p74"/>
          <p:cNvPicPr preferRelativeResize="0"/>
          <p:nvPr/>
        </p:nvPicPr>
        <p:blipFill>
          <a:blip r:embed="rId3">
            <a:alphaModFix/>
          </a:blip>
          <a:stretch>
            <a:fillRect/>
          </a:stretch>
        </p:blipFill>
        <p:spPr>
          <a:xfrm>
            <a:off x="2169337" y="992725"/>
            <a:ext cx="4805326" cy="3530350"/>
          </a:xfrm>
          <a:prstGeom prst="rect">
            <a:avLst/>
          </a:prstGeom>
          <a:noFill/>
          <a:ln cap="flat" cmpd="sng" w="9525">
            <a:solidFill>
              <a:srgbClr val="B7B7B7"/>
            </a:solidFill>
            <a:prstDash val="solid"/>
            <a:round/>
            <a:headEnd len="sm" w="sm" type="none"/>
            <a:tailEnd len="sm" w="sm" type="none"/>
          </a:ln>
        </p:spPr>
      </p:pic>
      <p:sp>
        <p:nvSpPr>
          <p:cNvPr id="624" name="Google Shape;624;p7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28" name="Shape 628"/>
        <p:cNvGrpSpPr/>
        <p:nvPr/>
      </p:nvGrpSpPr>
      <p:grpSpPr>
        <a:xfrm>
          <a:off x="0" y="0"/>
          <a:ext cx="0" cy="0"/>
          <a:chOff x="0" y="0"/>
          <a:chExt cx="0" cy="0"/>
        </a:xfrm>
      </p:grpSpPr>
      <p:sp>
        <p:nvSpPr>
          <p:cNvPr id="629" name="Google Shape;629;p75"/>
          <p:cNvSpPr/>
          <p:nvPr/>
        </p:nvSpPr>
        <p:spPr>
          <a:xfrm>
            <a:off x="1949700" y="2016000"/>
            <a:ext cx="5244600" cy="1622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Reference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3"/>
              </a:rPr>
              <a:t>https://codepen.io/GAmarketing/pen/592d34e48473087e5444d4dad31af7d2</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630" name="Google Shape;630;p7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31" name="Google Shape;631;p7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Forms Reference</a:t>
            </a:r>
            <a:endParaRPr/>
          </a:p>
        </p:txBody>
      </p:sp>
      <p:sp>
        <p:nvSpPr>
          <p:cNvPr id="632" name="Google Shape;632;p7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33" name="Google Shape;633;p75"/>
          <p:cNvSpPr txBox="1"/>
          <p:nvPr>
            <p:ph idx="1" type="body"/>
          </p:nvPr>
        </p:nvSpPr>
        <p:spPr>
          <a:xfrm>
            <a:off x="457200" y="1143000"/>
            <a:ext cx="8229600" cy="87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Reference the HTML for forms in the following CodePen:</a:t>
            </a:r>
            <a:endParaRPr/>
          </a:p>
        </p:txBody>
      </p:sp>
      <p:sp>
        <p:nvSpPr>
          <p:cNvPr id="634" name="Google Shape;634;p7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76"/>
          <p:cNvSpPr txBox="1"/>
          <p:nvPr>
            <p:ph idx="4294967295" type="body"/>
          </p:nvPr>
        </p:nvSpPr>
        <p:spPr>
          <a:xfrm>
            <a:off x="457200" y="983575"/>
            <a:ext cx="3806100" cy="3278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
                <a:solidFill>
                  <a:schemeClr val="dk1"/>
                </a:solidFill>
              </a:rPr>
              <a:t>Forms capture user input from the web and typically send it off to the back-end of a website to be processed in some way.</a:t>
            </a:r>
            <a:endParaRPr>
              <a:solidFill>
                <a:schemeClr val="dk1"/>
              </a:solidFill>
            </a:endParaRPr>
          </a:p>
          <a:p>
            <a:pPr indent="-342900" lvl="0" marL="457200" rtl="0" algn="l">
              <a:lnSpc>
                <a:spcPct val="115000"/>
              </a:lnSpc>
              <a:spcBef>
                <a:spcPts val="1000"/>
              </a:spcBef>
              <a:spcAft>
                <a:spcPts val="1000"/>
              </a:spcAft>
              <a:buClr>
                <a:schemeClr val="dk1"/>
              </a:buClr>
              <a:buSzPts val="1800"/>
              <a:buChar char="●"/>
            </a:pPr>
            <a:r>
              <a:rPr lang="en">
                <a:solidFill>
                  <a:schemeClr val="dk1"/>
                </a:solidFill>
              </a:rPr>
              <a:t>Anytime you enter any content into a webpage, you are using a form!</a:t>
            </a:r>
            <a:endParaRPr>
              <a:solidFill>
                <a:schemeClr val="dk1"/>
              </a:solidFill>
            </a:endParaRPr>
          </a:p>
        </p:txBody>
      </p:sp>
      <p:sp>
        <p:nvSpPr>
          <p:cNvPr id="640" name="Google Shape;640;p7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Forms Do</a:t>
            </a:r>
            <a:endParaRPr/>
          </a:p>
        </p:txBody>
      </p:sp>
      <p:sp>
        <p:nvSpPr>
          <p:cNvPr id="641" name="Google Shape;641;p7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642" name="Google Shape;642;p76"/>
          <p:cNvPicPr preferRelativeResize="0"/>
          <p:nvPr/>
        </p:nvPicPr>
        <p:blipFill>
          <a:blip r:embed="rId3">
            <a:alphaModFix/>
          </a:blip>
          <a:stretch>
            <a:fillRect/>
          </a:stretch>
        </p:blipFill>
        <p:spPr>
          <a:xfrm>
            <a:off x="4772575" y="1092825"/>
            <a:ext cx="3914226" cy="2446401"/>
          </a:xfrm>
          <a:prstGeom prst="rect">
            <a:avLst/>
          </a:prstGeom>
          <a:noFill/>
          <a:ln>
            <a:noFill/>
          </a:ln>
        </p:spPr>
      </p:pic>
      <p:sp>
        <p:nvSpPr>
          <p:cNvPr id="643" name="Google Shape;643;p7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