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Inconsolata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56119-9629-49E7-AA6B-23EC4ED169FC}">
  <a:tblStyle styleId="{1F956119-9629-49E7-AA6B-23EC4ED16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consolata-bold.fntdata"/><Relationship Id="rId25" Type="http://schemas.openxmlformats.org/officeDocument/2006/relationships/font" Target="fonts/Inconsolata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14b39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14b39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7cd818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7cd818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c7cd8183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c7cd8183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14b3994e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014b3994e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707d36ee8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707d36ee8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bfaa66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bfaa66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3413ad33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3413ad33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3413ad33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3413ad33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DURATION</a:t>
            </a:r>
            <a:r>
              <a:rPr lang="en" sz="1100">
                <a:solidFill>
                  <a:schemeClr val="dk1"/>
                </a:solidFill>
              </a:rPr>
              <a:t>: 1 minute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TEACHING TIPS: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objectives help frame the lesson and give students an idea of what to expect and focus 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to students how this lesson fits into the overall course to help them make connections with content from other lessons.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88" name="Google Shape;588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14b3994e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14b3994e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4b3994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14b3994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Although the example above is three strings, it’s possible to store data of any type in any array — even more arrays! It can also be tricky at first to understand that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</a:rPr>
              <a:t> doesn’t prevent us from changing the stuff inside the array. We just can’t re-assign the variable to a new value.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36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04" name="Google Shape;30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8" name="Google Shape;328;p37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32" name="Google Shape;332;p3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3" name="Google Shape;3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38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42" name="Google Shape;342;p3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1" name="Google Shape;361;p4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7" name="Google Shape;367;p4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2" name="Google Shape;372;p44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73" name="Google Shape;373;p4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5" name="Google Shape;375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6" name="Google Shape;376;p44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46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6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6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46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0" name="Google Shape;390;p47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3" name="Google Shape;393;p47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7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8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8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4" name="Google Shape;404;p4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407" name="Google Shape;40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12" name="Google Shape;412;p5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5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22" name="Google Shape;42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2" name="Google Shape;432;p5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5" name="Google Shape;435;p5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41" name="Google Shape;44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5" name="Google Shape;445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5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51" name="Google Shape;451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6" name="Google Shape;456;p5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5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59" name="Google Shape;45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1" name="Google Shape;4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5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56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6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9" name="Google Shape;46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1" name="Google Shape;471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5" name="Google Shape;475;p5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77" name="Google Shape;477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79" name="Google Shape;4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1" name="Google Shape;481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5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7" name="Google Shape;48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9" name="Google Shape;489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5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6" name="Google Shape;496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8" name="Google Shape;498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6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6" name="Google Shape;506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7" name="Google Shape;507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08" name="Google Shape;50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11" name="Google Shape;511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1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3" name="Google Shape;513;p6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1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5" name="Google Shape;515;p6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6" name="Google Shape;516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6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3" name="Google Shape;523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26" name="Google Shape;526;p6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6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8" name="Google Shape;528;p6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6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6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32" name="Google Shape;532;p6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3" name="Google Shape;533;p63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4" name="Google Shape;534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9" name="Google Shape;539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40" name="Google Shape;54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65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65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6" name="Google Shape;546;p65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7" name="Google Shape;547;p65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8" name="Google Shape;548;p65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9" name="Google Shape;549;p65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0" name="Google Shape;550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296" name="Google Shape;296;p3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zvil6ku62JpevHjVCCfiThFmWpTvFqv5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Si9WDfKV_iaQ16ga87o0Bx7Lf3Zmo8P2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hyperlink" Target="http://ga.co/curriculum-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collection/AKjYad" TargetMode="External"/><Relationship Id="rId4" Type="http://schemas.openxmlformats.org/officeDocument/2006/relationships/hyperlink" Target="https://codepen.io/collection/nZdP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Objects, Loops, &amp; Review Lab </a:t>
            </a:r>
            <a:endParaRPr/>
          </a:p>
        </p:txBody>
      </p:sp>
      <p:sp>
        <p:nvSpPr>
          <p:cNvPr id="556" name="Google Shape;556;p6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Petfinder</a:t>
            </a:r>
            <a:endParaRPr/>
          </a:p>
        </p:txBody>
      </p:sp>
      <p:sp>
        <p:nvSpPr>
          <p:cNvPr id="625" name="Google Shape;625;p7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6"/>
          <p:cNvSpPr txBox="1"/>
          <p:nvPr>
            <p:ph type="title"/>
          </p:nvPr>
        </p:nvSpPr>
        <p:spPr>
          <a:xfrm>
            <a:off x="926700" y="256313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</a:t>
            </a:r>
            <a:endParaRPr/>
          </a:p>
        </p:txBody>
      </p:sp>
      <p:sp>
        <p:nvSpPr>
          <p:cNvPr id="631" name="Google Shape;631;p7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120 minutes</a:t>
            </a:r>
            <a:endParaRPr/>
          </a:p>
        </p:txBody>
      </p:sp>
      <p:sp>
        <p:nvSpPr>
          <p:cNvPr id="632" name="Google Shape;632;p7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76"/>
          <p:cNvSpPr txBox="1"/>
          <p:nvPr>
            <p:ph idx="1" type="body"/>
          </p:nvPr>
        </p:nvSpPr>
        <p:spPr>
          <a:xfrm>
            <a:off x="457200" y="1098850"/>
            <a:ext cx="40284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Today, you’re going to </a:t>
            </a:r>
            <a:r>
              <a:rPr lang="en" sz="1600">
                <a:solidFill>
                  <a:schemeClr val="dk1"/>
                </a:solidFill>
              </a:rPr>
              <a:t>build a page to help users learn about potential pets. To build this page: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Figure out what type of pet has been selected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Loop through all the types of information for that pet type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Output it on the DOM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Note: some types of information may need be transformed from what is in the object.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4" name="Google Shape;634;p76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35" name="Google Shape;635;p76"/>
          <p:cNvPicPr preferRelativeResize="0"/>
          <p:nvPr/>
        </p:nvPicPr>
        <p:blipFill rotWithShape="1">
          <a:blip r:embed="rId3">
            <a:alphaModFix/>
          </a:blip>
          <a:srcRect b="25545" l="0" r="0" t="0"/>
          <a:stretch/>
        </p:blipFill>
        <p:spPr>
          <a:xfrm>
            <a:off x="4606700" y="1226625"/>
            <a:ext cx="4286251" cy="38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</a:t>
            </a:r>
            <a:endParaRPr/>
          </a:p>
        </p:txBody>
      </p:sp>
      <p:sp>
        <p:nvSpPr>
          <p:cNvPr id="641" name="Google Shape;641;p77"/>
          <p:cNvSpPr txBox="1"/>
          <p:nvPr>
            <p:ph idx="1" type="body"/>
          </p:nvPr>
        </p:nvSpPr>
        <p:spPr>
          <a:xfrm>
            <a:off x="457200" y="1143000"/>
            <a:ext cx="8229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Loop through each selected part of the object to create the pet information!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2" name="Google Shape;642;p7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77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44" name="Google Shape;644;p77"/>
          <p:cNvSpPr/>
          <p:nvPr/>
        </p:nvSpPr>
        <p:spPr>
          <a:xfrm>
            <a:off x="753200" y="2402703"/>
            <a:ext cx="31713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</a:rPr>
              <a:t>https://drive.google.com/drive/folders/1ECuJBSbGJDlRk5cn1RxwcSR1n4kZSm7-?usp=sharing</a:t>
            </a:r>
            <a:endParaRPr sz="1800" u="sng">
              <a:solidFill>
                <a:schemeClr val="hlink"/>
              </a:solidFill>
            </a:endParaRPr>
          </a:p>
        </p:txBody>
      </p:sp>
      <p:sp>
        <p:nvSpPr>
          <p:cNvPr id="645" name="Google Shape;645;p77"/>
          <p:cNvSpPr/>
          <p:nvPr/>
        </p:nvSpPr>
        <p:spPr>
          <a:xfrm>
            <a:off x="4238688" y="30044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7"/>
          <p:cNvSpPr/>
          <p:nvPr/>
        </p:nvSpPr>
        <p:spPr>
          <a:xfrm>
            <a:off x="5219500" y="2402703"/>
            <a:ext cx="31713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https://drive.google.com/drive/folders/1zvil6ku62JpevHjVCCfiThFmWpTvFqv5?usp=sharing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7" name="Google Shape;647;p7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Finder: Encrichment - Ajax</a:t>
            </a:r>
            <a:endParaRPr/>
          </a:p>
        </p:txBody>
      </p:sp>
      <p:sp>
        <p:nvSpPr>
          <p:cNvPr id="653" name="Google Shape;653;p78"/>
          <p:cNvSpPr txBox="1"/>
          <p:nvPr>
            <p:ph idx="1" type="body"/>
          </p:nvPr>
        </p:nvSpPr>
        <p:spPr>
          <a:xfrm>
            <a:off x="457200" y="1143000"/>
            <a:ext cx="8229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previous exercise, we loaded the data from a statically defined object.  Instead let’s load it on the fly using ajax!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54" name="Google Shape;654;p7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7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56" name="Google Shape;656;p78"/>
          <p:cNvSpPr/>
          <p:nvPr/>
        </p:nvSpPr>
        <p:spPr>
          <a:xfrm>
            <a:off x="2426050" y="2402700"/>
            <a:ext cx="42162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https://drive.google.com/drive/folders/1Si9WDfKV_iaQ16ga87o0Bx7Lf3Zmo8P2?usp=sharing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7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  <a:solidFill>
            <a:srgbClr val="FF001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 16 </a:t>
            </a:r>
            <a:r>
              <a:rPr lang="en">
                <a:solidFill>
                  <a:srgbClr val="FFFFFF"/>
                </a:solidFill>
              </a:rPr>
              <a:t>Change Log FEWD 3.1 - 3.2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67"/>
          <p:cNvSpPr txBox="1"/>
          <p:nvPr>
            <p:ph idx="4294967295" type="body"/>
          </p:nvPr>
        </p:nvSpPr>
        <p:spPr>
          <a:xfrm>
            <a:off x="979500" y="985200"/>
            <a:ext cx="70995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Below are the specific changes made in this lesson.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Returning Instructor Directions: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Click on the hyperlinks below, and it will direct you to the specific slide.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 the entire slide, and paste in your existing curriculum deck.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Pre-Class Materials and Preparation</a:t>
            </a:r>
            <a:r>
              <a:rPr lang="en" sz="1200">
                <a:solidFill>
                  <a:schemeClr val="dk1"/>
                </a:solidFill>
              </a:rPr>
              <a:t> - Since this lesson no longer focuses on API, check out the Flex collection if you want to continue incorporating API-related activities.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en" sz="1200">
                <a:solidFill>
                  <a:schemeClr val="dk1"/>
                </a:solidFill>
              </a:rPr>
              <a:t>Added the following CodePens to the new CodePen collection “Warmups”: Forms Warmup, Final Review Lab User Behavior Demo, Starter, Solution, To-Dos Only Solution, Solution with Local Storage, and Solution with Event Delegation. 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Build a To-Do App</a:t>
            </a:r>
            <a:r>
              <a:rPr lang="en" sz="1200"/>
              <a:t> (whole section) - </a:t>
            </a:r>
            <a:r>
              <a:rPr lang="en" sz="1200"/>
              <a:t>Added a new review lab and moved API to flex.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en" sz="1200" u="sng">
                <a:solidFill>
                  <a:schemeClr val="hlink"/>
                </a:solidFill>
                <a:hlinkClick/>
              </a:rPr>
              <a:t>Final Project Checkpoint</a:t>
            </a:r>
            <a:r>
              <a:rPr lang="en" sz="1200">
                <a:solidFill>
                  <a:schemeClr val="dk1"/>
                </a:solidFill>
              </a:rPr>
              <a:t> - Added a discussion about final projects, including teaching tips and suggestions for customization.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Share how the lesson went through our Instructor Lesson Exit Ticket - the Curriculum Feedback form: </a:t>
            </a:r>
            <a:r>
              <a:rPr b="1" lang="en" sz="1600" u="sng">
                <a:solidFill>
                  <a:schemeClr val="accent5"/>
                </a:solidFill>
                <a:highlight>
                  <a:srgbClr val="FED532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http://ga.co/curriculum-feedback</a:t>
            </a: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 </a:t>
            </a:r>
            <a:endParaRPr sz="1200"/>
          </a:p>
        </p:txBody>
      </p:sp>
      <p:sp>
        <p:nvSpPr>
          <p:cNvPr id="563" name="Google Shape;563;p6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</a:t>
            </a:r>
            <a:r>
              <a:rPr lang="en"/>
              <a:t>Class Materials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8"/>
          <p:cNvSpPr txBox="1"/>
          <p:nvPr>
            <p:ph idx="4294967295" type="body"/>
          </p:nvPr>
        </p:nvSpPr>
        <p:spPr>
          <a:xfrm>
            <a:off x="979500" y="1078375"/>
            <a:ext cx="70995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Review all slides, lab activities, and code-alongs.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There are prompts in the speaker notes with opportunities for instructor customization.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Materials: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Flex in CodePen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Warmups in CodePen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0" name="Google Shape;570;p6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979500" y="322575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 Lab </a:t>
            </a:r>
            <a:endParaRPr/>
          </a:p>
        </p:txBody>
      </p:sp>
      <p:sp>
        <p:nvSpPr>
          <p:cNvPr id="576" name="Google Shape;576;p69"/>
          <p:cNvSpPr txBox="1"/>
          <p:nvPr>
            <p:ph idx="4294967295" type="body"/>
          </p:nvPr>
        </p:nvSpPr>
        <p:spPr>
          <a:xfrm>
            <a:off x="685400" y="1164500"/>
            <a:ext cx="3187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lesson reviews the course content so far, allowing time for students to solidify the knowledge they've gained and ask necessary questions before moving further.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7" name="Google Shape;577;p69"/>
          <p:cNvSpPr txBox="1"/>
          <p:nvPr>
            <p:ph idx="4294967295" type="body"/>
          </p:nvPr>
        </p:nvSpPr>
        <p:spPr>
          <a:xfrm>
            <a:off x="4213375" y="1164500"/>
            <a:ext cx="3892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this lesson, students will: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Apply CSS and JS skills to fit requirements of an assigned project.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Duration: </a:t>
            </a:r>
            <a:r>
              <a:rPr lang="en" sz="1600">
                <a:solidFill>
                  <a:schemeClr val="dk1"/>
                </a:solidFill>
              </a:rPr>
              <a:t>180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8" name="Google Shape;578;p6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0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5" name="Google Shape;585;p70"/>
          <p:cNvGraphicFramePr/>
          <p:nvPr/>
        </p:nvGraphicFramePr>
        <p:xfrm>
          <a:off x="1093638" y="12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{1F956119-9629-49E7-AA6B-23EC4ED169FC}</a:tableStyleId>
              </a:tblPr>
              <a:tblGrid>
                <a:gridCol w="1562900"/>
                <a:gridCol w="1766200"/>
                <a:gridCol w="3456150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Purpose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0:00–0:30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Q&amp;A Review of JS So Far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There will likely be questions and a need for a review before jumping in to the review lab.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0:30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3:00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Review</a:t>
                      </a: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Lab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Cumulative challenge bringing together all the concepts from the course to this point.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Apply CSS and JS skills to fit requirements of an assigned project.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1" name="Google Shape;591;p7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2" name="Google Shape;5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1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601" name="Google Shape;601;p7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idx="4294967295" type="body"/>
          </p:nvPr>
        </p:nvSpPr>
        <p:spPr>
          <a:xfrm>
            <a:off x="457200" y="914400"/>
            <a:ext cx="82191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Objects are another type of data in JavaScript.  </a:t>
            </a:r>
            <a:r>
              <a:rPr lang="en">
                <a:solidFill>
                  <a:schemeClr val="dk1"/>
                </a:solidFill>
              </a:rPr>
              <a:t>Like arrays they hold multiple pieces of data.  Unlike arrays, they use properties instead of keys AND the properties are in no particular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7" name="Google Shape;607;p7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608" name="Google Shape;608;p7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09" name="Google Shape;609;p7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3"/>
          <p:cNvSpPr txBox="1"/>
          <p:nvPr>
            <p:ph idx="4294967295" type="body"/>
          </p:nvPr>
        </p:nvSpPr>
        <p:spPr>
          <a:xfrm>
            <a:off x="758700" y="2608075"/>
            <a:ext cx="82191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myObject = {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‘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ruits’ : [ ‘orange’ , ’apple’ ],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‘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v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eggies’ : [ ‘celery’ , ’carrow’ ]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/>
          <p:nvPr>
            <p:ph idx="4294967295" type="body"/>
          </p:nvPr>
        </p:nvSpPr>
        <p:spPr>
          <a:xfrm>
            <a:off x="457200" y="2042725"/>
            <a:ext cx="82191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make an array using a set of curly brackets.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Inside the brackets, each value must have a property name and value delimited by a colon and separated by a comma.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 can contain, strings, numbers, booleans, functions, other objects or any of these combined.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p7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17" name="Google Shape;617;p7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18" name="Google Shape;618;p74"/>
          <p:cNvSpPr/>
          <p:nvPr/>
        </p:nvSpPr>
        <p:spPr>
          <a:xfrm>
            <a:off x="545200" y="1048000"/>
            <a:ext cx="8013000" cy="872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produce = {‘fruits’:["banana", "orange", "apple"]}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9" name="Google Shape;619;p7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