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Inconsolata"/>
      <p:regular r:id="rId30"/>
      <p:bold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AFAA7A-9809-4818-B9C9-663F4DF1B349}">
  <a:tblStyle styleId="{28AFAA7A-9809-4818-B9C9-663F4DF1B34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consolata-bold.fntdata"/><Relationship Id="rId30" Type="http://schemas.openxmlformats.org/officeDocument/2006/relationships/font" Target="fonts/Inconsolata-regular.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6d8ee78ac8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6d8ee78ac8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7bfaa6665c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7bfaa6665c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Feel free to get as involved with the behind-the-scenes workings as possible, such as showing alternative versions of handling promises in JS. However, this is historically the cleanest and clearest way of getting the job done.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7bfaa6665c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bfaa6665c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7bfaa6665c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7bfaa6665c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791e1791c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791e1791c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7bfaa6665c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7bfaa6665c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791e1791c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791e1791c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791e1791c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791e1791c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also use the browser inspector for a convenient debugger-type object exploration environment.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It’s tough dealing with complex objects at first, so working one layer at a time is more testable and builds syntax skill.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log out the response object from the weather example to see how complex it can start as, and how commonly we need to chain properties to reach the goal.</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7bfaa6665c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7bfaa6665c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This should be tough but very fulfilling. Students may need to open up the console to see the large response object. Encourage them to read the documentation, test small pieces, and be resilient! You may need to guide them through it at key points.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bfaa6665c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bfaa6665c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Refer back to this example throughout the steps of API usage in order to ground the concepts in a concrete scenario.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7bfaa66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bfaa66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83413ad33c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3413ad33c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3413ad33c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3413ad33c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6d8ee78ac8_0_36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DURATION</a:t>
            </a:r>
            <a:r>
              <a:rPr lang="en" sz="1100">
                <a:solidFill>
                  <a:schemeClr val="dk1"/>
                </a:solidFill>
              </a:rPr>
              <a:t>: 1 minute</a:t>
            </a:r>
            <a:endParaRPr sz="1100">
              <a:solidFill>
                <a:schemeClr val="dk1"/>
              </a:solidFill>
            </a:endParaRPr>
          </a:p>
          <a:p>
            <a:pPr indent="0" lvl="0" marL="0" rtl="0" algn="l">
              <a:spcBef>
                <a:spcPts val="900"/>
              </a:spcBef>
              <a:spcAft>
                <a:spcPts val="0"/>
              </a:spcAft>
              <a:buClr>
                <a:schemeClr val="dk1"/>
              </a:buClr>
              <a:buSzPts val="1100"/>
              <a:buFont typeface="Arial"/>
              <a:buNone/>
            </a:pPr>
            <a:r>
              <a:rPr b="1" lang="en" sz="1100">
                <a:solidFill>
                  <a:schemeClr val="dk1"/>
                </a:solidFill>
              </a:rPr>
              <a:t>TEACHING TIPS:</a:t>
            </a:r>
            <a:endParaRPr sz="1100">
              <a:solidFill>
                <a:schemeClr val="dk1"/>
              </a:solidFill>
            </a:endParaRPr>
          </a:p>
          <a:p>
            <a:pPr indent="-298450" lvl="0" marL="457200" rtl="0" algn="l">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b="1" sz="1100">
              <a:solidFill>
                <a:schemeClr val="dk1"/>
              </a:solidFill>
            </a:endParaRPr>
          </a:p>
        </p:txBody>
      </p:sp>
      <p:sp>
        <p:nvSpPr>
          <p:cNvPr id="323" name="Google Shape;323;g6d8ee78ac8_0_366:notes"/>
          <p:cNvSpPr/>
          <p:nvPr>
            <p:ph idx="2" type="sldImg"/>
          </p:nvPr>
        </p:nvSpPr>
        <p:spPr>
          <a:xfrm>
            <a:off x="1146969" y="685800"/>
            <a:ext cx="456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791e1791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91e1791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22222"/>
                </a:solidFill>
                <a:highlight>
                  <a:srgbClr val="FFFFFF"/>
                </a:highlight>
              </a:rPr>
              <a:t>TALKING POINTS:</a:t>
            </a:r>
            <a:endParaRPr b="1">
              <a:solidFill>
                <a:srgbClr val="222222"/>
              </a:solidFill>
              <a:highlight>
                <a:srgbClr val="FFFFFF"/>
              </a:highlight>
            </a:endParaRPr>
          </a:p>
          <a:p>
            <a:pPr indent="0" lvl="0" marL="0" rtl="0" algn="l">
              <a:spcBef>
                <a:spcPts val="0"/>
              </a:spcBef>
              <a:spcAft>
                <a:spcPts val="0"/>
              </a:spcAft>
              <a:buNone/>
            </a:pPr>
            <a:r>
              <a:t/>
            </a:r>
            <a:endParaRPr>
              <a:solidFill>
                <a:srgbClr val="222222"/>
              </a:solidFill>
              <a:highlight>
                <a:srgbClr val="FFFFFF"/>
              </a:highlight>
            </a:endParaRPr>
          </a:p>
          <a:p>
            <a:pPr indent="-298450" lvl="0" marL="457200" rtl="0" algn="l">
              <a:spcBef>
                <a:spcPts val="0"/>
              </a:spcBef>
              <a:spcAft>
                <a:spcPts val="0"/>
              </a:spcAft>
              <a:buClr>
                <a:srgbClr val="222222"/>
              </a:buClr>
              <a:buSzPts val="1100"/>
              <a:buChar char="●"/>
            </a:pPr>
            <a:r>
              <a:rPr lang="en">
                <a:solidFill>
                  <a:srgbClr val="222222"/>
                </a:solidFill>
                <a:highlight>
                  <a:srgbClr val="FFFFFF"/>
                </a:highlight>
              </a:rPr>
              <a:t>Many websites show their users information from third-party sources. Thanks to APIs, you can use JavaScript to request and use information from all across the web — whether it’s a weather report, a stock price, or the latest news headlines.</a:t>
            </a:r>
            <a:endParaRPr>
              <a:solidFill>
                <a:srgbClr val="222222"/>
              </a:solidFill>
              <a:highlight>
                <a:srgbClr val="FFFFFF"/>
              </a:highlight>
            </a:endParaRPr>
          </a:p>
          <a:p>
            <a:pPr indent="-298450" lvl="0" marL="457200" rtl="0" algn="l">
              <a:spcBef>
                <a:spcPts val="0"/>
              </a:spcBef>
              <a:spcAft>
                <a:spcPts val="0"/>
              </a:spcAft>
              <a:buClr>
                <a:srgbClr val="222222"/>
              </a:buClr>
              <a:buSzPts val="1100"/>
              <a:buChar char="●"/>
            </a:pPr>
            <a:r>
              <a:rPr lang="en">
                <a:solidFill>
                  <a:srgbClr val="222222"/>
                </a:solidFill>
                <a:highlight>
                  <a:srgbClr val="FFFFFF"/>
                </a:highlight>
              </a:rPr>
              <a:t>It’s time for our websites to become full-fledged citizens of the internet by interacting with other applications through AJAX requests!</a:t>
            </a:r>
            <a:endParaRPr b="1">
              <a:solidFill>
                <a:schemeClr val="dk1"/>
              </a:solidFill>
              <a:highlight>
                <a:srgbClr val="FFFF00"/>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7bfaa6665c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bfaa6665c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7bfaa6665c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bfaa6665c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Feel free to open that link and browse through the enormous list of APIs so students understand that there are APIs for nearly everything!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7bfaa6665c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bfaa6665c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6" name="Google Shape;16;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89" name="Shape 89"/>
        <p:cNvGrpSpPr/>
        <p:nvPr/>
      </p:nvGrpSpPr>
      <p:grpSpPr>
        <a:xfrm>
          <a:off x="0" y="0"/>
          <a:ext cx="0" cy="0"/>
          <a:chOff x="0" y="0"/>
          <a:chExt cx="0" cy="0"/>
        </a:xfrm>
      </p:grpSpPr>
      <p:sp>
        <p:nvSpPr>
          <p:cNvPr id="90" name="Google Shape;90;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2"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4" name="Google Shape;94;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5" name="Google Shape;95;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7" name="Google Shape;97;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8" name="Google Shape;98;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99" name="Google Shape;99;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0" name="Shape 100"/>
        <p:cNvGrpSpPr/>
        <p:nvPr/>
      </p:nvGrpSpPr>
      <p:grpSpPr>
        <a:xfrm>
          <a:off x="0" y="0"/>
          <a:ext cx="0" cy="0"/>
          <a:chOff x="0" y="0"/>
          <a:chExt cx="0" cy="0"/>
        </a:xfrm>
      </p:grpSpPr>
      <p:sp>
        <p:nvSpPr>
          <p:cNvPr id="101" name="Google Shape;101;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3" name="Google Shape;10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6" name="Google Shape;106;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7"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09" name="Google Shape;109;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0" name="Google Shape;110;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1" name="Google Shape;111;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2"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8" name="Google Shape;118;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19" name="Google Shape;119;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0"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4" name="Google Shape;124;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5" name="Google Shape;125;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6" name="Google Shape;126;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8"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2" name="Google Shape;132;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8" name="Google Shape;138;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39"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3" name="Google Shape;143;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4" name="Google Shape;144;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6" name="Google Shape;146;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7" name="Google Shape;147;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8"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2" name="Google Shape;152;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7" name="Google Shape;157;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8"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2" name="Google Shape;162;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5" name="Google Shape;165;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8"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6"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69" name="Google Shape;169;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5" name="Google Shape;175;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6"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9" name="Google Shape;179;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3" name="Google Shape;183;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4"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3" name="Google Shape;193;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4"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7" name="Google Shape;197;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1" name="Google Shape;201;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202"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0" name="Google Shape;210;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p:nvPr>
            <p:ph idx="4"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213"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1" name="Google Shape;221;p2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222"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5" name="Google Shape;225;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7" name="Google Shape;227;p2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8" name="Google Shape;228;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232"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7" name="Google Shape;237;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8" name="Google Shape;238;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44" name="Google Shape;244;p2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45" name="Google Shape;245;p29"/>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46" name="Google Shape;246;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48"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1" name="Google Shape;251;p30"/>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52" name="Google Shape;252;p30"/>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53" name="Google Shape;253;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4" name="Google Shape;254;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5" name="Google Shape;45;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8" name="Google Shape;48;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55"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58" name="Google Shape;258;p3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59" name="Google Shape;259;p3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60" name="Google Shape;260;p31"/>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61" name="Google Shape;261;p31"/>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62" name="Google Shape;262;p31"/>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3" name="Google Shape;263;p31"/>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4" name="Google Shape;264;p31"/>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65" name="Google Shape;265;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66"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69" name="Google Shape;269;p3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70" name="Google Shape;270;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272"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75" name="Google Shape;275;p33"/>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76" name="Google Shape;276;p3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7" name="Google Shape;277;p3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78" name="Google Shape;278;p3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79" name="Google Shape;279;p3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0" name="Google Shape;280;p33"/>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1" name="Google Shape;281;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282"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85" name="Google Shape;285;p3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6" name="Google Shape;286;p3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88" name="Google Shape;288;p34"/>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5" name="Google Shape;55;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8" name="Google Shape;5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9" name="Google Shape;59;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4" name="Google Shape;64;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5" name="Google Shape;65;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6" name="Google Shape;66;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7" name="Google Shape;67;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8"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1" name="Shape 71"/>
        <p:cNvGrpSpPr/>
        <p:nvPr/>
      </p:nvGrpSpPr>
      <p:grpSpPr>
        <a:xfrm>
          <a:off x="0" y="0"/>
          <a:ext cx="0" cy="0"/>
          <a:chOff x="0" y="0"/>
          <a:chExt cx="0" cy="0"/>
        </a:xfrm>
      </p:grpSpPr>
      <p:sp>
        <p:nvSpPr>
          <p:cNvPr id="72" name="Google Shape;72;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3" name="Google Shape;73;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4" name="Google Shape;74;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5" name="Google Shape;75;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6" name="Google Shape;76;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7" name="Shape 77"/>
        <p:cNvGrpSpPr/>
        <p:nvPr/>
      </p:nvGrpSpPr>
      <p:grpSpPr>
        <a:xfrm>
          <a:off x="0" y="0"/>
          <a:ext cx="0" cy="0"/>
          <a:chOff x="0" y="0"/>
          <a:chExt cx="0" cy="0"/>
        </a:xfrm>
      </p:grpSpPr>
      <p:sp>
        <p:nvSpPr>
          <p:cNvPr id="78" name="Google Shape;78;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9" name="Google Shape;79;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1" name="Google Shape;8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2" name="Shape 82"/>
        <p:cNvGrpSpPr/>
        <p:nvPr/>
      </p:nvGrpSpPr>
      <p:grpSpPr>
        <a:xfrm>
          <a:off x="0" y="0"/>
          <a:ext cx="0" cy="0"/>
          <a:chOff x="0" y="0"/>
          <a:chExt cx="0" cy="0"/>
        </a:xfrm>
      </p:grpSpPr>
      <p:sp>
        <p:nvSpPr>
          <p:cNvPr id="83" name="Google Shape;83;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4" name="Google Shape;84;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85" name="Google Shape;85;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6" name="Google Shape;86;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7" name="Google Shape;87;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theme" Target="../theme/theme1.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hyperlink" Target="https://drive.google.com/drive/folders/1tsBq4Vxud86DDvyMILe-ynt71ZQjqgvZ?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hyperlink" Target="https://drive.google.com/drive/folders/143GU3jH8DchB-IuXZSvTmZIUtsWMXsM9?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codepen.io/collection/7eb0e34da3b69233c3c8964fbe939bf0" TargetMode="External"/><Relationship Id="rId4" Type="http://schemas.openxmlformats.org/officeDocument/2006/relationships/hyperlink" Target="https://codepen.io/collection/68d8f5d6b9c5c3d31055ee757067c0fe" TargetMode="External"/><Relationship Id="rId5" Type="http://schemas.openxmlformats.org/officeDocument/2006/relationships/hyperlink" Target="https://codepen.io/collection/faaefdebb3e969f02739934d9e7f2e6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s://github.com/public-apis/public-api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Requests and Responses</a:t>
            </a:r>
            <a:endParaRPr/>
          </a:p>
        </p:txBody>
      </p:sp>
      <p:sp>
        <p:nvSpPr>
          <p:cNvPr id="298" name="Google Shape;298;p3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4"/>
          <p:cNvSpPr txBox="1"/>
          <p:nvPr/>
        </p:nvSpPr>
        <p:spPr>
          <a:xfrm>
            <a:off x="3764900" y="2154479"/>
            <a:ext cx="1145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Port</a:t>
            </a:r>
            <a:endParaRPr>
              <a:latin typeface="Proxima Nova"/>
              <a:ea typeface="Proxima Nova"/>
              <a:cs typeface="Proxima Nova"/>
              <a:sym typeface="Proxima Nova"/>
            </a:endParaRPr>
          </a:p>
        </p:txBody>
      </p:sp>
      <p:sp>
        <p:nvSpPr>
          <p:cNvPr id="371" name="Google Shape;371;p4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 Sound Great! How Do I Get Started?</a:t>
            </a:r>
            <a:endParaRPr/>
          </a:p>
        </p:txBody>
      </p:sp>
      <p:sp>
        <p:nvSpPr>
          <p:cNvPr id="372" name="Google Shape;372;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73" name="Google Shape;373;p44"/>
          <p:cNvSpPr txBox="1"/>
          <p:nvPr>
            <p:ph idx="4294967295" type="body"/>
          </p:nvPr>
        </p:nvSpPr>
        <p:spPr>
          <a:xfrm>
            <a:off x="457200" y="1143000"/>
            <a:ext cx="8229600" cy="94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APIs work on a </a:t>
            </a:r>
            <a:r>
              <a:rPr b="1" lang="en"/>
              <a:t>request-response cycle</a:t>
            </a:r>
            <a:r>
              <a:rPr lang="en"/>
              <a:t>, so our first step is to make a request. API requests use the HTTP protocol, meaning we’ll need to use a URL address.</a:t>
            </a:r>
            <a:endParaRPr/>
          </a:p>
        </p:txBody>
      </p:sp>
      <p:sp>
        <p:nvSpPr>
          <p:cNvPr id="374" name="Google Shape;374;p44"/>
          <p:cNvSpPr txBox="1"/>
          <p:nvPr/>
        </p:nvSpPr>
        <p:spPr>
          <a:xfrm>
            <a:off x="550500" y="2393425"/>
            <a:ext cx="8043000" cy="66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Inconsolata"/>
                <a:ea typeface="Inconsolata"/>
                <a:cs typeface="Inconsolata"/>
                <a:sym typeface="Inconsolata"/>
              </a:rPr>
              <a:t>http://www.domain.com:1234/path/to/resource?a=b&amp;x=y</a:t>
            </a:r>
            <a:endParaRPr b="1" sz="2400">
              <a:latin typeface="Inconsolata"/>
              <a:ea typeface="Inconsolata"/>
              <a:cs typeface="Inconsolata"/>
              <a:sym typeface="Inconsolata"/>
            </a:endParaRPr>
          </a:p>
        </p:txBody>
      </p:sp>
      <p:cxnSp>
        <p:nvCxnSpPr>
          <p:cNvPr id="375" name="Google Shape;375;p44"/>
          <p:cNvCxnSpPr/>
          <p:nvPr/>
        </p:nvCxnSpPr>
        <p:spPr>
          <a:xfrm>
            <a:off x="1701575" y="2953588"/>
            <a:ext cx="2146800" cy="0"/>
          </a:xfrm>
          <a:prstGeom prst="straightConnector1">
            <a:avLst/>
          </a:prstGeom>
          <a:noFill/>
          <a:ln cap="flat" cmpd="sng" w="38100">
            <a:solidFill>
              <a:schemeClr val="dk2"/>
            </a:solidFill>
            <a:prstDash val="solid"/>
            <a:round/>
            <a:headEnd len="med" w="med" type="none"/>
            <a:tailEnd len="med" w="med" type="none"/>
          </a:ln>
        </p:spPr>
      </p:cxnSp>
      <p:cxnSp>
        <p:nvCxnSpPr>
          <p:cNvPr id="376" name="Google Shape;376;p44"/>
          <p:cNvCxnSpPr/>
          <p:nvPr/>
        </p:nvCxnSpPr>
        <p:spPr>
          <a:xfrm>
            <a:off x="4791450" y="2953600"/>
            <a:ext cx="2383200" cy="0"/>
          </a:xfrm>
          <a:prstGeom prst="straightConnector1">
            <a:avLst/>
          </a:prstGeom>
          <a:noFill/>
          <a:ln cap="flat" cmpd="sng" w="38100">
            <a:solidFill>
              <a:schemeClr val="lt2"/>
            </a:solidFill>
            <a:prstDash val="solid"/>
            <a:round/>
            <a:headEnd len="med" w="med" type="none"/>
            <a:tailEnd len="med" w="med" type="none"/>
          </a:ln>
        </p:spPr>
      </p:cxnSp>
      <p:sp>
        <p:nvSpPr>
          <p:cNvPr id="377" name="Google Shape;377;p44"/>
          <p:cNvSpPr txBox="1"/>
          <p:nvPr/>
        </p:nvSpPr>
        <p:spPr>
          <a:xfrm>
            <a:off x="372663" y="3005747"/>
            <a:ext cx="11451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Protocol</a:t>
            </a:r>
            <a:endParaRPr>
              <a:latin typeface="Proxima Nova"/>
              <a:ea typeface="Proxima Nova"/>
              <a:cs typeface="Proxima Nova"/>
              <a:sym typeface="Proxima Nova"/>
            </a:endParaRPr>
          </a:p>
        </p:txBody>
      </p:sp>
      <p:sp>
        <p:nvSpPr>
          <p:cNvPr id="378" name="Google Shape;378;p44"/>
          <p:cNvSpPr txBox="1"/>
          <p:nvPr/>
        </p:nvSpPr>
        <p:spPr>
          <a:xfrm>
            <a:off x="2202413" y="3005747"/>
            <a:ext cx="11451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Host</a:t>
            </a:r>
            <a:endParaRPr>
              <a:latin typeface="Proxima Nova"/>
              <a:ea typeface="Proxima Nova"/>
              <a:cs typeface="Proxima Nova"/>
              <a:sym typeface="Proxima Nova"/>
            </a:endParaRPr>
          </a:p>
        </p:txBody>
      </p:sp>
      <p:cxnSp>
        <p:nvCxnSpPr>
          <p:cNvPr id="379" name="Google Shape;379;p44"/>
          <p:cNvCxnSpPr/>
          <p:nvPr/>
        </p:nvCxnSpPr>
        <p:spPr>
          <a:xfrm flipH="1" rot="10800000">
            <a:off x="651375" y="2953288"/>
            <a:ext cx="587700" cy="300"/>
          </a:xfrm>
          <a:prstGeom prst="straightConnector1">
            <a:avLst/>
          </a:prstGeom>
          <a:noFill/>
          <a:ln cap="flat" cmpd="sng" w="38100">
            <a:solidFill>
              <a:srgbClr val="FFDB00"/>
            </a:solidFill>
            <a:prstDash val="solid"/>
            <a:round/>
            <a:headEnd len="med" w="med" type="none"/>
            <a:tailEnd len="med" w="med" type="none"/>
          </a:ln>
        </p:spPr>
      </p:cxnSp>
      <p:cxnSp>
        <p:nvCxnSpPr>
          <p:cNvPr id="380" name="Google Shape;380;p44"/>
          <p:cNvCxnSpPr/>
          <p:nvPr/>
        </p:nvCxnSpPr>
        <p:spPr>
          <a:xfrm>
            <a:off x="4021700" y="2526013"/>
            <a:ext cx="631500" cy="0"/>
          </a:xfrm>
          <a:prstGeom prst="straightConnector1">
            <a:avLst/>
          </a:prstGeom>
          <a:noFill/>
          <a:ln cap="flat" cmpd="sng" w="38100">
            <a:solidFill>
              <a:schemeClr val="accent3"/>
            </a:solidFill>
            <a:prstDash val="solid"/>
            <a:round/>
            <a:headEnd len="med" w="med" type="none"/>
            <a:tailEnd len="med" w="med" type="none"/>
          </a:ln>
        </p:spPr>
      </p:cxnSp>
      <p:sp>
        <p:nvSpPr>
          <p:cNvPr id="381" name="Google Shape;381;p44"/>
          <p:cNvSpPr txBox="1"/>
          <p:nvPr/>
        </p:nvSpPr>
        <p:spPr>
          <a:xfrm>
            <a:off x="5226754" y="3005750"/>
            <a:ext cx="15126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Resource path</a:t>
            </a:r>
            <a:endParaRPr>
              <a:latin typeface="Proxima Nova"/>
              <a:ea typeface="Proxima Nova"/>
              <a:cs typeface="Proxima Nova"/>
              <a:sym typeface="Proxima Nova"/>
            </a:endParaRPr>
          </a:p>
        </p:txBody>
      </p:sp>
      <p:cxnSp>
        <p:nvCxnSpPr>
          <p:cNvPr id="382" name="Google Shape;382;p44"/>
          <p:cNvCxnSpPr/>
          <p:nvPr/>
        </p:nvCxnSpPr>
        <p:spPr>
          <a:xfrm>
            <a:off x="7237450" y="2526025"/>
            <a:ext cx="1156800" cy="0"/>
          </a:xfrm>
          <a:prstGeom prst="straightConnector1">
            <a:avLst/>
          </a:prstGeom>
          <a:noFill/>
          <a:ln cap="flat" cmpd="sng" w="38100">
            <a:solidFill>
              <a:schemeClr val="accent4"/>
            </a:solidFill>
            <a:prstDash val="solid"/>
            <a:round/>
            <a:headEnd len="med" w="med" type="none"/>
            <a:tailEnd len="med" w="med" type="none"/>
          </a:ln>
        </p:spPr>
      </p:cxnSp>
      <p:sp>
        <p:nvSpPr>
          <p:cNvPr id="383" name="Google Shape;383;p44"/>
          <p:cNvSpPr txBox="1"/>
          <p:nvPr/>
        </p:nvSpPr>
        <p:spPr>
          <a:xfrm>
            <a:off x="7243300" y="2154479"/>
            <a:ext cx="1145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Query</a:t>
            </a:r>
            <a:endParaRPr>
              <a:latin typeface="Proxima Nova"/>
              <a:ea typeface="Proxima Nova"/>
              <a:cs typeface="Proxima Nova"/>
              <a:sym typeface="Proxima Nova"/>
            </a:endParaRPr>
          </a:p>
        </p:txBody>
      </p:sp>
      <p:sp>
        <p:nvSpPr>
          <p:cNvPr id="384" name="Google Shape;384;p4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 Code With Async/Await</a:t>
            </a:r>
            <a:endParaRPr/>
          </a:p>
        </p:txBody>
      </p:sp>
      <p:sp>
        <p:nvSpPr>
          <p:cNvPr id="390" name="Google Shape;390;p4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91" name="Google Shape;391;p45"/>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API calls are </a:t>
            </a:r>
            <a:r>
              <a:rPr b="1" lang="en"/>
              <a:t>asynchronous</a:t>
            </a:r>
            <a:r>
              <a:rPr lang="en"/>
              <a:t> code. Because we have no idea how long the response will take to return, we have to </a:t>
            </a:r>
            <a:r>
              <a:rPr b="1" lang="en"/>
              <a:t>await</a:t>
            </a:r>
            <a:r>
              <a:rPr lang="en"/>
              <a:t> the result. We can do so using two keywords that come as a pair: </a:t>
            </a:r>
            <a:r>
              <a:rPr b="1" lang="en">
                <a:solidFill>
                  <a:schemeClr val="dk2"/>
                </a:solidFill>
                <a:latin typeface="Inconsolata"/>
                <a:ea typeface="Inconsolata"/>
                <a:cs typeface="Inconsolata"/>
                <a:sym typeface="Inconsolata"/>
              </a:rPr>
              <a:t>async</a:t>
            </a:r>
            <a:r>
              <a:rPr lang="en"/>
              <a:t> and </a:t>
            </a:r>
            <a:r>
              <a:rPr b="1" lang="en">
                <a:solidFill>
                  <a:schemeClr val="dk2"/>
                </a:solidFill>
                <a:latin typeface="Inconsolata"/>
                <a:ea typeface="Inconsolata"/>
                <a:cs typeface="Inconsolata"/>
                <a:sym typeface="Inconsolata"/>
              </a:rPr>
              <a:t>await</a:t>
            </a:r>
            <a:r>
              <a:rPr lang="en"/>
              <a:t>.</a:t>
            </a:r>
            <a:endParaRPr b="1">
              <a:latin typeface="Courier New"/>
              <a:ea typeface="Courier New"/>
              <a:cs typeface="Courier New"/>
              <a:sym typeface="Courier New"/>
            </a:endParaRPr>
          </a:p>
        </p:txBody>
      </p:sp>
      <p:sp>
        <p:nvSpPr>
          <p:cNvPr id="392" name="Google Shape;392;p45"/>
          <p:cNvSpPr/>
          <p:nvPr/>
        </p:nvSpPr>
        <p:spPr>
          <a:xfrm>
            <a:off x="545200" y="2375975"/>
            <a:ext cx="8013000" cy="15216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 sz="1800">
                <a:solidFill>
                  <a:schemeClr val="dk2"/>
                </a:solidFill>
                <a:latin typeface="Inconsolata"/>
                <a:ea typeface="Inconsolata"/>
                <a:cs typeface="Inconsolata"/>
                <a:sym typeface="Inconsolata"/>
              </a:rPr>
              <a:t>async</a:t>
            </a:r>
            <a:r>
              <a:rPr b="1" lang="en" sz="1800">
                <a:latin typeface="Inconsolata"/>
                <a:ea typeface="Inconsolata"/>
                <a:cs typeface="Inconsolata"/>
                <a:sym typeface="Inconsolata"/>
              </a:rPr>
              <a:t> function askForData(){</a:t>
            </a:r>
            <a:endParaRPr b="1" sz="18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b="1" lang="en" sz="1800">
                <a:latin typeface="Inconsolata"/>
                <a:ea typeface="Inconsolata"/>
                <a:cs typeface="Inconsolata"/>
                <a:sym typeface="Inconsolata"/>
              </a:rPr>
              <a:t>const response = </a:t>
            </a:r>
            <a:r>
              <a:rPr b="1" lang="en" sz="1800">
                <a:solidFill>
                  <a:schemeClr val="lt2"/>
                </a:solidFill>
                <a:latin typeface="Inconsolata"/>
                <a:ea typeface="Inconsolata"/>
                <a:cs typeface="Inconsolata"/>
                <a:sym typeface="Inconsolata"/>
              </a:rPr>
              <a:t>await</a:t>
            </a:r>
            <a:r>
              <a:rPr b="1" lang="en" sz="1800">
                <a:latin typeface="Inconsolata"/>
                <a:ea typeface="Inconsolata"/>
                <a:cs typeface="Inconsolata"/>
                <a:sym typeface="Inconsolata"/>
              </a:rPr>
              <a:t> fetch(url);</a:t>
            </a:r>
            <a:endParaRPr b="1" sz="18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b="1" lang="en" sz="1800">
                <a:latin typeface="Inconsolata"/>
                <a:ea typeface="Inconsolata"/>
                <a:cs typeface="Inconsolata"/>
                <a:sym typeface="Inconsolata"/>
              </a:rPr>
              <a:t>const data = </a:t>
            </a:r>
            <a:r>
              <a:rPr b="1" lang="en" sz="1800">
                <a:solidFill>
                  <a:schemeClr val="lt2"/>
                </a:solidFill>
                <a:latin typeface="Inconsolata"/>
                <a:ea typeface="Inconsolata"/>
                <a:cs typeface="Inconsolata"/>
                <a:sym typeface="Inconsolata"/>
              </a:rPr>
              <a:t>await</a:t>
            </a:r>
            <a:r>
              <a:rPr b="1" lang="en" sz="1800">
                <a:latin typeface="Inconsolata"/>
                <a:ea typeface="Inconsolata"/>
                <a:cs typeface="Inconsolata"/>
                <a:sym typeface="Inconsolata"/>
              </a:rPr>
              <a:t> response.json();</a:t>
            </a:r>
            <a:endParaRPr b="1" sz="1800">
              <a:latin typeface="Inconsolata"/>
              <a:ea typeface="Inconsolata"/>
              <a:cs typeface="Inconsolata"/>
              <a:sym typeface="Inconsolata"/>
            </a:endParaRPr>
          </a:p>
          <a:p>
            <a:pPr indent="0" lvl="0" marL="457200" rtl="0" algn="l">
              <a:spcBef>
                <a:spcPts val="0"/>
              </a:spcBef>
              <a:spcAft>
                <a:spcPts val="0"/>
              </a:spcAft>
              <a:buNone/>
            </a:pPr>
            <a:r>
              <a:rPr b="1" lang="en" sz="1800">
                <a:latin typeface="Inconsolata"/>
                <a:ea typeface="Inconsolata"/>
                <a:cs typeface="Inconsolata"/>
                <a:sym typeface="Inconsolata"/>
              </a:rPr>
              <a:t>}</a:t>
            </a:r>
            <a:endParaRPr b="1" sz="1800">
              <a:latin typeface="Inconsolata"/>
              <a:ea typeface="Inconsolata"/>
              <a:cs typeface="Inconsolata"/>
              <a:sym typeface="Inconsolata"/>
            </a:endParaRPr>
          </a:p>
        </p:txBody>
      </p:sp>
      <p:sp>
        <p:nvSpPr>
          <p:cNvPr id="393" name="Google Shape;393;p4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Fetching Data With </a:t>
            </a:r>
            <a:r>
              <a:rPr lang="en">
                <a:latin typeface="Inconsolata"/>
                <a:ea typeface="Inconsolata"/>
                <a:cs typeface="Inconsolata"/>
                <a:sym typeface="Inconsolata"/>
              </a:rPr>
              <a:t>fetch()</a:t>
            </a:r>
            <a:endParaRPr>
              <a:latin typeface="Inconsolata"/>
              <a:ea typeface="Inconsolata"/>
              <a:cs typeface="Inconsolata"/>
              <a:sym typeface="Inconsolata"/>
            </a:endParaRPr>
          </a:p>
        </p:txBody>
      </p:sp>
      <p:sp>
        <p:nvSpPr>
          <p:cNvPr id="399" name="Google Shape;399;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00" name="Google Shape;400;p46"/>
          <p:cNvSpPr txBox="1"/>
          <p:nvPr>
            <p:ph idx="4294967295" type="body"/>
          </p:nvPr>
        </p:nvSpPr>
        <p:spPr>
          <a:xfrm>
            <a:off x="457200" y="1143000"/>
            <a:ext cx="49410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you have an address, you can send a request using JavaScript’s built-in </a:t>
            </a:r>
            <a:r>
              <a:rPr b="1" lang="en">
                <a:latin typeface="Inconsolata"/>
                <a:ea typeface="Inconsolata"/>
                <a:cs typeface="Inconsolata"/>
                <a:sym typeface="Inconsolata"/>
              </a:rPr>
              <a:t>fetch()</a:t>
            </a:r>
            <a:r>
              <a:rPr lang="en"/>
              <a:t> method, which accepts the destination URL as a parameter and returns a </a:t>
            </a:r>
            <a:r>
              <a:rPr b="1" lang="en"/>
              <a:t>promise</a:t>
            </a:r>
            <a:r>
              <a:rPr lang="en"/>
              <a:t>. </a:t>
            </a:r>
            <a:endParaRPr/>
          </a:p>
          <a:p>
            <a:pPr indent="0" lvl="0" marL="0" rtl="0" algn="l">
              <a:spcBef>
                <a:spcPts val="1600"/>
              </a:spcBef>
              <a:spcAft>
                <a:spcPts val="0"/>
              </a:spcAft>
              <a:buNone/>
            </a:pPr>
            <a:r>
              <a:rPr lang="en"/>
              <a:t>Promises are a proxy for a value that has not returned yet… but </a:t>
            </a:r>
            <a:r>
              <a:rPr i="1" lang="en"/>
              <a:t>is </a:t>
            </a:r>
            <a:r>
              <a:rPr lang="en"/>
              <a:t>on its way!  This code is asynchronous, so we use async &amp; await. </a:t>
            </a:r>
            <a:endParaRPr/>
          </a:p>
          <a:p>
            <a:pPr indent="0" lvl="0" marL="0" rtl="0" algn="l">
              <a:spcBef>
                <a:spcPts val="1600"/>
              </a:spcBef>
              <a:spcAft>
                <a:spcPts val="1600"/>
              </a:spcAft>
              <a:buNone/>
            </a:pPr>
            <a:r>
              <a:rPr b="1" lang="en" sz="1900">
                <a:latin typeface="Inconsolata"/>
                <a:ea typeface="Inconsolata"/>
                <a:cs typeface="Inconsolata"/>
                <a:sym typeface="Inconsolata"/>
              </a:rPr>
              <a:t>const response = </a:t>
            </a:r>
            <a:r>
              <a:rPr b="1" lang="en" sz="1900">
                <a:highlight>
                  <a:srgbClr val="EFEFEF"/>
                </a:highlight>
                <a:latin typeface="Inconsolata"/>
                <a:ea typeface="Inconsolata"/>
                <a:cs typeface="Inconsolata"/>
                <a:sym typeface="Inconsolata"/>
              </a:rPr>
              <a:t>await</a:t>
            </a:r>
            <a:r>
              <a:rPr b="1" lang="en" sz="1900">
                <a:latin typeface="Inconsolata"/>
                <a:ea typeface="Inconsolata"/>
                <a:cs typeface="Inconsolata"/>
                <a:sym typeface="Inconsolata"/>
              </a:rPr>
              <a:t> fetch(</a:t>
            </a:r>
            <a:r>
              <a:rPr b="1" lang="en" sz="1900">
                <a:latin typeface="Inconsolata"/>
                <a:ea typeface="Inconsolata"/>
                <a:cs typeface="Inconsolata"/>
                <a:sym typeface="Inconsolata"/>
              </a:rPr>
              <a:t>url</a:t>
            </a:r>
            <a:r>
              <a:rPr b="1" lang="en" sz="1900">
                <a:latin typeface="Inconsolata"/>
                <a:ea typeface="Inconsolata"/>
                <a:cs typeface="Inconsolata"/>
                <a:sym typeface="Inconsolata"/>
              </a:rPr>
              <a:t>);</a:t>
            </a:r>
            <a:endParaRPr b="1" sz="1900">
              <a:latin typeface="Inconsolata"/>
              <a:ea typeface="Inconsolata"/>
              <a:cs typeface="Inconsolata"/>
              <a:sym typeface="Inconsolata"/>
            </a:endParaRPr>
          </a:p>
        </p:txBody>
      </p:sp>
      <p:pic>
        <p:nvPicPr>
          <p:cNvPr id="401" name="Google Shape;401;p46"/>
          <p:cNvPicPr preferRelativeResize="0"/>
          <p:nvPr/>
        </p:nvPicPr>
        <p:blipFill>
          <a:blip r:embed="rId3">
            <a:alphaModFix/>
          </a:blip>
          <a:stretch>
            <a:fillRect/>
          </a:stretch>
        </p:blipFill>
        <p:spPr>
          <a:xfrm flipH="1">
            <a:off x="5812075" y="1143000"/>
            <a:ext cx="2568150" cy="2568150"/>
          </a:xfrm>
          <a:prstGeom prst="rect">
            <a:avLst/>
          </a:prstGeom>
          <a:noFill/>
          <a:ln>
            <a:noFill/>
          </a:ln>
        </p:spPr>
      </p:pic>
      <p:sp>
        <p:nvSpPr>
          <p:cNvPr id="402" name="Google Shape;402;p4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7"/>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APIs</a:t>
            </a:r>
            <a:endParaRPr/>
          </a:p>
        </p:txBody>
      </p:sp>
      <p:sp>
        <p:nvSpPr>
          <p:cNvPr id="408" name="Google Shape;408;p47"/>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8"/>
          <p:cNvSpPr txBox="1"/>
          <p:nvPr>
            <p:ph idx="4294967295" type="body"/>
          </p:nvPr>
        </p:nvSpPr>
        <p:spPr>
          <a:xfrm>
            <a:off x="457200" y="914400"/>
            <a:ext cx="8219100" cy="32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Every API is unique — you will have to explore its documentation to figure out what data you want to access and what URL to use in order to send requests. However, there are a few standard details to check for in any API:</a:t>
            </a:r>
            <a:endParaRPr>
              <a:solidFill>
                <a:schemeClr val="dk1"/>
              </a:solidFill>
            </a:endParaRPr>
          </a:p>
          <a:p>
            <a:pPr indent="-330200" lvl="0" marL="457200" rtl="0" algn="l">
              <a:lnSpc>
                <a:spcPct val="100000"/>
              </a:lnSpc>
              <a:spcBef>
                <a:spcPts val="1000"/>
              </a:spcBef>
              <a:spcAft>
                <a:spcPts val="0"/>
              </a:spcAft>
              <a:buClr>
                <a:schemeClr val="dk1"/>
              </a:buClr>
              <a:buSzPts val="1600"/>
              <a:buAutoNum type="arabicPeriod"/>
            </a:pPr>
            <a:r>
              <a:rPr b="1" lang="en" sz="1600">
                <a:solidFill>
                  <a:schemeClr val="dk1"/>
                </a:solidFill>
              </a:rPr>
              <a:t>Do I need an API key?</a:t>
            </a:r>
            <a:endParaRPr b="1" sz="1600">
              <a:solidFill>
                <a:schemeClr val="dk1"/>
              </a:solidFill>
            </a:endParaRPr>
          </a:p>
          <a:p>
            <a:pPr indent="-330200" lvl="1" marL="914400" rtl="0" algn="l">
              <a:lnSpc>
                <a:spcPct val="100000"/>
              </a:lnSpc>
              <a:spcBef>
                <a:spcPts val="0"/>
              </a:spcBef>
              <a:spcAft>
                <a:spcPts val="0"/>
              </a:spcAft>
              <a:buClr>
                <a:schemeClr val="dk1"/>
              </a:buClr>
              <a:buSzPts val="1600"/>
              <a:buAutoNum type="alphaLcPeriod"/>
            </a:pPr>
            <a:r>
              <a:rPr lang="en">
                <a:solidFill>
                  <a:schemeClr val="dk1"/>
                </a:solidFill>
              </a:rPr>
              <a:t>If so, are there rate limits or charges for requests?</a:t>
            </a:r>
            <a:endParaRPr>
              <a:solidFill>
                <a:schemeClr val="dk1"/>
              </a:solidFill>
            </a:endParaRPr>
          </a:p>
          <a:p>
            <a:pPr indent="-330200" lvl="1" marL="914400" rtl="0" algn="l">
              <a:lnSpc>
                <a:spcPct val="100000"/>
              </a:lnSpc>
              <a:spcBef>
                <a:spcPts val="0"/>
              </a:spcBef>
              <a:spcAft>
                <a:spcPts val="0"/>
              </a:spcAft>
              <a:buClr>
                <a:schemeClr val="dk1"/>
              </a:buClr>
              <a:buSzPts val="1600"/>
              <a:buAutoNum type="alphaLcPeriod"/>
            </a:pPr>
            <a:r>
              <a:rPr lang="en">
                <a:solidFill>
                  <a:schemeClr val="dk1"/>
                </a:solidFill>
              </a:rPr>
              <a:t>How do I include the key in my requests?</a:t>
            </a:r>
            <a:endParaRPr>
              <a:solidFill>
                <a:schemeClr val="dk1"/>
              </a:solidFill>
            </a:endParaRPr>
          </a:p>
          <a:p>
            <a:pPr indent="-330200" lvl="0" marL="457200" rtl="0" algn="l">
              <a:lnSpc>
                <a:spcPct val="100000"/>
              </a:lnSpc>
              <a:spcBef>
                <a:spcPts val="1000"/>
              </a:spcBef>
              <a:spcAft>
                <a:spcPts val="0"/>
              </a:spcAft>
              <a:buClr>
                <a:schemeClr val="dk1"/>
              </a:buClr>
              <a:buSzPts val="1600"/>
              <a:buAutoNum type="arabicPeriod"/>
            </a:pPr>
            <a:r>
              <a:rPr b="1" lang="en" sz="1600">
                <a:solidFill>
                  <a:schemeClr val="dk1"/>
                </a:solidFill>
              </a:rPr>
              <a:t>What are the available endpoints for data?</a:t>
            </a:r>
            <a:endParaRPr b="1" sz="1600">
              <a:solidFill>
                <a:schemeClr val="dk1"/>
              </a:solidFill>
            </a:endParaRPr>
          </a:p>
          <a:p>
            <a:pPr indent="-330200" lvl="1" marL="914400" rtl="0" algn="l">
              <a:lnSpc>
                <a:spcPct val="100000"/>
              </a:lnSpc>
              <a:spcBef>
                <a:spcPts val="0"/>
              </a:spcBef>
              <a:spcAft>
                <a:spcPts val="0"/>
              </a:spcAft>
              <a:buClr>
                <a:schemeClr val="dk1"/>
              </a:buClr>
              <a:buSzPts val="1600"/>
              <a:buAutoNum type="alphaLcPeriod"/>
            </a:pPr>
            <a:r>
              <a:rPr lang="en">
                <a:solidFill>
                  <a:schemeClr val="dk1"/>
                </a:solidFill>
              </a:rPr>
              <a:t>What URL format can search for specific data?</a:t>
            </a:r>
            <a:endParaRPr>
              <a:solidFill>
                <a:schemeClr val="dk1"/>
              </a:solidFill>
            </a:endParaRPr>
          </a:p>
          <a:p>
            <a:pPr indent="-330200" lvl="0" marL="457200" rtl="0" algn="l">
              <a:lnSpc>
                <a:spcPct val="100000"/>
              </a:lnSpc>
              <a:spcBef>
                <a:spcPts val="1000"/>
              </a:spcBef>
              <a:spcAft>
                <a:spcPts val="0"/>
              </a:spcAft>
              <a:buClr>
                <a:schemeClr val="dk1"/>
              </a:buClr>
              <a:buSzPts val="1600"/>
              <a:buAutoNum type="arabicPeriod"/>
            </a:pPr>
            <a:r>
              <a:rPr b="1" lang="en" sz="1600">
                <a:solidFill>
                  <a:schemeClr val="dk1"/>
                </a:solidFill>
              </a:rPr>
              <a:t>What will the response data look like?</a:t>
            </a:r>
            <a:endParaRPr b="1" sz="1600">
              <a:solidFill>
                <a:schemeClr val="dk1"/>
              </a:solidFill>
            </a:endParaRPr>
          </a:p>
          <a:p>
            <a:pPr indent="-330200" lvl="1" marL="914400" rtl="0" algn="l">
              <a:lnSpc>
                <a:spcPct val="100000"/>
              </a:lnSpc>
              <a:spcBef>
                <a:spcPts val="0"/>
              </a:spcBef>
              <a:spcAft>
                <a:spcPts val="1000"/>
              </a:spcAft>
              <a:buClr>
                <a:schemeClr val="dk1"/>
              </a:buClr>
              <a:buSzPts val="1600"/>
              <a:buAutoNum type="alphaLcPeriod"/>
            </a:pPr>
            <a:r>
              <a:rPr lang="en">
                <a:solidFill>
                  <a:schemeClr val="dk1"/>
                </a:solidFill>
              </a:rPr>
              <a:t>Typically the response will be JSON. </a:t>
            </a:r>
            <a:endParaRPr>
              <a:solidFill>
                <a:schemeClr val="dk1"/>
              </a:solidFill>
            </a:endParaRPr>
          </a:p>
        </p:txBody>
      </p:sp>
      <p:sp>
        <p:nvSpPr>
          <p:cNvPr id="414" name="Google Shape;414;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the Docs!</a:t>
            </a:r>
            <a:endParaRPr/>
          </a:p>
        </p:txBody>
      </p:sp>
      <p:sp>
        <p:nvSpPr>
          <p:cNvPr id="415" name="Google Shape;415;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16" name="Google Shape;416;p4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Keys</a:t>
            </a:r>
            <a:endParaRPr/>
          </a:p>
        </p:txBody>
      </p:sp>
      <p:sp>
        <p:nvSpPr>
          <p:cNvPr id="422" name="Google Shape;422;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23" name="Google Shape;423;p49"/>
          <p:cNvSpPr txBox="1"/>
          <p:nvPr>
            <p:ph idx="4294967295" type="body"/>
          </p:nvPr>
        </p:nvSpPr>
        <p:spPr>
          <a:xfrm>
            <a:off x="457200" y="1042375"/>
            <a:ext cx="4340400" cy="29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Many APIs require you to include a </a:t>
            </a:r>
            <a:r>
              <a:rPr b="1" lang="en">
                <a:solidFill>
                  <a:schemeClr val="dk1"/>
                </a:solidFill>
              </a:rPr>
              <a:t>key</a:t>
            </a:r>
            <a:r>
              <a:rPr lang="en">
                <a:solidFill>
                  <a:schemeClr val="dk1"/>
                </a:solidFill>
              </a:rPr>
              <a:t> with your request.</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You can register with the API’s website to receive your unique key.</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Keys are used to track your requests for rate limits and potential charges. Don’t worry, most APIs have a free tier!</a:t>
            </a:r>
            <a:endParaRPr sz="900">
              <a:solidFill>
                <a:schemeClr val="dk1"/>
              </a:solidFill>
            </a:endParaRPr>
          </a:p>
          <a:p>
            <a:pPr indent="0" lvl="0" marL="0" rtl="0" algn="l">
              <a:spcBef>
                <a:spcPts val="1600"/>
              </a:spcBef>
              <a:spcAft>
                <a:spcPts val="1600"/>
              </a:spcAft>
              <a:buNone/>
            </a:pPr>
            <a:r>
              <a:t/>
            </a:r>
            <a:endParaRPr/>
          </a:p>
        </p:txBody>
      </p:sp>
      <p:pic>
        <p:nvPicPr>
          <p:cNvPr id="424" name="Google Shape;424;p49"/>
          <p:cNvPicPr preferRelativeResize="0"/>
          <p:nvPr/>
        </p:nvPicPr>
        <p:blipFill>
          <a:blip r:embed="rId3">
            <a:alphaModFix/>
          </a:blip>
          <a:stretch>
            <a:fillRect/>
          </a:stretch>
        </p:blipFill>
        <p:spPr>
          <a:xfrm>
            <a:off x="5344400" y="607226"/>
            <a:ext cx="3342399" cy="3342399"/>
          </a:xfrm>
          <a:prstGeom prst="rect">
            <a:avLst/>
          </a:prstGeom>
          <a:noFill/>
          <a:ln>
            <a:noFill/>
          </a:ln>
        </p:spPr>
      </p:pic>
      <p:sp>
        <p:nvSpPr>
          <p:cNvPr id="425" name="Google Shape;425;p4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0"/>
          <p:cNvSpPr txBox="1"/>
          <p:nvPr>
            <p:ph idx="4294967295" type="body"/>
          </p:nvPr>
        </p:nvSpPr>
        <p:spPr>
          <a:xfrm>
            <a:off x="457200" y="989850"/>
            <a:ext cx="4548000" cy="32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API endpoints will almost always return JSON in the form of an object.</a:t>
            </a:r>
            <a:endParaRPr>
              <a:solidFill>
                <a:schemeClr val="dk1"/>
              </a:solidFill>
            </a:endParaRPr>
          </a:p>
          <a:p>
            <a:pPr indent="0" lvl="0" marL="0" rtl="0" algn="l">
              <a:lnSpc>
                <a:spcPct val="100000"/>
              </a:lnSpc>
              <a:spcBef>
                <a:spcPts val="100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“data”: “car”,</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“make”: “ford”,</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“model”: “focus”</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“details”: {</a:t>
            </a:r>
            <a:endParaRPr b="1">
              <a:solidFill>
                <a:schemeClr val="dk1"/>
              </a:solidFill>
              <a:latin typeface="Inconsolata"/>
              <a:ea typeface="Inconsolata"/>
              <a:cs typeface="Inconsolata"/>
              <a:sym typeface="Inconsolata"/>
            </a:endParaRPr>
          </a:p>
          <a:p>
            <a:pPr indent="0" lvl="0" marL="17145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“color” : “blue”,</a:t>
            </a:r>
            <a:endParaRPr b="1">
              <a:solidFill>
                <a:schemeClr val="dk1"/>
              </a:solidFill>
              <a:latin typeface="Inconsolata"/>
              <a:ea typeface="Inconsolata"/>
              <a:cs typeface="Inconsolata"/>
              <a:sym typeface="Inconsolata"/>
            </a:endParaRPr>
          </a:p>
          <a:p>
            <a:pPr indent="0" lvl="0" marL="17145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“mileage” : “54019”</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dk1"/>
                </a:solidFill>
                <a:latin typeface="Inconsolata"/>
                <a:ea typeface="Inconsolata"/>
                <a:cs typeface="Inconsolata"/>
                <a:sym typeface="Inconsolata"/>
              </a:rPr>
              <a:t>}</a:t>
            </a:r>
            <a:endParaRPr b="1">
              <a:solidFill>
                <a:schemeClr val="dk1"/>
              </a:solidFill>
              <a:latin typeface="Inconsolata"/>
              <a:ea typeface="Inconsolata"/>
              <a:cs typeface="Inconsolata"/>
              <a:sym typeface="Inconsolata"/>
            </a:endParaRPr>
          </a:p>
        </p:txBody>
      </p:sp>
      <p:sp>
        <p:nvSpPr>
          <p:cNvPr id="431" name="Google Shape;431;p5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 Objects</a:t>
            </a:r>
            <a:endParaRPr/>
          </a:p>
        </p:txBody>
      </p:sp>
      <p:sp>
        <p:nvSpPr>
          <p:cNvPr id="432" name="Google Shape;432;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33" name="Google Shape;433;p50"/>
          <p:cNvPicPr preferRelativeResize="0"/>
          <p:nvPr/>
        </p:nvPicPr>
        <p:blipFill>
          <a:blip r:embed="rId3">
            <a:alphaModFix/>
          </a:blip>
          <a:stretch>
            <a:fillRect/>
          </a:stretch>
        </p:blipFill>
        <p:spPr>
          <a:xfrm>
            <a:off x="5182550" y="573750"/>
            <a:ext cx="3369076" cy="3369076"/>
          </a:xfrm>
          <a:prstGeom prst="rect">
            <a:avLst/>
          </a:prstGeom>
          <a:noFill/>
          <a:ln>
            <a:noFill/>
          </a:ln>
        </p:spPr>
      </p:pic>
      <p:sp>
        <p:nvSpPr>
          <p:cNvPr id="434" name="Google Shape;434;p5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1"/>
          <p:cNvSpPr txBox="1"/>
          <p:nvPr>
            <p:ph idx="4294967295" type="body"/>
          </p:nvPr>
        </p:nvSpPr>
        <p:spPr>
          <a:xfrm>
            <a:off x="457200" y="914400"/>
            <a:ext cx="8219100" cy="100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API response objects are infamously complex in their formats. To dig down to the layer of information you actually want, carefully log one layer at a time until you reach the data you’re looking for!</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const carData = {</a:t>
            </a:r>
            <a:endParaRPr b="1" sz="16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“data”: “car”,</a:t>
            </a:r>
            <a:endParaRPr b="1" sz="16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“make”: “ford”,</a:t>
            </a:r>
            <a:endParaRPr b="1" sz="16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“model”: “focus”</a:t>
            </a:r>
            <a:endParaRPr b="1" sz="16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“details”: {</a:t>
            </a:r>
            <a:endParaRPr b="1" sz="1600">
              <a:solidFill>
                <a:schemeClr val="dk1"/>
              </a:solidFill>
              <a:latin typeface="Inconsolata"/>
              <a:ea typeface="Inconsolata"/>
              <a:cs typeface="Inconsolata"/>
              <a:sym typeface="Inconsolata"/>
            </a:endParaRPr>
          </a:p>
          <a:p>
            <a:pPr indent="0" lvl="0" marL="17145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“color” : “blue”,</a:t>
            </a:r>
            <a:endParaRPr b="1" sz="1600">
              <a:solidFill>
                <a:schemeClr val="dk1"/>
              </a:solidFill>
              <a:latin typeface="Inconsolata"/>
              <a:ea typeface="Inconsolata"/>
              <a:cs typeface="Inconsolata"/>
              <a:sym typeface="Inconsolata"/>
            </a:endParaRPr>
          </a:p>
          <a:p>
            <a:pPr indent="0" lvl="0" marL="17145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“mileage” : “54019”</a:t>
            </a:r>
            <a:endParaRPr b="1" sz="16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a:t>
            </a:r>
            <a:endParaRPr b="1" sz="16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a:t>
            </a:r>
            <a:endParaRPr b="1" sz="16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
        <p:nvSpPr>
          <p:cNvPr id="440" name="Google Shape;440;p5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Many-Layered Objects</a:t>
            </a:r>
            <a:endParaRPr/>
          </a:p>
        </p:txBody>
      </p:sp>
      <p:sp>
        <p:nvSpPr>
          <p:cNvPr id="441" name="Google Shape;441;p5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42" name="Google Shape;442;p51"/>
          <p:cNvSpPr txBox="1"/>
          <p:nvPr/>
        </p:nvSpPr>
        <p:spPr>
          <a:xfrm>
            <a:off x="3615350" y="2052525"/>
            <a:ext cx="5061000" cy="21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Inconsolata"/>
                <a:ea typeface="Inconsolata"/>
                <a:cs typeface="Inconsolata"/>
                <a:sym typeface="Inconsolata"/>
              </a:rPr>
              <a:t>console.log(carData);</a:t>
            </a:r>
            <a:endParaRPr b="1" sz="1600">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console.log(carData.details);</a:t>
            </a:r>
            <a:endParaRPr b="1" sz="1600">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console.log(carData.details.color);</a:t>
            </a:r>
            <a:endParaRPr sz="1600">
              <a:latin typeface="Inconsolata"/>
              <a:ea typeface="Inconsolata"/>
              <a:cs typeface="Inconsolata"/>
              <a:sym typeface="Inconsolata"/>
            </a:endParaRPr>
          </a:p>
        </p:txBody>
      </p:sp>
      <p:sp>
        <p:nvSpPr>
          <p:cNvPr id="443" name="Google Shape;443;p5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2"/>
          <p:cNvSpPr/>
          <p:nvPr/>
        </p:nvSpPr>
        <p:spPr>
          <a:xfrm>
            <a:off x="753200" y="2250450"/>
            <a:ext cx="7495200" cy="1883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https://drive.google.com/drive/folders/1tsBq4Vxud86DDvyMILe-ynt71ZQjqgvZ?usp=sharing</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449" name="Google Shape;449;p5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Giphy Search</a:t>
            </a:r>
            <a:endParaRPr/>
          </a:p>
        </p:txBody>
      </p:sp>
      <p:sp>
        <p:nvSpPr>
          <p:cNvPr id="450" name="Google Shape;450;p52"/>
          <p:cNvSpPr txBox="1"/>
          <p:nvPr>
            <p:ph idx="1" type="body"/>
          </p:nvPr>
        </p:nvSpPr>
        <p:spPr>
          <a:xfrm>
            <a:off x="457200" y="1143000"/>
            <a:ext cx="8229600" cy="92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Where would the internet be without GIFs? Use the giphy.com API to create a GIF search application using your new API skills!</a:t>
            </a:r>
            <a:endParaRPr/>
          </a:p>
        </p:txBody>
      </p:sp>
      <p:sp>
        <p:nvSpPr>
          <p:cNvPr id="451" name="Google Shape;451;p5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52" name="Google Shape;452;p52"/>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3"/>
          <p:cNvSpPr/>
          <p:nvPr/>
        </p:nvSpPr>
        <p:spPr>
          <a:xfrm>
            <a:off x="948600" y="2016000"/>
            <a:ext cx="7251900" cy="1622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a:t>
            </a:r>
            <a:r>
              <a:rPr b="1" lang="en" sz="1600">
                <a:latin typeface="Proxima Nova"/>
                <a:ea typeface="Proxima Nova"/>
                <a:cs typeface="Proxima Nova"/>
                <a:sym typeface="Proxima Nova"/>
              </a:rPr>
              <a:t>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https://drive.google.com/drive/folders/143GU3jH8DchB-IuXZSvTmZIUtsWMXsM9?usp=sharing</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458" name="Google Shape;458;p5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Weather API</a:t>
            </a:r>
            <a:endParaRPr/>
          </a:p>
        </p:txBody>
      </p:sp>
      <p:sp>
        <p:nvSpPr>
          <p:cNvPr id="459" name="Google Shape;459;p53"/>
          <p:cNvSpPr txBox="1"/>
          <p:nvPr>
            <p:ph idx="1" type="body"/>
          </p:nvPr>
        </p:nvSpPr>
        <p:spPr>
          <a:xfrm>
            <a:off x="457200" y="1143000"/>
            <a:ext cx="8229600" cy="70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create a weather app together! </a:t>
            </a:r>
            <a:endParaRPr/>
          </a:p>
        </p:txBody>
      </p:sp>
      <p:sp>
        <p:nvSpPr>
          <p:cNvPr id="460" name="Google Shape;460;p53"/>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61" name="Google Shape;461;p53"/>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62" name="Google Shape;462;p53"/>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a:t>
            </a:r>
            <a:r>
              <a:rPr lang="en"/>
              <a:t>Class Materials and Preparation</a:t>
            </a:r>
            <a:endParaRPr/>
          </a:p>
          <a:p>
            <a:pPr indent="0" lvl="0" marL="0" rtl="0" algn="l">
              <a:spcBef>
                <a:spcPts val="0"/>
              </a:spcBef>
              <a:spcAft>
                <a:spcPts val="0"/>
              </a:spcAft>
              <a:buNone/>
            </a:pPr>
            <a:r>
              <a:t/>
            </a:r>
            <a:endParaRPr/>
          </a:p>
        </p:txBody>
      </p:sp>
      <p:sp>
        <p:nvSpPr>
          <p:cNvPr id="304" name="Google Shape;304;p36"/>
          <p:cNvSpPr txBox="1"/>
          <p:nvPr>
            <p:ph idx="4294967295" type="body"/>
          </p:nvPr>
        </p:nvSpPr>
        <p:spPr>
          <a:xfrm>
            <a:off x="979500" y="1078375"/>
            <a:ext cx="7099500" cy="364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p:txBody>
      </p:sp>
      <p:sp>
        <p:nvSpPr>
          <p:cNvPr id="305" name="Google Shape;305;p3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Calls and Response Handling</a:t>
            </a:r>
            <a:endParaRPr/>
          </a:p>
        </p:txBody>
      </p:sp>
      <p:sp>
        <p:nvSpPr>
          <p:cNvPr id="311" name="Google Shape;311;p37"/>
          <p:cNvSpPr txBox="1"/>
          <p:nvPr>
            <p:ph idx="4294967295" type="body"/>
          </p:nvPr>
        </p:nvSpPr>
        <p:spPr>
          <a:xfrm>
            <a:off x="685400" y="1164500"/>
            <a:ext cx="31878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This lesson introduces HTML forms and how JS can be used to collect and validate information from users.</a:t>
            </a:r>
            <a:endParaRPr sz="1400">
              <a:solidFill>
                <a:schemeClr val="dk1"/>
              </a:solidFill>
            </a:endParaRPr>
          </a:p>
          <a:p>
            <a:pPr indent="0" lvl="0" marL="0" rtl="0" algn="l">
              <a:spcBef>
                <a:spcPts val="1600"/>
              </a:spcBef>
              <a:spcAft>
                <a:spcPts val="1600"/>
              </a:spcAft>
              <a:buNone/>
            </a:pPr>
            <a:r>
              <a:t/>
            </a:r>
            <a:endParaRPr/>
          </a:p>
        </p:txBody>
      </p:sp>
      <p:sp>
        <p:nvSpPr>
          <p:cNvPr id="312" name="Google Shape;312;p37"/>
          <p:cNvSpPr txBox="1"/>
          <p:nvPr>
            <p:ph idx="4294967295" type="body"/>
          </p:nvPr>
        </p:nvSpPr>
        <p:spPr>
          <a:xfrm>
            <a:off x="4213375" y="1164500"/>
            <a:ext cx="38922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Learning Objectives</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In this lesson, students will:</a:t>
            </a:r>
            <a:endParaRPr b="1" sz="14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Make HTTP requests to external API sources for data.</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Evaluate APIs based on documentation.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Use API responses to update HTML content.</a:t>
            </a:r>
            <a:br>
              <a:rPr lang="en" sz="1400">
                <a:solidFill>
                  <a:schemeClr val="dk1"/>
                </a:solidFill>
              </a:rPr>
            </a:br>
            <a:endParaRPr sz="14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Duration: </a:t>
            </a:r>
            <a:r>
              <a:rPr lang="en" sz="1600">
                <a:solidFill>
                  <a:schemeClr val="dk1"/>
                </a:solidFill>
              </a:rPr>
              <a:t>180 minutes</a:t>
            </a:r>
            <a:endParaRPr sz="1600">
              <a:solidFill>
                <a:schemeClr val="dk1"/>
              </a:solidFill>
            </a:endParaRPr>
          </a:p>
          <a:p>
            <a:pPr indent="0" lvl="0" marL="0" rtl="0" algn="l">
              <a:spcBef>
                <a:spcPts val="1600"/>
              </a:spcBef>
              <a:spcAft>
                <a:spcPts val="1600"/>
              </a:spcAft>
              <a:buNone/>
            </a:pPr>
            <a:r>
              <a:t/>
            </a:r>
            <a:endParaRPr b="1">
              <a:solidFill>
                <a:schemeClr val="dk1"/>
              </a:solidFill>
            </a:endParaRPr>
          </a:p>
        </p:txBody>
      </p:sp>
      <p:sp>
        <p:nvSpPr>
          <p:cNvPr id="313" name="Google Shape;313;p3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7" name="Shape 317"/>
        <p:cNvGrpSpPr/>
        <p:nvPr/>
      </p:nvGrpSpPr>
      <p:grpSpPr>
        <a:xfrm>
          <a:off x="0" y="0"/>
          <a:ext cx="0" cy="0"/>
          <a:chOff x="0" y="0"/>
          <a:chExt cx="0" cy="0"/>
        </a:xfrm>
      </p:grpSpPr>
      <p:sp>
        <p:nvSpPr>
          <p:cNvPr id="318" name="Google Shape;318;p38"/>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319" name="Google Shape;319;p38"/>
          <p:cNvGraphicFramePr/>
          <p:nvPr/>
        </p:nvGraphicFramePr>
        <p:xfrm>
          <a:off x="979488" y="1071652"/>
          <a:ext cx="3000000" cy="3000000"/>
        </p:xfrm>
        <a:graphic>
          <a:graphicData uri="http://schemas.openxmlformats.org/drawingml/2006/table">
            <a:tbl>
              <a:tblPr>
                <a:noFill/>
                <a:tableStyleId>{28AFAA7A-9809-4818-B9C9-663F4DF1B349}</a:tableStyleId>
              </a:tblPr>
              <a:tblGrid>
                <a:gridCol w="1562900"/>
                <a:gridCol w="1766200"/>
                <a:gridCol w="3456150"/>
              </a:tblGrid>
              <a:tr h="557450">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Time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sz="1000">
                          <a:solidFill>
                            <a:srgbClr val="FFFFFF"/>
                          </a:solidFill>
                          <a:latin typeface="Proxima Nova"/>
                          <a:ea typeface="Proxima Nova"/>
                          <a:cs typeface="Proxima Nova"/>
                          <a:sym typeface="Proxima Nova"/>
                        </a:rPr>
                        <a:t>Activity</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Purpose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0:00–0:30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What Are APIs/ Weather API Demo</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Introduce APIs and demonstrate with a simple weather-fetching app.</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1:00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1:30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Evaluating and Using APIs</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Give students some idea of how to tell good APIs from bad ones.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88550">
                <a:tc>
                  <a:txBody>
                    <a:bodyPr/>
                    <a:lstStyle/>
                    <a:p>
                      <a:pPr indent="0" lvl="0" marL="0" rtl="0" algn="l">
                        <a:spcBef>
                          <a:spcPts val="0"/>
                        </a:spcBef>
                        <a:spcAft>
                          <a:spcPts val="0"/>
                        </a:spcAft>
                        <a:buNone/>
                      </a:pPr>
                      <a:r>
                        <a:rPr lang="en" sz="1000">
                          <a:latin typeface="Proxima Nova"/>
                          <a:ea typeface="Proxima Nova"/>
                          <a:cs typeface="Proxima Nova"/>
                          <a:sym typeface="Proxima Nova"/>
                        </a:rPr>
                        <a:t>1:30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Giphy Bank</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Uses the Giphy API to create a fun GIF-searching app; could also incorporate flexbox/Grid to layout the results.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320" name="Google Shape;320;p3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9"/>
          <p:cNvSpPr txBox="1"/>
          <p:nvPr>
            <p:ph idx="4294967295" type="body"/>
          </p:nvPr>
        </p:nvSpPr>
        <p:spPr>
          <a:xfrm>
            <a:off x="457200" y="1249850"/>
            <a:ext cx="5534700" cy="29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indent="0" lvl="0" marL="0" marR="0" rtl="0" algn="l">
              <a:lnSpc>
                <a:spcPct val="100000"/>
              </a:lnSpc>
              <a:spcBef>
                <a:spcPts val="0"/>
              </a:spcBef>
              <a:spcAft>
                <a:spcPts val="0"/>
              </a:spcAft>
              <a:buClr>
                <a:srgbClr val="000000"/>
              </a:buClr>
              <a:buSzPts val="2300"/>
              <a:buFont typeface="Helvetica Neue"/>
              <a:buNone/>
            </a:pPr>
            <a:r>
              <a:t/>
            </a:r>
            <a:endParaRPr b="1" sz="17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 sz="1600">
                <a:solidFill>
                  <a:schemeClr val="dk1"/>
                </a:solidFill>
              </a:rPr>
              <a:t>Make HTTP requests to external API sources for data.</a:t>
            </a:r>
            <a:endParaRPr sz="1600">
              <a:solidFill>
                <a:schemeClr val="dk1"/>
              </a:solidFill>
            </a:endParaRPr>
          </a:p>
          <a:p>
            <a:pPr indent="-330200" lvl="0" marL="457200" marR="0" rtl="0" algn="l">
              <a:lnSpc>
                <a:spcPct val="115000"/>
              </a:lnSpc>
              <a:spcBef>
                <a:spcPts val="700"/>
              </a:spcBef>
              <a:spcAft>
                <a:spcPts val="0"/>
              </a:spcAft>
              <a:buClr>
                <a:schemeClr val="dk1"/>
              </a:buClr>
              <a:buSzPts val="1600"/>
              <a:buChar char="●"/>
            </a:pPr>
            <a:r>
              <a:rPr lang="en" sz="1600">
                <a:solidFill>
                  <a:schemeClr val="dk1"/>
                </a:solidFill>
              </a:rPr>
              <a:t>Evaluate APIs based on documentation.</a:t>
            </a:r>
            <a:endParaRPr sz="1600">
              <a:solidFill>
                <a:schemeClr val="dk1"/>
              </a:solidFill>
            </a:endParaRPr>
          </a:p>
          <a:p>
            <a:pPr indent="-330200" lvl="0" marL="457200" marR="0" rtl="0" algn="l">
              <a:lnSpc>
                <a:spcPct val="115000"/>
              </a:lnSpc>
              <a:spcBef>
                <a:spcPts val="700"/>
              </a:spcBef>
              <a:spcAft>
                <a:spcPts val="700"/>
              </a:spcAft>
              <a:buClr>
                <a:schemeClr val="dk1"/>
              </a:buClr>
              <a:buSzPts val="1600"/>
              <a:buChar char="●"/>
            </a:pPr>
            <a:r>
              <a:rPr lang="en" sz="1600">
                <a:solidFill>
                  <a:schemeClr val="dk1"/>
                </a:solidFill>
              </a:rPr>
              <a:t>Use API responses to update HTML content.</a:t>
            </a:r>
            <a:endParaRPr sz="1600">
              <a:solidFill>
                <a:schemeClr val="dk1"/>
              </a:solidFill>
            </a:endParaRPr>
          </a:p>
        </p:txBody>
      </p:sp>
      <p:sp>
        <p:nvSpPr>
          <p:cNvPr id="326" name="Google Shape;326;p39"/>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27" name="Google Shape;327;p39"/>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28" name="Google Shape;328;p39"/>
          <p:cNvSpPr txBox="1"/>
          <p:nvPr/>
        </p:nvSpPr>
        <p:spPr>
          <a:xfrm>
            <a:off x="457200" y="2803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Today’s Learning Objectives</a:t>
            </a:r>
            <a:endParaRPr b="1" sz="2400">
              <a:latin typeface="Proxima Nova"/>
              <a:ea typeface="Proxima Nova"/>
              <a:cs typeface="Proxima Nova"/>
              <a:sym typeface="Proxima Nova"/>
            </a:endParaRPr>
          </a:p>
        </p:txBody>
      </p:sp>
      <p:sp>
        <p:nvSpPr>
          <p:cNvPr id="329" name="Google Shape;329;p3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0" name="Google Shape;330;p3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0"/>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APIs?</a:t>
            </a:r>
            <a:endParaRPr/>
          </a:p>
        </p:txBody>
      </p:sp>
      <p:sp>
        <p:nvSpPr>
          <p:cNvPr id="336" name="Google Shape;336;p4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the Neighborhood!</a:t>
            </a:r>
            <a:endParaRPr/>
          </a:p>
        </p:txBody>
      </p:sp>
      <p:sp>
        <p:nvSpPr>
          <p:cNvPr id="342" name="Google Shape;342;p41"/>
          <p:cNvSpPr txBox="1"/>
          <p:nvPr>
            <p:ph idx="4294967295" type="body"/>
          </p:nvPr>
        </p:nvSpPr>
        <p:spPr>
          <a:xfrm>
            <a:off x="457200" y="1010950"/>
            <a:ext cx="8229600" cy="114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22222"/>
                </a:solidFill>
                <a:highlight>
                  <a:srgbClr val="FFFFFF"/>
                </a:highlight>
              </a:rPr>
              <a:t>APIs, or </a:t>
            </a:r>
            <a:r>
              <a:rPr b="1" lang="en">
                <a:solidFill>
                  <a:srgbClr val="222222"/>
                </a:solidFill>
                <a:highlight>
                  <a:srgbClr val="FFFFFF"/>
                </a:highlight>
              </a:rPr>
              <a:t>application programming interfaces</a:t>
            </a:r>
            <a:r>
              <a:rPr lang="en">
                <a:solidFill>
                  <a:srgbClr val="222222"/>
                </a:solidFill>
                <a:highlight>
                  <a:srgbClr val="FFFFFF"/>
                </a:highlight>
              </a:rPr>
              <a:t>, are data sources that can give you access to information from all sorts of places on the internet. In this case an API is a data interface on a server that receives </a:t>
            </a:r>
            <a:r>
              <a:rPr b="1" lang="en">
                <a:solidFill>
                  <a:schemeClr val="dk2"/>
                </a:solidFill>
              </a:rPr>
              <a:t>requests</a:t>
            </a:r>
            <a:r>
              <a:rPr lang="en">
                <a:solidFill>
                  <a:srgbClr val="222222"/>
                </a:solidFill>
                <a:highlight>
                  <a:srgbClr val="FFFFFF"/>
                </a:highlight>
              </a:rPr>
              <a:t> and returns </a:t>
            </a:r>
            <a:r>
              <a:rPr b="1" lang="en">
                <a:solidFill>
                  <a:schemeClr val="lt2"/>
                </a:solidFill>
              </a:rPr>
              <a:t>responses</a:t>
            </a:r>
            <a:r>
              <a:rPr lang="en">
                <a:solidFill>
                  <a:srgbClr val="222222"/>
                </a:solidFill>
                <a:highlight>
                  <a:srgbClr val="FFFFFF"/>
                </a:highlight>
              </a:rPr>
              <a:t>.</a:t>
            </a:r>
            <a:endParaRPr/>
          </a:p>
        </p:txBody>
      </p:sp>
      <p:sp>
        <p:nvSpPr>
          <p:cNvPr id="343" name="Google Shape;343;p4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44" name="Google Shape;344;p41"/>
          <p:cNvPicPr preferRelativeResize="0"/>
          <p:nvPr/>
        </p:nvPicPr>
        <p:blipFill>
          <a:blip r:embed="rId3">
            <a:alphaModFix/>
          </a:blip>
          <a:stretch>
            <a:fillRect/>
          </a:stretch>
        </p:blipFill>
        <p:spPr>
          <a:xfrm>
            <a:off x="683575" y="2083825"/>
            <a:ext cx="2610326" cy="2610326"/>
          </a:xfrm>
          <a:prstGeom prst="rect">
            <a:avLst/>
          </a:prstGeom>
          <a:noFill/>
          <a:ln>
            <a:noFill/>
          </a:ln>
        </p:spPr>
      </p:pic>
      <p:pic>
        <p:nvPicPr>
          <p:cNvPr id="345" name="Google Shape;345;p41"/>
          <p:cNvPicPr preferRelativeResize="0"/>
          <p:nvPr/>
        </p:nvPicPr>
        <p:blipFill>
          <a:blip r:embed="rId4">
            <a:alphaModFix/>
          </a:blip>
          <a:stretch>
            <a:fillRect/>
          </a:stretch>
        </p:blipFill>
        <p:spPr>
          <a:xfrm>
            <a:off x="6008650" y="2265625"/>
            <a:ext cx="1933850" cy="1933850"/>
          </a:xfrm>
          <a:prstGeom prst="rect">
            <a:avLst/>
          </a:prstGeom>
          <a:noFill/>
          <a:ln>
            <a:noFill/>
          </a:ln>
        </p:spPr>
      </p:pic>
      <p:sp>
        <p:nvSpPr>
          <p:cNvPr id="346" name="Google Shape;346;p41"/>
          <p:cNvSpPr txBox="1"/>
          <p:nvPr/>
        </p:nvSpPr>
        <p:spPr>
          <a:xfrm>
            <a:off x="3712350" y="2571750"/>
            <a:ext cx="17085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Request</a:t>
            </a:r>
            <a:endParaRPr sz="1800">
              <a:latin typeface="Proxima Nova"/>
              <a:ea typeface="Proxima Nova"/>
              <a:cs typeface="Proxima Nova"/>
              <a:sym typeface="Proxima Nova"/>
            </a:endParaRPr>
          </a:p>
        </p:txBody>
      </p:sp>
      <p:sp>
        <p:nvSpPr>
          <p:cNvPr id="347" name="Google Shape;347;p41"/>
          <p:cNvSpPr txBox="1"/>
          <p:nvPr/>
        </p:nvSpPr>
        <p:spPr>
          <a:xfrm>
            <a:off x="6260859" y="2996670"/>
            <a:ext cx="1306500" cy="6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API</a:t>
            </a:r>
            <a:endParaRPr sz="2400">
              <a:latin typeface="Proxima Nova"/>
              <a:ea typeface="Proxima Nova"/>
              <a:cs typeface="Proxima Nova"/>
              <a:sym typeface="Proxima Nova"/>
            </a:endParaRPr>
          </a:p>
        </p:txBody>
      </p:sp>
      <p:cxnSp>
        <p:nvCxnSpPr>
          <p:cNvPr id="348" name="Google Shape;348;p41"/>
          <p:cNvCxnSpPr/>
          <p:nvPr/>
        </p:nvCxnSpPr>
        <p:spPr>
          <a:xfrm>
            <a:off x="3576300" y="3025800"/>
            <a:ext cx="1980600" cy="0"/>
          </a:xfrm>
          <a:prstGeom prst="straightConnector1">
            <a:avLst/>
          </a:prstGeom>
          <a:noFill/>
          <a:ln cap="flat" cmpd="sng" w="28575">
            <a:solidFill>
              <a:schemeClr val="dk2"/>
            </a:solidFill>
            <a:prstDash val="solid"/>
            <a:round/>
            <a:headEnd len="med" w="med" type="none"/>
            <a:tailEnd len="med" w="med" type="triangle"/>
          </a:ln>
        </p:spPr>
      </p:cxnSp>
      <p:cxnSp>
        <p:nvCxnSpPr>
          <p:cNvPr id="349" name="Google Shape;349;p41"/>
          <p:cNvCxnSpPr/>
          <p:nvPr/>
        </p:nvCxnSpPr>
        <p:spPr>
          <a:xfrm rot="10800000">
            <a:off x="3576300" y="3774075"/>
            <a:ext cx="1980600" cy="0"/>
          </a:xfrm>
          <a:prstGeom prst="straightConnector1">
            <a:avLst/>
          </a:prstGeom>
          <a:noFill/>
          <a:ln cap="flat" cmpd="sng" w="28575">
            <a:solidFill>
              <a:schemeClr val="lt2"/>
            </a:solidFill>
            <a:prstDash val="solid"/>
            <a:round/>
            <a:headEnd len="med" w="med" type="none"/>
            <a:tailEnd len="med" w="med" type="triangle"/>
          </a:ln>
        </p:spPr>
      </p:cxnSp>
      <p:sp>
        <p:nvSpPr>
          <p:cNvPr id="350" name="Google Shape;350;p41"/>
          <p:cNvSpPr txBox="1"/>
          <p:nvPr/>
        </p:nvSpPr>
        <p:spPr>
          <a:xfrm>
            <a:off x="3712350" y="3336450"/>
            <a:ext cx="17085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Response</a:t>
            </a:r>
            <a:endParaRPr sz="1800">
              <a:latin typeface="Proxima Nova"/>
              <a:ea typeface="Proxima Nova"/>
              <a:cs typeface="Proxima Nova"/>
              <a:sym typeface="Proxima Nova"/>
            </a:endParaRPr>
          </a:p>
        </p:txBody>
      </p:sp>
      <p:sp>
        <p:nvSpPr>
          <p:cNvPr id="351" name="Google Shape;351;p4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Uses of APIs</a:t>
            </a:r>
            <a:endParaRPr/>
          </a:p>
        </p:txBody>
      </p:sp>
      <p:sp>
        <p:nvSpPr>
          <p:cNvPr id="357" name="Google Shape;357;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58" name="Google Shape;358;p42"/>
          <p:cNvSpPr txBox="1"/>
          <p:nvPr>
            <p:ph idx="4294967295" type="body"/>
          </p:nvPr>
        </p:nvSpPr>
        <p:spPr>
          <a:xfrm>
            <a:off x="457200" y="966950"/>
            <a:ext cx="8229600" cy="29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kind of data do APIs serve up? It’d be difficult to find any kind of data that </a:t>
            </a:r>
            <a:r>
              <a:rPr b="1" lang="en"/>
              <a:t>doesn’t</a:t>
            </a:r>
            <a:r>
              <a:rPr lang="en"/>
              <a:t> have an API. Common uses are Google Maps plugins, social media integration, and </a:t>
            </a:r>
            <a:r>
              <a:rPr lang="en">
                <a:solidFill>
                  <a:schemeClr val="dk1"/>
                </a:solidFill>
              </a:rPr>
              <a:t>payment APIs for </a:t>
            </a:r>
            <a:r>
              <a:rPr lang="en"/>
              <a:t>handling customer purchases.</a:t>
            </a:r>
            <a:endParaRPr/>
          </a:p>
          <a:p>
            <a:pPr indent="0" lvl="0" marL="0" rtl="0" algn="l">
              <a:spcBef>
                <a:spcPts val="1600"/>
              </a:spcBef>
              <a:spcAft>
                <a:spcPts val="0"/>
              </a:spcAft>
              <a:buNone/>
            </a:pPr>
            <a:r>
              <a:rPr lang="en"/>
              <a:t>You can even use Google’s Firebase API as your own customizable database for storing any data your applications might need!</a:t>
            </a:r>
            <a:endParaRPr/>
          </a:p>
          <a:p>
            <a:pPr indent="0" lvl="0" marL="0" rtl="0" algn="l">
              <a:spcBef>
                <a:spcPts val="1600"/>
              </a:spcBef>
              <a:spcAft>
                <a:spcPts val="1600"/>
              </a:spcAft>
              <a:buNone/>
            </a:pPr>
            <a:r>
              <a:rPr lang="en"/>
              <a:t>An exhaustive list of public APIs can be found here: </a:t>
            </a:r>
            <a:r>
              <a:rPr lang="en" u="sng">
                <a:solidFill>
                  <a:schemeClr val="hlink"/>
                </a:solidFill>
                <a:hlinkClick r:id="rId3"/>
              </a:rPr>
              <a:t>https://github.com/public-apis/public-apis</a:t>
            </a:r>
            <a:endParaRPr/>
          </a:p>
        </p:txBody>
      </p:sp>
      <p:sp>
        <p:nvSpPr>
          <p:cNvPr id="359" name="Google Shape;359;p4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3"/>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Fetching Data</a:t>
            </a:r>
            <a:endParaRPr/>
          </a:p>
        </p:txBody>
      </p:sp>
      <p:sp>
        <p:nvSpPr>
          <p:cNvPr id="365" name="Google Shape;365;p43"/>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