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  <p:embeddedFont>
      <p:font typeface="Inconsolata"/>
      <p:regular r:id="rId44"/>
      <p:bold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orient="horz" pos="2914">
          <p15:clr>
            <a:srgbClr val="9AA0A6"/>
          </p15:clr>
        </p15:guide>
        <p15:guide id="3" pos="130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572">
          <p15:clr>
            <a:srgbClr val="9AA0A6"/>
          </p15:clr>
        </p15:guide>
        <p15:guide id="6" orient="horz" pos="735">
          <p15:clr>
            <a:srgbClr val="9AA0A6"/>
          </p15:clr>
        </p15:guide>
        <p15:guide id="7" orient="horz" pos="2571">
          <p15:clr>
            <a:srgbClr val="9AA0A6"/>
          </p15:clr>
        </p15:guide>
        <p15:guide id="8" pos="3211">
          <p15:clr>
            <a:srgbClr val="9AA0A6"/>
          </p15:clr>
        </p15:guide>
        <p15:guide id="9" pos="47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18DE22-94E0-4D14-985A-A17A7D46B263}">
  <a:tblStyle styleId="{9E18DE22-94E0-4D14-985A-A17A7D46B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2914" orient="horz"/>
        <p:guide pos="130"/>
        <p:guide pos="5649"/>
        <p:guide pos="572" orient="horz"/>
        <p:guide pos="735" orient="horz"/>
        <p:guide pos="2571" orient="horz"/>
        <p:guide pos="3211"/>
        <p:guide pos="470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4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6.xml"/><Relationship Id="rId44" Type="http://schemas.openxmlformats.org/officeDocument/2006/relationships/font" Target="fonts/Inconsolata-regular.fntdata"/><Relationship Id="rId21" Type="http://schemas.openxmlformats.org/officeDocument/2006/relationships/slide" Target="slides/slide15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18.xml"/><Relationship Id="rId46" Type="http://schemas.openxmlformats.org/officeDocument/2006/relationships/font" Target="fonts/Oswald-regular.fntdata"/><Relationship Id="rId23" Type="http://schemas.openxmlformats.org/officeDocument/2006/relationships/slide" Target="slides/slide17.xml"/><Relationship Id="rId45" Type="http://schemas.openxmlformats.org/officeDocument/2006/relationships/font" Target="fonts/Inconsolat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Oswald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3d7da0922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3d7da0922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3d7da0922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3d7da0922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Syntax highlighters and “linters” can be helpful but can also be overbearing.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Beginners tend to jump right into using a linter, then get intimidated by the many underlines for style reasons, so caution students not to overly rely on these tools.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3d7da0922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3d7da0922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Again, feel free to push your preference here.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3d7da0922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3d7da0922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Encourage students to share any cool features they found during this brief exercise period.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dea6ca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dea6ca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d3827e5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d3827e5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TALKING POINTS: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command line will be vital for deploying applications.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will be times you need to run commands on a remote computer, and the command line will be your only way in — you can’t bring your monitor and mouse to an AWS server farm!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d3827e52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d3827e52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d3827e5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d3827e5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TEACHING TIPS: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Demonstrate the answer after most students are complete, at about the 10-minute mark.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d3827e5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d3827e5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3d7da0922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3d7da0922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8bebf57c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8bebf57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3d7da0922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3d7da0922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3d7da0922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3d7da0922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There’s a lot about GitHub that will be confusing at first. Demonstrating each of these steps and writing them on the board in sequence as a “cheat sheet” should be very helpful.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b402e8b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cb402e8b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b402e8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b402e8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f6c4f0bd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f6c4f0bd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d3827e52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d3827e5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e2e938cb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e2e938cb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dea6cae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dea6cae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dea6cae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6dea6cae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dea6cae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dea6cae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33d5e076a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33d5e076a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dea6cae9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dea6cae9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6dea6cae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6dea6cae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dea6cae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dea6cae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33d5e076a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33d5e076a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e29c78f55_0_3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DURATION</a:t>
            </a:r>
            <a:r>
              <a:rPr lang="en" sz="1100">
                <a:solidFill>
                  <a:schemeClr val="dk1"/>
                </a:solidFill>
              </a:rPr>
              <a:t>: 1 minute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TEACHING TIPS: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Learning objectives help frame the lesson and give students an idea of what to expect.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Explain to students how this lesson fits into the overall course to help them make connections with content from other lessons.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23" name="Google Shape;323;g6e29c78f55_0_361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3d7da092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3d7da092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3d7da092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3d7da092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3d7da0922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3d7da0922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3d7da0922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3d7da0922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Feel free to show off any system customizations you have and explain why you chose to use them.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Lots of shortcuts are only learned by seeing that they are possible!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a.co/curriculum-feedback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Editors</a:t>
            </a:r>
            <a:endParaRPr/>
          </a:p>
        </p:txBody>
      </p:sp>
      <p:sp>
        <p:nvSpPr>
          <p:cNvPr id="366" name="Google Shape;366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67" name="Google Shape;367;p44"/>
          <p:cNvPicPr preferRelativeResize="0"/>
          <p:nvPr/>
        </p:nvPicPr>
        <p:blipFill rotWithShape="1">
          <a:blip r:embed="rId3">
            <a:alphaModFix/>
          </a:blip>
          <a:srcRect b="39342" l="0" r="0" t="0"/>
          <a:stretch/>
        </p:blipFill>
        <p:spPr>
          <a:xfrm>
            <a:off x="1043500" y="962500"/>
            <a:ext cx="7056999" cy="33028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8" name="Google Shape;368;p4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idx="4294967295" type="body"/>
          </p:nvPr>
        </p:nvSpPr>
        <p:spPr>
          <a:xfrm>
            <a:off x="457200" y="914400"/>
            <a:ext cx="50838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Text editors</a:t>
            </a:r>
            <a:r>
              <a:rPr lang="en">
                <a:solidFill>
                  <a:schemeClr val="dk1"/>
                </a:solidFill>
              </a:rPr>
              <a:t> highlight text based on the programming language you are using.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don’t use native file endings, so you have to know the file extensions with which to save your files (for our class: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.html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.css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.js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are close cousins to IDEs (integrated development environments). Text editors are good for front-end developers, while most back-end developers use IDEs.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4" name="Google Shape;374;p4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Editor Factoids</a:t>
            </a:r>
            <a:endParaRPr/>
          </a:p>
        </p:txBody>
      </p:sp>
      <p:sp>
        <p:nvSpPr>
          <p:cNvPr id="375" name="Google Shape;375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76" name="Google Shape;3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200" y="914400"/>
            <a:ext cx="2728599" cy="272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idx="4294967295" type="body"/>
          </p:nvPr>
        </p:nvSpPr>
        <p:spPr>
          <a:xfrm>
            <a:off x="457200" y="914400"/>
            <a:ext cx="45900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Popular text editors include Sublime Text, Atom, and Visual Studio Code.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These are very similar tools — all show project files, highlight text, use modular plugin frameworks, and have powerful find-and-replace functions.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biggest difference: Atom tracks Git changes in your file system.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4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Editor O</a:t>
            </a:r>
            <a:r>
              <a:rPr lang="en"/>
              <a:t>ptions</a:t>
            </a:r>
            <a:endParaRPr/>
          </a:p>
        </p:txBody>
      </p:sp>
      <p:sp>
        <p:nvSpPr>
          <p:cNvPr id="384" name="Google Shape;384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85" name="Google Shape;3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175" y="908350"/>
            <a:ext cx="2330374" cy="233037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idx="4294967295" type="body"/>
          </p:nvPr>
        </p:nvSpPr>
        <p:spPr>
          <a:xfrm>
            <a:off x="457200" y="1143000"/>
            <a:ext cx="80655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Install and/or open up your program of choice.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Pick a theme.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Install a package, like language extensions or formatting tools.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Play around with some features (code folding, multi-cursors, split screen, Git status, find and replace, etc.).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2" name="Google Shape;392;p4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Look at Our Text Editors</a:t>
            </a:r>
            <a:endParaRPr/>
          </a:p>
        </p:txBody>
      </p:sp>
      <p:sp>
        <p:nvSpPr>
          <p:cNvPr id="393" name="Google Shape;393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minutes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</a:t>
            </a:r>
            <a:endParaRPr/>
          </a:p>
        </p:txBody>
      </p:sp>
      <p:sp>
        <p:nvSpPr>
          <p:cNvPr id="400" name="Google Shape;400;p4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Front-End Web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06" name="Google Shape;406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</a:t>
            </a:r>
            <a:endParaRPr/>
          </a:p>
        </p:txBody>
      </p:sp>
      <p:sp>
        <p:nvSpPr>
          <p:cNvPr id="407" name="Google Shape;407;p49"/>
          <p:cNvSpPr txBox="1"/>
          <p:nvPr>
            <p:ph idx="4294967295" type="body"/>
          </p:nvPr>
        </p:nvSpPr>
        <p:spPr>
          <a:xfrm>
            <a:off x="457200" y="908350"/>
            <a:ext cx="44877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graphical user interfaces like Finder or Windows File Explorer, programmers often use </a:t>
            </a:r>
            <a:r>
              <a:rPr lang="en"/>
              <a:t>the </a:t>
            </a:r>
            <a:r>
              <a:rPr b="1" lang="en"/>
              <a:t>command line</a:t>
            </a:r>
            <a:r>
              <a:rPr lang="en"/>
              <a:t> — a direct, text-based system interface.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command line allows you to navigate file systems, manipulate files, and execute programs.</a:t>
            </a:r>
            <a:endParaRPr/>
          </a:p>
        </p:txBody>
      </p:sp>
      <p:pic>
        <p:nvPicPr>
          <p:cNvPr id="408" name="Google Shape;4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200" y="333575"/>
            <a:ext cx="2346576" cy="234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498" y="2571754"/>
            <a:ext cx="2268100" cy="145883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9"/>
          <p:cNvSpPr txBox="1"/>
          <p:nvPr>
            <p:ph idx="4294967295" type="body"/>
          </p:nvPr>
        </p:nvSpPr>
        <p:spPr>
          <a:xfrm>
            <a:off x="6308900" y="2149750"/>
            <a:ext cx="10473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GUI</a:t>
            </a:r>
            <a:endParaRPr sz="1400"/>
          </a:p>
        </p:txBody>
      </p:sp>
      <p:sp>
        <p:nvSpPr>
          <p:cNvPr id="411" name="Google Shape;411;p49"/>
          <p:cNvSpPr txBox="1"/>
          <p:nvPr>
            <p:ph idx="4294967295" type="body"/>
          </p:nvPr>
        </p:nvSpPr>
        <p:spPr>
          <a:xfrm>
            <a:off x="6308900" y="4001400"/>
            <a:ext cx="10473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CLI</a:t>
            </a:r>
            <a:endParaRPr sz="1400"/>
          </a:p>
        </p:txBody>
      </p:sp>
      <p:sp>
        <p:nvSpPr>
          <p:cNvPr id="412" name="Google Shape;412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Commands</a:t>
            </a:r>
            <a:endParaRPr/>
          </a:p>
        </p:txBody>
      </p:sp>
      <p:sp>
        <p:nvSpPr>
          <p:cNvPr id="418" name="Google Shape;418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419" name="Google Shape;419;p50"/>
          <p:cNvGraphicFramePr/>
          <p:nvPr/>
        </p:nvGraphicFramePr>
        <p:xfrm>
          <a:off x="520550" y="96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{9E18DE22-94E0-4D14-985A-A17A7D46B263}</a:tableStyleId>
              </a:tblPr>
              <a:tblGrid>
                <a:gridCol w="1726200"/>
                <a:gridCol w="1179100"/>
                <a:gridCol w="5185775"/>
              </a:tblGrid>
              <a:tr h="46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UNIX (Mac)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Windows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6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cd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cd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Change directories.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6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ls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dir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List the contents of the current directory.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6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pwd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cd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Print the location of the current directory.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6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mkdir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mkdir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Create a directory.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6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r</a:t>
                      </a: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m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rmdir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Delete a directory.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46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touch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echo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Create a file in the current directory.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0" name="Google Shape;420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Labyrinth</a:t>
            </a:r>
            <a:endParaRPr/>
          </a:p>
        </p:txBody>
      </p:sp>
      <p:sp>
        <p:nvSpPr>
          <p:cNvPr id="426" name="Google Shape;426;p5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27" name="Google Shape;427;p51"/>
          <p:cNvSpPr txBox="1"/>
          <p:nvPr>
            <p:ph idx="4294967295" type="body"/>
          </p:nvPr>
        </p:nvSpPr>
        <p:spPr>
          <a:xfrm>
            <a:off x="457200" y="1046625"/>
            <a:ext cx="82296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the command line to create this folder and file structure:</a:t>
            </a:r>
            <a:endParaRPr/>
          </a:p>
        </p:txBody>
      </p:sp>
      <p:sp>
        <p:nvSpPr>
          <p:cNvPr id="428" name="Google Shape;428;p5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minutes</a:t>
            </a:r>
            <a:endParaRPr/>
          </a:p>
        </p:txBody>
      </p:sp>
      <p:pic>
        <p:nvPicPr>
          <p:cNvPr id="429" name="Google Shape;429;p51"/>
          <p:cNvPicPr preferRelativeResize="0"/>
          <p:nvPr/>
        </p:nvPicPr>
        <p:blipFill rotWithShape="1">
          <a:blip r:embed="rId3">
            <a:alphaModFix/>
          </a:blip>
          <a:srcRect b="4269" l="0" r="0" t="0"/>
          <a:stretch/>
        </p:blipFill>
        <p:spPr>
          <a:xfrm>
            <a:off x="2650188" y="1688000"/>
            <a:ext cx="3843624" cy="25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2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435" name="Google Shape;435;p52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Front-End Web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441" name="Google Shape;441;p53"/>
          <p:cNvSpPr txBox="1"/>
          <p:nvPr>
            <p:ph idx="4294967295" type="body"/>
          </p:nvPr>
        </p:nvSpPr>
        <p:spPr>
          <a:xfrm>
            <a:off x="457200" y="1250675"/>
            <a:ext cx="8219100" cy="29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Git</a:t>
            </a:r>
            <a:r>
              <a:rPr lang="en">
                <a:solidFill>
                  <a:schemeClr val="dk1"/>
                </a:solidFill>
              </a:rPr>
              <a:t> is a database for all of your code (version control).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It's a particular kind of version control called </a:t>
            </a:r>
            <a:r>
              <a:rPr b="1" lang="en">
                <a:solidFill>
                  <a:schemeClr val="dk1"/>
                </a:solidFill>
              </a:rPr>
              <a:t>distributed version control</a:t>
            </a:r>
            <a:r>
              <a:rPr lang="en">
                <a:solidFill>
                  <a:schemeClr val="dk1"/>
                </a:solidFill>
              </a:rPr>
              <a:t>. This means multiple people can make edits to the same codebase at once.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can be a hard concept to wrap your head around — see the diagram</a:t>
            </a:r>
            <a:r>
              <a:rPr lang="en">
                <a:solidFill>
                  <a:schemeClr val="dk1"/>
                </a:solidFill>
              </a:rPr>
              <a:t> on the next slide.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2" name="Google Shape;442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43" name="Google Shape;443;p5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979500" y="332100"/>
            <a:ext cx="7185000" cy="643800"/>
          </a:xfrm>
          <a:prstGeom prst="rect">
            <a:avLst/>
          </a:prstGeom>
          <a:solidFill>
            <a:srgbClr val="FF001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Lesson 18 Change Log </a:t>
            </a:r>
            <a:r>
              <a:rPr lang="en">
                <a:solidFill>
                  <a:schemeClr val="lt1"/>
                </a:solidFill>
              </a:rPr>
              <a:t>FEWD 3.1 - 3.2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				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36"/>
          <p:cNvSpPr txBox="1"/>
          <p:nvPr>
            <p:ph idx="4294967295" type="body"/>
          </p:nvPr>
        </p:nvSpPr>
        <p:spPr>
          <a:xfrm>
            <a:off x="979500" y="1265650"/>
            <a:ext cx="70995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No changes.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ED532"/>
                </a:highlight>
              </a:rPr>
              <a:t>Share how the lesson went through our Instructor Lesson Exit Ticket - the Curriculum Feedback form: </a:t>
            </a:r>
            <a:r>
              <a:rPr b="1" lang="en" sz="1600" u="sng">
                <a:solidFill>
                  <a:schemeClr val="accent5"/>
                </a:solidFill>
                <a:highlight>
                  <a:srgbClr val="FED532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http://ga.co/curriculum-feedback</a:t>
            </a:r>
            <a:r>
              <a:rPr b="1" lang="en" sz="1600">
                <a:solidFill>
                  <a:schemeClr val="dk1"/>
                </a:solidFill>
                <a:highlight>
                  <a:srgbClr val="FED532"/>
                </a:highlight>
              </a:rPr>
              <a:t> </a:t>
            </a:r>
            <a:endParaRPr sz="1200"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 Source</a:t>
            </a:r>
            <a:r>
              <a:rPr lang="en"/>
              <a:t>:  git-scm.com</a:t>
            </a:r>
            <a:endParaRPr/>
          </a:p>
        </p:txBody>
      </p:sp>
      <p:sp>
        <p:nvSpPr>
          <p:cNvPr id="449" name="Google Shape;449;p54"/>
          <p:cNvSpPr/>
          <p:nvPr/>
        </p:nvSpPr>
        <p:spPr>
          <a:xfrm>
            <a:off x="2595950" y="2473653"/>
            <a:ext cx="1475400" cy="2127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Computer A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0" name="Google Shape;450;p54"/>
          <p:cNvSpPr/>
          <p:nvPr/>
        </p:nvSpPr>
        <p:spPr>
          <a:xfrm>
            <a:off x="5023858" y="2473653"/>
            <a:ext cx="1475400" cy="2127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Computer B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1" name="Google Shape;451;p54"/>
          <p:cNvSpPr/>
          <p:nvPr/>
        </p:nvSpPr>
        <p:spPr>
          <a:xfrm>
            <a:off x="3802280" y="225775"/>
            <a:ext cx="1475400" cy="1887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Server Computer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2" name="Google Shape;452;p54"/>
          <p:cNvSpPr/>
          <p:nvPr/>
        </p:nvSpPr>
        <p:spPr>
          <a:xfrm>
            <a:off x="2930483" y="2793651"/>
            <a:ext cx="806400" cy="189900"/>
          </a:xfrm>
          <a:prstGeom prst="roundRect">
            <a:avLst>
              <a:gd fmla="val 16667" name="adj"/>
            </a:avLst>
          </a:prstGeom>
          <a:solidFill>
            <a:srgbClr val="7DEB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3" name="Google Shape;453;p54"/>
          <p:cNvSpPr/>
          <p:nvPr/>
        </p:nvSpPr>
        <p:spPr>
          <a:xfrm>
            <a:off x="5358390" y="2793651"/>
            <a:ext cx="806400" cy="189900"/>
          </a:xfrm>
          <a:prstGeom prst="roundRect">
            <a:avLst>
              <a:gd fmla="val 16667" name="adj"/>
            </a:avLst>
          </a:prstGeom>
          <a:solidFill>
            <a:srgbClr val="7DEB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4" name="Google Shape;454;p54"/>
          <p:cNvSpPr/>
          <p:nvPr/>
        </p:nvSpPr>
        <p:spPr>
          <a:xfrm>
            <a:off x="2719463" y="3070215"/>
            <a:ext cx="1228200" cy="144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Database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55" name="Google Shape;455;p54"/>
          <p:cNvCxnSpPr>
            <a:stCxn id="456" idx="2"/>
            <a:endCxn id="457" idx="2"/>
          </p:cNvCxnSpPr>
          <p:nvPr/>
        </p:nvCxnSpPr>
        <p:spPr>
          <a:xfrm>
            <a:off x="3333683" y="3641230"/>
            <a:ext cx="12000" cy="6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54"/>
          <p:cNvSpPr/>
          <p:nvPr/>
        </p:nvSpPr>
        <p:spPr>
          <a:xfrm>
            <a:off x="2930483" y="3451330"/>
            <a:ext cx="806400" cy="18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3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54"/>
          <p:cNvSpPr/>
          <p:nvPr/>
        </p:nvSpPr>
        <p:spPr>
          <a:xfrm>
            <a:off x="2936000" y="3768475"/>
            <a:ext cx="819600" cy="19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2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7" name="Google Shape;457;p54"/>
          <p:cNvSpPr/>
          <p:nvPr/>
        </p:nvSpPr>
        <p:spPr>
          <a:xfrm>
            <a:off x="2936000" y="4110725"/>
            <a:ext cx="819600" cy="19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9" name="Google Shape;459;p54"/>
          <p:cNvSpPr/>
          <p:nvPr/>
        </p:nvSpPr>
        <p:spPr>
          <a:xfrm>
            <a:off x="5147371" y="3070215"/>
            <a:ext cx="1228200" cy="144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Database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60" name="Google Shape;460;p54"/>
          <p:cNvCxnSpPr>
            <a:stCxn id="461" idx="2"/>
            <a:endCxn id="462" idx="2"/>
          </p:cNvCxnSpPr>
          <p:nvPr/>
        </p:nvCxnSpPr>
        <p:spPr>
          <a:xfrm>
            <a:off x="5761590" y="3641230"/>
            <a:ext cx="52200" cy="66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54"/>
          <p:cNvSpPr/>
          <p:nvPr/>
        </p:nvSpPr>
        <p:spPr>
          <a:xfrm>
            <a:off x="5358390" y="3451330"/>
            <a:ext cx="806400" cy="18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3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3" name="Google Shape;463;p54"/>
          <p:cNvSpPr/>
          <p:nvPr/>
        </p:nvSpPr>
        <p:spPr>
          <a:xfrm>
            <a:off x="5403950" y="3768475"/>
            <a:ext cx="819600" cy="19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2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2" name="Google Shape;462;p54"/>
          <p:cNvSpPr/>
          <p:nvPr/>
        </p:nvSpPr>
        <p:spPr>
          <a:xfrm>
            <a:off x="5403950" y="4110725"/>
            <a:ext cx="819600" cy="19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4" name="Google Shape;464;p54"/>
          <p:cNvSpPr/>
          <p:nvPr/>
        </p:nvSpPr>
        <p:spPr>
          <a:xfrm>
            <a:off x="3925792" y="557971"/>
            <a:ext cx="1228200" cy="144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Database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65" name="Google Shape;465;p54"/>
          <p:cNvCxnSpPr>
            <a:stCxn id="466" idx="2"/>
            <a:endCxn id="467" idx="2"/>
          </p:cNvCxnSpPr>
          <p:nvPr/>
        </p:nvCxnSpPr>
        <p:spPr>
          <a:xfrm>
            <a:off x="4540012" y="1128986"/>
            <a:ext cx="0" cy="67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54"/>
          <p:cNvSpPr/>
          <p:nvPr/>
        </p:nvSpPr>
        <p:spPr>
          <a:xfrm>
            <a:off x="4136812" y="939086"/>
            <a:ext cx="806400" cy="18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3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54"/>
          <p:cNvSpPr/>
          <p:nvPr/>
        </p:nvSpPr>
        <p:spPr>
          <a:xfrm>
            <a:off x="4136812" y="1275783"/>
            <a:ext cx="806400" cy="18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2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54"/>
          <p:cNvSpPr/>
          <p:nvPr/>
        </p:nvSpPr>
        <p:spPr>
          <a:xfrm>
            <a:off x="4136812" y="1612481"/>
            <a:ext cx="806400" cy="18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version 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69" name="Google Shape;469;p54"/>
          <p:cNvCxnSpPr/>
          <p:nvPr/>
        </p:nvCxnSpPr>
        <p:spPr>
          <a:xfrm flipH="1">
            <a:off x="3790555" y="2118018"/>
            <a:ext cx="414900" cy="36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4849065" y="2118018"/>
            <a:ext cx="414900" cy="36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1" name="Google Shape;471;p54"/>
          <p:cNvCxnSpPr>
            <a:stCxn id="450" idx="1"/>
          </p:cNvCxnSpPr>
          <p:nvPr/>
        </p:nvCxnSpPr>
        <p:spPr>
          <a:xfrm rot="10800000">
            <a:off x="4060858" y="3537153"/>
            <a:ext cx="963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2" name="Google Shape;472;p5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</a:t>
            </a:r>
            <a:endParaRPr/>
          </a:p>
        </p:txBody>
      </p:sp>
      <p:sp>
        <p:nvSpPr>
          <p:cNvPr id="478" name="Google Shape;478;p5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479" name="Google Shape;479;p55"/>
          <p:cNvGraphicFramePr/>
          <p:nvPr/>
        </p:nvGraphicFramePr>
        <p:xfrm>
          <a:off x="522925" y="10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{9E18DE22-94E0-4D14-985A-A17A7D46B263}</a:tableStyleId>
              </a:tblPr>
              <a:tblGrid>
                <a:gridCol w="1454100"/>
                <a:gridCol w="6359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Explanation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init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Creates a repository in the current directory (folder).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add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Stages the specified files to prepare them for a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commit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commit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Saves the current state of the repository.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push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Sends</a:t>
                      </a: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local repository contents to a remote repository.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clone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Downloads a remote repository onto your local machine.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pull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Syncs one version of a repository with another.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0" name="Google Shape;480;p5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88" name="Google Shape;488;p56"/>
          <p:cNvSpPr txBox="1"/>
          <p:nvPr/>
        </p:nvSpPr>
        <p:spPr>
          <a:xfrm>
            <a:off x="548700" y="1559875"/>
            <a:ext cx="80466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1D2D3"/>
                </a:solidFill>
                <a:latin typeface="Consolas"/>
                <a:ea typeface="Consolas"/>
                <a:cs typeface="Consolas"/>
                <a:sym typeface="Consolas"/>
              </a:rPr>
              <a:t>Getting started with Git and Gihub</a:t>
            </a:r>
            <a:endParaRPr b="1" sz="2400">
              <a:solidFill>
                <a:srgbClr val="D1D2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96" name="Google Shape;496;p57"/>
          <p:cNvSpPr txBox="1"/>
          <p:nvPr/>
        </p:nvSpPr>
        <p:spPr>
          <a:xfrm>
            <a:off x="548700" y="1559875"/>
            <a:ext cx="8046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1D2D3"/>
                </a:solidFill>
                <a:latin typeface="Consolas"/>
                <a:ea typeface="Consolas"/>
                <a:cs typeface="Consolas"/>
                <a:sym typeface="Consolas"/>
              </a:rPr>
              <a:t>git  config  --global  user.name  "Jane Smith"</a:t>
            </a:r>
            <a:endParaRPr b="1" sz="1800">
              <a:solidFill>
                <a:srgbClr val="D1D2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1D2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1D2D3"/>
                </a:solidFill>
                <a:latin typeface="Consolas"/>
                <a:ea typeface="Consolas"/>
                <a:cs typeface="Consolas"/>
                <a:sym typeface="Consolas"/>
              </a:rPr>
              <a:t>git  config  --global  user.email  "Jane@youremail.com"</a:t>
            </a:r>
            <a:endParaRPr b="1" sz="1800">
              <a:solidFill>
                <a:srgbClr val="D1D2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04" name="Google Shape;504;p58"/>
          <p:cNvSpPr txBox="1"/>
          <p:nvPr/>
        </p:nvSpPr>
        <p:spPr>
          <a:xfrm>
            <a:off x="640200" y="908350"/>
            <a:ext cx="8046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Clone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-    make a copy of a code repository on your local computer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Stage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-    setting aside specific changes you want to save in your next commit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Commit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   saving or committing the changes in your files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Push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-    send your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changes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to the cloud (Github)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Storing a Project on GitHub</a:t>
            </a:r>
            <a:endParaRPr/>
          </a:p>
        </p:txBody>
      </p:sp>
      <p:sp>
        <p:nvSpPr>
          <p:cNvPr id="510" name="Google Shape;510;p59"/>
          <p:cNvSpPr txBox="1"/>
          <p:nvPr>
            <p:ph idx="1" type="body"/>
          </p:nvPr>
        </p:nvSpPr>
        <p:spPr>
          <a:xfrm>
            <a:off x="457200" y="1143000"/>
            <a:ext cx="49182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any of the previous assignments or projects and store them in a repository using the command line, then push that repository to a repository on github.com.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your text editor to create the folder structure and copy files into a new folder.</a:t>
            </a:r>
            <a:endParaRPr/>
          </a:p>
        </p:txBody>
      </p:sp>
      <p:sp>
        <p:nvSpPr>
          <p:cNvPr id="511" name="Google Shape;511;p59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12" name="Google Shape;512;p59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3" name="Google Shape;5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250" y="1283800"/>
            <a:ext cx="2502101" cy="250210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With GitHub Pages</a:t>
            </a:r>
            <a:endParaRPr/>
          </a:p>
        </p:txBody>
      </p:sp>
      <p:sp>
        <p:nvSpPr>
          <p:cNvPr id="520" name="Google Shape;520;p6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r>
              <a:rPr lang="en"/>
              <a:t> Pages</a:t>
            </a:r>
            <a:endParaRPr/>
          </a:p>
        </p:txBody>
      </p:sp>
      <p:sp>
        <p:nvSpPr>
          <p:cNvPr id="526" name="Google Shape;526;p61"/>
          <p:cNvSpPr txBox="1"/>
          <p:nvPr>
            <p:ph idx="4294967295" type="body"/>
          </p:nvPr>
        </p:nvSpPr>
        <p:spPr>
          <a:xfrm>
            <a:off x="457200" y="1046650"/>
            <a:ext cx="44637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 commonly used in the process </a:t>
            </a:r>
            <a:br>
              <a:rPr lang="en"/>
            </a:br>
            <a:r>
              <a:rPr lang="en"/>
              <a:t>of deploying projects to live servers on </a:t>
            </a:r>
            <a:br>
              <a:rPr lang="en"/>
            </a:br>
            <a:r>
              <a:rPr lang="en"/>
              <a:t>the internet.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It’s no surprise, then, that </a:t>
            </a:r>
            <a:r>
              <a:rPr lang="en"/>
              <a:t>GitHub</a:t>
            </a:r>
            <a:r>
              <a:rPr lang="en"/>
              <a:t> has its own built-in way to host projects directly from the repositories they already live in: </a:t>
            </a:r>
            <a:r>
              <a:rPr lang="en"/>
              <a:t>GitHub</a:t>
            </a:r>
            <a:r>
              <a:rPr lang="en"/>
              <a:t> Pages!</a:t>
            </a:r>
            <a:endParaRPr/>
          </a:p>
        </p:txBody>
      </p:sp>
      <p:sp>
        <p:nvSpPr>
          <p:cNvPr id="527" name="Google Shape;527;p6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28" name="Google Shape;5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125" y="429500"/>
            <a:ext cx="3555050" cy="35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Repository Based on Your Username</a:t>
            </a:r>
            <a:endParaRPr/>
          </a:p>
        </p:txBody>
      </p:sp>
      <p:sp>
        <p:nvSpPr>
          <p:cNvPr id="535" name="Google Shape;535;p6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36" name="Google Shape;536;p62"/>
          <p:cNvSpPr txBox="1"/>
          <p:nvPr>
            <p:ph idx="4294967295" type="body"/>
          </p:nvPr>
        </p:nvSpPr>
        <p:spPr>
          <a:xfrm>
            <a:off x="457200" y="1008350"/>
            <a:ext cx="82296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GitHub</a:t>
            </a:r>
            <a:r>
              <a:rPr lang="en"/>
              <a:t> doesn’t just let you host every single project live. You’ll have to store the code you want to deploy in one specific repository, named after your username.</a:t>
            </a:r>
            <a:endParaRPr/>
          </a:p>
        </p:txBody>
      </p:sp>
      <p:pic>
        <p:nvPicPr>
          <p:cNvPr id="537" name="Google Shape;537;p62"/>
          <p:cNvPicPr preferRelativeResize="0"/>
          <p:nvPr/>
        </p:nvPicPr>
        <p:blipFill rotWithShape="1">
          <a:blip r:embed="rId3">
            <a:alphaModFix/>
          </a:blip>
          <a:srcRect b="0" l="1940" r="-1940" t="0"/>
          <a:stretch/>
        </p:blipFill>
        <p:spPr>
          <a:xfrm>
            <a:off x="624675" y="2010725"/>
            <a:ext cx="7770925" cy="2070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8" name="Google Shape;538;p6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"/>
          <p:cNvSpPr txBox="1"/>
          <p:nvPr>
            <p:ph idx="4294967295" type="body"/>
          </p:nvPr>
        </p:nvSpPr>
        <p:spPr>
          <a:xfrm>
            <a:off x="457200" y="100835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you’ve set up a </a:t>
            </a:r>
            <a:r>
              <a:rPr b="1" lang="en"/>
              <a:t>remote</a:t>
            </a:r>
            <a:r>
              <a:rPr lang="en"/>
              <a:t> repository on GitHub, create a </a:t>
            </a:r>
            <a:r>
              <a:rPr b="1" lang="en"/>
              <a:t>local</a:t>
            </a:r>
            <a:r>
              <a:rPr lang="en"/>
              <a:t> repository in your project directory and push it to GitHub.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Don’t worry — when you create a repository on github.com, it automatically shows you the command line commands needed to set things up.</a:t>
            </a:r>
            <a:endParaRPr/>
          </a:p>
        </p:txBody>
      </p:sp>
      <p:sp>
        <p:nvSpPr>
          <p:cNvPr id="544" name="Google Shape;544;p6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Your Code to the </a:t>
            </a:r>
            <a:r>
              <a:rPr lang="en"/>
              <a:t>GitHub</a:t>
            </a:r>
            <a:r>
              <a:rPr lang="en"/>
              <a:t>.com Repository</a:t>
            </a:r>
            <a:endParaRPr/>
          </a:p>
        </p:txBody>
      </p:sp>
      <p:sp>
        <p:nvSpPr>
          <p:cNvPr id="545" name="Google Shape;545;p6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46" name="Google Shape;546;p6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  <p:sp>
        <p:nvSpPr>
          <p:cNvPr id="311" name="Google Shape;311;p37"/>
          <p:cNvSpPr txBox="1"/>
          <p:nvPr>
            <p:ph idx="4294967295" type="body"/>
          </p:nvPr>
        </p:nvSpPr>
        <p:spPr>
          <a:xfrm>
            <a:off x="979500" y="1164500"/>
            <a:ext cx="31878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Overview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lesson introduces the command line and GitHub, culminating in deployment with GitHub Pages.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 txBox="1"/>
          <p:nvPr>
            <p:ph idx="4294967295" type="body"/>
          </p:nvPr>
        </p:nvSpPr>
        <p:spPr>
          <a:xfrm>
            <a:off x="4392675" y="1164500"/>
            <a:ext cx="41388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 this lesson, students will: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GitHub for version control and code collaboration.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Execute commands from the command prompt for increased control of file systems.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600">
                <a:solidFill>
                  <a:schemeClr val="dk1"/>
                </a:solidFill>
              </a:rPr>
            </a:br>
            <a:r>
              <a:rPr b="1" lang="en" sz="1600">
                <a:solidFill>
                  <a:schemeClr val="dk1"/>
                </a:solidFill>
              </a:rPr>
              <a:t>Duration: </a:t>
            </a:r>
            <a:r>
              <a:rPr lang="en" sz="1600">
                <a:solidFill>
                  <a:schemeClr val="dk1"/>
                </a:solidFill>
              </a:rPr>
              <a:t>180 minutes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4"/>
          <p:cNvSpPr txBox="1"/>
          <p:nvPr>
            <p:ph idx="4294967295" type="body"/>
          </p:nvPr>
        </p:nvSpPr>
        <p:spPr>
          <a:xfrm>
            <a:off x="457200" y="1008350"/>
            <a:ext cx="8229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GitHub</a:t>
            </a:r>
            <a:r>
              <a:rPr lang="en"/>
              <a:t> Pages uses a static site generator called </a:t>
            </a:r>
            <a:r>
              <a:rPr b="1" lang="en"/>
              <a:t>J</a:t>
            </a:r>
            <a:r>
              <a:rPr b="1" lang="en"/>
              <a:t>ekyll</a:t>
            </a:r>
            <a:r>
              <a:rPr lang="en"/>
              <a:t> to transform repositories into complete HTML sites. To satisfy its requirements, you’ll have to choose a Jekyll theme in the Settings &gt; </a:t>
            </a:r>
            <a:r>
              <a:rPr lang="en"/>
              <a:t>GitHub</a:t>
            </a:r>
            <a:r>
              <a:rPr lang="en"/>
              <a:t> Pages menu of your repository.</a:t>
            </a:r>
            <a:endParaRPr/>
          </a:p>
        </p:txBody>
      </p:sp>
      <p:sp>
        <p:nvSpPr>
          <p:cNvPr id="552" name="Google Shape;552;p6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 Jekyll Theme — Even If You Don’t Need It</a:t>
            </a:r>
            <a:endParaRPr/>
          </a:p>
        </p:txBody>
      </p:sp>
      <p:sp>
        <p:nvSpPr>
          <p:cNvPr id="553" name="Google Shape;553;p6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554" name="Google Shape;55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75" y="2191350"/>
            <a:ext cx="6381460" cy="19777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5" name="Google Shape;555;p6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5"/>
          <p:cNvSpPr txBox="1"/>
          <p:nvPr>
            <p:ph idx="4294967295" type="body"/>
          </p:nvPr>
        </p:nvSpPr>
        <p:spPr>
          <a:xfrm>
            <a:off x="457200" y="100835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may take a few seconds, but you should be able to visit your site at your-username.github.io!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need to redirect the GitHub Pages project to a more friendly custom domain name, Pages provides ways of doing that as well.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other command-line tools that make deploying front-end websites a breeze: Netlify and surge.sh are both great alternatives to </a:t>
            </a:r>
            <a:r>
              <a:rPr lang="en"/>
              <a:t>GitHub</a:t>
            </a:r>
            <a:r>
              <a:rPr lang="en"/>
              <a:t> Pages.</a:t>
            </a:r>
            <a:endParaRPr/>
          </a:p>
        </p:txBody>
      </p:sp>
      <p:sp>
        <p:nvSpPr>
          <p:cNvPr id="561" name="Google Shape;561;p6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Congratulations, Your Site Is Live!</a:t>
            </a:r>
            <a:endParaRPr/>
          </a:p>
        </p:txBody>
      </p:sp>
      <p:sp>
        <p:nvSpPr>
          <p:cNvPr id="562" name="Google Shape;562;p6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63" name="Google Shape;563;p6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6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Key Takeaways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66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2020 General Assembly</a:t>
            </a:r>
            <a:endParaRPr sz="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0" name="Google Shape;570;p66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Time</a:t>
            </a:r>
            <a:endParaRPr/>
          </a:p>
        </p:txBody>
      </p:sp>
      <p:sp>
        <p:nvSpPr>
          <p:cNvPr id="571" name="Google Shape;571;p66"/>
          <p:cNvSpPr txBox="1"/>
          <p:nvPr>
            <p:ph idx="1" type="subTitle"/>
          </p:nvPr>
        </p:nvSpPr>
        <p:spPr>
          <a:xfrm>
            <a:off x="457200" y="11719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 &gt; GUI for Developers</a:t>
            </a:r>
            <a:endParaRPr/>
          </a:p>
        </p:txBody>
      </p:sp>
      <p:sp>
        <p:nvSpPr>
          <p:cNvPr id="572" name="Google Shape;572;p66"/>
          <p:cNvSpPr txBox="1"/>
          <p:nvPr>
            <p:ph idx="3" type="body"/>
          </p:nvPr>
        </p:nvSpPr>
        <p:spPr>
          <a:xfrm>
            <a:off x="458325" y="1734875"/>
            <a:ext cx="3334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tools of the developer trade rely on command line interfaces.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 with Git is a key component of professional workflows.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6"/>
          <p:cNvSpPr txBox="1"/>
          <p:nvPr>
            <p:ph idx="4" type="subTitle"/>
          </p:nvPr>
        </p:nvSpPr>
        <p:spPr>
          <a:xfrm>
            <a:off x="4864075" y="11719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 Forth and Develop!</a:t>
            </a:r>
            <a:endParaRPr/>
          </a:p>
        </p:txBody>
      </p:sp>
      <p:sp>
        <p:nvSpPr>
          <p:cNvPr id="574" name="Google Shape;574;p66"/>
          <p:cNvSpPr txBox="1"/>
          <p:nvPr>
            <p:ph idx="5" type="body"/>
          </p:nvPr>
        </p:nvSpPr>
        <p:spPr>
          <a:xfrm>
            <a:off x="4864075" y="1778225"/>
            <a:ext cx="41031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Work on the final project for this class!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Suggested 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38"/>
          <p:cNvGraphicFramePr/>
          <p:nvPr/>
        </p:nvGraphicFramePr>
        <p:xfrm>
          <a:off x="979488" y="10716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{9E18DE22-94E0-4D14-985A-A17A7D46B263}</a:tableStyleId>
              </a:tblPr>
              <a:tblGrid>
                <a:gridCol w="1562900"/>
                <a:gridCol w="1766200"/>
                <a:gridCol w="3456150"/>
              </a:tblGrid>
              <a:tr h="5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</a:t>
                      </a:r>
                      <a:endParaRPr b="1" sz="10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Activity</a:t>
                      </a:r>
                      <a:endParaRPr b="1" sz="10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Purpose</a:t>
                      </a:r>
                      <a:endParaRPr b="1" sz="10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1B24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0:00–0:15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File Systems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Introduce file system terminology.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0:15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0:45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Text Editors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Make a recommendation for your students on a text editor and have them start learning how to develop locally.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0:45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1:15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Command Line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Explore the terminal and basic terminal commands.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1:15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2:30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Git, GitHub Pages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 just enough GitHub to deploy on GitHub Pages.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2:30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3:00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Review and Final Project Preparation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Prepare students for the final project and presentations that will be due at the end of the course.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idx="4294967295" type="body"/>
          </p:nvPr>
        </p:nvSpPr>
        <p:spPr>
          <a:xfrm>
            <a:off x="457200" y="1249850"/>
            <a:ext cx="5534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GitHub for version control and code collaboration.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Execute commands from the command prompt for increased control of file systems.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9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Systems</a:t>
            </a:r>
            <a:endParaRPr/>
          </a:p>
        </p:txBody>
      </p:sp>
      <p:sp>
        <p:nvSpPr>
          <p:cNvPr id="336" name="Google Shape;336;p4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idx="4294967295" type="body"/>
          </p:nvPr>
        </p:nvSpPr>
        <p:spPr>
          <a:xfrm>
            <a:off x="457200" y="914400"/>
            <a:ext cx="50376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Files</a:t>
            </a:r>
            <a:r>
              <a:rPr lang="en">
                <a:solidFill>
                  <a:schemeClr val="dk1"/>
                </a:solidFill>
              </a:rPr>
              <a:t> are organized in hierarchies of folders.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Folders</a:t>
            </a:r>
            <a:r>
              <a:rPr lang="en">
                <a:solidFill>
                  <a:schemeClr val="dk1"/>
                </a:solidFill>
              </a:rPr>
              <a:t> are organized in a modular way, with each folder representing a group of files with a similar purpose.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lowest level of a file hierarchy is called the </a:t>
            </a:r>
            <a:r>
              <a:rPr b="1" lang="en">
                <a:solidFill>
                  <a:schemeClr val="dk1"/>
                </a:solidFill>
              </a:rPr>
              <a:t>root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System and user files are separated on computers. You should only deal with the user files.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Basics</a:t>
            </a:r>
            <a:endParaRPr/>
          </a:p>
        </p:txBody>
      </p:sp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44" name="Google Shape;3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650" y="880350"/>
            <a:ext cx="2763299" cy="27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2"/>
          <p:cNvPicPr preferRelativeResize="0"/>
          <p:nvPr/>
        </p:nvPicPr>
        <p:blipFill rotWithShape="1">
          <a:blip r:embed="rId3">
            <a:alphaModFix/>
          </a:blip>
          <a:srcRect b="58866" l="1477" r="0" t="0"/>
          <a:stretch/>
        </p:blipFill>
        <p:spPr>
          <a:xfrm>
            <a:off x="2690950" y="453025"/>
            <a:ext cx="3762099" cy="3698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1" name="Google Shape;351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idx="4294967295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 up Finder on a Mac or Windows File Explorer on a PC.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Set up your sidebar and toolbars.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 “sites” area on your computer.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Tweak system settings to create a productive workspace.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Spaces, dock, hot corners, and side-by-side windows can speed up navigation.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58" name="Google Shape;358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Explore Our Computers</a:t>
            </a:r>
            <a:endParaRPr/>
          </a:p>
        </p:txBody>
      </p:sp>
      <p:sp>
        <p:nvSpPr>
          <p:cNvPr id="359" name="Google Shape;359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