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Inconsolata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Inconsolata-bold.fntdata"/><Relationship Id="rId23" Type="http://schemas.openxmlformats.org/officeDocument/2006/relationships/font" Target="fonts/Inconsola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bd8c3f548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bd8c3f548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bd8c3f54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bd8c3f54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d8c3f54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d8c3f54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bd8c3f5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bd8c3f5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3413ad33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3413ad33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d8ee78ac8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9" name="Google Shape;309;g6d8ee78ac8_0_3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1e179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91e179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bd8c3f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bd8c3f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bd8c3f54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bd8c3f54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bd8c3f54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bd8c3f54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bd8c3f548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bd8c3f548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bd8c3f548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bd8c3f548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pdoulatshahi/pen/ExZgr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pen.io/pdoulatshahi/pen/mdrvZj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pen.io/pdoulatshahi/pen/gOLmQOr" TargetMode="External"/><Relationship Id="rId4" Type="http://schemas.openxmlformats.org/officeDocument/2006/relationships/hyperlink" Target="https://codepen.io/pdoulatshahi/pen/VwmpERJ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Learn/HTML/Howto/Use_data_attributes" TargetMode="External"/><Relationship Id="rId4" Type="http://schemas.openxmlformats.org/officeDocument/2006/relationships/hyperlink" Target="https://developer.mozilla.org/en-US/docs/Learn/HTML/Howto/Use_data_attributes" TargetMode="External"/><Relationship Id="rId5" Type="http://schemas.openxmlformats.org/officeDocument/2006/relationships/hyperlink" Target="https://developer.mozilla.org/en-US/docs/Learn/HTML/Howto/Use_data_attribut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pdoulatshahi/pen/BapLMx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 &amp; Event Delegation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Event Delegation Example</a:t>
            </a:r>
            <a:endParaRPr/>
          </a:p>
        </p:txBody>
      </p:sp>
      <p:sp>
        <p:nvSpPr>
          <p:cNvPr id="367" name="Google Shape;367;p44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8" name="Google Shape;368;p4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4"/>
          <p:cNvSpPr/>
          <p:nvPr/>
        </p:nvSpPr>
        <p:spPr>
          <a:xfrm>
            <a:off x="2039225" y="2295588"/>
            <a:ext cx="5225100" cy="1109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Event Delegation Example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https://codepen.io/pdoulatshahi/pen/ExZgrOm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1196400" y="237050"/>
            <a:ext cx="53349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Light: </a:t>
            </a:r>
            <a:r>
              <a:rPr lang="en"/>
              <a:t>Event Delegation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25 minutes</a:t>
            </a:r>
            <a:endParaRPr/>
          </a:p>
        </p:txBody>
      </p:sp>
      <p:sp>
        <p:nvSpPr>
          <p:cNvPr id="377" name="Google Shape;377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457200" y="990600"/>
            <a:ext cx="8229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revisit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Traffic Light activity</a:t>
            </a:r>
            <a:r>
              <a:rPr lang="en">
                <a:solidFill>
                  <a:schemeClr val="dk1"/>
                </a:solidFill>
              </a:rPr>
              <a:t> from earlier on in the course.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Notice that we wrote 3 separate event listener functions, with very similar functionality: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light element is “turned on” and the remaining light elements are “turned off.”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Instead of writing 3 separate event listener functions, we’ll use selector/class strings stored in data attributes to tell our JavaScript: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element “light” should we turn on?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class are we adding to this element?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1196400" y="237050"/>
            <a:ext cx="53349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Light: Event Delegation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6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25 minutes</a:t>
            </a:r>
            <a:endParaRPr/>
          </a:p>
        </p:txBody>
      </p:sp>
      <p:sp>
        <p:nvSpPr>
          <p:cNvPr id="385" name="Google Shape;385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457200" y="1143000"/>
            <a:ext cx="8229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document</a:t>
            </a:r>
            <a:r>
              <a:rPr lang="en">
                <a:solidFill>
                  <a:schemeClr val="dk1"/>
                </a:solidFill>
              </a:rPr>
              <a:t> is clicked, we’ll check the specific element we clicked using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event.target</a:t>
            </a:r>
            <a:r>
              <a:rPr lang="en">
                <a:solidFill>
                  <a:schemeClr val="dk1"/>
                </a:solidFill>
              </a:rPr>
              <a:t> property.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We’ll run our light changer function only if the clicked element has a specific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function will then retrieve 2 things from the clicked element, both stored in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data attributes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selector</a:t>
            </a:r>
            <a:r>
              <a:rPr lang="en">
                <a:solidFill>
                  <a:schemeClr val="dk1"/>
                </a:solidFill>
              </a:rPr>
              <a:t> of the light element we want to turn 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">
                <a:solidFill>
                  <a:schemeClr val="dk1"/>
                </a:solidFill>
              </a:rPr>
              <a:t> we want to add to that light element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Traffic Light: Event Delegation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25 minutes</a:t>
            </a:r>
            <a:endParaRPr/>
          </a:p>
        </p:txBody>
      </p:sp>
      <p:sp>
        <p:nvSpPr>
          <p:cNvPr id="393" name="Google Shape;393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4" name="Google Shape;394;p47"/>
          <p:cNvSpPr/>
          <p:nvPr/>
        </p:nvSpPr>
        <p:spPr>
          <a:xfrm>
            <a:off x="753200" y="2045786"/>
            <a:ext cx="3171300" cy="134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https://codepen.io/pdoulatshahi/pen/gOLmQOr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4238688" y="2520825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7"/>
          <p:cNvSpPr/>
          <p:nvPr/>
        </p:nvSpPr>
        <p:spPr>
          <a:xfrm>
            <a:off x="5219500" y="2045786"/>
            <a:ext cx="3171300" cy="134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https://codepen.io/pdoulatshahi/pen/VwmpERJ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 and Event Delegation</a:t>
            </a:r>
            <a:endParaRPr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685400" y="1164500"/>
            <a:ext cx="31878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lesson introduces data attributes, event delegation and the </a:t>
            </a:r>
            <a:r>
              <a:rPr i="1" lang="en" sz="1400">
                <a:solidFill>
                  <a:schemeClr val="dk1"/>
                </a:solidFill>
              </a:rPr>
              <a:t>target</a:t>
            </a:r>
            <a:r>
              <a:rPr lang="en" sz="1400">
                <a:solidFill>
                  <a:schemeClr val="dk1"/>
                </a:solidFill>
              </a:rPr>
              <a:t> property.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is a bonus flex lesson that will help students write less </a:t>
            </a:r>
            <a:r>
              <a:rPr lang="en" sz="1400">
                <a:solidFill>
                  <a:schemeClr val="dk1"/>
                </a:solidFill>
              </a:rPr>
              <a:t>repetitive</a:t>
            </a:r>
            <a:r>
              <a:rPr lang="en" sz="1400">
                <a:solidFill>
                  <a:schemeClr val="dk1"/>
                </a:solidFill>
              </a:rPr>
              <a:t> JavaScript.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idx="4294967295" type="body"/>
          </p:nvPr>
        </p:nvSpPr>
        <p:spPr>
          <a:xfrm>
            <a:off x="4213375" y="1164500"/>
            <a:ext cx="38922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this lesson, students will: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data attributes to store additional custom information on HTML elements.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Learn about event bubbling and event delegation in JavaScript.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</a:t>
            </a:r>
            <a:r>
              <a:rPr i="1" lang="en" sz="1400">
                <a:solidFill>
                  <a:schemeClr val="dk1"/>
                </a:solidFill>
              </a:rPr>
              <a:t>event.target</a:t>
            </a:r>
            <a:r>
              <a:rPr lang="en" sz="1400">
                <a:solidFill>
                  <a:schemeClr val="dk1"/>
                </a:solidFill>
              </a:rPr>
              <a:t> and data attributes to create one event handler for multiple elements.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Duration: </a:t>
            </a:r>
            <a:r>
              <a:rPr lang="en" sz="1600">
                <a:solidFill>
                  <a:schemeClr val="dk1"/>
                </a:solidFill>
              </a:rPr>
              <a:t>40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Learn the syntax of data attributes in HTML elements and how to retrieve them in JavaScript.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Write fewer event handlers using event delegation and event bubbling.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</a:t>
            </a:r>
            <a:endParaRPr/>
          </a:p>
        </p:txBody>
      </p:sp>
      <p:sp>
        <p:nvSpPr>
          <p:cNvPr id="322" name="Google Shape;322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idx="4294967295" type="body"/>
          </p:nvPr>
        </p:nvSpPr>
        <p:spPr>
          <a:xfrm>
            <a:off x="457200" y="1143000"/>
            <a:ext cx="8065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add </a:t>
            </a:r>
            <a:r>
              <a:rPr lang="en" u="sng">
                <a:solidFill>
                  <a:schemeClr val="hlink"/>
                </a:solidFill>
                <a:hlinkClick r:id="rId3"/>
              </a:rPr>
              <a:t>custom </a:t>
            </a:r>
            <a:r>
              <a:rPr b="1" lang="en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data-*</a:t>
            </a:r>
            <a:r>
              <a:rPr lang="en" u="sng">
                <a:solidFill>
                  <a:schemeClr val="hlink"/>
                </a:solidFill>
                <a:hlinkClick r:id="rId5"/>
              </a:rPr>
              <a:t> attributes</a:t>
            </a:r>
            <a:r>
              <a:rPr lang="en">
                <a:solidFill>
                  <a:schemeClr val="dk1"/>
                </a:solidFill>
              </a:rPr>
              <a:t> to any HTML element to provide additional information to our JavaScript when we select a DOM element.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attributes are accessible in our JavaScript via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dataset</a:t>
            </a:r>
            <a:r>
              <a:rPr lang="en">
                <a:solidFill>
                  <a:schemeClr val="dk1"/>
                </a:solidFill>
              </a:rPr>
              <a:t> object on an HTML element.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8" name="Google Shape;328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</a:t>
            </a:r>
            <a:endParaRPr/>
          </a:p>
        </p:txBody>
      </p:sp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Attributes Example</a:t>
            </a:r>
            <a:endParaRPr/>
          </a:p>
        </p:txBody>
      </p:sp>
      <p:sp>
        <p:nvSpPr>
          <p:cNvPr id="336" name="Google Shape;336;p4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2039225" y="2295588"/>
            <a:ext cx="5225100" cy="1109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Data Attributes Example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https://codepen.io/pdoulatshahi/pen/BapLMxM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Delegation</a:t>
            </a:r>
            <a:endParaRPr/>
          </a:p>
        </p:txBody>
      </p:sp>
      <p:sp>
        <p:nvSpPr>
          <p:cNvPr id="345" name="Google Shape;345;p4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4294967295" type="body"/>
          </p:nvPr>
        </p:nvSpPr>
        <p:spPr>
          <a:xfrm>
            <a:off x="457200" y="1143000"/>
            <a:ext cx="8065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Events bubble up in JavaScript. What does this mean?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you listen for an event on a parent element and the event takes place on a child element of that parent, the event bubbles up to that parent element and the event </a:t>
            </a:r>
            <a:r>
              <a:rPr lang="en">
                <a:solidFill>
                  <a:schemeClr val="dk1"/>
                </a:solidFill>
              </a:rPr>
              <a:t>callback function is called.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Delegation</a:t>
            </a:r>
            <a:endParaRPr/>
          </a:p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Delegation</a:t>
            </a:r>
            <a:endParaRPr/>
          </a:p>
        </p:txBody>
      </p:sp>
      <p:sp>
        <p:nvSpPr>
          <p:cNvPr id="359" name="Google Shape;359;p43"/>
          <p:cNvSpPr txBox="1"/>
          <p:nvPr>
            <p:ph idx="4294967295" type="body"/>
          </p:nvPr>
        </p:nvSpPr>
        <p:spPr>
          <a:xfrm>
            <a:off x="457200" y="1143000"/>
            <a:ext cx="80655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use just one event listener function on a parent element to listen for events on one or more children.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Less JavaScript code! Less </a:t>
            </a:r>
            <a:r>
              <a:rPr lang="en">
                <a:solidFill>
                  <a:schemeClr val="dk1"/>
                </a:solidFill>
              </a:rPr>
              <a:t>repetitive</a:t>
            </a:r>
            <a:r>
              <a:rPr lang="en">
                <a:solidFill>
                  <a:schemeClr val="dk1"/>
                </a:solidFill>
              </a:rPr>
              <a:t> code!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example</a:t>
            </a:r>
            <a:r>
              <a:rPr lang="en">
                <a:solidFill>
                  <a:schemeClr val="dk1"/>
                </a:solidFill>
              </a:rPr>
              <a:t>, you can listen for a click on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document</a:t>
            </a:r>
            <a:r>
              <a:rPr lang="en">
                <a:solidFill>
                  <a:schemeClr val="dk1"/>
                </a:solidFill>
              </a:rPr>
              <a:t> and then check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event.target</a:t>
            </a:r>
            <a:r>
              <a:rPr lang="en">
                <a:solidFill>
                  <a:schemeClr val="dk1"/>
                </a:solidFill>
              </a:rPr>
              <a:t> property in your event callback function - this will be the specific element the user clicked.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