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
      <p:font typeface="Inconsolata"/>
      <p:regular r:id="rId33"/>
      <p:bold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37314C-B0AA-41FF-8C87-9C8AB31DDDFF}">
  <a:tblStyle styleId="{4C37314C-B0AA-41FF-8C87-9C8AB31DDD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33" Type="http://schemas.openxmlformats.org/officeDocument/2006/relationships/font" Target="fonts/Inconsolata-regular.fntdata"/><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Inconsolat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bcb0156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bcb0156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fbcb01569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fbcb01569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fbcb01569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fbcb01569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fbcb01569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fbcb01569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fbcb01569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fbcb01569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fbcb0156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fbcb0156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fbcb01569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fbcb01569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Without HTML, all text renders at the same level. We want to create hierarchy and structure to our site, so we start with indicating which text is a header, a subheader (of multiple levels), or just plain old paragraph text. Anchor and image tags can create connections between our webpage and other sites or image files.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Walk students through the elements above.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fbcb01569f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fbcb01569f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Without HTML, all text renders at the same level. We want to create hierarchy and structure to our site, so we start with indicating which text is a header, a subheader (of multiple levels), or just plain old paragraph text. Anchor and image tags can create connections between our webpage and other sites or image files.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Walk students through the elements above.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fbcb01569f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fbcb01569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should be tough but very fulfilling. Students may need to open up the console to see the large response object. Encourage them to read the documentation, test small pieces, and be resilient! You may need to guide them through it at key points.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fbcb0156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fbcb0156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7bfaa66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bfaa66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7bfaa6665c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7bfaa6665c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fbcb01569f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fbcb01569f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fbcb65e06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fbcb65e06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3413ad33c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3413ad33c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3413ad33c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3413ad33c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6d8ee78ac8_0_36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DURATION</a:t>
            </a:r>
            <a:r>
              <a:rPr lang="en" sz="1100">
                <a:solidFill>
                  <a:schemeClr val="dk1"/>
                </a:solidFill>
              </a:rPr>
              <a:t>: 1 minute</a:t>
            </a:r>
            <a:endParaRPr sz="1100">
              <a:solidFill>
                <a:schemeClr val="dk1"/>
              </a:solidFill>
            </a:endParaRPr>
          </a:p>
          <a:p>
            <a:pPr indent="0" lvl="0" marL="0" rtl="0" algn="l">
              <a:spcBef>
                <a:spcPts val="900"/>
              </a:spcBef>
              <a:spcAft>
                <a:spcPts val="0"/>
              </a:spcAft>
              <a:buClr>
                <a:schemeClr val="dk1"/>
              </a:buClr>
              <a:buSzPts val="1100"/>
              <a:buFont typeface="Arial"/>
              <a:buNone/>
            </a:pPr>
            <a:r>
              <a:rPr b="1" lang="en" sz="1100">
                <a:solidFill>
                  <a:schemeClr val="dk1"/>
                </a:solidFill>
              </a:rPr>
              <a:t>TEACHING TIPS:</a:t>
            </a:r>
            <a:endParaRPr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b="1" sz="1100">
              <a:solidFill>
                <a:schemeClr val="dk1"/>
              </a:solidFill>
            </a:endParaRPr>
          </a:p>
        </p:txBody>
      </p:sp>
      <p:sp>
        <p:nvSpPr>
          <p:cNvPr id="323" name="Google Shape;323;g6d8ee78ac8_0_366: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791e1791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91e1791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22222"/>
                </a:solidFill>
                <a:highlight>
                  <a:srgbClr val="FFFFFF"/>
                </a:highlight>
              </a:rPr>
              <a:t>TALKING POINTS:</a:t>
            </a:r>
            <a:endParaRPr b="1">
              <a:solidFill>
                <a:srgbClr val="222222"/>
              </a:solidFill>
              <a:highlight>
                <a:srgbClr val="FFFFFF"/>
              </a:highlight>
            </a:endParaRPr>
          </a:p>
          <a:p>
            <a:pPr indent="0" lvl="0" marL="0" rtl="0" algn="l">
              <a:spcBef>
                <a:spcPts val="0"/>
              </a:spcBef>
              <a:spcAft>
                <a:spcPts val="0"/>
              </a:spcAft>
              <a:buNone/>
            </a:pPr>
            <a:r>
              <a:t/>
            </a:r>
            <a:endParaRPr>
              <a:solidFill>
                <a:srgbClr val="222222"/>
              </a:solidFill>
              <a:highlight>
                <a:srgbClr val="FFFFFF"/>
              </a:highlight>
            </a:endParaRPr>
          </a:p>
          <a:p>
            <a:pPr indent="-298450" lvl="0" marL="457200" rtl="0" algn="l">
              <a:spcBef>
                <a:spcPts val="0"/>
              </a:spcBef>
              <a:spcAft>
                <a:spcPts val="0"/>
              </a:spcAft>
              <a:buClr>
                <a:srgbClr val="222222"/>
              </a:buClr>
              <a:buSzPts val="1100"/>
              <a:buChar char="●"/>
            </a:pPr>
            <a:r>
              <a:rPr lang="en">
                <a:solidFill>
                  <a:srgbClr val="222222"/>
                </a:solidFill>
                <a:highlight>
                  <a:srgbClr val="FFFFFF"/>
                </a:highlight>
              </a:rPr>
              <a:t>Many websites show their users information from third-party sources. Thanks to APIs, you can use JavaScript to request and use information from all across the web — whether it’s a weather report, a stock price, or the latest news headlines.</a:t>
            </a:r>
            <a:endParaRPr>
              <a:solidFill>
                <a:srgbClr val="222222"/>
              </a:solidFill>
              <a:highlight>
                <a:srgbClr val="FFFFFF"/>
              </a:highlight>
            </a:endParaRPr>
          </a:p>
          <a:p>
            <a:pPr indent="-298450" lvl="0" marL="457200" rtl="0" algn="l">
              <a:spcBef>
                <a:spcPts val="0"/>
              </a:spcBef>
              <a:spcAft>
                <a:spcPts val="0"/>
              </a:spcAft>
              <a:buClr>
                <a:srgbClr val="222222"/>
              </a:buClr>
              <a:buSzPts val="1100"/>
              <a:buChar char="●"/>
            </a:pPr>
            <a:r>
              <a:rPr lang="en">
                <a:solidFill>
                  <a:srgbClr val="222222"/>
                </a:solidFill>
                <a:highlight>
                  <a:srgbClr val="FFFFFF"/>
                </a:highlight>
              </a:rPr>
              <a:t>It’s time for our websites to become full-fledged citizens of the internet by interacting with other applications through AJAX requests!</a:t>
            </a:r>
            <a:endParaRPr b="1">
              <a:solidFill>
                <a:schemeClr val="dk1"/>
              </a:solidFill>
              <a:highlight>
                <a:srgbClr val="FFFF00"/>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7bfaa6665c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bfaa6665c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should be tough but very fulfilling. Students may need to open up the console to see the large response object. Encourage them to read the documentation, test small pieces, and be resilient! You may need to guide them through it at key points.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7bfaa6665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bfaa6665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7bfaa6665c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bfaa6665c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2.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hyperlink" Target="https://drive.google.com/drive/folders/176GHDxZD7w10cXsNhHtP3Q8bdYh-l3Zt?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codepen.io/collection/7eb0e34da3b69233c3c8964fbe939bf0" TargetMode="External"/><Relationship Id="rId4" Type="http://schemas.openxmlformats.org/officeDocument/2006/relationships/hyperlink" Target="https://codepen.io/collection/68d8f5d6b9c5c3d31055ee757067c0fe" TargetMode="External"/><Relationship Id="rId5" Type="http://schemas.openxmlformats.org/officeDocument/2006/relationships/hyperlink" Target="https://codepen.io/collection/faaefdebb3e969f02739934d9e7f2e6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hyperlink" Target="https://drive.google.com/drive/folders/1Shl8pzw46EuqCey6TyKnLWOma0NiMTqG?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 Basics</a:t>
            </a:r>
            <a:endParaRPr/>
          </a:p>
        </p:txBody>
      </p:sp>
      <p:sp>
        <p:nvSpPr>
          <p:cNvPr id="298" name="Google Shape;298;p3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 HTML… Timewarp to 1999 (almost)</a:t>
            </a:r>
            <a:endParaRPr>
              <a:latin typeface="Inconsolata"/>
              <a:ea typeface="Inconsolata"/>
              <a:cs typeface="Inconsolata"/>
              <a:sym typeface="Inconsolata"/>
            </a:endParaRPr>
          </a:p>
        </p:txBody>
      </p:sp>
      <p:sp>
        <p:nvSpPr>
          <p:cNvPr id="366" name="Google Shape;366;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67" name="Google Shape;367;p4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8" name="Google Shape;368;p44"/>
          <p:cNvSpPr txBox="1"/>
          <p:nvPr/>
        </p:nvSpPr>
        <p:spPr>
          <a:xfrm>
            <a:off x="6526775" y="1566950"/>
            <a:ext cx="19179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600">
                <a:solidFill>
                  <a:schemeClr val="dk2"/>
                </a:solidFill>
                <a:latin typeface="Proxima Nova"/>
                <a:ea typeface="Proxima Nova"/>
                <a:cs typeface="Proxima Nova"/>
                <a:sym typeface="Proxima Nova"/>
              </a:rPr>
              <a:t>@</a:t>
            </a:r>
            <a:endParaRPr b="1" sz="14600">
              <a:solidFill>
                <a:schemeClr val="dk2"/>
              </a:solidFill>
              <a:latin typeface="Proxima Nova"/>
              <a:ea typeface="Proxima Nova"/>
              <a:cs typeface="Proxima Nova"/>
              <a:sym typeface="Proxima Nova"/>
            </a:endParaRPr>
          </a:p>
        </p:txBody>
      </p:sp>
      <p:sp>
        <p:nvSpPr>
          <p:cNvPr id="369" name="Google Shape;369;p44"/>
          <p:cNvSpPr txBox="1"/>
          <p:nvPr>
            <p:ph idx="4294967295" type="body"/>
          </p:nvPr>
        </p:nvSpPr>
        <p:spPr>
          <a:xfrm>
            <a:off x="457200" y="966950"/>
            <a:ext cx="5337000" cy="29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email we have one:</a:t>
            </a:r>
            <a:endParaRPr/>
          </a:p>
          <a:p>
            <a:pPr indent="-342900" lvl="0" marL="457200" rtl="0" algn="l">
              <a:spcBef>
                <a:spcPts val="1600"/>
              </a:spcBef>
              <a:spcAft>
                <a:spcPts val="0"/>
              </a:spcAft>
              <a:buSzPts val="1800"/>
              <a:buChar char="●"/>
            </a:pPr>
            <a:r>
              <a:rPr lang="en"/>
              <a:t>Tables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Table-based Layout</a:t>
            </a:r>
            <a:endParaRPr>
              <a:latin typeface="Inconsolata"/>
              <a:ea typeface="Inconsolata"/>
              <a:cs typeface="Inconsolata"/>
              <a:sym typeface="Inconsolata"/>
            </a:endParaRPr>
          </a:p>
        </p:txBody>
      </p:sp>
      <p:sp>
        <p:nvSpPr>
          <p:cNvPr id="375" name="Google Shape;375;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6" name="Google Shape;376;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77" name="Google Shape;377;p45"/>
          <p:cNvSpPr txBox="1"/>
          <p:nvPr/>
        </p:nvSpPr>
        <p:spPr>
          <a:xfrm>
            <a:off x="6526775" y="1566950"/>
            <a:ext cx="19179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600">
                <a:solidFill>
                  <a:schemeClr val="dk2"/>
                </a:solidFill>
                <a:latin typeface="Proxima Nova"/>
                <a:ea typeface="Proxima Nova"/>
                <a:cs typeface="Proxima Nova"/>
                <a:sym typeface="Proxima Nova"/>
              </a:rPr>
              <a:t>@</a:t>
            </a:r>
            <a:endParaRPr b="1" sz="14600">
              <a:solidFill>
                <a:schemeClr val="dk2"/>
              </a:solidFill>
              <a:latin typeface="Proxima Nova"/>
              <a:ea typeface="Proxima Nova"/>
              <a:cs typeface="Proxima Nova"/>
              <a:sym typeface="Proxima Nova"/>
            </a:endParaRPr>
          </a:p>
        </p:txBody>
      </p:sp>
      <p:sp>
        <p:nvSpPr>
          <p:cNvPr id="378" name="Google Shape;378;p45"/>
          <p:cNvSpPr txBox="1"/>
          <p:nvPr>
            <p:ph idx="4294967295" type="body"/>
          </p:nvPr>
        </p:nvSpPr>
        <p:spPr>
          <a:xfrm>
            <a:off x="457200" y="966950"/>
            <a:ext cx="5337000" cy="60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It’s kinda like a primitive version of grids.</a:t>
            </a:r>
            <a:endParaRPr/>
          </a:p>
        </p:txBody>
      </p:sp>
      <p:sp>
        <p:nvSpPr>
          <p:cNvPr id="379" name="Google Shape;379;p45"/>
          <p:cNvSpPr/>
          <p:nvPr/>
        </p:nvSpPr>
        <p:spPr>
          <a:xfrm>
            <a:off x="492925" y="1532250"/>
            <a:ext cx="4229100" cy="27438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5"/>
          <p:cNvSpPr/>
          <p:nvPr/>
        </p:nvSpPr>
        <p:spPr>
          <a:xfrm>
            <a:off x="645325" y="1684650"/>
            <a:ext cx="3926700" cy="5202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5"/>
          <p:cNvSpPr/>
          <p:nvPr/>
        </p:nvSpPr>
        <p:spPr>
          <a:xfrm>
            <a:off x="645325" y="2322550"/>
            <a:ext cx="3926700" cy="5202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5"/>
          <p:cNvSpPr/>
          <p:nvPr/>
        </p:nvSpPr>
        <p:spPr>
          <a:xfrm>
            <a:off x="645325" y="2960450"/>
            <a:ext cx="3926700" cy="5202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5"/>
          <p:cNvSpPr/>
          <p:nvPr/>
        </p:nvSpPr>
        <p:spPr>
          <a:xfrm>
            <a:off x="644125" y="3598350"/>
            <a:ext cx="3926700" cy="5202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Table-based Layout</a:t>
            </a:r>
            <a:endParaRPr>
              <a:latin typeface="Inconsolata"/>
              <a:ea typeface="Inconsolata"/>
              <a:cs typeface="Inconsolata"/>
              <a:sym typeface="Inconsolata"/>
            </a:endParaRPr>
          </a:p>
        </p:txBody>
      </p:sp>
      <p:sp>
        <p:nvSpPr>
          <p:cNvPr id="389" name="Google Shape;389;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90" name="Google Shape;390;p4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1" name="Google Shape;391;p46"/>
          <p:cNvSpPr txBox="1"/>
          <p:nvPr/>
        </p:nvSpPr>
        <p:spPr>
          <a:xfrm>
            <a:off x="6526775" y="1566950"/>
            <a:ext cx="19179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600">
                <a:solidFill>
                  <a:schemeClr val="dk2"/>
                </a:solidFill>
                <a:latin typeface="Proxima Nova"/>
                <a:ea typeface="Proxima Nova"/>
                <a:cs typeface="Proxima Nova"/>
                <a:sym typeface="Proxima Nova"/>
              </a:rPr>
              <a:t>@</a:t>
            </a:r>
            <a:endParaRPr b="1" sz="14600">
              <a:solidFill>
                <a:schemeClr val="dk2"/>
              </a:solidFill>
              <a:latin typeface="Proxima Nova"/>
              <a:ea typeface="Proxima Nova"/>
              <a:cs typeface="Proxima Nova"/>
              <a:sym typeface="Proxima Nova"/>
            </a:endParaRPr>
          </a:p>
        </p:txBody>
      </p:sp>
      <p:sp>
        <p:nvSpPr>
          <p:cNvPr id="392" name="Google Shape;392;p46"/>
          <p:cNvSpPr txBox="1"/>
          <p:nvPr>
            <p:ph idx="4294967295" type="body"/>
          </p:nvPr>
        </p:nvSpPr>
        <p:spPr>
          <a:xfrm>
            <a:off x="457200" y="966950"/>
            <a:ext cx="5337000" cy="60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It’s kinda like a primitive version of grids.</a:t>
            </a:r>
            <a:endParaRPr/>
          </a:p>
        </p:txBody>
      </p:sp>
      <p:grpSp>
        <p:nvGrpSpPr>
          <p:cNvPr id="393" name="Google Shape;393;p46"/>
          <p:cNvGrpSpPr/>
          <p:nvPr/>
        </p:nvGrpSpPr>
        <p:grpSpPr>
          <a:xfrm>
            <a:off x="492925" y="1532250"/>
            <a:ext cx="4229100" cy="2743800"/>
            <a:chOff x="492925" y="1532250"/>
            <a:chExt cx="4229100" cy="2743800"/>
          </a:xfrm>
        </p:grpSpPr>
        <p:sp>
          <p:nvSpPr>
            <p:cNvPr id="394" name="Google Shape;394;p46"/>
            <p:cNvSpPr/>
            <p:nvPr/>
          </p:nvSpPr>
          <p:spPr>
            <a:xfrm>
              <a:off x="492925" y="1532250"/>
              <a:ext cx="4229100" cy="27438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6"/>
            <p:cNvSpPr/>
            <p:nvPr/>
          </p:nvSpPr>
          <p:spPr>
            <a:xfrm>
              <a:off x="645325" y="1684650"/>
              <a:ext cx="3926700" cy="5202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6"/>
            <p:cNvSpPr/>
            <p:nvPr/>
          </p:nvSpPr>
          <p:spPr>
            <a:xfrm>
              <a:off x="645325" y="2322550"/>
              <a:ext cx="3926700" cy="5202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6"/>
            <p:cNvSpPr/>
            <p:nvPr/>
          </p:nvSpPr>
          <p:spPr>
            <a:xfrm>
              <a:off x="645325" y="2960450"/>
              <a:ext cx="3926700" cy="5202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6"/>
            <p:cNvSpPr/>
            <p:nvPr/>
          </p:nvSpPr>
          <p:spPr>
            <a:xfrm>
              <a:off x="644125" y="3598350"/>
              <a:ext cx="3926700" cy="5202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46"/>
          <p:cNvSpPr/>
          <p:nvPr/>
        </p:nvSpPr>
        <p:spPr>
          <a:xfrm>
            <a:off x="1659800" y="1737150"/>
            <a:ext cx="1883400" cy="42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6"/>
          <p:cNvSpPr/>
          <p:nvPr/>
        </p:nvSpPr>
        <p:spPr>
          <a:xfrm>
            <a:off x="1701625" y="1776325"/>
            <a:ext cx="1807200" cy="348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6"/>
          <p:cNvSpPr/>
          <p:nvPr/>
        </p:nvSpPr>
        <p:spPr>
          <a:xfrm>
            <a:off x="697825" y="2361150"/>
            <a:ext cx="3824400" cy="42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6"/>
          <p:cNvSpPr/>
          <p:nvPr/>
        </p:nvSpPr>
        <p:spPr>
          <a:xfrm>
            <a:off x="739650" y="2400325"/>
            <a:ext cx="1807200" cy="348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6"/>
          <p:cNvSpPr/>
          <p:nvPr/>
        </p:nvSpPr>
        <p:spPr>
          <a:xfrm>
            <a:off x="2663575" y="2400325"/>
            <a:ext cx="1807200" cy="348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6"/>
          <p:cNvSpPr/>
          <p:nvPr/>
        </p:nvSpPr>
        <p:spPr>
          <a:xfrm>
            <a:off x="697825" y="3018575"/>
            <a:ext cx="3824400" cy="42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6"/>
          <p:cNvSpPr/>
          <p:nvPr/>
        </p:nvSpPr>
        <p:spPr>
          <a:xfrm>
            <a:off x="739650" y="3057750"/>
            <a:ext cx="1807200" cy="348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6"/>
          <p:cNvSpPr/>
          <p:nvPr/>
        </p:nvSpPr>
        <p:spPr>
          <a:xfrm>
            <a:off x="2663575" y="3057750"/>
            <a:ext cx="1807200" cy="348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6"/>
          <p:cNvSpPr/>
          <p:nvPr/>
        </p:nvSpPr>
        <p:spPr>
          <a:xfrm>
            <a:off x="689300" y="3646200"/>
            <a:ext cx="3824400" cy="42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6"/>
          <p:cNvSpPr/>
          <p:nvPr/>
        </p:nvSpPr>
        <p:spPr>
          <a:xfrm>
            <a:off x="731125" y="3685375"/>
            <a:ext cx="3739800" cy="348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7"/>
          <p:cNvSpPr txBox="1"/>
          <p:nvPr>
            <p:ph type="title"/>
          </p:nvPr>
        </p:nvSpPr>
        <p:spPr>
          <a:xfrm>
            <a:off x="457200" y="280375"/>
            <a:ext cx="411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Table-based Layout</a:t>
            </a:r>
            <a:endParaRPr>
              <a:latin typeface="Inconsolata"/>
              <a:ea typeface="Inconsolata"/>
              <a:cs typeface="Inconsolata"/>
              <a:sym typeface="Inconsolata"/>
            </a:endParaRPr>
          </a:p>
        </p:txBody>
      </p:sp>
      <p:sp>
        <p:nvSpPr>
          <p:cNvPr id="414" name="Google Shape;414;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15" name="Google Shape;415;p4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16" name="Google Shape;416;p47"/>
          <p:cNvSpPr txBox="1"/>
          <p:nvPr/>
        </p:nvSpPr>
        <p:spPr>
          <a:xfrm>
            <a:off x="6526775" y="1566950"/>
            <a:ext cx="19179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600">
                <a:solidFill>
                  <a:schemeClr val="dk2"/>
                </a:solidFill>
                <a:latin typeface="Proxima Nova"/>
                <a:ea typeface="Proxima Nova"/>
                <a:cs typeface="Proxima Nova"/>
                <a:sym typeface="Proxima Nova"/>
              </a:rPr>
              <a:t>@</a:t>
            </a:r>
            <a:endParaRPr b="1" sz="14600">
              <a:solidFill>
                <a:schemeClr val="dk2"/>
              </a:solidFill>
              <a:latin typeface="Proxima Nova"/>
              <a:ea typeface="Proxima Nova"/>
              <a:cs typeface="Proxima Nova"/>
              <a:sym typeface="Proxima Nova"/>
            </a:endParaRPr>
          </a:p>
        </p:txBody>
      </p:sp>
      <p:sp>
        <p:nvSpPr>
          <p:cNvPr id="417" name="Google Shape;417;p47"/>
          <p:cNvSpPr txBox="1"/>
          <p:nvPr>
            <p:ph idx="4294967295" type="body"/>
          </p:nvPr>
        </p:nvSpPr>
        <p:spPr>
          <a:xfrm>
            <a:off x="457200" y="966950"/>
            <a:ext cx="5337000" cy="60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It’s kinda like a primitive version of grids.</a:t>
            </a:r>
            <a:endParaRPr/>
          </a:p>
        </p:txBody>
      </p:sp>
      <p:grpSp>
        <p:nvGrpSpPr>
          <p:cNvPr id="418" name="Google Shape;418;p47"/>
          <p:cNvGrpSpPr/>
          <p:nvPr/>
        </p:nvGrpSpPr>
        <p:grpSpPr>
          <a:xfrm>
            <a:off x="492925" y="1532250"/>
            <a:ext cx="4229100" cy="2743800"/>
            <a:chOff x="492925" y="1532250"/>
            <a:chExt cx="4229100" cy="2743800"/>
          </a:xfrm>
        </p:grpSpPr>
        <p:sp>
          <p:nvSpPr>
            <p:cNvPr id="419" name="Google Shape;419;p47"/>
            <p:cNvSpPr/>
            <p:nvPr/>
          </p:nvSpPr>
          <p:spPr>
            <a:xfrm>
              <a:off x="492925" y="1532250"/>
              <a:ext cx="4229100" cy="27438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7"/>
            <p:cNvSpPr/>
            <p:nvPr/>
          </p:nvSpPr>
          <p:spPr>
            <a:xfrm>
              <a:off x="645325" y="1684650"/>
              <a:ext cx="3926700" cy="5202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7"/>
            <p:cNvSpPr/>
            <p:nvPr/>
          </p:nvSpPr>
          <p:spPr>
            <a:xfrm>
              <a:off x="645325" y="2322550"/>
              <a:ext cx="3926700" cy="5202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7"/>
            <p:cNvSpPr/>
            <p:nvPr/>
          </p:nvSpPr>
          <p:spPr>
            <a:xfrm>
              <a:off x="645325" y="2960450"/>
              <a:ext cx="3926700" cy="5202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7"/>
            <p:cNvSpPr/>
            <p:nvPr/>
          </p:nvSpPr>
          <p:spPr>
            <a:xfrm>
              <a:off x="644125" y="3598350"/>
              <a:ext cx="3926700" cy="5202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47"/>
          <p:cNvSpPr/>
          <p:nvPr/>
        </p:nvSpPr>
        <p:spPr>
          <a:xfrm>
            <a:off x="1659800" y="1737150"/>
            <a:ext cx="1883400" cy="42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7"/>
          <p:cNvSpPr/>
          <p:nvPr/>
        </p:nvSpPr>
        <p:spPr>
          <a:xfrm>
            <a:off x="1701625" y="1776325"/>
            <a:ext cx="1807200" cy="348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7"/>
          <p:cNvSpPr/>
          <p:nvPr/>
        </p:nvSpPr>
        <p:spPr>
          <a:xfrm>
            <a:off x="697825" y="2361150"/>
            <a:ext cx="3824400" cy="42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7"/>
          <p:cNvSpPr/>
          <p:nvPr/>
        </p:nvSpPr>
        <p:spPr>
          <a:xfrm>
            <a:off x="739650" y="2400325"/>
            <a:ext cx="1807200" cy="348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7"/>
          <p:cNvSpPr/>
          <p:nvPr/>
        </p:nvSpPr>
        <p:spPr>
          <a:xfrm>
            <a:off x="2663575" y="2400325"/>
            <a:ext cx="1807200" cy="348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7"/>
          <p:cNvSpPr/>
          <p:nvPr/>
        </p:nvSpPr>
        <p:spPr>
          <a:xfrm>
            <a:off x="697825" y="3018575"/>
            <a:ext cx="3824400" cy="42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7"/>
          <p:cNvSpPr/>
          <p:nvPr/>
        </p:nvSpPr>
        <p:spPr>
          <a:xfrm>
            <a:off x="739650" y="3057750"/>
            <a:ext cx="1807200" cy="348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7"/>
          <p:cNvSpPr/>
          <p:nvPr/>
        </p:nvSpPr>
        <p:spPr>
          <a:xfrm>
            <a:off x="2663575" y="3057750"/>
            <a:ext cx="1807200" cy="348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7"/>
          <p:cNvSpPr/>
          <p:nvPr/>
        </p:nvSpPr>
        <p:spPr>
          <a:xfrm>
            <a:off x="689300" y="3646200"/>
            <a:ext cx="3824400" cy="42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7"/>
          <p:cNvSpPr/>
          <p:nvPr/>
        </p:nvSpPr>
        <p:spPr>
          <a:xfrm>
            <a:off x="731125" y="3685375"/>
            <a:ext cx="3739800" cy="348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7"/>
          <p:cNvSpPr/>
          <p:nvPr/>
        </p:nvSpPr>
        <p:spPr>
          <a:xfrm>
            <a:off x="2715025" y="3091175"/>
            <a:ext cx="1693800" cy="2856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2776975" y="3091075"/>
            <a:ext cx="1585200" cy="1260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7"/>
          <p:cNvSpPr/>
          <p:nvPr/>
        </p:nvSpPr>
        <p:spPr>
          <a:xfrm>
            <a:off x="2776975" y="3243475"/>
            <a:ext cx="1585200" cy="1260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a:t>
            </a:r>
            <a:endParaRPr>
              <a:latin typeface="Inconsolata"/>
              <a:ea typeface="Inconsolata"/>
              <a:cs typeface="Inconsolata"/>
              <a:sym typeface="Inconsolata"/>
            </a:endParaRPr>
          </a:p>
        </p:txBody>
      </p:sp>
      <p:sp>
        <p:nvSpPr>
          <p:cNvPr id="442" name="Google Shape;442;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43" name="Google Shape;443;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44" name="Google Shape;444;p48"/>
          <p:cNvSpPr txBox="1"/>
          <p:nvPr/>
        </p:nvSpPr>
        <p:spPr>
          <a:xfrm>
            <a:off x="6526775" y="1566950"/>
            <a:ext cx="19179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600">
                <a:solidFill>
                  <a:schemeClr val="dk2"/>
                </a:solidFill>
                <a:latin typeface="Proxima Nova"/>
                <a:ea typeface="Proxima Nova"/>
                <a:cs typeface="Proxima Nova"/>
                <a:sym typeface="Proxima Nova"/>
              </a:rPr>
              <a:t>@</a:t>
            </a:r>
            <a:endParaRPr b="1" sz="14600">
              <a:solidFill>
                <a:schemeClr val="dk2"/>
              </a:solidFill>
              <a:latin typeface="Proxima Nova"/>
              <a:ea typeface="Proxima Nova"/>
              <a:cs typeface="Proxima Nova"/>
              <a:sym typeface="Proxima Nova"/>
            </a:endParaRPr>
          </a:p>
        </p:txBody>
      </p:sp>
      <p:sp>
        <p:nvSpPr>
          <p:cNvPr id="445" name="Google Shape;445;p48"/>
          <p:cNvSpPr txBox="1"/>
          <p:nvPr>
            <p:ph idx="4294967295" type="body"/>
          </p:nvPr>
        </p:nvSpPr>
        <p:spPr>
          <a:xfrm>
            <a:off x="457200" y="966950"/>
            <a:ext cx="5337000" cy="60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Outlook uses </a:t>
            </a:r>
            <a:r>
              <a:rPr b="1" i="1" lang="en"/>
              <a:t>Microsoft Word</a:t>
            </a:r>
            <a:r>
              <a:rPr b="1" lang="en"/>
              <a:t> </a:t>
            </a:r>
            <a:r>
              <a:rPr lang="en"/>
              <a:t>to render HTML/CSS</a:t>
            </a:r>
            <a:endParaRPr/>
          </a:p>
          <a:p>
            <a:pPr indent="-342900" lvl="0" marL="457200" rtl="0" algn="l">
              <a:spcBef>
                <a:spcPts val="0"/>
              </a:spcBef>
              <a:spcAft>
                <a:spcPts val="0"/>
              </a:spcAft>
              <a:buSzPts val="1800"/>
              <a:buChar char="●"/>
            </a:pPr>
            <a:r>
              <a:rPr lang="en"/>
              <a:t>Web-based email applications selectively strip CSS</a:t>
            </a:r>
            <a:endParaRPr/>
          </a:p>
          <a:p>
            <a:pPr indent="-330200" lvl="1" marL="914400" rtl="0" algn="l">
              <a:spcBef>
                <a:spcPts val="0"/>
              </a:spcBef>
              <a:spcAft>
                <a:spcPts val="0"/>
              </a:spcAft>
              <a:buSzPts val="1600"/>
              <a:buChar char="○"/>
            </a:pPr>
            <a:r>
              <a:rPr lang="en"/>
              <a:t>Gmail</a:t>
            </a:r>
            <a:endParaRPr/>
          </a:p>
          <a:p>
            <a:pPr indent="-330200" lvl="1" marL="914400" rtl="0" algn="l">
              <a:spcBef>
                <a:spcPts val="0"/>
              </a:spcBef>
              <a:spcAft>
                <a:spcPts val="0"/>
              </a:spcAft>
              <a:buSzPts val="1600"/>
              <a:buChar char="○"/>
            </a:pPr>
            <a:r>
              <a:rPr lang="en"/>
              <a:t>Yahoo</a:t>
            </a:r>
            <a:endParaRPr/>
          </a:p>
          <a:p>
            <a:pPr indent="-330200" lvl="1" marL="914400" rtl="0" algn="l">
              <a:spcBef>
                <a:spcPts val="0"/>
              </a:spcBef>
              <a:spcAft>
                <a:spcPts val="0"/>
              </a:spcAft>
              <a:buSzPts val="1600"/>
              <a:buChar char="○"/>
            </a:pPr>
            <a:r>
              <a:rPr lang="en"/>
              <a:t>Outlook for the Web</a:t>
            </a:r>
            <a:endParaRPr/>
          </a:p>
          <a:p>
            <a:pPr indent="-330200" lvl="1" marL="914400" rtl="0" algn="l">
              <a:spcBef>
                <a:spcPts val="0"/>
              </a:spcBef>
              <a:spcAft>
                <a:spcPts val="0"/>
              </a:spcAft>
              <a:buSzPts val="1600"/>
              <a:buChar char="○"/>
            </a:pPr>
            <a:r>
              <a:rPr lang="en"/>
              <a:t>Squirrel Mail</a:t>
            </a:r>
            <a:endParaRPr/>
          </a:p>
          <a:p>
            <a:pPr indent="-330200" lvl="1" marL="914400" rtl="0" algn="l">
              <a:spcBef>
                <a:spcPts val="0"/>
              </a:spcBef>
              <a:spcAft>
                <a:spcPts val="0"/>
              </a:spcAft>
              <a:buSzPts val="1600"/>
              <a:buChar char="○"/>
            </a:pPr>
            <a:r>
              <a:rPr lang="en"/>
              <a:t>ProtonMail</a:t>
            </a:r>
            <a:endParaRPr/>
          </a:p>
          <a:p>
            <a:pPr indent="-330200" lvl="1" marL="914400" rtl="0" algn="l">
              <a:spcBef>
                <a:spcPts val="0"/>
              </a:spcBef>
              <a:spcAft>
                <a:spcPts val="0"/>
              </a:spcAft>
              <a:buSzPts val="1600"/>
              <a:buChar char="○"/>
            </a:pPr>
            <a:r>
              <a:rPr lang="en"/>
              <a:t>Yandex.Mail</a:t>
            </a:r>
            <a:endParaRPr/>
          </a:p>
          <a:p>
            <a:pPr indent="-330200" lvl="1" marL="914400" rtl="0" algn="l">
              <a:spcBef>
                <a:spcPts val="0"/>
              </a:spcBef>
              <a:spcAft>
                <a:spcPts val="0"/>
              </a:spcAft>
              <a:buSzPts val="1600"/>
              <a:buChar char="○"/>
            </a:pPr>
            <a:r>
              <a:rPr lang="en"/>
              <a:t>AOL</a:t>
            </a:r>
            <a:endParaRPr/>
          </a:p>
          <a:p>
            <a:pPr indent="-330200" lvl="1" marL="914400" rtl="0" algn="l">
              <a:spcBef>
                <a:spcPts val="0"/>
              </a:spcBef>
              <a:spcAft>
                <a:spcPts val="0"/>
              </a:spcAft>
              <a:buSzPts val="1600"/>
              <a:buChar char="○"/>
            </a:pPr>
            <a:r>
              <a:rPr lang="en"/>
              <a:t>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9"/>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&amp; Styling Emails</a:t>
            </a:r>
            <a:endParaRPr/>
          </a:p>
        </p:txBody>
      </p:sp>
      <p:sp>
        <p:nvSpPr>
          <p:cNvPr id="451" name="Google Shape;451;p49"/>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57" name="Google Shape;457;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Return of Attributes</a:t>
            </a:r>
            <a:endParaRPr/>
          </a:p>
        </p:txBody>
      </p:sp>
      <p:graphicFrame>
        <p:nvGraphicFramePr>
          <p:cNvPr id="458" name="Google Shape;458;p50"/>
          <p:cNvGraphicFramePr/>
          <p:nvPr/>
        </p:nvGraphicFramePr>
        <p:xfrm>
          <a:off x="600913" y="1051650"/>
          <a:ext cx="3000000" cy="3000000"/>
        </p:xfrm>
        <a:graphic>
          <a:graphicData uri="http://schemas.openxmlformats.org/drawingml/2006/table">
            <a:tbl>
              <a:tblPr>
                <a:noFill/>
                <a:tableStyleId>{4C37314C-B0AA-41FF-8C87-9C8AB31DDDFF}</a:tableStyleId>
              </a:tblPr>
              <a:tblGrid>
                <a:gridCol w="2816950"/>
                <a:gridCol w="4335675"/>
              </a:tblGrid>
              <a:tr h="381000">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Element</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Description</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border</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Defines the width of the border (INT only)</a:t>
                      </a:r>
                      <a:endParaRPr>
                        <a:latin typeface="Proxima Nova"/>
                        <a:ea typeface="Proxima Nova"/>
                        <a:cs typeface="Proxima Nova"/>
                        <a:sym typeface="Proxima Nova"/>
                      </a:endParaRPr>
                    </a:p>
                  </a:txBody>
                  <a:tcPr marT="91425" marB="91425" marR="91425" marL="91425">
                    <a:solidFill>
                      <a:srgbClr val="FFFFFF">
                        <a:alpha val="50770"/>
                      </a:srgbClr>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align</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Describes alignment (left, center, right)</a:t>
                      </a:r>
                      <a:endParaRPr>
                        <a:latin typeface="Proxima Nova"/>
                        <a:ea typeface="Proxima Nova"/>
                        <a:cs typeface="Proxima Nova"/>
                        <a:sym typeface="Proxima Nova"/>
                      </a:endParaRPr>
                    </a:p>
                  </a:txBody>
                  <a:tcPr marT="91425" marB="91425" marR="91425" marL="91425">
                    <a:solidFill>
                      <a:srgbClr val="FFFFFF">
                        <a:alpha val="50770"/>
                      </a:srgbClr>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bgcolor</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Background color of cell/tag</a:t>
                      </a:r>
                      <a:endParaRPr>
                        <a:latin typeface="Proxima Nova"/>
                        <a:ea typeface="Proxima Nova"/>
                        <a:cs typeface="Proxima Nova"/>
                        <a:sym typeface="Proxima Nova"/>
                      </a:endParaRPr>
                    </a:p>
                  </a:txBody>
                  <a:tcPr marT="91425" marB="91425" marR="91425" marL="91425">
                    <a:solidFill>
                      <a:srgbClr val="FFFFFF">
                        <a:alpha val="50770"/>
                      </a:srgbClr>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cellpadding</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Similar to padding but for table cells</a:t>
                      </a:r>
                      <a:endParaRPr>
                        <a:latin typeface="Proxima Nova"/>
                        <a:ea typeface="Proxima Nova"/>
                        <a:cs typeface="Proxima Nova"/>
                        <a:sym typeface="Proxima Nova"/>
                      </a:endParaRPr>
                    </a:p>
                  </a:txBody>
                  <a:tcPr marT="91425" marB="91425" marR="91425" marL="91425">
                    <a:solidFill>
                      <a:srgbClr val="FFFFFF">
                        <a:alpha val="50770"/>
                      </a:srgbClr>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width</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The width of the tag</a:t>
                      </a:r>
                      <a:endParaRPr>
                        <a:latin typeface="Proxima Nova"/>
                        <a:ea typeface="Proxima Nova"/>
                        <a:cs typeface="Proxima Nova"/>
                        <a:sym typeface="Proxima Nova"/>
                      </a:endParaRPr>
                    </a:p>
                  </a:txBody>
                  <a:tcPr marT="91425" marB="91425" marR="91425" marL="91425">
                    <a:solidFill>
                      <a:srgbClr val="FFFFFF">
                        <a:alpha val="50770"/>
                      </a:srgb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1"/>
          <p:cNvSpPr/>
          <p:nvPr/>
        </p:nvSpPr>
        <p:spPr>
          <a:xfrm>
            <a:off x="579500" y="899550"/>
            <a:ext cx="8005200" cy="3190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65" name="Google Shape;465;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Fonts</a:t>
            </a:r>
            <a:endParaRPr/>
          </a:p>
        </p:txBody>
      </p:sp>
      <p:sp>
        <p:nvSpPr>
          <p:cNvPr id="466" name="Google Shape;466;p51"/>
          <p:cNvSpPr txBox="1"/>
          <p:nvPr/>
        </p:nvSpPr>
        <p:spPr>
          <a:xfrm>
            <a:off x="1068950" y="1230600"/>
            <a:ext cx="7026300" cy="2528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450">
                <a:solidFill>
                  <a:srgbClr val="D4D4D4"/>
                </a:solidFill>
                <a:latin typeface="Courier New"/>
                <a:ea typeface="Courier New"/>
                <a:cs typeface="Courier New"/>
                <a:sym typeface="Courier New"/>
              </a:rPr>
              <a:t> </a:t>
            </a:r>
            <a:r>
              <a:rPr lang="en" sz="1450">
                <a:solidFill>
                  <a:srgbClr val="C586C0"/>
                </a:solidFill>
                <a:latin typeface="Courier New"/>
                <a:ea typeface="Courier New"/>
                <a:cs typeface="Courier New"/>
                <a:sym typeface="Courier New"/>
              </a:rPr>
              <a:t>@font-face</a:t>
            </a:r>
            <a:r>
              <a:rPr lang="en" sz="1450">
                <a:solidFill>
                  <a:srgbClr val="D4D4D4"/>
                </a:solidFill>
                <a:latin typeface="Courier New"/>
                <a:ea typeface="Courier New"/>
                <a:cs typeface="Courier New"/>
                <a:sym typeface="Courier New"/>
              </a:rPr>
              <a:t> {</a:t>
            </a:r>
            <a:endParaRPr sz="14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D4D4D4"/>
                </a:solidFill>
                <a:latin typeface="Courier New"/>
                <a:ea typeface="Courier New"/>
                <a:cs typeface="Courier New"/>
                <a:sym typeface="Courier New"/>
              </a:rPr>
              <a:t>      </a:t>
            </a:r>
            <a:r>
              <a:rPr lang="en" sz="1450">
                <a:solidFill>
                  <a:srgbClr val="9CDCFE"/>
                </a:solidFill>
                <a:latin typeface="Courier New"/>
                <a:ea typeface="Courier New"/>
                <a:cs typeface="Courier New"/>
                <a:sym typeface="Courier New"/>
              </a:rPr>
              <a:t>font-family</a:t>
            </a:r>
            <a:r>
              <a:rPr lang="en" sz="1450">
                <a:solidFill>
                  <a:srgbClr val="D4D4D4"/>
                </a:solidFill>
                <a:latin typeface="Courier New"/>
                <a:ea typeface="Courier New"/>
                <a:cs typeface="Courier New"/>
                <a:sym typeface="Courier New"/>
              </a:rPr>
              <a:t>: </a:t>
            </a:r>
            <a:r>
              <a:rPr lang="en" sz="1450">
                <a:solidFill>
                  <a:srgbClr val="CE9178"/>
                </a:solidFill>
                <a:latin typeface="Courier New"/>
                <a:ea typeface="Courier New"/>
                <a:cs typeface="Courier New"/>
                <a:sym typeface="Courier New"/>
              </a:rPr>
              <a:t>'Merriweather'</a:t>
            </a:r>
            <a:r>
              <a:rPr lang="en" sz="1450">
                <a:solidFill>
                  <a:srgbClr val="D4D4D4"/>
                </a:solidFill>
                <a:latin typeface="Courier New"/>
                <a:ea typeface="Courier New"/>
                <a:cs typeface="Courier New"/>
                <a:sym typeface="Courier New"/>
              </a:rPr>
              <a:t>;</a:t>
            </a:r>
            <a:endParaRPr sz="14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D4D4D4"/>
                </a:solidFill>
                <a:latin typeface="Courier New"/>
                <a:ea typeface="Courier New"/>
                <a:cs typeface="Courier New"/>
                <a:sym typeface="Courier New"/>
              </a:rPr>
              <a:t>      </a:t>
            </a:r>
            <a:r>
              <a:rPr lang="en" sz="1450">
                <a:solidFill>
                  <a:srgbClr val="9CDCFE"/>
                </a:solidFill>
                <a:latin typeface="Courier New"/>
                <a:ea typeface="Courier New"/>
                <a:cs typeface="Courier New"/>
                <a:sym typeface="Courier New"/>
              </a:rPr>
              <a:t>font-style</a:t>
            </a:r>
            <a:r>
              <a:rPr lang="en" sz="1450">
                <a:solidFill>
                  <a:srgbClr val="D4D4D4"/>
                </a:solidFill>
                <a:latin typeface="Courier New"/>
                <a:ea typeface="Courier New"/>
                <a:cs typeface="Courier New"/>
                <a:sym typeface="Courier New"/>
              </a:rPr>
              <a:t>: </a:t>
            </a:r>
            <a:r>
              <a:rPr lang="en" sz="1450">
                <a:solidFill>
                  <a:srgbClr val="CE9178"/>
                </a:solidFill>
                <a:latin typeface="Courier New"/>
                <a:ea typeface="Courier New"/>
                <a:cs typeface="Courier New"/>
                <a:sym typeface="Courier New"/>
              </a:rPr>
              <a:t>normal</a:t>
            </a:r>
            <a:r>
              <a:rPr lang="en" sz="1450">
                <a:solidFill>
                  <a:srgbClr val="D4D4D4"/>
                </a:solidFill>
                <a:latin typeface="Courier New"/>
                <a:ea typeface="Courier New"/>
                <a:cs typeface="Courier New"/>
                <a:sym typeface="Courier New"/>
              </a:rPr>
              <a:t>;</a:t>
            </a:r>
            <a:endParaRPr sz="14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D4D4D4"/>
                </a:solidFill>
                <a:latin typeface="Courier New"/>
                <a:ea typeface="Courier New"/>
                <a:cs typeface="Courier New"/>
                <a:sym typeface="Courier New"/>
              </a:rPr>
              <a:t>      </a:t>
            </a:r>
            <a:r>
              <a:rPr lang="en" sz="1450">
                <a:solidFill>
                  <a:srgbClr val="9CDCFE"/>
                </a:solidFill>
                <a:latin typeface="Courier New"/>
                <a:ea typeface="Courier New"/>
                <a:cs typeface="Courier New"/>
                <a:sym typeface="Courier New"/>
              </a:rPr>
              <a:t>font-weight</a:t>
            </a:r>
            <a:r>
              <a:rPr lang="en" sz="1450">
                <a:solidFill>
                  <a:srgbClr val="D4D4D4"/>
                </a:solidFill>
                <a:latin typeface="Courier New"/>
                <a:ea typeface="Courier New"/>
                <a:cs typeface="Courier New"/>
                <a:sym typeface="Courier New"/>
              </a:rPr>
              <a:t>: </a:t>
            </a:r>
            <a:r>
              <a:rPr lang="en" sz="1450">
                <a:solidFill>
                  <a:srgbClr val="B5CEA8"/>
                </a:solidFill>
                <a:latin typeface="Courier New"/>
                <a:ea typeface="Courier New"/>
                <a:cs typeface="Courier New"/>
                <a:sym typeface="Courier New"/>
              </a:rPr>
              <a:t>400</a:t>
            </a:r>
            <a:r>
              <a:rPr lang="en" sz="1450">
                <a:solidFill>
                  <a:srgbClr val="D4D4D4"/>
                </a:solidFill>
                <a:latin typeface="Courier New"/>
                <a:ea typeface="Courier New"/>
                <a:cs typeface="Courier New"/>
                <a:sym typeface="Courier New"/>
              </a:rPr>
              <a:t>;</a:t>
            </a:r>
            <a:endParaRPr sz="14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D4D4D4"/>
                </a:solidFill>
                <a:latin typeface="Courier New"/>
                <a:ea typeface="Courier New"/>
                <a:cs typeface="Courier New"/>
                <a:sym typeface="Courier New"/>
              </a:rPr>
              <a:t>      </a:t>
            </a:r>
            <a:r>
              <a:rPr lang="en" sz="1450">
                <a:solidFill>
                  <a:srgbClr val="9CDCFE"/>
                </a:solidFill>
                <a:latin typeface="Courier New"/>
                <a:ea typeface="Courier New"/>
                <a:cs typeface="Courier New"/>
                <a:sym typeface="Courier New"/>
              </a:rPr>
              <a:t>src</a:t>
            </a:r>
            <a:r>
              <a:rPr lang="en" sz="1450">
                <a:solidFill>
                  <a:srgbClr val="D4D4D4"/>
                </a:solidFill>
                <a:latin typeface="Courier New"/>
                <a:ea typeface="Courier New"/>
                <a:cs typeface="Courier New"/>
                <a:sym typeface="Courier New"/>
              </a:rPr>
              <a:t>: </a:t>
            </a:r>
            <a:r>
              <a:rPr lang="en" sz="1450">
                <a:solidFill>
                  <a:srgbClr val="DCDCAA"/>
                </a:solidFill>
                <a:latin typeface="Courier New"/>
                <a:ea typeface="Courier New"/>
                <a:cs typeface="Courier New"/>
                <a:sym typeface="Courier New"/>
              </a:rPr>
              <a:t>local</a:t>
            </a:r>
            <a:r>
              <a:rPr lang="en" sz="1450">
                <a:solidFill>
                  <a:srgbClr val="D4D4D4"/>
                </a:solidFill>
                <a:latin typeface="Courier New"/>
                <a:ea typeface="Courier New"/>
                <a:cs typeface="Courier New"/>
                <a:sym typeface="Courier New"/>
              </a:rPr>
              <a:t>(</a:t>
            </a:r>
            <a:r>
              <a:rPr lang="en" sz="1450">
                <a:solidFill>
                  <a:srgbClr val="CE9178"/>
                </a:solidFill>
                <a:latin typeface="Courier New"/>
                <a:ea typeface="Courier New"/>
                <a:cs typeface="Courier New"/>
                <a:sym typeface="Courier New"/>
              </a:rPr>
              <a:t>'Merriweather'</a:t>
            </a:r>
            <a:r>
              <a:rPr lang="en" sz="1450">
                <a:solidFill>
                  <a:srgbClr val="D4D4D4"/>
                </a:solidFill>
                <a:latin typeface="Courier New"/>
                <a:ea typeface="Courier New"/>
                <a:cs typeface="Courier New"/>
                <a:sym typeface="Courier New"/>
              </a:rPr>
              <a:t>), </a:t>
            </a:r>
            <a:r>
              <a:rPr lang="en" sz="1450">
                <a:solidFill>
                  <a:srgbClr val="DCDCAA"/>
                </a:solidFill>
                <a:latin typeface="Courier New"/>
                <a:ea typeface="Courier New"/>
                <a:cs typeface="Courier New"/>
                <a:sym typeface="Courier New"/>
              </a:rPr>
              <a:t>local</a:t>
            </a:r>
            <a:r>
              <a:rPr lang="en" sz="1450">
                <a:solidFill>
                  <a:srgbClr val="D4D4D4"/>
                </a:solidFill>
                <a:latin typeface="Courier New"/>
                <a:ea typeface="Courier New"/>
                <a:cs typeface="Courier New"/>
                <a:sym typeface="Courier New"/>
              </a:rPr>
              <a:t>(</a:t>
            </a:r>
            <a:r>
              <a:rPr lang="en" sz="1450">
                <a:solidFill>
                  <a:srgbClr val="CE9178"/>
                </a:solidFill>
                <a:latin typeface="Courier New"/>
                <a:ea typeface="Courier New"/>
                <a:cs typeface="Courier New"/>
                <a:sym typeface="Courier New"/>
              </a:rPr>
              <a:t>'Merriweather'</a:t>
            </a:r>
            <a:r>
              <a:rPr lang="en" sz="1450">
                <a:solidFill>
                  <a:srgbClr val="D4D4D4"/>
                </a:solidFill>
                <a:latin typeface="Courier New"/>
                <a:ea typeface="Courier New"/>
                <a:cs typeface="Courier New"/>
                <a:sym typeface="Courier New"/>
              </a:rPr>
              <a:t>), </a:t>
            </a:r>
            <a:r>
              <a:rPr lang="en" sz="1450">
                <a:solidFill>
                  <a:srgbClr val="DCDCAA"/>
                </a:solidFill>
                <a:latin typeface="Courier New"/>
                <a:ea typeface="Courier New"/>
                <a:cs typeface="Courier New"/>
                <a:sym typeface="Courier New"/>
              </a:rPr>
              <a:t>url</a:t>
            </a:r>
            <a:r>
              <a:rPr lang="en" sz="1450">
                <a:solidFill>
                  <a:srgbClr val="D4D4D4"/>
                </a:solidFill>
                <a:latin typeface="Courier New"/>
                <a:ea typeface="Courier New"/>
                <a:cs typeface="Courier New"/>
                <a:sym typeface="Courier New"/>
              </a:rPr>
              <a:t>(</a:t>
            </a:r>
            <a:r>
              <a:rPr lang="en" sz="1450">
                <a:solidFill>
                  <a:srgbClr val="9CDCFE"/>
                </a:solidFill>
                <a:latin typeface="Courier New"/>
                <a:ea typeface="Courier New"/>
                <a:cs typeface="Courier New"/>
                <a:sym typeface="Courier New"/>
              </a:rPr>
              <a:t>http://fonts.gstatic.com/s/merriweather/v8/ZvcMqxEwPfh2qDWBPxn6nmB7wJ9CoPCp9n30ZBThZ1I.woff</a:t>
            </a:r>
            <a:r>
              <a:rPr lang="en" sz="1450">
                <a:solidFill>
                  <a:srgbClr val="D4D4D4"/>
                </a:solidFill>
                <a:latin typeface="Courier New"/>
                <a:ea typeface="Courier New"/>
                <a:cs typeface="Courier New"/>
                <a:sym typeface="Courier New"/>
              </a:rPr>
              <a:t>) </a:t>
            </a:r>
            <a:r>
              <a:rPr lang="en" sz="1450">
                <a:solidFill>
                  <a:srgbClr val="DCDCAA"/>
                </a:solidFill>
                <a:latin typeface="Courier New"/>
                <a:ea typeface="Courier New"/>
                <a:cs typeface="Courier New"/>
                <a:sym typeface="Courier New"/>
              </a:rPr>
              <a:t>format</a:t>
            </a:r>
            <a:r>
              <a:rPr lang="en" sz="1450">
                <a:solidFill>
                  <a:srgbClr val="D4D4D4"/>
                </a:solidFill>
                <a:latin typeface="Courier New"/>
                <a:ea typeface="Courier New"/>
                <a:cs typeface="Courier New"/>
                <a:sym typeface="Courier New"/>
              </a:rPr>
              <a:t>(</a:t>
            </a:r>
            <a:r>
              <a:rPr lang="en" sz="1450">
                <a:solidFill>
                  <a:srgbClr val="CE9178"/>
                </a:solidFill>
                <a:latin typeface="Courier New"/>
                <a:ea typeface="Courier New"/>
                <a:cs typeface="Courier New"/>
                <a:sym typeface="Courier New"/>
              </a:rPr>
              <a:t>'woff'</a:t>
            </a:r>
            <a:r>
              <a:rPr lang="en" sz="1450">
                <a:solidFill>
                  <a:srgbClr val="D4D4D4"/>
                </a:solidFill>
                <a:latin typeface="Courier New"/>
                <a:ea typeface="Courier New"/>
                <a:cs typeface="Courier New"/>
                <a:sym typeface="Courier New"/>
              </a:rPr>
              <a:t>);</a:t>
            </a:r>
            <a:endParaRPr sz="14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D4D4D4"/>
                </a:solidFill>
                <a:latin typeface="Courier New"/>
                <a:ea typeface="Courier New"/>
                <a:cs typeface="Courier New"/>
                <a:sym typeface="Courier New"/>
              </a:rPr>
              <a:t>    }</a:t>
            </a:r>
            <a:endParaRPr sz="1450">
              <a:solidFill>
                <a:srgbClr val="D4D4D4"/>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2"/>
          <p:cNvSpPr/>
          <p:nvPr/>
        </p:nvSpPr>
        <p:spPr>
          <a:xfrm>
            <a:off x="753200" y="2250450"/>
            <a:ext cx="74952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https://drive.google.com/drive/folders/176GHDxZD7w10cXsNhHtP3Q8bdYh-l3Zt?usp=sharing</a:t>
            </a:r>
            <a:endParaRPr sz="1800">
              <a:latin typeface="Proxima Nova"/>
              <a:ea typeface="Proxima Nova"/>
              <a:cs typeface="Proxima Nova"/>
              <a:sym typeface="Proxima Nova"/>
            </a:endParaRPr>
          </a:p>
        </p:txBody>
      </p:sp>
      <p:sp>
        <p:nvSpPr>
          <p:cNvPr id="472" name="Google Shape;472;p5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 Template</a:t>
            </a:r>
            <a:endParaRPr/>
          </a:p>
        </p:txBody>
      </p:sp>
      <p:sp>
        <p:nvSpPr>
          <p:cNvPr id="473" name="Google Shape;473;p52"/>
          <p:cNvSpPr txBox="1"/>
          <p:nvPr>
            <p:ph idx="1" type="body"/>
          </p:nvPr>
        </p:nvSpPr>
        <p:spPr>
          <a:xfrm>
            <a:off x="457200" y="1143000"/>
            <a:ext cx="8229600" cy="92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team has started building a generic email template.  Grab the instructions in the Readme and see if you can finish the construction!</a:t>
            </a:r>
            <a:endParaRPr/>
          </a:p>
        </p:txBody>
      </p:sp>
      <p:sp>
        <p:nvSpPr>
          <p:cNvPr id="474" name="Google Shape;474;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75" name="Google Shape;475;p52"/>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3"/>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Emails</a:t>
            </a:r>
            <a:endParaRPr/>
          </a:p>
        </p:txBody>
      </p:sp>
      <p:sp>
        <p:nvSpPr>
          <p:cNvPr id="481" name="Google Shape;481;p53"/>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a:t>
            </a:r>
            <a:r>
              <a:rPr lang="en"/>
              <a:t>Class Materials and Preparation</a:t>
            </a:r>
            <a:endParaRPr/>
          </a:p>
          <a:p>
            <a:pPr indent="0" lvl="0" marL="0" rtl="0" algn="l">
              <a:spcBef>
                <a:spcPts val="0"/>
              </a:spcBef>
              <a:spcAft>
                <a:spcPts val="0"/>
              </a:spcAft>
              <a:buNone/>
            </a:pPr>
            <a:r>
              <a:t/>
            </a:r>
            <a:endParaRPr/>
          </a:p>
        </p:txBody>
      </p:sp>
      <p:sp>
        <p:nvSpPr>
          <p:cNvPr id="304" name="Google Shape;304;p36"/>
          <p:cNvSpPr txBox="1"/>
          <p:nvPr>
            <p:ph idx="4294967295" type="body"/>
          </p:nvPr>
        </p:nvSpPr>
        <p:spPr>
          <a:xfrm>
            <a:off x="979500" y="1078375"/>
            <a:ext cx="7099500" cy="36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05" name="Google Shape;305;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Send It Yourself</a:t>
            </a:r>
            <a:endParaRPr/>
          </a:p>
        </p:txBody>
      </p:sp>
      <p:sp>
        <p:nvSpPr>
          <p:cNvPr id="487" name="Google Shape;487;p54"/>
          <p:cNvSpPr txBox="1"/>
          <p:nvPr>
            <p:ph idx="4294967295" type="body"/>
          </p:nvPr>
        </p:nvSpPr>
        <p:spPr>
          <a:xfrm>
            <a:off x="457200" y="1010950"/>
            <a:ext cx="8229600" cy="114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22222"/>
                </a:solidFill>
                <a:highlight>
                  <a:srgbClr val="FFFFFF"/>
                </a:highlight>
              </a:rPr>
              <a:t>Use a bulk email provider.</a:t>
            </a:r>
            <a:endParaRPr/>
          </a:p>
        </p:txBody>
      </p:sp>
      <p:sp>
        <p:nvSpPr>
          <p:cNvPr id="488" name="Google Shape;488;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89" name="Google Shape;489;p5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490" name="Google Shape;490;p54"/>
          <p:cNvPicPr preferRelativeResize="0"/>
          <p:nvPr/>
        </p:nvPicPr>
        <p:blipFill>
          <a:blip r:embed="rId3">
            <a:alphaModFix/>
          </a:blip>
          <a:stretch>
            <a:fillRect/>
          </a:stretch>
        </p:blipFill>
        <p:spPr>
          <a:xfrm>
            <a:off x="4542150" y="386725"/>
            <a:ext cx="4191000" cy="4191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Class… Student’s Choice</a:t>
            </a:r>
            <a:endParaRPr/>
          </a:p>
        </p:txBody>
      </p:sp>
      <p:sp>
        <p:nvSpPr>
          <p:cNvPr id="496" name="Google Shape;496;p5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Students Choice</a:t>
            </a:r>
            <a:endParaRPr/>
          </a:p>
        </p:txBody>
      </p:sp>
      <p:sp>
        <p:nvSpPr>
          <p:cNvPr id="502" name="Google Shape;502;p56"/>
          <p:cNvSpPr txBox="1"/>
          <p:nvPr>
            <p:ph idx="4294967295" type="body"/>
          </p:nvPr>
        </p:nvSpPr>
        <p:spPr>
          <a:xfrm>
            <a:off x="4415800" y="226525"/>
            <a:ext cx="3937800" cy="434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22222"/>
              </a:buClr>
              <a:buSzPts val="1800"/>
              <a:buChar char="●"/>
            </a:pPr>
            <a:r>
              <a:rPr lang="en">
                <a:solidFill>
                  <a:srgbClr val="222222"/>
                </a:solidFill>
                <a:highlight>
                  <a:srgbClr val="FFFFFF"/>
                </a:highlight>
              </a:rPr>
              <a:t>More Ajax &amp; API</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n">
                <a:solidFill>
                  <a:srgbClr val="222222"/>
                </a:solidFill>
                <a:highlight>
                  <a:srgbClr val="FFFFFF"/>
                </a:highlight>
              </a:rPr>
              <a:t>Google Analytics</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n">
                <a:solidFill>
                  <a:srgbClr val="222222"/>
                </a:solidFill>
                <a:highlight>
                  <a:srgbClr val="FFFFFF"/>
                </a:highlight>
              </a:rPr>
              <a:t>Google Tag Manager</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n">
                <a:solidFill>
                  <a:srgbClr val="222222"/>
                </a:solidFill>
                <a:highlight>
                  <a:srgbClr val="FFFFFF"/>
                </a:highlight>
              </a:rPr>
              <a:t>Jekyll &amp; Github</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n">
                <a:solidFill>
                  <a:srgbClr val="222222"/>
                </a:solidFill>
                <a:highlight>
                  <a:srgbClr val="FFFFFF"/>
                </a:highlight>
              </a:rPr>
              <a:t>jQuery</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n">
                <a:solidFill>
                  <a:srgbClr val="222222"/>
                </a:solidFill>
                <a:highlight>
                  <a:srgbClr val="FFFFFF"/>
                </a:highlight>
              </a:rPr>
              <a:t>SASS</a:t>
            </a:r>
            <a:endParaRPr>
              <a:solidFill>
                <a:srgbClr val="222222"/>
              </a:solidFill>
              <a:highlight>
                <a:srgbClr val="FFFFFF"/>
              </a:highlight>
            </a:endParaRPr>
          </a:p>
          <a:p>
            <a:pPr indent="-342900" lvl="0" marL="457200" rtl="0" algn="l">
              <a:spcBef>
                <a:spcPts val="0"/>
              </a:spcBef>
              <a:spcAft>
                <a:spcPts val="0"/>
              </a:spcAft>
              <a:buClr>
                <a:schemeClr val="accent5"/>
              </a:buClr>
              <a:buSzPts val="1800"/>
              <a:buChar char="●"/>
            </a:pPr>
            <a:r>
              <a:rPr lang="en">
                <a:solidFill>
                  <a:schemeClr val="accent5"/>
                </a:solidFill>
                <a:highlight>
                  <a:schemeClr val="lt1"/>
                </a:highlight>
              </a:rPr>
              <a:t>WordPress Themes</a:t>
            </a:r>
            <a:endParaRPr>
              <a:solidFill>
                <a:schemeClr val="accent5"/>
              </a:solidFill>
              <a:highlight>
                <a:schemeClr val="lt1"/>
              </a:highlight>
            </a:endParaRPr>
          </a:p>
          <a:p>
            <a:pPr indent="-342900" lvl="0" marL="457200" rtl="0" algn="l">
              <a:spcBef>
                <a:spcPts val="0"/>
              </a:spcBef>
              <a:spcAft>
                <a:spcPts val="0"/>
              </a:spcAft>
              <a:buClr>
                <a:schemeClr val="accent5"/>
              </a:buClr>
              <a:buSzPts val="1800"/>
              <a:buChar char="●"/>
            </a:pPr>
            <a:r>
              <a:rPr lang="en">
                <a:solidFill>
                  <a:schemeClr val="accent5"/>
                </a:solidFill>
                <a:highlight>
                  <a:schemeClr val="lt1"/>
                </a:highlight>
              </a:rPr>
              <a:t>React Intro (limited)</a:t>
            </a:r>
            <a:endParaRPr>
              <a:solidFill>
                <a:schemeClr val="accent5"/>
              </a:solidFill>
              <a:highlight>
                <a:schemeClr val="lt1"/>
              </a:highlight>
            </a:endParaRPr>
          </a:p>
          <a:p>
            <a:pPr indent="-342900" lvl="0" marL="457200" rtl="0" algn="l">
              <a:spcBef>
                <a:spcPts val="0"/>
              </a:spcBef>
              <a:spcAft>
                <a:spcPts val="0"/>
              </a:spcAft>
              <a:buClr>
                <a:schemeClr val="accent5"/>
              </a:buClr>
              <a:buSzPts val="1800"/>
              <a:buChar char="●"/>
            </a:pPr>
            <a:r>
              <a:rPr lang="en">
                <a:solidFill>
                  <a:schemeClr val="accent5"/>
                </a:solidFill>
                <a:highlight>
                  <a:schemeClr val="lt1"/>
                </a:highlight>
              </a:rPr>
              <a:t>MySQL</a:t>
            </a:r>
            <a:endParaRPr>
              <a:solidFill>
                <a:schemeClr val="accent5"/>
              </a:solidFill>
              <a:highlight>
                <a:schemeClr val="lt1"/>
              </a:highlight>
            </a:endParaRPr>
          </a:p>
          <a:p>
            <a:pPr indent="-342900" lvl="0" marL="457200" rtl="0" algn="l">
              <a:spcBef>
                <a:spcPts val="0"/>
              </a:spcBef>
              <a:spcAft>
                <a:spcPts val="0"/>
              </a:spcAft>
              <a:buClr>
                <a:schemeClr val="accent5"/>
              </a:buClr>
              <a:buSzPts val="1800"/>
              <a:buChar char="●"/>
            </a:pPr>
            <a:r>
              <a:rPr lang="en">
                <a:solidFill>
                  <a:schemeClr val="accent5"/>
                </a:solidFill>
                <a:highlight>
                  <a:schemeClr val="lt1"/>
                </a:highlight>
              </a:rPr>
              <a:t>Build a To-Do App</a:t>
            </a:r>
            <a:endParaRPr>
              <a:solidFill>
                <a:schemeClr val="accent5"/>
              </a:solidFill>
              <a:highlight>
                <a:schemeClr val="lt1"/>
              </a:highlight>
            </a:endParaRPr>
          </a:p>
          <a:p>
            <a:pPr indent="-342900" lvl="0" marL="457200" rtl="0" algn="l">
              <a:spcBef>
                <a:spcPts val="0"/>
              </a:spcBef>
              <a:spcAft>
                <a:spcPts val="0"/>
              </a:spcAft>
              <a:buClr>
                <a:schemeClr val="accent5"/>
              </a:buClr>
              <a:buSzPts val="1800"/>
              <a:buChar char="●"/>
            </a:pPr>
            <a:r>
              <a:rPr lang="en">
                <a:solidFill>
                  <a:schemeClr val="accent5"/>
                </a:solidFill>
                <a:highlight>
                  <a:schemeClr val="lt1"/>
                </a:highlight>
              </a:rPr>
              <a:t>Layout Exercises</a:t>
            </a:r>
            <a:endParaRPr>
              <a:solidFill>
                <a:schemeClr val="accent5"/>
              </a:solidFill>
              <a:highlight>
                <a:schemeClr val="lt1"/>
              </a:highlight>
            </a:endParaRPr>
          </a:p>
          <a:p>
            <a:pPr indent="-342900" lvl="0" marL="457200" rtl="0" algn="l">
              <a:spcBef>
                <a:spcPts val="0"/>
              </a:spcBef>
              <a:spcAft>
                <a:spcPts val="0"/>
              </a:spcAft>
              <a:buClr>
                <a:schemeClr val="accent5"/>
              </a:buClr>
              <a:buSzPts val="1800"/>
              <a:buChar char="●"/>
            </a:pPr>
            <a:r>
              <a:rPr lang="en">
                <a:solidFill>
                  <a:schemeClr val="accent5"/>
                </a:solidFill>
                <a:highlight>
                  <a:schemeClr val="lt1"/>
                </a:highlight>
              </a:rPr>
              <a:t>Node</a:t>
            </a:r>
            <a:endParaRPr>
              <a:solidFill>
                <a:schemeClr val="accent5"/>
              </a:solidFill>
              <a:highlight>
                <a:schemeClr val="lt1"/>
              </a:highlight>
            </a:endParaRPr>
          </a:p>
          <a:p>
            <a:pPr indent="-342900" lvl="0" marL="457200" rtl="0" algn="l">
              <a:spcBef>
                <a:spcPts val="0"/>
              </a:spcBef>
              <a:spcAft>
                <a:spcPts val="0"/>
              </a:spcAft>
              <a:buClr>
                <a:schemeClr val="accent5"/>
              </a:buClr>
              <a:buSzPts val="1800"/>
              <a:buChar char="●"/>
            </a:pPr>
            <a:r>
              <a:rPr lang="en">
                <a:solidFill>
                  <a:schemeClr val="accent5"/>
                </a:solidFill>
                <a:highlight>
                  <a:schemeClr val="lt1"/>
                </a:highlight>
              </a:rPr>
              <a:t>More complicated JS</a:t>
            </a:r>
            <a:endParaRPr>
              <a:solidFill>
                <a:srgbClr val="222222"/>
              </a:solidFill>
              <a:highlight>
                <a:srgbClr val="FFFFFF"/>
              </a:highlight>
            </a:endParaRPr>
          </a:p>
        </p:txBody>
      </p:sp>
      <p:sp>
        <p:nvSpPr>
          <p:cNvPr id="503" name="Google Shape;503;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04" name="Google Shape;504;p5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Calls and Response Handling</a:t>
            </a:r>
            <a:endParaRPr/>
          </a:p>
        </p:txBody>
      </p:sp>
      <p:sp>
        <p:nvSpPr>
          <p:cNvPr id="311" name="Google Shape;311;p37"/>
          <p:cNvSpPr txBox="1"/>
          <p:nvPr>
            <p:ph idx="4294967295" type="body"/>
          </p:nvPr>
        </p:nvSpPr>
        <p:spPr>
          <a:xfrm>
            <a:off x="685400" y="1164500"/>
            <a:ext cx="31878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This lesson introduces HTML forms and how JS can be used to collect and validate information from users.</a:t>
            </a:r>
            <a:endParaRPr sz="1400">
              <a:solidFill>
                <a:schemeClr val="dk1"/>
              </a:solidFill>
            </a:endParaRPr>
          </a:p>
          <a:p>
            <a:pPr indent="0" lvl="0" marL="0" rtl="0" algn="l">
              <a:spcBef>
                <a:spcPts val="1600"/>
              </a:spcBef>
              <a:spcAft>
                <a:spcPts val="1600"/>
              </a:spcAft>
              <a:buNone/>
            </a:pPr>
            <a:r>
              <a:t/>
            </a:r>
            <a:endParaRPr/>
          </a:p>
        </p:txBody>
      </p:sp>
      <p:sp>
        <p:nvSpPr>
          <p:cNvPr id="312" name="Google Shape;312;p37"/>
          <p:cNvSpPr txBox="1"/>
          <p:nvPr>
            <p:ph idx="4294967295" type="body"/>
          </p:nvPr>
        </p:nvSpPr>
        <p:spPr>
          <a:xfrm>
            <a:off x="4213375" y="1164500"/>
            <a:ext cx="38922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In this lesson, students will:</a:t>
            </a:r>
            <a:endParaRPr b="1"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Make HTTP requests to external API sources for data.</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Evaluate APIs based on documentation.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Use API responses to update HTML content.</a:t>
            </a:r>
            <a:br>
              <a:rPr lang="en" sz="1400">
                <a:solidFill>
                  <a:schemeClr val="dk1"/>
                </a:solidFill>
              </a:rPr>
            </a:br>
            <a:endParaRPr sz="14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Duration: </a:t>
            </a:r>
            <a:r>
              <a:rPr lang="en" sz="1600">
                <a:solidFill>
                  <a:schemeClr val="dk1"/>
                </a:solidFill>
              </a:rPr>
              <a:t>180 minutes</a:t>
            </a:r>
            <a:endParaRPr sz="1600">
              <a:solidFill>
                <a:schemeClr val="dk1"/>
              </a:solidFill>
            </a:endParaRPr>
          </a:p>
          <a:p>
            <a:pPr indent="0" lvl="0" marL="0" rtl="0" algn="l">
              <a:spcBef>
                <a:spcPts val="1600"/>
              </a:spcBef>
              <a:spcAft>
                <a:spcPts val="1600"/>
              </a:spcAft>
              <a:buNone/>
            </a:pPr>
            <a:r>
              <a:t/>
            </a:r>
            <a:endParaRPr b="1">
              <a:solidFill>
                <a:schemeClr val="dk1"/>
              </a:solidFill>
            </a:endParaRPr>
          </a:p>
        </p:txBody>
      </p:sp>
      <p:sp>
        <p:nvSpPr>
          <p:cNvPr id="313" name="Google Shape;313;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319" name="Google Shape;319;p38"/>
          <p:cNvGraphicFramePr/>
          <p:nvPr/>
        </p:nvGraphicFramePr>
        <p:xfrm>
          <a:off x="979488" y="1071652"/>
          <a:ext cx="3000000" cy="3000000"/>
        </p:xfrm>
        <a:graphic>
          <a:graphicData uri="http://schemas.openxmlformats.org/drawingml/2006/table">
            <a:tbl>
              <a:tblPr>
                <a:noFill/>
                <a:tableStyleId>{4C37314C-B0AA-41FF-8C87-9C8AB31DDDFF}</a:tableStyleId>
              </a:tblPr>
              <a:tblGrid>
                <a:gridCol w="1562900"/>
                <a:gridCol w="1766200"/>
                <a:gridCol w="3456150"/>
              </a:tblGrid>
              <a:tr h="557450">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Time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Activity</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Purpose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0:00–0:30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What Are APIs/ Weather API Demo</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Introduce APIs and demonstrate with a simple weather-fetching app.</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Evaluating and Using APIs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Give students some idea of how to tell good APIs from bad ones.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Giphy Bank</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Uses the Giphy API to create a fun GIF-searching app; could also incorporate flexbox/Grid to layout the results.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20" name="Google Shape;320;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idx="4294967295" type="body"/>
          </p:nvPr>
        </p:nvSpPr>
        <p:spPr>
          <a:xfrm>
            <a:off x="457200" y="1249850"/>
            <a:ext cx="5534700" cy="29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00000"/>
              </a:lnSpc>
              <a:spcBef>
                <a:spcPts val="0"/>
              </a:spcBef>
              <a:spcAft>
                <a:spcPts val="0"/>
              </a:spcAft>
              <a:buClr>
                <a:srgbClr val="000000"/>
              </a:buClr>
              <a:buSzPts val="2300"/>
              <a:buFont typeface="Helvetica Neue"/>
              <a:buNone/>
            </a:pPr>
            <a:r>
              <a:t/>
            </a:r>
            <a:endParaRPr b="1" sz="17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Learn the basics of email layout</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Understand the rendering environment that emails use</a:t>
            </a:r>
            <a:endParaRPr sz="1600">
              <a:solidFill>
                <a:schemeClr val="dk1"/>
              </a:solidFill>
            </a:endParaRPr>
          </a:p>
          <a:p>
            <a:pPr indent="-330200" lvl="0" marL="457200" marR="0" rtl="0" algn="l">
              <a:lnSpc>
                <a:spcPct val="115000"/>
              </a:lnSpc>
              <a:spcBef>
                <a:spcPts val="700"/>
              </a:spcBef>
              <a:spcAft>
                <a:spcPts val="700"/>
              </a:spcAft>
              <a:buClr>
                <a:schemeClr val="dk1"/>
              </a:buClr>
              <a:buSzPts val="1600"/>
              <a:buChar char="●"/>
            </a:pPr>
            <a:r>
              <a:rPr lang="en" sz="1600">
                <a:solidFill>
                  <a:schemeClr val="dk1"/>
                </a:solidFill>
              </a:rPr>
              <a:t>Understand how to send out emails</a:t>
            </a:r>
            <a:endParaRPr sz="1600">
              <a:solidFill>
                <a:schemeClr val="dk1"/>
              </a:solidFill>
            </a:endParaRPr>
          </a:p>
        </p:txBody>
      </p:sp>
      <p:sp>
        <p:nvSpPr>
          <p:cNvPr id="326" name="Google Shape;326;p39"/>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27" name="Google Shape;327;p39"/>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28" name="Google Shape;328;p39"/>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329" name="Google Shape;329;p3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0" name="Google Shape;330;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Warm Up - The Bad Intern</a:t>
            </a:r>
            <a:endParaRPr/>
          </a:p>
        </p:txBody>
      </p:sp>
      <p:sp>
        <p:nvSpPr>
          <p:cNvPr id="336" name="Google Shape;336;p4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p:nvPr/>
        </p:nvSpPr>
        <p:spPr>
          <a:xfrm>
            <a:off x="753200" y="2250450"/>
            <a:ext cx="74952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https://drive.google.com/drive/folders/1Shl8pzw46EuqCey6TyKnLWOma0NiMTqG?usp=sharing</a:t>
            </a:r>
            <a:endParaRPr sz="1800">
              <a:latin typeface="Proxima Nova"/>
              <a:ea typeface="Proxima Nova"/>
              <a:cs typeface="Proxima Nova"/>
              <a:sym typeface="Proxima Nova"/>
            </a:endParaRPr>
          </a:p>
        </p:txBody>
      </p:sp>
      <p:sp>
        <p:nvSpPr>
          <p:cNvPr id="342" name="Google Shape;342;p4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Bad Intern</a:t>
            </a:r>
            <a:endParaRPr/>
          </a:p>
        </p:txBody>
      </p:sp>
      <p:sp>
        <p:nvSpPr>
          <p:cNvPr id="343" name="Google Shape;343;p41"/>
          <p:cNvSpPr txBox="1"/>
          <p:nvPr>
            <p:ph idx="1" type="body"/>
          </p:nvPr>
        </p:nvSpPr>
        <p:spPr>
          <a:xfrm>
            <a:off x="457200" y="1143000"/>
            <a:ext cx="8229600" cy="92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horrible intern has gone full agricultural on us! This time they’ve broken a horse farm’s page!  Fix it </a:t>
            </a:r>
            <a:r>
              <a:rPr lang="en"/>
              <a:t>before</a:t>
            </a:r>
            <a:r>
              <a:rPr lang="en"/>
              <a:t> the client sees it!</a:t>
            </a:r>
            <a:endParaRPr/>
          </a:p>
        </p:txBody>
      </p:sp>
      <p:sp>
        <p:nvSpPr>
          <p:cNvPr id="344" name="Google Shape;344;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45" name="Google Shape;345;p4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Rendering Email</a:t>
            </a:r>
            <a:endParaRPr/>
          </a:p>
        </p:txBody>
      </p:sp>
      <p:sp>
        <p:nvSpPr>
          <p:cNvPr id="351" name="Google Shape;351;p42"/>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 HTML… Timewarp to 1999 (almost)</a:t>
            </a:r>
            <a:endParaRPr>
              <a:latin typeface="Inconsolata"/>
              <a:ea typeface="Inconsolata"/>
              <a:cs typeface="Inconsolata"/>
              <a:sym typeface="Inconsolata"/>
            </a:endParaRPr>
          </a:p>
        </p:txBody>
      </p:sp>
      <p:sp>
        <p:nvSpPr>
          <p:cNvPr id="357" name="Google Shape;357;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58" name="Google Shape;358;p4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9" name="Google Shape;359;p43"/>
          <p:cNvSpPr txBox="1"/>
          <p:nvPr/>
        </p:nvSpPr>
        <p:spPr>
          <a:xfrm>
            <a:off x="6526775" y="1566950"/>
            <a:ext cx="19179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600">
                <a:solidFill>
                  <a:schemeClr val="dk2"/>
                </a:solidFill>
                <a:latin typeface="Proxima Nova"/>
                <a:ea typeface="Proxima Nova"/>
                <a:cs typeface="Proxima Nova"/>
                <a:sym typeface="Proxima Nova"/>
              </a:rPr>
              <a:t>@</a:t>
            </a:r>
            <a:endParaRPr b="1" sz="14600">
              <a:solidFill>
                <a:schemeClr val="dk2"/>
              </a:solidFill>
              <a:latin typeface="Proxima Nova"/>
              <a:ea typeface="Proxima Nova"/>
              <a:cs typeface="Proxima Nova"/>
              <a:sym typeface="Proxima Nova"/>
            </a:endParaRPr>
          </a:p>
        </p:txBody>
      </p:sp>
      <p:sp>
        <p:nvSpPr>
          <p:cNvPr id="360" name="Google Shape;360;p43"/>
          <p:cNvSpPr txBox="1"/>
          <p:nvPr>
            <p:ph idx="4294967295" type="body"/>
          </p:nvPr>
        </p:nvSpPr>
        <p:spPr>
          <a:xfrm>
            <a:off x="457200" y="966950"/>
            <a:ext cx="5337000" cy="29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web, we have theoretically 4 major layout techniques:</a:t>
            </a:r>
            <a:endParaRPr/>
          </a:p>
          <a:p>
            <a:pPr indent="-342900" lvl="0" marL="457200" rtl="0" algn="l">
              <a:spcBef>
                <a:spcPts val="1600"/>
              </a:spcBef>
              <a:spcAft>
                <a:spcPts val="0"/>
              </a:spcAft>
              <a:buSzPts val="1800"/>
              <a:buChar char="●"/>
            </a:pPr>
            <a:r>
              <a:rPr lang="en"/>
              <a:t>Tables </a:t>
            </a:r>
            <a:r>
              <a:rPr i="1" lang="en" sz="1400">
                <a:solidFill>
                  <a:schemeClr val="accent1"/>
                </a:solidFill>
              </a:rPr>
              <a:t>(obsolete for layout)</a:t>
            </a:r>
            <a:endParaRPr i="1" sz="1400">
              <a:solidFill>
                <a:schemeClr val="accent1"/>
              </a:solidFill>
            </a:endParaRPr>
          </a:p>
          <a:p>
            <a:pPr indent="-342900" lvl="0" marL="457200" rtl="0" algn="l">
              <a:spcBef>
                <a:spcPts val="0"/>
              </a:spcBef>
              <a:spcAft>
                <a:spcPts val="0"/>
              </a:spcAft>
              <a:buSzPts val="1800"/>
              <a:buChar char="●"/>
            </a:pPr>
            <a:r>
              <a:rPr lang="en"/>
              <a:t>Floats</a:t>
            </a:r>
            <a:endParaRPr/>
          </a:p>
          <a:p>
            <a:pPr indent="-342900" lvl="0" marL="457200" rtl="0" algn="l">
              <a:spcBef>
                <a:spcPts val="0"/>
              </a:spcBef>
              <a:spcAft>
                <a:spcPts val="0"/>
              </a:spcAft>
              <a:buSzPts val="1800"/>
              <a:buChar char="●"/>
            </a:pPr>
            <a:r>
              <a:rPr lang="en"/>
              <a:t>Flexbox</a:t>
            </a:r>
            <a:endParaRPr/>
          </a:p>
          <a:p>
            <a:pPr indent="-342900" lvl="0" marL="457200" rtl="0" algn="l">
              <a:spcBef>
                <a:spcPts val="0"/>
              </a:spcBef>
              <a:spcAft>
                <a:spcPts val="0"/>
              </a:spcAft>
              <a:buSzPts val="1800"/>
              <a:buChar char="●"/>
            </a:pPr>
            <a:r>
              <a:rPr lang="en"/>
              <a:t>CSS-Grid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