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Inconsolata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1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Inconsolata-bold.fntdata"/><Relationship Id="rId18" Type="http://schemas.openxmlformats.org/officeDocument/2006/relationships/font" Target="fonts/Inconsolat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73f0330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73f0330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bccfdf1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bccfdf1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are the 3 key elements of an html boilerplate?  &lt;Html&gt;, &lt;head&gt;, &lt;body&gt;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Which one is visible to the user? &lt;body&gt;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What does the doctype tag do? This declaration must be placed in the beginning of every HTML document: it informs the browser about the document type.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af10026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af10026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official term for an html tag is an:   Element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properties that appear inside of the opening html tag are called: Attributes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True or False ID’c can be used </a:t>
            </a:r>
            <a:r>
              <a:rPr lang="en" sz="1300"/>
              <a:t>more</a:t>
            </a:r>
            <a:r>
              <a:rPr lang="en" sz="1300"/>
              <a:t> than once? False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True or False Classes can be used more </a:t>
            </a:r>
            <a:r>
              <a:rPr lang="en" sz="1300"/>
              <a:t>than</a:t>
            </a:r>
            <a:r>
              <a:rPr lang="en" sz="1300"/>
              <a:t> once? True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Which of these examples is a self closing tag? img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bccfdf0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bccfdf0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True or False you can add top and bottom margin or padding to inline elements?  False - you must change the display property to block or inline-block for these box model properties to apply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bccfdf0b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bccfdf0b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does Css stand for? Cascading style sheets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does the cascading part of that name refer to?   styles further down the css page take precedence over styles above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you override the cascade? Yes - !important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ccfdf16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ccfdf16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yellow arrow is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pointing to what part of the css? Selector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yellow bar is referring to what part of the css?  Declaration block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Inside the declaration block we have styles called? Properties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Each property line ends in what punctuation? Semicolon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True or false: css will still run if you omit the semicolon at the ends of a line? False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bccfdf168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bccfdf168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selector starting with a dot is a :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selector starting with a #hash is an : 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is more specific id or class? 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is more specific class or element?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classes are </a:t>
            </a:r>
            <a:r>
              <a:rPr lang="en">
                <a:solidFill>
                  <a:schemeClr val="dk1"/>
                </a:solidFill>
              </a:rPr>
              <a:t>applying</a:t>
            </a:r>
            <a:r>
              <a:rPr lang="en">
                <a:solidFill>
                  <a:schemeClr val="dk1"/>
                </a:solidFill>
              </a:rPr>
              <a:t> the same </a:t>
            </a:r>
            <a:r>
              <a:rPr lang="en">
                <a:solidFill>
                  <a:schemeClr val="dk1"/>
                </a:solidFill>
              </a:rPr>
              <a:t>style</a:t>
            </a:r>
            <a:r>
              <a:rPr lang="en">
                <a:solidFill>
                  <a:schemeClr val="dk1"/>
                </a:solidFill>
              </a:rPr>
              <a:t> to an element, which one wins? The one further down the 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a selector with a property marked important override the style of an id?  yes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bccfdf1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bccfdf1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space between the content and the border is called: padding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space outside of the border is called: margin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you use a  box model property (margin, padding border) with 4 spaces for entering size, what sides of the box do those spaces refer to? top, right, bottom, left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If you use a  box model property (margin, padding border) with 2 spaces for entering size, what sides of the box do those spaces refer to? Top and bottom, left and right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Background color will change the color of your padding: True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Background color will change the color of your margin: False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CSS and JS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Review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545200" y="914400"/>
            <a:ext cx="3604800" cy="3664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&lt;/...&gt;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&lt;/...&gt;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&lt;/...&gt;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3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4494900" y="914400"/>
            <a:ext cx="3604800" cy="3664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7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 sz="17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/>
          <p:nvPr/>
        </p:nvSpPr>
        <p:spPr>
          <a:xfrm>
            <a:off x="545200" y="914400"/>
            <a:ext cx="8141700" cy="2985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solidFill>
                  <a:srgbClr val="98C3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"a-great-class"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" sz="18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solidFill>
                  <a:srgbClr val="98C3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"my-element"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en" sz="18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solidFill>
                  <a:srgbClr val="98C3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"img_girl.jpg"</a:t>
            </a:r>
            <a:r>
              <a:rPr b="1" lang="en" sz="18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b="1" sz="18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 </a:t>
            </a:r>
            <a:r>
              <a:rPr lang="en"/>
              <a:t>Block vs. Inline Elements</a:t>
            </a:r>
            <a:endParaRPr/>
          </a:p>
        </p:txBody>
      </p:sp>
      <p:sp>
        <p:nvSpPr>
          <p:cNvPr id="319" name="Google Shape;319;p38"/>
          <p:cNvSpPr txBox="1"/>
          <p:nvPr>
            <p:ph idx="4294967295" type="body"/>
          </p:nvPr>
        </p:nvSpPr>
        <p:spPr>
          <a:xfrm>
            <a:off x="1402825" y="1574800"/>
            <a:ext cx="69003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these elements display by default :</a:t>
            </a:r>
            <a:endParaRPr/>
          </a:p>
          <a:p>
            <a:pPr indent="457200" lvl="0" marL="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div, section, h1-h6, ul, ol, nav, header, footer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 these elements display by default :</a:t>
            </a:r>
            <a:endParaRPr/>
          </a:p>
          <a:p>
            <a:pPr indent="457200" lvl="0" marL="0" rtl="0" algn="l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a, span, img, button, sub, sup, b, em</a:t>
            </a:r>
            <a:endParaRPr u="sng">
              <a:solidFill>
                <a:schemeClr val="lt2"/>
              </a:solidFill>
            </a:endParaRPr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1" name="Google Shape;321;p38"/>
          <p:cNvSpPr txBox="1"/>
          <p:nvPr/>
        </p:nvSpPr>
        <p:spPr>
          <a:xfrm>
            <a:off x="5880775" y="1536000"/>
            <a:ext cx="15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Block</a:t>
            </a:r>
            <a:endParaRPr i="1" sz="2000"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5880775" y="2857600"/>
            <a:ext cx="15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Inline</a:t>
            </a:r>
            <a:endParaRPr i="1" sz="2000"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The Basics</a:t>
            </a:r>
            <a:endParaRPr/>
          </a:p>
        </p:txBody>
      </p:sp>
      <p:sp>
        <p:nvSpPr>
          <p:cNvPr id="328" name="Google Shape;328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632125" y="1128075"/>
            <a:ext cx="3568800" cy="283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padding: </a:t>
            </a:r>
            <a:r>
              <a:rPr b="1" lang="en" sz="15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5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</a:t>
            </a:r>
            <a:r>
              <a:rPr b="1" lang="en" sz="15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15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padding: </a:t>
            </a:r>
            <a:r>
              <a:rPr b="1" lang="en" sz="15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5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5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4787900" y="1916050"/>
            <a:ext cx="3568800" cy="11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padding: </a:t>
            </a:r>
            <a:r>
              <a:rPr b="1" lang="en" sz="15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5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b="1" lang="en" sz="1500">
                <a:solidFill>
                  <a:srgbClr val="B4A7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!important</a:t>
            </a: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/>
        </p:nvSpPr>
        <p:spPr>
          <a:xfrm>
            <a:off x="304463" y="1549525"/>
            <a:ext cx="21366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Selector</a:t>
            </a:r>
            <a:endParaRPr b="1" sz="1800"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(What we are styling)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CSS</a:t>
            </a:r>
            <a:endParaRPr/>
          </a:p>
        </p:txBody>
      </p: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2517263" y="1670600"/>
            <a:ext cx="42537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p {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	color: blue;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	font-size: 20px;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	font-style: italic;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39" name="Google Shape;339;p40"/>
          <p:cNvCxnSpPr/>
          <p:nvPr/>
        </p:nvCxnSpPr>
        <p:spPr>
          <a:xfrm>
            <a:off x="2047213" y="1796950"/>
            <a:ext cx="407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40" name="Google Shape;340;p40"/>
          <p:cNvGrpSpPr/>
          <p:nvPr/>
        </p:nvGrpSpPr>
        <p:grpSpPr>
          <a:xfrm rot="-5400000">
            <a:off x="5288758" y="2341842"/>
            <a:ext cx="1761646" cy="329425"/>
            <a:chOff x="1528775" y="3266275"/>
            <a:chExt cx="4672800" cy="329425"/>
          </a:xfrm>
        </p:grpSpPr>
        <p:cxnSp>
          <p:nvCxnSpPr>
            <p:cNvPr id="341" name="Google Shape;341;p40"/>
            <p:cNvCxnSpPr/>
            <p:nvPr/>
          </p:nvCxnSpPr>
          <p:spPr>
            <a:xfrm>
              <a:off x="1528775" y="3577625"/>
              <a:ext cx="4672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40"/>
            <p:cNvCxnSpPr/>
            <p:nvPr/>
          </p:nvCxnSpPr>
          <p:spPr>
            <a:xfrm rot="10800000">
              <a:off x="1533525" y="3266300"/>
              <a:ext cx="0" cy="3294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40"/>
            <p:cNvCxnSpPr/>
            <p:nvPr/>
          </p:nvCxnSpPr>
          <p:spPr>
            <a:xfrm rot="10800000">
              <a:off x="6181725" y="3266275"/>
              <a:ext cx="0" cy="3072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4" name="Google Shape;344;p40"/>
          <p:cNvSpPr txBox="1"/>
          <p:nvPr/>
        </p:nvSpPr>
        <p:spPr>
          <a:xfrm>
            <a:off x="6548463" y="2095875"/>
            <a:ext cx="21366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Declaration Block</a:t>
            </a:r>
            <a:endParaRPr b="1" sz="1800"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(Our styles)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Classes and IDs</a:t>
            </a:r>
            <a:endParaRPr/>
          </a:p>
        </p:txBody>
      </p:sp>
      <p:sp>
        <p:nvSpPr>
          <p:cNvPr id="351" name="Google Shape;351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2" name="Google Shape;352;p41"/>
          <p:cNvSpPr txBox="1"/>
          <p:nvPr/>
        </p:nvSpPr>
        <p:spPr>
          <a:xfrm>
            <a:off x="632125" y="1128075"/>
            <a:ext cx="3568800" cy="337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.blog-header</a:t>
            </a: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6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padding: </a:t>
            </a:r>
            <a:r>
              <a:rPr b="1" lang="en" sz="16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6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1AFE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#blog-logo</a:t>
            </a: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6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</a:t>
            </a:r>
            <a:r>
              <a:rPr b="1" lang="en" sz="16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16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padding: </a:t>
            </a:r>
            <a:r>
              <a:rPr b="1" lang="en" sz="16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6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D19A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600">
                <a:solidFill>
                  <a:srgbClr val="E06C7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BB2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ABB2B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E59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5635925" y="1242375"/>
            <a:ext cx="2527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Class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Element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C75"/>
                </a:solidFill>
                <a:latin typeface="Proxima Nova"/>
                <a:ea typeface="Proxima Nova"/>
                <a:cs typeface="Proxima Nova"/>
                <a:sym typeface="Proxima Nova"/>
              </a:rPr>
              <a:t>cascade </a:t>
            </a:r>
            <a:endParaRPr b="1" sz="1800">
              <a:solidFill>
                <a:srgbClr val="E06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06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E06C75"/>
                </a:solidFill>
                <a:latin typeface="Proxima Nova"/>
                <a:ea typeface="Proxima Nova"/>
                <a:cs typeface="Proxima Nova"/>
                <a:sym typeface="Proxima Nova"/>
              </a:rPr>
              <a:t>!important</a:t>
            </a:r>
            <a:endParaRPr b="1" sz="2400">
              <a:solidFill>
                <a:srgbClr val="E06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  <p:sp>
        <p:nvSpPr>
          <p:cNvPr id="359" name="Google Shape;359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pSp>
        <p:nvGrpSpPr>
          <p:cNvPr id="360" name="Google Shape;360;p42"/>
          <p:cNvGrpSpPr/>
          <p:nvPr/>
        </p:nvGrpSpPr>
        <p:grpSpPr>
          <a:xfrm>
            <a:off x="4390175" y="585275"/>
            <a:ext cx="3665638" cy="3654400"/>
            <a:chOff x="3593500" y="890075"/>
            <a:chExt cx="3665638" cy="3654400"/>
          </a:xfrm>
        </p:grpSpPr>
        <p:sp>
          <p:nvSpPr>
            <p:cNvPr id="361" name="Google Shape;361;p42"/>
            <p:cNvSpPr/>
            <p:nvPr/>
          </p:nvSpPr>
          <p:spPr>
            <a:xfrm>
              <a:off x="3637000" y="927075"/>
              <a:ext cx="3601500" cy="3601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2"/>
            <p:cNvSpPr txBox="1"/>
            <p:nvPr/>
          </p:nvSpPr>
          <p:spPr>
            <a:xfrm>
              <a:off x="5000950" y="890075"/>
              <a:ext cx="873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margin-top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3" name="Google Shape;363;p42"/>
            <p:cNvSpPr txBox="1"/>
            <p:nvPr/>
          </p:nvSpPr>
          <p:spPr>
            <a:xfrm>
              <a:off x="4929700" y="4241475"/>
              <a:ext cx="1016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margin-bottom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3896500" y="1186575"/>
              <a:ext cx="3082500" cy="3082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4173100" y="1463025"/>
              <a:ext cx="2529300" cy="2529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2"/>
            <p:cNvSpPr txBox="1"/>
            <p:nvPr/>
          </p:nvSpPr>
          <p:spPr>
            <a:xfrm>
              <a:off x="5000950" y="1151775"/>
              <a:ext cx="873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border-top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7" name="Google Shape;367;p42"/>
            <p:cNvSpPr txBox="1"/>
            <p:nvPr/>
          </p:nvSpPr>
          <p:spPr>
            <a:xfrm>
              <a:off x="5000950" y="1445600"/>
              <a:ext cx="873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padding-top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4465600" y="1753475"/>
              <a:ext cx="1944300" cy="1944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2"/>
            <p:cNvSpPr txBox="1"/>
            <p:nvPr/>
          </p:nvSpPr>
          <p:spPr>
            <a:xfrm>
              <a:off x="5000950" y="1811075"/>
              <a:ext cx="873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width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0" name="Google Shape;370;p42"/>
            <p:cNvSpPr txBox="1"/>
            <p:nvPr/>
          </p:nvSpPr>
          <p:spPr>
            <a:xfrm>
              <a:off x="4844950" y="2176550"/>
              <a:ext cx="1185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background-color</a:t>
              </a:r>
              <a:endPara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1" name="Google Shape;371;p42"/>
            <p:cNvSpPr txBox="1"/>
            <p:nvPr/>
          </p:nvSpPr>
          <p:spPr>
            <a:xfrm>
              <a:off x="4733350" y="36980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padding-bottom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2" name="Google Shape;372;p42"/>
            <p:cNvSpPr txBox="1"/>
            <p:nvPr/>
          </p:nvSpPr>
          <p:spPr>
            <a:xfrm>
              <a:off x="4733350" y="39554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border-bottom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3" name="Google Shape;373;p42"/>
            <p:cNvSpPr txBox="1"/>
            <p:nvPr/>
          </p:nvSpPr>
          <p:spPr>
            <a:xfrm rot="-5400000">
              <a:off x="3783188" y="2574275"/>
              <a:ext cx="1016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padding-left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4" name="Google Shape;374;p42"/>
            <p:cNvSpPr txBox="1"/>
            <p:nvPr/>
          </p:nvSpPr>
          <p:spPr>
            <a:xfrm rot="-5400000">
              <a:off x="3040600" y="25742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margin-left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5" name="Google Shape;375;p42"/>
            <p:cNvSpPr txBox="1"/>
            <p:nvPr/>
          </p:nvSpPr>
          <p:spPr>
            <a:xfrm rot="-5400000">
              <a:off x="3310950" y="25742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border-left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6" name="Google Shape;376;p42"/>
            <p:cNvSpPr txBox="1"/>
            <p:nvPr/>
          </p:nvSpPr>
          <p:spPr>
            <a:xfrm rot="5400000">
              <a:off x="6053350" y="2574275"/>
              <a:ext cx="1016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padding-right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7" name="Google Shape;377;p42"/>
            <p:cNvSpPr txBox="1"/>
            <p:nvPr/>
          </p:nvSpPr>
          <p:spPr>
            <a:xfrm rot="5400000">
              <a:off x="6403238" y="25742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margin-right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8" name="Google Shape;378;p42"/>
            <p:cNvSpPr txBox="1"/>
            <p:nvPr/>
          </p:nvSpPr>
          <p:spPr>
            <a:xfrm rot="5400000">
              <a:off x="6132888" y="25742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border-right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9" name="Google Shape;379;p42"/>
            <p:cNvSpPr txBox="1"/>
            <p:nvPr/>
          </p:nvSpPr>
          <p:spPr>
            <a:xfrm rot="-5400000">
              <a:off x="4135788" y="2574275"/>
              <a:ext cx="1016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height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80" name="Google Shape;380;p42"/>
          <p:cNvSpPr txBox="1"/>
          <p:nvPr/>
        </p:nvSpPr>
        <p:spPr>
          <a:xfrm>
            <a:off x="695625" y="1280475"/>
            <a:ext cx="2603400" cy="1323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My content here.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695625" y="3096575"/>
            <a:ext cx="73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border: __ __ __ __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border: __ __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